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426.xml" ContentType="application/vnd.openxmlformats-officedocument.presentationml.slide+xml"/>
  <Override PartName="/ppt/slides/slide473.xml" ContentType="application/vnd.openxmlformats-officedocument.presentationml.slide+xml"/>
  <Override PartName="/ppt/slides/slide120.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388.xml" ContentType="application/vnd.openxmlformats-officedocument.presentationml.slide+xml"/>
  <Override PartName="/ppt/slides/slide404.xml" ContentType="application/vnd.openxmlformats-officedocument.presentationml.slide+xml"/>
  <Override PartName="/ppt/slides/slide451.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50.xml" ContentType="application/vnd.openxmlformats-officedocument.presentationml.slide+xml"/>
  <Override PartName="/ppt/slides/slide243.xml" ContentType="application/vnd.openxmlformats-officedocument.presentationml.slide+xml"/>
  <Override PartName="/ppt/slides/slide290.xml" ContentType="application/vnd.openxmlformats-officedocument.presentationml.slide+xml"/>
  <Override PartName="/ppt/slides/slide221.xml" ContentType="application/vnd.openxmlformats-officedocument.presentationml.slide+xml"/>
  <Override PartName="/ppt/slides/slide319.xml" ContentType="application/vnd.openxmlformats-officedocument.presentationml.slide+xml"/>
  <Override PartName="/ppt/slides/slide366.xml" ContentType="application/vnd.openxmlformats-officedocument.presentationml.slide+xml"/>
  <Override PartName="/ppt/slides/slide158.xml" ContentType="application/vnd.openxmlformats-officedocument.presentationml.slide+xml"/>
  <Override PartName="/ppt/slides/slide344.xml" ContentType="application/vnd.openxmlformats-officedocument.presentationml.slide+xml"/>
  <Override PartName="/ppt/slides/slide391.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467.xml" ContentType="application/vnd.openxmlformats-officedocument.presentationml.slide+xml"/>
  <Override PartName="/ppt/slides/slide88.xml" ContentType="application/vnd.openxmlformats-officedocument.presentationml.slide+xml"/>
  <Override PartName="/ppt/slides/slide259.xml" ContentType="application/vnd.openxmlformats-officedocument.presentationml.slide+xml"/>
  <Override PartName="/ppt/slides/slide322.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14.xml" ContentType="application/vnd.openxmlformats-officedocument.presentationml.slide+xml"/>
  <Override PartName="/ppt/slides/slide161.xml" ContentType="application/vnd.openxmlformats-officedocument.presentationml.slide+xml"/>
  <Override PartName="/ppt/slides/slide300.xml" ContentType="application/vnd.openxmlformats-officedocument.presentationml.slide+xml"/>
  <Override PartName="/ppt/slides/slide445.xml" ContentType="application/vnd.openxmlformats-officedocument.presentationml.slide+xml"/>
  <Default Extension="png" ContentType="image/png"/>
  <Override PartName="/ppt/slides/slide237.xml" ContentType="application/vnd.openxmlformats-officedocument.presentationml.slide+xml"/>
  <Override PartName="/ppt/slides/slide284.xml" ContentType="application/vnd.openxmlformats-officedocument.presentationml.slide+xml"/>
  <Override PartName="/ppt/slides/slide423.xml" ContentType="application/vnd.openxmlformats-officedocument.presentationml.slide+xml"/>
  <Override PartName="/ppt/slides/slide470.xml" ContentType="application/vnd.openxmlformats-officedocument.presentationml.slide+xml"/>
  <Override PartName="/ppt/theme/theme2.xml" ContentType="application/vnd.openxmlformats-officedocument.theme+xml"/>
  <Override PartName="/ppt/slides/slide44.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62.xml" ContentType="application/vnd.openxmlformats-officedocument.presentationml.slide+xml"/>
  <Override PartName="/ppt/slides/slide22.xml" ContentType="application/vnd.openxmlformats-officedocument.presentationml.slide+xml"/>
  <Override PartName="/ppt/slides/slide199.xml" ContentType="application/vnd.openxmlformats-officedocument.presentationml.slide+xml"/>
  <Override PartName="/ppt/slides/slide401.xml" ContentType="application/vnd.openxmlformats-officedocument.presentationml.slide+xml"/>
  <Override PartName="/ppt/slides/slide240.xml" ContentType="application/vnd.openxmlformats-officedocument.presentationml.slide+xml"/>
  <Override PartName="/ppt/slides/slide338.xml" ContentType="application/vnd.openxmlformats-officedocument.presentationml.slide+xml"/>
  <Override PartName="/ppt/slides/slide385.xml" ContentType="application/vnd.openxmlformats-officedocument.presentationml.slide+xml"/>
  <Override PartName="/ppt/slides/slide177.xml" ContentType="application/vnd.openxmlformats-officedocument.presentationml.slide+xml"/>
  <Override PartName="/ppt/slides/slide316.xml" ContentType="application/vnd.openxmlformats-officedocument.presentationml.slide+xml"/>
  <Override PartName="/ppt/slides/slide363.xml" ContentType="application/vnd.openxmlformats-officedocument.presentationml.slide+xml"/>
  <Override PartName="/ppt/slides/slide108.xml" ContentType="application/vnd.openxmlformats-officedocument.presentationml.slide+xml"/>
  <Override PartName="/ppt/slides/slide155.xml" ContentType="application/vnd.openxmlformats-officedocument.presentationml.slide+xml"/>
  <Override PartName="/ppt/slides/slide439.xml" ContentType="application/vnd.openxmlformats-officedocument.presentationml.slide+xml"/>
  <Override PartName="/ppt/slides/slide278.xml" ContentType="application/vnd.openxmlformats-officedocument.presentationml.slide+xml"/>
  <Override PartName="/ppt/slides/slide341.xml" ContentType="application/vnd.openxmlformats-officedocument.presentationml.slide+xml"/>
  <Override PartName="/ppt/slides/slide38.xml" ContentType="application/vnd.openxmlformats-officedocument.presentationml.slide+xml"/>
  <Override PartName="/ppt/slides/slide85.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417.xml" ContentType="application/vnd.openxmlformats-officedocument.presentationml.slide+xml"/>
  <Override PartName="/ppt/slides/slide46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s/slide442.xml" ContentType="application/vnd.openxmlformats-officedocument.presentationml.slide+xml"/>
  <Override PartName="/ppt/slides/slide16.xml" ContentType="application/vnd.openxmlformats-officedocument.presentationml.slide+xml"/>
  <Override PartName="/ppt/slides/slide63.xml" ContentType="application/vnd.openxmlformats-officedocument.presentationml.slide+xml"/>
  <Override PartName="/ppt/slides/slide234.xml" ContentType="application/vnd.openxmlformats-officedocument.presentationml.slide+xml"/>
  <Override PartName="/ppt/slides/slide281.xml" ContentType="application/vnd.openxmlformats-officedocument.presentationml.slide+xml"/>
  <Override PartName="/ppt/slides/slide379.xml" ContentType="application/vnd.openxmlformats-officedocument.presentationml.slide+xml"/>
  <Override PartName="/ppt/slides/slide41.xml" ContentType="application/vnd.openxmlformats-officedocument.presentationml.slide+xml"/>
  <Override PartName="/ppt/slides/slide357.xml" ContentType="application/vnd.openxmlformats-officedocument.presentationml.slide+xml"/>
  <Override PartName="/ppt/slides/slide420.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346.xml" ContentType="application/vnd.openxmlformats-officedocument.presentationml.slide+xml"/>
  <Override PartName="/ppt/slides/slide393.xml" ContentType="application/vnd.openxmlformats-officedocument.presentationml.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335.xml" ContentType="application/vnd.openxmlformats-officedocument.presentationml.slide+xml"/>
  <Override PartName="/ppt/slides/slide382.xml" ContentType="application/vnd.openxmlformats-officedocument.presentationml.slide+xml"/>
  <Override PartName="/ppt/slides/slide469.xml" ContentType="application/vnd.openxmlformats-officedocument.presentationml.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slides/slide324.xml" ContentType="application/vnd.openxmlformats-officedocument.presentationml.slide+xml"/>
  <Override PartName="/ppt/slides/slide371.xml" ContentType="application/vnd.openxmlformats-officedocument.presentationml.slide+xml"/>
  <Override PartName="/ppt/slides/slide458.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s/slide297.xml" ContentType="application/vnd.openxmlformats-officedocument.presentationml.slide+xml"/>
  <Override PartName="/ppt/slides/slide302.xml" ContentType="application/vnd.openxmlformats-officedocument.presentationml.slide+xml"/>
  <Override PartName="/ppt/slides/slide313.xml" ContentType="application/vnd.openxmlformats-officedocument.presentationml.slide+xml"/>
  <Override PartName="/ppt/slides/slide360.xml" ContentType="application/vnd.openxmlformats-officedocument.presentationml.slide+xml"/>
  <Override PartName="/ppt/slides/slide447.xml" ContentType="application/vnd.openxmlformats-officedocument.presentationml.slide+xml"/>
  <Override PartName="/ppt/slideLayouts/slideLayout9.xml" ContentType="application/vnd.openxmlformats-officedocument.presentationml.slideLayout+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239.xml" ContentType="application/vnd.openxmlformats-officedocument.presentationml.slide+xml"/>
  <Override PartName="/ppt/slides/slide286.xml" ContentType="application/vnd.openxmlformats-officedocument.presentationml.slide+xml"/>
  <Override PartName="/ppt/slides/slide425.xml" ContentType="application/vnd.openxmlformats-officedocument.presentationml.slide+xml"/>
  <Override PartName="/ppt/slides/slide436.xml" ContentType="application/vnd.openxmlformats-officedocument.presentationml.slide+xml"/>
  <Override PartName="/ppt/slides/slide472.xml" ContentType="application/vnd.openxmlformats-officedocument.presentationml.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64.xml" ContentType="application/vnd.openxmlformats-officedocument.presentationml.slide+xml"/>
  <Override PartName="/ppt/slides/slide275.xml" ContentType="application/vnd.openxmlformats-officedocument.presentationml.slide+xml"/>
  <Override PartName="/ppt/slides/slide414.xml" ContentType="application/vnd.openxmlformats-officedocument.presentationml.slide+xml"/>
  <Override PartName="/ppt/slides/slide461.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53.xml" ContentType="application/vnd.openxmlformats-officedocument.presentationml.slide+xml"/>
  <Override PartName="/ppt/slides/slide398.xml" ContentType="application/vnd.openxmlformats-officedocument.presentationml.slide+xml"/>
  <Override PartName="/ppt/slides/slide403.xml" ContentType="application/vnd.openxmlformats-officedocument.presentationml.slide+xml"/>
  <Override PartName="/ppt/slides/slide450.xml" ContentType="application/vnd.openxmlformats-officedocument.presentationml.slide+xml"/>
  <Override PartName="/ppt/slides/slide13.xml" ContentType="application/vnd.openxmlformats-officedocument.presentationml.slide+xml"/>
  <Override PartName="/ppt/slides/slide60.xml" ContentType="application/vnd.openxmlformats-officedocument.presentationml.slide+xml"/>
  <Override PartName="/ppt/slides/slide242.xml" ContentType="application/vnd.openxmlformats-officedocument.presentationml.slide+xml"/>
  <Override PartName="/ppt/slides/slide329.xml" ContentType="application/vnd.openxmlformats-officedocument.presentationml.slide+xml"/>
  <Override PartName="/ppt/slides/slide376.xml" ContentType="application/vnd.openxmlformats-officedocument.presentationml.slide+xml"/>
  <Override PartName="/ppt/slides/slide387.xml" ContentType="application/vnd.openxmlformats-officedocument.presentationml.slide+xml"/>
  <Override PartName="/ppt/slideLayouts/slideLayout1.xml" ContentType="application/vnd.openxmlformats-officedocument.presentationml.slideLayout+xml"/>
  <Override PartName="/ppt/slides/slide168.xml" ContentType="application/vnd.openxmlformats-officedocument.presentationml.slide+xml"/>
  <Override PartName="/ppt/slides/slide179.xml" ContentType="application/vnd.openxmlformats-officedocument.presentationml.slide+xml"/>
  <Override PartName="/ppt/slides/slide231.xml" ContentType="application/vnd.openxmlformats-officedocument.presentationml.slide+xml"/>
  <Override PartName="/ppt/slides/slide318.xml" ContentType="application/vnd.openxmlformats-officedocument.presentationml.slide+xml"/>
  <Override PartName="/ppt/slides/slide365.xml" ContentType="application/vnd.openxmlformats-officedocument.presentationml.slide+xml"/>
  <Override PartName="/ppt/slides/slide157.xml" ContentType="application/vnd.openxmlformats-officedocument.presentationml.slide+xml"/>
  <Override PartName="/ppt/slides/slide220.xml" ContentType="application/vnd.openxmlformats-officedocument.presentationml.slide+xml"/>
  <Override PartName="/ppt/slides/slide307.xml" ContentType="application/vnd.openxmlformats-officedocument.presentationml.slide+xml"/>
  <Override PartName="/ppt/slides/slide354.xml" ContentType="application/vnd.openxmlformats-officedocument.presentationml.slide+xml"/>
  <Override PartName="/ppt/slides/slide98.xml" ContentType="application/vnd.openxmlformats-officedocument.presentationml.slide+xml"/>
  <Override PartName="/ppt/slides/slide146.xml" ContentType="application/vnd.openxmlformats-officedocument.presentationml.slide+xml"/>
  <Override PartName="/ppt/slides/slide193.xml" ContentType="application/vnd.openxmlformats-officedocument.presentationml.slide+xml"/>
  <Override PartName="/ppt/slides/slide332.xml" ContentType="application/vnd.openxmlformats-officedocument.presentationml.slide+xml"/>
  <Override PartName="/ppt/slides/slide343.xml" ContentType="application/vnd.openxmlformats-officedocument.presentationml.slide+xml"/>
  <Override PartName="/ppt/slides/slide390.xml" ContentType="application/vnd.openxmlformats-officedocument.presentationml.slide+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321.xml" ContentType="application/vnd.openxmlformats-officedocument.presentationml.slide+xml"/>
  <Override PartName="/ppt/slides/slide419.xml" ContentType="application/vnd.openxmlformats-officedocument.presentationml.slide+xml"/>
  <Override PartName="/ppt/slides/slide466.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310.xml" ContentType="application/vnd.openxmlformats-officedocument.presentationml.slide+xml"/>
  <Override PartName="/ppt/slides/slide408.xml" ContentType="application/vnd.openxmlformats-officedocument.presentationml.slide+xml"/>
  <Override PartName="/ppt/slides/slide444.xml" ContentType="application/vnd.openxmlformats-officedocument.presentationml.slide+xml"/>
  <Override PartName="/ppt/slides/slide455.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s/slide283.xml" ContentType="application/vnd.openxmlformats-officedocument.presentationml.slide+xml"/>
  <Override PartName="/ppt/slides/slide294.xml" ContentType="application/vnd.openxmlformats-officedocument.presentationml.slide+xml"/>
  <Override PartName="/ppt/slides/slide433.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slides/slide422.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348.xml" ContentType="application/vnd.openxmlformats-officedocument.presentationml.slide+xml"/>
  <Override PartName="/ppt/slides/slide359.xml" ContentType="application/vnd.openxmlformats-officedocument.presentationml.slide+xml"/>
  <Override PartName="/ppt/slides/slide395.xml" ContentType="application/vnd.openxmlformats-officedocument.presentationml.slide+xml"/>
  <Override PartName="/ppt/slides/slide400.xml" ContentType="application/vnd.openxmlformats-officedocument.presentationml.slide+xml"/>
  <Override PartName="/ppt/slides/slide4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337.xml" ContentType="application/vnd.openxmlformats-officedocument.presentationml.slide+xml"/>
  <Override PartName="/ppt/slides/slide384.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326.xml" ContentType="application/vnd.openxmlformats-officedocument.presentationml.slide+xml"/>
  <Override PartName="/ppt/slides/slide373.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299.xml" ContentType="application/vnd.openxmlformats-officedocument.presentationml.slide+xml"/>
  <Override PartName="/ppt/slides/slide304.xml" ContentType="application/vnd.openxmlformats-officedocument.presentationml.slide+xml"/>
  <Override PartName="/ppt/slides/slide315.xml" ContentType="application/vnd.openxmlformats-officedocument.presentationml.slide+xml"/>
  <Override PartName="/ppt/slides/slide351.xml" ContentType="application/vnd.openxmlformats-officedocument.presentationml.slide+xml"/>
  <Override PartName="/ppt/slides/slide362.xml" ContentType="application/vnd.openxmlformats-officedocument.presentationml.slide+xml"/>
  <Override PartName="/ppt/slides/slide44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slides/slide288.xml" ContentType="application/vnd.openxmlformats-officedocument.presentationml.slide+xml"/>
  <Override PartName="/ppt/slides/slide340.xml" ContentType="application/vnd.openxmlformats-officedocument.presentationml.slide+xml"/>
  <Override PartName="/ppt/slides/slide438.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Override PartName="/ppt/slides/slide416.xml" ContentType="application/vnd.openxmlformats-officedocument.presentationml.slide+xml"/>
  <Override PartName="/ppt/slides/slide427.xml" ContentType="application/vnd.openxmlformats-officedocument.presentationml.slide+xml"/>
  <Override PartName="/ppt/slides/slide463.xml" ContentType="application/vnd.openxmlformats-officedocument.presentationml.slide+xml"/>
  <Override PartName="/ppt/slides/slide474.xml" ContentType="application/vnd.openxmlformats-officedocument.presentationml.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slides/slide405.xml" ContentType="application/vnd.openxmlformats-officedocument.presentationml.slide+xml"/>
  <Override PartName="/ppt/slides/slide452.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s/slide291.xml" ContentType="application/vnd.openxmlformats-officedocument.presentationml.slide+xml"/>
  <Override PartName="/ppt/slides/slide378.xml" ContentType="application/vnd.openxmlformats-officedocument.presentationml.slide+xml"/>
  <Override PartName="/ppt/slides/slide389.xml" ContentType="application/vnd.openxmlformats-officedocument.presentationml.slide+xml"/>
  <Override PartName="/ppt/slides/slide441.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280.xml" ContentType="application/vnd.openxmlformats-officedocument.presentationml.slide+xml"/>
  <Override PartName="/ppt/slides/slide367.xml" ContentType="application/vnd.openxmlformats-officedocument.presentationml.slide+xml"/>
  <Override PartName="/ppt/slides/slide430.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309.xml" ContentType="application/vnd.openxmlformats-officedocument.presentationml.slide+xml"/>
  <Override PartName="/ppt/slides/slide356.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345.xml" ContentType="application/vnd.openxmlformats-officedocument.presentationml.slide+xml"/>
  <Override PartName="/ppt/slides/slide392.xml" ContentType="application/vnd.openxmlformats-officedocument.presentationml.slide+xml"/>
  <Default Extension="vml" ContentType="application/vnd.openxmlformats-officedocument.vmlDrawing"/>
  <Default Extension="gif" ContentType="image/gif"/>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323.xml" ContentType="application/vnd.openxmlformats-officedocument.presentationml.slide+xml"/>
  <Override PartName="/ppt/slides/slide334.xml" ContentType="application/vnd.openxmlformats-officedocument.presentationml.slide+xml"/>
  <Override PartName="/ppt/slides/slide370.xml" ContentType="application/vnd.openxmlformats-officedocument.presentationml.slide+xml"/>
  <Override PartName="/ppt/slides/slide381.xml" ContentType="application/vnd.openxmlformats-officedocument.presentationml.slide+xml"/>
  <Override PartName="/ppt/slides/slide468.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slides/slide312.xml" ContentType="application/vnd.openxmlformats-officedocument.presentationml.slide+xml"/>
  <Override PartName="/ppt/slides/slide446.xml" ContentType="application/vnd.openxmlformats-officedocument.presentationml.slide+xml"/>
  <Override PartName="/ppt/slides/slide45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s/slide285.xml" ContentType="application/vnd.openxmlformats-officedocument.presentationml.slide+xml"/>
  <Override PartName="/ppt/slides/slide296.xml" ContentType="application/vnd.openxmlformats-officedocument.presentationml.slide+xml"/>
  <Override PartName="/ppt/slides/slide301.xml" ContentType="application/vnd.openxmlformats-officedocument.presentationml.slide+xml"/>
  <Override PartName="/ppt/slides/slide43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424.xml" ContentType="application/vnd.openxmlformats-officedocument.presentationml.slide+xml"/>
  <Override PartName="/ppt/slides/slide471.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Override PartName="/ppt/slides/slide397.xml" ContentType="application/vnd.openxmlformats-officedocument.presentationml.slide+xml"/>
  <Override PartName="/ppt/slides/slide402.xml" ContentType="application/vnd.openxmlformats-officedocument.presentationml.slide+xml"/>
  <Override PartName="/ppt/slides/slide413.xml" ContentType="application/vnd.openxmlformats-officedocument.presentationml.slide+xml"/>
  <Override PartName="/ppt/slides/slide46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339.xml" ContentType="application/vnd.openxmlformats-officedocument.presentationml.slide+xml"/>
  <Override PartName="/ppt/slides/slide386.xml" ContentType="application/vnd.openxmlformats-officedocument.presentationml.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s/slide328.xml" ContentType="application/vnd.openxmlformats-officedocument.presentationml.slide+xml"/>
  <Override PartName="/ppt/slides/slide375.xml" ContentType="application/vnd.openxmlformats-officedocument.presentationml.slide+xml"/>
  <Override PartName="/ppt/slideLayouts/slideLayout11.xml" ContentType="application/vnd.openxmlformats-officedocument.presentationml.slideLayout+xml"/>
  <Override PartName="/ppt/slides/slide167.xml" ContentType="application/vnd.openxmlformats-officedocument.presentationml.slide+xml"/>
  <Override PartName="/ppt/slides/slide306.xml" ContentType="application/vnd.openxmlformats-officedocument.presentationml.slide+xml"/>
  <Override PartName="/ppt/slides/slide317.xml" ContentType="application/vnd.openxmlformats-officedocument.presentationml.slide+xml"/>
  <Override PartName="/ppt/slides/slide353.xml" ContentType="application/vnd.openxmlformats-officedocument.presentationml.slide+xml"/>
  <Override PartName="/ppt/slides/slide364.xml" ContentType="application/vnd.openxmlformats-officedocument.presentationml.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342.xml" ContentType="application/vnd.openxmlformats-officedocument.presentationml.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slides/slide331.xml" ContentType="application/vnd.openxmlformats-officedocument.presentationml.slide+xml"/>
  <Override PartName="/ppt/slides/slide418.xml" ContentType="application/vnd.openxmlformats-officedocument.presentationml.slide+xml"/>
  <Override PartName="/ppt/slides/slide429.xml" ContentType="application/vnd.openxmlformats-officedocument.presentationml.slide+xml"/>
  <Override PartName="/ppt/slides/slide465.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slides/slide320.xml" ContentType="application/vnd.openxmlformats-officedocument.presentationml.slide+xml"/>
  <Override PartName="/ppt/slides/slide407.xml" ContentType="application/vnd.openxmlformats-officedocument.presentationml.slide+xml"/>
  <Override PartName="/ppt/slides/slide454.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246.xml" ContentType="application/vnd.openxmlformats-officedocument.presentationml.slide+xml"/>
  <Override PartName="/ppt/slides/slide293.xml" ContentType="application/vnd.openxmlformats-officedocument.presentationml.slide+xml"/>
  <Override PartName="/ppt/slides/slide443.xml" ContentType="application/vnd.openxmlformats-officedocument.presentationml.slide+xml"/>
  <Override PartName="/ppt/slideLayouts/slideLayout5.xml" ContentType="application/vnd.openxmlformats-officedocument.presentationml.slideLayout+xml"/>
  <Override PartName="/ppt/slides/slide53.xml" ContentType="application/vnd.openxmlformats-officedocument.presentationml.slide+xml"/>
  <Override PartName="/ppt/slides/slide235.xml" ContentType="application/vnd.openxmlformats-officedocument.presentationml.slide+xml"/>
  <Override PartName="/ppt/slides/slide282.xml" ContentType="application/vnd.openxmlformats-officedocument.presentationml.slide+xml"/>
  <Override PartName="/ppt/slides/slide369.xml" ContentType="application/vnd.openxmlformats-officedocument.presentationml.slide+xml"/>
  <Override PartName="/ppt/slides/slide421.xml" ContentType="application/vnd.openxmlformats-officedocument.presentationml.slide+xml"/>
  <Override PartName="/ppt/slides/slide432.xml" ContentType="application/vnd.openxmlformats-officedocument.presentationml.slide+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s/slide358.xml" ContentType="application/vnd.openxmlformats-officedocument.presentationml.slide+xml"/>
  <Override PartName="/ppt/slides/slide410.xml" ContentType="application/vnd.openxmlformats-officedocument.presentationml.slide+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347.xml" ContentType="application/vnd.openxmlformats-officedocument.presentationml.slide+xml"/>
  <Override PartName="/ppt/slides/slide394.xml" ContentType="application/vnd.openxmlformats-officedocument.presentationml.slide+xml"/>
  <Override PartName="/ppt/slides/slide139.xml" ContentType="application/vnd.openxmlformats-officedocument.presentationml.slide+xml"/>
  <Override PartName="/ppt/slides/slide186.xml" ContentType="application/vnd.openxmlformats-officedocument.presentationml.slide+xml"/>
  <Override PartName="/ppt/slides/slide325.xml" ContentType="application/vnd.openxmlformats-officedocument.presentationml.slide+xml"/>
  <Override PartName="/ppt/slides/slide336.xml" ContentType="application/vnd.openxmlformats-officedocument.presentationml.slide+xml"/>
  <Override PartName="/ppt/slides/slide372.xml" ContentType="application/vnd.openxmlformats-officedocument.presentationml.slide+xml"/>
  <Override PartName="/ppt/slides/slide383.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314.xml" ContentType="application/vnd.openxmlformats-officedocument.presentationml.slide+xml"/>
  <Override PartName="/ppt/slides/slide361.xml" ContentType="application/vnd.openxmlformats-officedocument.presentationml.slide+xml"/>
  <Override PartName="/ppt/slides/slide448.xml" ContentType="application/vnd.openxmlformats-officedocument.presentationml.slide+xml"/>
  <Override PartName="/ppt/slides/slide459.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slides/slide287.xml" ContentType="application/vnd.openxmlformats-officedocument.presentationml.slide+xml"/>
  <Override PartName="/ppt/slides/slide298.xml" ContentType="application/vnd.openxmlformats-officedocument.presentationml.slide+xml"/>
  <Override PartName="/ppt/slides/slide303.xml" ContentType="application/vnd.openxmlformats-officedocument.presentationml.slide+xml"/>
  <Override PartName="/ppt/slides/slide350.xml" ContentType="application/vnd.openxmlformats-officedocument.presentationml.slide+xml"/>
  <Override PartName="/ppt/slides/slide437.xml" ContentType="application/vnd.openxmlformats-officedocument.presentationml.slide+xml"/>
  <Override PartName="/ppt/slides/slide58.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slides/slide399.xml" ContentType="application/vnd.openxmlformats-officedocument.presentationml.slide+xml"/>
  <Override PartName="/ppt/slides/slide415.xml" ContentType="application/vnd.openxmlformats-officedocument.presentationml.slide+xml"/>
  <Override PartName="/ppt/slides/slide46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s/slide440.xml" ContentType="application/vnd.openxmlformats-officedocument.presentationml.slide+xml"/>
  <Override PartName="/ppt/slides/slide14.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377.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308.xml" ContentType="application/vnd.openxmlformats-officedocument.presentationml.slide+xml"/>
  <Override PartName="/ppt/slides/slide355.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333.xml" ContentType="application/vnd.openxmlformats-officedocument.presentationml.slide+xml"/>
  <Override PartName="/ppt/slides/slide380.xml" ContentType="application/vnd.openxmlformats-officedocument.presentationml.slide+xml"/>
  <Override PartName="/ppt/slides/slide77.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409.xml" ContentType="application/vnd.openxmlformats-officedocument.presentationml.slide+xml"/>
  <Override PartName="/ppt/slides/slide456.xml" ContentType="application/vnd.openxmlformats-officedocument.presentationml.slide+xml"/>
  <Override PartName="/ppt/slides/slide5.xml" ContentType="application/vnd.openxmlformats-officedocument.presentationml.slide+xml"/>
  <Override PartName="/ppt/slides/slide103.xml" ContentType="application/vnd.openxmlformats-officedocument.presentationml.slide+xml"/>
  <Override PartName="/ppt/slides/slide150.xml" ContentType="application/vnd.openxmlformats-officedocument.presentationml.slide+xml"/>
  <Override PartName="/ppt/slides/slide248.xml" ContentType="application/vnd.openxmlformats-officedocument.presentationml.slide+xml"/>
  <Override PartName="/ppt/slides/slide295.xml" ContentType="application/vnd.openxmlformats-officedocument.presentationml.slide+xml"/>
  <Override PartName="/ppt/slides/slide311.xml" ContentType="application/vnd.openxmlformats-officedocument.presentationml.slide+xml"/>
  <Override PartName="/ppt/slideLayouts/slideLayout7.xml" ContentType="application/vnd.openxmlformats-officedocument.presentationml.slideLayout+xml"/>
  <Override PartName="/ppt/slides/slide55.xml" ContentType="application/vnd.openxmlformats-officedocument.presentationml.slide+xml"/>
  <Override PartName="/ppt/slides/slide434.xml" ContentType="application/vnd.openxmlformats-officedocument.presentationml.slide+xml"/>
  <Override PartName="/ppt/slides/slide33.xml" ContentType="application/vnd.openxmlformats-officedocument.presentationml.slide+xml"/>
  <Override PartName="/ppt/slides/slide80.xml" ContentType="application/vnd.openxmlformats-officedocument.presentationml.slide+xml"/>
  <Override PartName="/ppt/slides/slide226.xml" ContentType="application/vnd.openxmlformats-officedocument.presentationml.slide+xml"/>
  <Override PartName="/ppt/slides/slide273.xml" ContentType="application/vnd.openxmlformats-officedocument.presentationml.slide+xml"/>
  <Override PartName="/ppt/slides/slide412.xml" ContentType="application/vnd.openxmlformats-officedocument.presentationml.slide+xml"/>
  <Override PartName="/ppt/presentation.xml" ContentType="application/vnd.openxmlformats-officedocument.presentationml.presentation.main+xml"/>
  <Override PartName="/ppt/slides/slide204.xml" ContentType="application/vnd.openxmlformats-officedocument.presentationml.slide+xml"/>
  <Override PartName="/ppt/slides/slide251.xml" ContentType="application/vnd.openxmlformats-officedocument.presentationml.slide+xml"/>
  <Override PartName="/ppt/slides/slide349.xml" ContentType="application/vnd.openxmlformats-officedocument.presentationml.slide+xml"/>
  <Override PartName="/ppt/slides/slide396.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327.xml" ContentType="application/vnd.openxmlformats-officedocument.presentationml.slide+xml"/>
  <Override PartName="/ppt/slides/slide374.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slides/slide305.xml" ContentType="application/vnd.openxmlformats-officedocument.presentationml.slide+xml"/>
  <Override PartName="/ppt/slides/slide352.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89.xml" ContentType="application/vnd.openxmlformats-officedocument.presentationml.slide+xml"/>
  <Override PartName="/ppt/slides/slide330.xml" ContentType="application/vnd.openxmlformats-officedocument.presentationml.slide+xml"/>
  <Override PartName="/ppt/slides/slide428.xml" ContentType="application/vnd.openxmlformats-officedocument.presentationml.slide+xml"/>
  <Override PartName="/ppt/slides/slide122.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406.xml" ContentType="application/vnd.openxmlformats-officedocument.presentationml.slide+xml"/>
  <Override PartName="/ppt/slides/slide453.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52.xml" ContentType="application/vnd.openxmlformats-officedocument.presentationml.slide+xml"/>
  <Override PartName="/ppt/slides/slide100.xml" ContentType="application/vnd.openxmlformats-officedocument.presentationml.slide+xml"/>
  <Override PartName="/ppt/slides/slide245.xml" ContentType="application/vnd.openxmlformats-officedocument.presentationml.slide+xml"/>
  <Override PartName="/ppt/slides/slide292.xml" ContentType="application/vnd.openxmlformats-officedocument.presentationml.slide+xml"/>
  <Override PartName="/ppt/slides/slide431.xml" ContentType="application/vnd.openxmlformats-officedocument.presentationml.slide+xml"/>
  <Default Extension="wmf" ContentType="image/x-wmf"/>
  <Override PartName="/ppt/slides/slide223.xml" ContentType="application/vnd.openxmlformats-officedocument.presentationml.slide+xml"/>
  <Override PartName="/ppt/slides/slide270.xml" ContentType="application/vnd.openxmlformats-officedocument.presentationml.slide+xml"/>
  <Override PartName="/ppt/slides/slide368.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6"/>
  </p:notesMasterIdLst>
  <p:sldIdLst>
    <p:sldId id="256" r:id="rId2"/>
    <p:sldId id="257" r:id="rId3"/>
    <p:sldId id="258" r:id="rId4"/>
    <p:sldId id="843" r:id="rId5"/>
    <p:sldId id="844" r:id="rId6"/>
    <p:sldId id="846"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355" r:id="rId28"/>
    <p:sldId id="288" r:id="rId29"/>
    <p:sldId id="283" r:id="rId30"/>
    <p:sldId id="284" r:id="rId31"/>
    <p:sldId id="285" r:id="rId32"/>
    <p:sldId id="286" r:id="rId33"/>
    <p:sldId id="287"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25" r:id="rId63"/>
    <p:sldId id="326" r:id="rId64"/>
    <p:sldId id="327" r:id="rId65"/>
    <p:sldId id="332" r:id="rId66"/>
    <p:sldId id="333" r:id="rId67"/>
    <p:sldId id="334" r:id="rId68"/>
    <p:sldId id="335" r:id="rId69"/>
    <p:sldId id="336" r:id="rId70"/>
    <p:sldId id="337" r:id="rId71"/>
    <p:sldId id="338" r:id="rId72"/>
    <p:sldId id="340" r:id="rId73"/>
    <p:sldId id="339" r:id="rId74"/>
    <p:sldId id="341" r:id="rId75"/>
    <p:sldId id="342" r:id="rId76"/>
    <p:sldId id="343" r:id="rId77"/>
    <p:sldId id="344" r:id="rId78"/>
    <p:sldId id="345" r:id="rId79"/>
    <p:sldId id="346" r:id="rId80"/>
    <p:sldId id="347" r:id="rId81"/>
    <p:sldId id="348" r:id="rId82"/>
    <p:sldId id="349" r:id="rId83"/>
    <p:sldId id="350" r:id="rId84"/>
    <p:sldId id="351" r:id="rId85"/>
    <p:sldId id="352" r:id="rId86"/>
    <p:sldId id="353" r:id="rId87"/>
    <p:sldId id="354" r:id="rId88"/>
    <p:sldId id="356" r:id="rId89"/>
    <p:sldId id="357" r:id="rId90"/>
    <p:sldId id="358" r:id="rId91"/>
    <p:sldId id="359" r:id="rId92"/>
    <p:sldId id="360" r:id="rId93"/>
    <p:sldId id="361" r:id="rId94"/>
    <p:sldId id="362" r:id="rId95"/>
    <p:sldId id="363" r:id="rId96"/>
    <p:sldId id="364" r:id="rId97"/>
    <p:sldId id="365" r:id="rId98"/>
    <p:sldId id="366" r:id="rId99"/>
    <p:sldId id="367" r:id="rId100"/>
    <p:sldId id="368" r:id="rId101"/>
    <p:sldId id="369" r:id="rId102"/>
    <p:sldId id="370" r:id="rId103"/>
    <p:sldId id="371" r:id="rId104"/>
    <p:sldId id="374" r:id="rId105"/>
    <p:sldId id="373" r:id="rId106"/>
    <p:sldId id="375" r:id="rId107"/>
    <p:sldId id="376" r:id="rId108"/>
    <p:sldId id="378" r:id="rId109"/>
    <p:sldId id="379" r:id="rId110"/>
    <p:sldId id="380" r:id="rId111"/>
    <p:sldId id="381" r:id="rId112"/>
    <p:sldId id="382" r:id="rId113"/>
    <p:sldId id="383" r:id="rId114"/>
    <p:sldId id="384" r:id="rId115"/>
    <p:sldId id="385" r:id="rId116"/>
    <p:sldId id="386" r:id="rId117"/>
    <p:sldId id="387" r:id="rId118"/>
    <p:sldId id="388" r:id="rId119"/>
    <p:sldId id="389" r:id="rId120"/>
    <p:sldId id="390" r:id="rId121"/>
    <p:sldId id="852" r:id="rId122"/>
    <p:sldId id="853" r:id="rId123"/>
    <p:sldId id="392" r:id="rId124"/>
    <p:sldId id="393" r:id="rId125"/>
    <p:sldId id="394" r:id="rId126"/>
    <p:sldId id="395" r:id="rId127"/>
    <p:sldId id="396" r:id="rId128"/>
    <p:sldId id="397" r:id="rId129"/>
    <p:sldId id="398" r:id="rId130"/>
    <p:sldId id="399" r:id="rId131"/>
    <p:sldId id="401" r:id="rId132"/>
    <p:sldId id="402" r:id="rId133"/>
    <p:sldId id="403" r:id="rId134"/>
    <p:sldId id="404" r:id="rId135"/>
    <p:sldId id="405" r:id="rId136"/>
    <p:sldId id="406" r:id="rId137"/>
    <p:sldId id="407" r:id="rId138"/>
    <p:sldId id="408" r:id="rId139"/>
    <p:sldId id="409" r:id="rId140"/>
    <p:sldId id="410" r:id="rId141"/>
    <p:sldId id="411" r:id="rId142"/>
    <p:sldId id="412" r:id="rId143"/>
    <p:sldId id="413" r:id="rId144"/>
    <p:sldId id="414" r:id="rId145"/>
    <p:sldId id="415" r:id="rId146"/>
    <p:sldId id="416" r:id="rId147"/>
    <p:sldId id="417" r:id="rId148"/>
    <p:sldId id="418" r:id="rId149"/>
    <p:sldId id="419" r:id="rId150"/>
    <p:sldId id="420" r:id="rId151"/>
    <p:sldId id="421" r:id="rId152"/>
    <p:sldId id="422" r:id="rId153"/>
    <p:sldId id="425" r:id="rId154"/>
    <p:sldId id="426" r:id="rId155"/>
    <p:sldId id="427" r:id="rId156"/>
    <p:sldId id="423" r:id="rId157"/>
    <p:sldId id="424" r:id="rId158"/>
    <p:sldId id="428" r:id="rId159"/>
    <p:sldId id="429" r:id="rId160"/>
    <p:sldId id="430" r:id="rId161"/>
    <p:sldId id="435" r:id="rId162"/>
    <p:sldId id="431" r:id="rId163"/>
    <p:sldId id="432" r:id="rId164"/>
    <p:sldId id="433" r:id="rId165"/>
    <p:sldId id="434" r:id="rId166"/>
    <p:sldId id="447" r:id="rId167"/>
    <p:sldId id="448" r:id="rId168"/>
    <p:sldId id="449" r:id="rId169"/>
    <p:sldId id="450" r:id="rId170"/>
    <p:sldId id="436" r:id="rId171"/>
    <p:sldId id="437" r:id="rId172"/>
    <p:sldId id="438" r:id="rId173"/>
    <p:sldId id="439" r:id="rId174"/>
    <p:sldId id="440" r:id="rId175"/>
    <p:sldId id="441" r:id="rId176"/>
    <p:sldId id="442" r:id="rId177"/>
    <p:sldId id="443" r:id="rId178"/>
    <p:sldId id="444" r:id="rId179"/>
    <p:sldId id="445" r:id="rId180"/>
    <p:sldId id="446" r:id="rId181"/>
    <p:sldId id="451" r:id="rId182"/>
    <p:sldId id="458" r:id="rId183"/>
    <p:sldId id="452" r:id="rId184"/>
    <p:sldId id="453" r:id="rId185"/>
    <p:sldId id="454" r:id="rId186"/>
    <p:sldId id="455" r:id="rId187"/>
    <p:sldId id="456" r:id="rId188"/>
    <p:sldId id="457" r:id="rId189"/>
    <p:sldId id="459" r:id="rId190"/>
    <p:sldId id="460" r:id="rId191"/>
    <p:sldId id="461" r:id="rId192"/>
    <p:sldId id="462" r:id="rId193"/>
    <p:sldId id="463" r:id="rId194"/>
    <p:sldId id="464" r:id="rId195"/>
    <p:sldId id="465" r:id="rId196"/>
    <p:sldId id="468" r:id="rId197"/>
    <p:sldId id="467" r:id="rId198"/>
    <p:sldId id="466" r:id="rId199"/>
    <p:sldId id="469" r:id="rId200"/>
    <p:sldId id="470" r:id="rId201"/>
    <p:sldId id="471" r:id="rId202"/>
    <p:sldId id="472" r:id="rId203"/>
    <p:sldId id="473" r:id="rId204"/>
    <p:sldId id="474" r:id="rId205"/>
    <p:sldId id="475" r:id="rId206"/>
    <p:sldId id="476" r:id="rId207"/>
    <p:sldId id="477" r:id="rId208"/>
    <p:sldId id="478" r:id="rId209"/>
    <p:sldId id="479" r:id="rId210"/>
    <p:sldId id="480" r:id="rId211"/>
    <p:sldId id="481" r:id="rId212"/>
    <p:sldId id="482" r:id="rId213"/>
    <p:sldId id="483" r:id="rId214"/>
    <p:sldId id="484" r:id="rId215"/>
    <p:sldId id="485" r:id="rId216"/>
    <p:sldId id="486" r:id="rId217"/>
    <p:sldId id="487" r:id="rId218"/>
    <p:sldId id="488" r:id="rId219"/>
    <p:sldId id="489" r:id="rId220"/>
    <p:sldId id="490" r:id="rId221"/>
    <p:sldId id="492" r:id="rId222"/>
    <p:sldId id="493" r:id="rId223"/>
    <p:sldId id="491" r:id="rId224"/>
    <p:sldId id="494" r:id="rId225"/>
    <p:sldId id="495" r:id="rId226"/>
    <p:sldId id="496" r:id="rId227"/>
    <p:sldId id="497" r:id="rId228"/>
    <p:sldId id="498" r:id="rId229"/>
    <p:sldId id="499" r:id="rId230"/>
    <p:sldId id="500" r:id="rId231"/>
    <p:sldId id="501" r:id="rId232"/>
    <p:sldId id="502" r:id="rId233"/>
    <p:sldId id="503" r:id="rId234"/>
    <p:sldId id="504" r:id="rId235"/>
    <p:sldId id="505" r:id="rId236"/>
    <p:sldId id="506" r:id="rId237"/>
    <p:sldId id="507" r:id="rId238"/>
    <p:sldId id="509" r:id="rId239"/>
    <p:sldId id="510" r:id="rId240"/>
    <p:sldId id="511" r:id="rId241"/>
    <p:sldId id="512" r:id="rId242"/>
    <p:sldId id="513" r:id="rId243"/>
    <p:sldId id="514" r:id="rId244"/>
    <p:sldId id="515" r:id="rId245"/>
    <p:sldId id="516" r:id="rId246"/>
    <p:sldId id="517" r:id="rId247"/>
    <p:sldId id="518" r:id="rId248"/>
    <p:sldId id="519" r:id="rId249"/>
    <p:sldId id="520" r:id="rId250"/>
    <p:sldId id="521" r:id="rId251"/>
    <p:sldId id="522" r:id="rId252"/>
    <p:sldId id="523" r:id="rId253"/>
    <p:sldId id="524" r:id="rId254"/>
    <p:sldId id="529" r:id="rId255"/>
    <p:sldId id="530" r:id="rId256"/>
    <p:sldId id="525" r:id="rId257"/>
    <p:sldId id="526" r:id="rId258"/>
    <p:sldId id="596" r:id="rId259"/>
    <p:sldId id="527" r:id="rId260"/>
    <p:sldId id="528" r:id="rId261"/>
    <p:sldId id="531" r:id="rId262"/>
    <p:sldId id="532" r:id="rId263"/>
    <p:sldId id="533" r:id="rId264"/>
    <p:sldId id="534" r:id="rId265"/>
    <p:sldId id="535" r:id="rId266"/>
    <p:sldId id="536" r:id="rId267"/>
    <p:sldId id="537" r:id="rId268"/>
    <p:sldId id="538" r:id="rId269"/>
    <p:sldId id="539" r:id="rId270"/>
    <p:sldId id="540" r:id="rId271"/>
    <p:sldId id="541" r:id="rId272"/>
    <p:sldId id="542" r:id="rId273"/>
    <p:sldId id="543" r:id="rId274"/>
    <p:sldId id="544" r:id="rId275"/>
    <p:sldId id="545" r:id="rId276"/>
    <p:sldId id="546" r:id="rId277"/>
    <p:sldId id="547" r:id="rId278"/>
    <p:sldId id="548" r:id="rId279"/>
    <p:sldId id="549" r:id="rId280"/>
    <p:sldId id="550" r:id="rId281"/>
    <p:sldId id="551" r:id="rId282"/>
    <p:sldId id="552" r:id="rId283"/>
    <p:sldId id="553" r:id="rId284"/>
    <p:sldId id="554" r:id="rId285"/>
    <p:sldId id="555" r:id="rId286"/>
    <p:sldId id="556" r:id="rId287"/>
    <p:sldId id="557" r:id="rId288"/>
    <p:sldId id="558" r:id="rId289"/>
    <p:sldId id="559" r:id="rId290"/>
    <p:sldId id="560" r:id="rId291"/>
    <p:sldId id="562" r:id="rId292"/>
    <p:sldId id="563" r:id="rId293"/>
    <p:sldId id="564" r:id="rId294"/>
    <p:sldId id="565" r:id="rId295"/>
    <p:sldId id="566" r:id="rId296"/>
    <p:sldId id="567" r:id="rId297"/>
    <p:sldId id="568" r:id="rId298"/>
    <p:sldId id="569" r:id="rId299"/>
    <p:sldId id="561" r:id="rId300"/>
    <p:sldId id="570" r:id="rId301"/>
    <p:sldId id="571" r:id="rId302"/>
    <p:sldId id="572" r:id="rId303"/>
    <p:sldId id="573" r:id="rId304"/>
    <p:sldId id="574" r:id="rId305"/>
    <p:sldId id="575" r:id="rId306"/>
    <p:sldId id="576" r:id="rId307"/>
    <p:sldId id="600" r:id="rId308"/>
    <p:sldId id="601" r:id="rId309"/>
    <p:sldId id="603" r:id="rId310"/>
    <p:sldId id="604" r:id="rId311"/>
    <p:sldId id="602" r:id="rId312"/>
    <p:sldId id="605" r:id="rId313"/>
    <p:sldId id="606" r:id="rId314"/>
    <p:sldId id="607" r:id="rId315"/>
    <p:sldId id="577" r:id="rId316"/>
    <p:sldId id="578" r:id="rId317"/>
    <p:sldId id="579" r:id="rId318"/>
    <p:sldId id="580" r:id="rId319"/>
    <p:sldId id="581" r:id="rId320"/>
    <p:sldId id="584" r:id="rId321"/>
    <p:sldId id="585" r:id="rId322"/>
    <p:sldId id="586" r:id="rId323"/>
    <p:sldId id="583" r:id="rId324"/>
    <p:sldId id="582" r:id="rId325"/>
    <p:sldId id="587" r:id="rId326"/>
    <p:sldId id="588" r:id="rId327"/>
    <p:sldId id="589" r:id="rId328"/>
    <p:sldId id="635" r:id="rId329"/>
    <p:sldId id="590" r:id="rId330"/>
    <p:sldId id="591" r:id="rId331"/>
    <p:sldId id="608" r:id="rId332"/>
    <p:sldId id="592" r:id="rId333"/>
    <p:sldId id="593" r:id="rId334"/>
    <p:sldId id="594" r:id="rId335"/>
    <p:sldId id="609" r:id="rId336"/>
    <p:sldId id="610" r:id="rId337"/>
    <p:sldId id="611" r:id="rId338"/>
    <p:sldId id="595" r:id="rId339"/>
    <p:sldId id="599" r:id="rId340"/>
    <p:sldId id="597" r:id="rId341"/>
    <p:sldId id="598" r:id="rId342"/>
    <p:sldId id="612" r:id="rId343"/>
    <p:sldId id="613" r:id="rId344"/>
    <p:sldId id="614" r:id="rId345"/>
    <p:sldId id="615" r:id="rId346"/>
    <p:sldId id="616" r:id="rId347"/>
    <p:sldId id="617" r:id="rId348"/>
    <p:sldId id="618" r:id="rId349"/>
    <p:sldId id="619" r:id="rId350"/>
    <p:sldId id="620" r:id="rId351"/>
    <p:sldId id="621" r:id="rId352"/>
    <p:sldId id="622" r:id="rId353"/>
    <p:sldId id="623" r:id="rId354"/>
    <p:sldId id="624" r:id="rId355"/>
    <p:sldId id="625" r:id="rId356"/>
    <p:sldId id="626" r:id="rId357"/>
    <p:sldId id="627" r:id="rId358"/>
    <p:sldId id="628" r:id="rId359"/>
    <p:sldId id="629" r:id="rId360"/>
    <p:sldId id="630" r:id="rId361"/>
    <p:sldId id="631" r:id="rId362"/>
    <p:sldId id="632" r:id="rId363"/>
    <p:sldId id="633" r:id="rId364"/>
    <p:sldId id="634" r:id="rId365"/>
    <p:sldId id="636" r:id="rId366"/>
    <p:sldId id="637" r:id="rId367"/>
    <p:sldId id="638" r:id="rId368"/>
    <p:sldId id="639" r:id="rId369"/>
    <p:sldId id="640" r:id="rId370"/>
    <p:sldId id="641" r:id="rId371"/>
    <p:sldId id="642" r:id="rId372"/>
    <p:sldId id="643" r:id="rId373"/>
    <p:sldId id="644" r:id="rId374"/>
    <p:sldId id="655" r:id="rId375"/>
    <p:sldId id="656" r:id="rId376"/>
    <p:sldId id="657" r:id="rId377"/>
    <p:sldId id="658" r:id="rId378"/>
    <p:sldId id="715" r:id="rId379"/>
    <p:sldId id="716" r:id="rId380"/>
    <p:sldId id="663" r:id="rId381"/>
    <p:sldId id="659" r:id="rId382"/>
    <p:sldId id="660" r:id="rId383"/>
    <p:sldId id="661" r:id="rId384"/>
    <p:sldId id="662" r:id="rId385"/>
    <p:sldId id="645" r:id="rId386"/>
    <p:sldId id="646" r:id="rId387"/>
    <p:sldId id="647" r:id="rId388"/>
    <p:sldId id="648" r:id="rId389"/>
    <p:sldId id="649" r:id="rId390"/>
    <p:sldId id="650" r:id="rId391"/>
    <p:sldId id="651" r:id="rId392"/>
    <p:sldId id="652" r:id="rId393"/>
    <p:sldId id="653" r:id="rId394"/>
    <p:sldId id="654" r:id="rId395"/>
    <p:sldId id="664" r:id="rId396"/>
    <p:sldId id="665" r:id="rId397"/>
    <p:sldId id="666" r:id="rId398"/>
    <p:sldId id="667" r:id="rId399"/>
    <p:sldId id="668" r:id="rId400"/>
    <p:sldId id="669" r:id="rId401"/>
    <p:sldId id="670" r:id="rId402"/>
    <p:sldId id="671" r:id="rId403"/>
    <p:sldId id="672" r:id="rId404"/>
    <p:sldId id="673" r:id="rId405"/>
    <p:sldId id="674" r:id="rId406"/>
    <p:sldId id="675" r:id="rId407"/>
    <p:sldId id="676" r:id="rId408"/>
    <p:sldId id="677" r:id="rId409"/>
    <p:sldId id="678" r:id="rId410"/>
    <p:sldId id="679" r:id="rId411"/>
    <p:sldId id="680" r:id="rId412"/>
    <p:sldId id="681" r:id="rId413"/>
    <p:sldId id="682" r:id="rId414"/>
    <p:sldId id="683" r:id="rId415"/>
    <p:sldId id="684" r:id="rId416"/>
    <p:sldId id="685" r:id="rId417"/>
    <p:sldId id="686" r:id="rId418"/>
    <p:sldId id="687" r:id="rId419"/>
    <p:sldId id="688" r:id="rId420"/>
    <p:sldId id="689" r:id="rId421"/>
    <p:sldId id="690" r:id="rId422"/>
    <p:sldId id="691" r:id="rId423"/>
    <p:sldId id="692" r:id="rId424"/>
    <p:sldId id="693" r:id="rId425"/>
    <p:sldId id="694" r:id="rId426"/>
    <p:sldId id="695" r:id="rId427"/>
    <p:sldId id="696" r:id="rId428"/>
    <p:sldId id="697" r:id="rId429"/>
    <p:sldId id="698" r:id="rId430"/>
    <p:sldId id="699" r:id="rId431"/>
    <p:sldId id="700" r:id="rId432"/>
    <p:sldId id="701" r:id="rId433"/>
    <p:sldId id="702" r:id="rId434"/>
    <p:sldId id="705" r:id="rId435"/>
    <p:sldId id="703" r:id="rId436"/>
    <p:sldId id="704" r:id="rId437"/>
    <p:sldId id="706" r:id="rId438"/>
    <p:sldId id="707" r:id="rId439"/>
    <p:sldId id="708" r:id="rId440"/>
    <p:sldId id="709" r:id="rId441"/>
    <p:sldId id="710" r:id="rId442"/>
    <p:sldId id="711" r:id="rId443"/>
    <p:sldId id="712" r:id="rId444"/>
    <p:sldId id="713" r:id="rId445"/>
    <p:sldId id="714" r:id="rId446"/>
    <p:sldId id="717" r:id="rId447"/>
    <p:sldId id="718" r:id="rId448"/>
    <p:sldId id="719" r:id="rId449"/>
    <p:sldId id="720" r:id="rId450"/>
    <p:sldId id="721" r:id="rId451"/>
    <p:sldId id="722" r:id="rId452"/>
    <p:sldId id="723" r:id="rId453"/>
    <p:sldId id="725" r:id="rId454"/>
    <p:sldId id="724" r:id="rId455"/>
    <p:sldId id="726" r:id="rId456"/>
    <p:sldId id="727" r:id="rId457"/>
    <p:sldId id="728" r:id="rId458"/>
    <p:sldId id="729" r:id="rId459"/>
    <p:sldId id="730" r:id="rId460"/>
    <p:sldId id="731" r:id="rId461"/>
    <p:sldId id="732" r:id="rId462"/>
    <p:sldId id="733" r:id="rId463"/>
    <p:sldId id="734" r:id="rId464"/>
    <p:sldId id="735" r:id="rId465"/>
    <p:sldId id="736" r:id="rId466"/>
    <p:sldId id="854" r:id="rId467"/>
    <p:sldId id="737" r:id="rId468"/>
    <p:sldId id="738" r:id="rId469"/>
    <p:sldId id="739" r:id="rId470"/>
    <p:sldId id="740" r:id="rId471"/>
    <p:sldId id="741" r:id="rId472"/>
    <p:sldId id="742" r:id="rId473"/>
    <p:sldId id="743" r:id="rId474"/>
    <p:sldId id="744" r:id="rId4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presProps" Target="presProps.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openxmlformats.org/officeDocument/2006/relationships/slide" Target="slides/slide357.xml"/><Relationship Id="rId379" Type="http://schemas.openxmlformats.org/officeDocument/2006/relationships/slide" Target="slides/slide378.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25" Type="http://schemas.openxmlformats.org/officeDocument/2006/relationships/slide" Target="slides/slide424.xml"/><Relationship Id="rId446" Type="http://schemas.openxmlformats.org/officeDocument/2006/relationships/slide" Target="slides/slide445.xml"/><Relationship Id="rId467" Type="http://schemas.openxmlformats.org/officeDocument/2006/relationships/slide" Target="slides/slide466.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slide" Target="slides/slide368.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380" Type="http://schemas.openxmlformats.org/officeDocument/2006/relationships/slide" Target="slides/slide379.xml"/><Relationship Id="rId415" Type="http://schemas.openxmlformats.org/officeDocument/2006/relationships/slide" Target="slides/slide414.xml"/><Relationship Id="rId436" Type="http://schemas.openxmlformats.org/officeDocument/2006/relationships/slide" Target="slides/slide435.xml"/><Relationship Id="rId457" Type="http://schemas.openxmlformats.org/officeDocument/2006/relationships/slide" Target="slides/slide456.xml"/><Relationship Id="rId240" Type="http://schemas.openxmlformats.org/officeDocument/2006/relationships/slide" Target="slides/slide239.xml"/><Relationship Id="rId261" Type="http://schemas.openxmlformats.org/officeDocument/2006/relationships/slide" Target="slides/slide260.xml"/><Relationship Id="rId478" Type="http://schemas.openxmlformats.org/officeDocument/2006/relationships/viewProps" Target="viewProp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391" Type="http://schemas.openxmlformats.org/officeDocument/2006/relationships/slide" Target="slides/slide390.xml"/><Relationship Id="rId405" Type="http://schemas.openxmlformats.org/officeDocument/2006/relationships/slide" Target="slides/slide404.xml"/><Relationship Id="rId426" Type="http://schemas.openxmlformats.org/officeDocument/2006/relationships/slide" Target="slides/slide425.xml"/><Relationship Id="rId447" Type="http://schemas.openxmlformats.org/officeDocument/2006/relationships/slide" Target="slides/slide446.xml"/><Relationship Id="rId230" Type="http://schemas.openxmlformats.org/officeDocument/2006/relationships/slide" Target="slides/slide229.xml"/><Relationship Id="rId251" Type="http://schemas.openxmlformats.org/officeDocument/2006/relationships/slide" Target="slides/slide250.xml"/><Relationship Id="rId468" Type="http://schemas.openxmlformats.org/officeDocument/2006/relationships/slide" Target="slides/slide46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416" Type="http://schemas.openxmlformats.org/officeDocument/2006/relationships/slide" Target="slides/slide415.xml"/><Relationship Id="rId220" Type="http://schemas.openxmlformats.org/officeDocument/2006/relationships/slide" Target="slides/slide219.xml"/><Relationship Id="rId241" Type="http://schemas.openxmlformats.org/officeDocument/2006/relationships/slide" Target="slides/slide240.xml"/><Relationship Id="rId437" Type="http://schemas.openxmlformats.org/officeDocument/2006/relationships/slide" Target="slides/slide436.xml"/><Relationship Id="rId458" Type="http://schemas.openxmlformats.org/officeDocument/2006/relationships/slide" Target="slides/slide457.xml"/><Relationship Id="rId479"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27" Type="http://schemas.openxmlformats.org/officeDocument/2006/relationships/slide" Target="slides/slide426.xml"/><Relationship Id="rId448" Type="http://schemas.openxmlformats.org/officeDocument/2006/relationships/slide" Target="slides/slide447.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80"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417" Type="http://schemas.openxmlformats.org/officeDocument/2006/relationships/slide" Target="slides/slide416.xml"/><Relationship Id="rId438" Type="http://schemas.openxmlformats.org/officeDocument/2006/relationships/slide" Target="slides/slide437.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470" Type="http://schemas.openxmlformats.org/officeDocument/2006/relationships/slide" Target="slides/slide469.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slide" Target="slides/slide392.xml"/><Relationship Id="rId407" Type="http://schemas.openxmlformats.org/officeDocument/2006/relationships/slide" Target="slides/slide406.xml"/><Relationship Id="rId428" Type="http://schemas.openxmlformats.org/officeDocument/2006/relationships/slide" Target="slides/slide427.xml"/><Relationship Id="rId449" Type="http://schemas.openxmlformats.org/officeDocument/2006/relationships/slide" Target="slides/slide448.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418" Type="http://schemas.openxmlformats.org/officeDocument/2006/relationships/slide" Target="slides/slide417.xml"/><Relationship Id="rId439" Type="http://schemas.openxmlformats.org/officeDocument/2006/relationships/slide" Target="slides/slide438.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450" Type="http://schemas.openxmlformats.org/officeDocument/2006/relationships/slide" Target="slides/slide449.xml"/><Relationship Id="rId471" Type="http://schemas.openxmlformats.org/officeDocument/2006/relationships/slide" Target="slides/slide47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429" Type="http://schemas.openxmlformats.org/officeDocument/2006/relationships/slide" Target="slides/slide428.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440" Type="http://schemas.openxmlformats.org/officeDocument/2006/relationships/slide" Target="slides/slide439.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461" Type="http://schemas.openxmlformats.org/officeDocument/2006/relationships/slide" Target="slides/slide460.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451" Type="http://schemas.openxmlformats.org/officeDocument/2006/relationships/slide" Target="slides/slide450.xml"/><Relationship Id="rId472" Type="http://schemas.openxmlformats.org/officeDocument/2006/relationships/slide" Target="slides/slide471.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62" Type="http://schemas.openxmlformats.org/officeDocument/2006/relationships/slide" Target="slides/slide461.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473" Type="http://schemas.openxmlformats.org/officeDocument/2006/relationships/slide" Target="slides/slide472.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notesMaster" Target="notesMasters/notesMaster1.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BD8849-BEAF-4959-8BD7-9B9805A4B672}" type="datetimeFigureOut">
              <a:rPr lang="en-US" smtClean="0"/>
              <a:pPr/>
              <a:t>11/28/2019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2B390C-1FED-4109-BA59-29C524F6F81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86DF2B-AEFA-4435-A212-493F0D5E3447}" type="datetimeFigureOut">
              <a:rPr lang="en-US" smtClean="0"/>
              <a:pPr/>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8442C-9849-4735-A652-D52F05C1E06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6DF2B-AEFA-4435-A212-493F0D5E3447}" type="datetimeFigureOut">
              <a:rPr lang="en-US" smtClean="0"/>
              <a:pPr/>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8442C-9849-4735-A652-D52F05C1E0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6DF2B-AEFA-4435-A212-493F0D5E3447}" type="datetimeFigureOut">
              <a:rPr lang="en-US" smtClean="0"/>
              <a:pPr/>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8442C-9849-4735-A652-D52F05C1E06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6DF2B-AEFA-4435-A212-493F0D5E3447}" type="datetimeFigureOut">
              <a:rPr lang="en-US" smtClean="0"/>
              <a:pPr/>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8442C-9849-4735-A652-D52F05C1E06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86DF2B-AEFA-4435-A212-493F0D5E3447}" type="datetimeFigureOut">
              <a:rPr lang="en-US" smtClean="0"/>
              <a:pPr/>
              <a:t>11/28/2019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8442C-9849-4735-A652-D52F05C1E0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86DF2B-AEFA-4435-A212-493F0D5E3447}" type="datetimeFigureOut">
              <a:rPr lang="en-US" smtClean="0"/>
              <a:pPr/>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48442C-9849-4735-A652-D52F05C1E0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86DF2B-AEFA-4435-A212-493F0D5E3447}" type="datetimeFigureOut">
              <a:rPr lang="en-US" smtClean="0"/>
              <a:pPr/>
              <a:t>11/28/2019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48442C-9849-4735-A652-D52F05C1E06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86DF2B-AEFA-4435-A212-493F0D5E3447}" type="datetimeFigureOut">
              <a:rPr lang="en-US" smtClean="0"/>
              <a:pPr/>
              <a:t>11/28/2019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48442C-9849-4735-A652-D52F05C1E0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6DF2B-AEFA-4435-A212-493F0D5E3447}" type="datetimeFigureOut">
              <a:rPr lang="en-US" smtClean="0"/>
              <a:pPr/>
              <a:t>11/28/2019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48442C-9849-4735-A652-D52F05C1E0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86DF2B-AEFA-4435-A212-493F0D5E3447}" type="datetimeFigureOut">
              <a:rPr lang="en-US" smtClean="0"/>
              <a:pPr/>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48442C-9849-4735-A652-D52F05C1E0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86DF2B-AEFA-4435-A212-493F0D5E3447}" type="datetimeFigureOut">
              <a:rPr lang="en-US" smtClean="0"/>
              <a:pPr/>
              <a:t>11/28/2019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48442C-9849-4735-A652-D52F05C1E06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6DF2B-AEFA-4435-A212-493F0D5E3447}" type="datetimeFigureOut">
              <a:rPr lang="en-US" smtClean="0"/>
              <a:pPr/>
              <a:t>11/28/2019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48442C-9849-4735-A652-D52F05C1E06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3" Type="http://schemas.openxmlformats.org/officeDocument/2006/relationships/hyperlink" Target="http://en.wikipedia.org/wiki/Silt" TargetMode="External"/><Relationship Id="rId2" Type="http://schemas.openxmlformats.org/officeDocument/2006/relationships/hyperlink" Target="http://en.wikipedia.org/wiki/Grave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2" Type="http://schemas.openxmlformats.org/officeDocument/2006/relationships/hyperlink" Target="http://en.wikipedia.org/wiki/International_Organization_for_Standardization" TargetMode="External"/><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32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331.xml.rels><?xml version="1.0" encoding="UTF-8" standalone="yes"?>
<Relationships xmlns="http://schemas.openxmlformats.org/package/2006/relationships"><Relationship Id="rId3" Type="http://schemas.openxmlformats.org/officeDocument/2006/relationships/hyperlink" Target="http://en.wikipedia.org/wiki/Natrolite" TargetMode="External"/><Relationship Id="rId2" Type="http://schemas.openxmlformats.org/officeDocument/2006/relationships/hyperlink" Target="http://en.wikipedia.org/wiki/Aluminosilicate" TargetMode="External"/><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3" Type="http://schemas.openxmlformats.org/officeDocument/2006/relationships/hyperlink" Target="http://en.wikipedia.org/wiki/Membrane_technology" TargetMode="External"/><Relationship Id="rId2" Type="http://schemas.openxmlformats.org/officeDocument/2006/relationships/hyperlink" Target="http://en.wikipedia.org/wiki/Semipermeable_membrane" TargetMode="External"/><Relationship Id="rId1" Type="http://schemas.openxmlformats.org/officeDocument/2006/relationships/slideLayout" Target="../slideLayouts/slideLayout2.xml"/><Relationship Id="rId6" Type="http://schemas.openxmlformats.org/officeDocument/2006/relationships/hyperlink" Target="http://en.wikipedia.org/wiki/Pressure" TargetMode="External"/><Relationship Id="rId5" Type="http://schemas.openxmlformats.org/officeDocument/2006/relationships/hyperlink" Target="http://en.wikipedia.org/wiki/Osmotic_pressure" TargetMode="External"/><Relationship Id="rId4" Type="http://schemas.openxmlformats.org/officeDocument/2006/relationships/hyperlink" Target="http://en.wikipedia.org/wiki/Filtration" TargetMode="External"/></Relationships>
</file>

<file path=ppt/slides/_rels/slide336.xml.rels><?xml version="1.0" encoding="UTF-8" standalone="yes"?>
<Relationships xmlns="http://schemas.openxmlformats.org/package/2006/relationships"><Relationship Id="rId3" Type="http://schemas.openxmlformats.org/officeDocument/2006/relationships/hyperlink" Target="http://en.wikipedia.org/wiki/Ions" TargetMode="External"/><Relationship Id="rId2" Type="http://schemas.openxmlformats.org/officeDocument/2006/relationships/hyperlink" Target="http://en.wikipedia.org/wiki/Molecules" TargetMode="External"/><Relationship Id="rId1" Type="http://schemas.openxmlformats.org/officeDocument/2006/relationships/slideLayout" Target="../slideLayouts/slideLayout2.xml"/><Relationship Id="rId5" Type="http://schemas.openxmlformats.org/officeDocument/2006/relationships/hyperlink" Target="http://en.wikipedia.org/wiki/Solvent" TargetMode="External"/><Relationship Id="rId4" Type="http://schemas.openxmlformats.org/officeDocument/2006/relationships/hyperlink" Target="http://en.wikipedia.org/wiki/Solution" TargetMode="External"/></Relationships>
</file>

<file path=ppt/slides/_rels/slide337.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993775"/>
          </a:xfrm>
        </p:spPr>
        <p:txBody>
          <a:bodyPr>
            <a:normAutofit fontScale="90000"/>
          </a:bodyPr>
          <a:lstStyle/>
          <a:p>
            <a:r>
              <a:rPr lang="en-US" dirty="0" smtClean="0">
                <a:solidFill>
                  <a:srgbClr val="FF0000"/>
                </a:solidFill>
              </a:rPr>
              <a:t>Environmental Science</a:t>
            </a:r>
            <a:br>
              <a:rPr lang="en-US" dirty="0" smtClean="0">
                <a:solidFill>
                  <a:srgbClr val="FF0000"/>
                </a:solidFill>
              </a:rPr>
            </a:br>
            <a:endParaRPr lang="en-US" dirty="0">
              <a:solidFill>
                <a:srgbClr val="FF0000"/>
              </a:solidFill>
            </a:endParaRPr>
          </a:p>
        </p:txBody>
      </p:sp>
      <p:sp>
        <p:nvSpPr>
          <p:cNvPr id="3" name="Rectangle 2"/>
          <p:cNvSpPr/>
          <p:nvPr/>
        </p:nvSpPr>
        <p:spPr>
          <a:xfrm>
            <a:off x="1371600" y="3352800"/>
            <a:ext cx="4800600" cy="1200329"/>
          </a:xfrm>
          <a:prstGeom prst="rect">
            <a:avLst/>
          </a:prstGeom>
        </p:spPr>
        <p:txBody>
          <a:bodyPr wrap="square">
            <a:spAutoFit/>
          </a:bodyPr>
          <a:lstStyle/>
          <a:p>
            <a:pPr algn="ctr"/>
            <a:r>
              <a:rPr lang="en-US" sz="3600" dirty="0" smtClean="0">
                <a:solidFill>
                  <a:srgbClr val="FF0000"/>
                </a:solidFill>
              </a:rPr>
              <a:t>           </a:t>
            </a:r>
          </a:p>
          <a:p>
            <a:pPr algn="ct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Terms</a:t>
            </a:r>
            <a:endParaRPr lang="en-US" dirty="0"/>
          </a:p>
        </p:txBody>
      </p:sp>
      <p:sp>
        <p:nvSpPr>
          <p:cNvPr id="3" name="Content Placeholder 2"/>
          <p:cNvSpPr>
            <a:spLocks noGrp="1"/>
          </p:cNvSpPr>
          <p:nvPr>
            <p:ph idx="1"/>
          </p:nvPr>
        </p:nvSpPr>
        <p:spPr/>
        <p:txBody>
          <a:bodyPr/>
          <a:lstStyle/>
          <a:p>
            <a:endParaRPr lang="en-US" dirty="0" smtClean="0"/>
          </a:p>
          <a:p>
            <a:r>
              <a:rPr lang="en-US" dirty="0" smtClean="0"/>
              <a:t>Environmental Science</a:t>
            </a:r>
          </a:p>
          <a:p>
            <a:r>
              <a:rPr lang="en-US" dirty="0" smtClean="0"/>
              <a:t>Environmental Engineering</a:t>
            </a:r>
          </a:p>
          <a:p>
            <a:r>
              <a:rPr lang="en-US" dirty="0" smtClean="0"/>
              <a:t>Environmental Management</a:t>
            </a:r>
          </a:p>
          <a:p>
            <a:r>
              <a:rPr lang="en-US" dirty="0" smtClean="0"/>
              <a:t>Environmental Laws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Ecological pyramid</a:t>
            </a:r>
            <a:endParaRPr lang="en-US" dirty="0"/>
          </a:p>
        </p:txBody>
      </p:sp>
      <p:sp>
        <p:nvSpPr>
          <p:cNvPr id="3" name="Content Placeholder 2"/>
          <p:cNvSpPr>
            <a:spLocks noGrp="1"/>
          </p:cNvSpPr>
          <p:nvPr>
            <p:ph idx="1"/>
          </p:nvPr>
        </p:nvSpPr>
        <p:spPr/>
        <p:txBody>
          <a:bodyPr/>
          <a:lstStyle/>
          <a:p>
            <a:pPr>
              <a:buNone/>
            </a:pPr>
            <a:r>
              <a:rPr lang="en-US" dirty="0" smtClean="0"/>
              <a:t>   </a:t>
            </a:r>
          </a:p>
          <a:p>
            <a:pPr>
              <a:buNone/>
            </a:pPr>
            <a:r>
              <a:rPr lang="en-US" dirty="0" smtClean="0"/>
              <a:t>   1. Pyramid of energy</a:t>
            </a:r>
          </a:p>
          <a:p>
            <a:pPr>
              <a:buNone/>
            </a:pPr>
            <a:r>
              <a:rPr lang="en-US" dirty="0" smtClean="0"/>
              <a:t>   2. Pyramid of biomass</a:t>
            </a:r>
          </a:p>
          <a:p>
            <a:pPr>
              <a:buNone/>
            </a:pPr>
            <a:r>
              <a:rPr lang="en-US" dirty="0" smtClean="0"/>
              <a:t>   3. Pyramid of numbers.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Pyramid of energy </a:t>
            </a:r>
            <a:endParaRPr lang="en-US" dirty="0"/>
          </a:p>
        </p:txBody>
      </p:sp>
      <p:sp>
        <p:nvSpPr>
          <p:cNvPr id="3" name="Content Placeholder 2"/>
          <p:cNvSpPr>
            <a:spLocks noGrp="1"/>
          </p:cNvSpPr>
          <p:nvPr>
            <p:ph idx="1"/>
          </p:nvPr>
        </p:nvSpPr>
        <p:spPr/>
        <p:txBody>
          <a:bodyPr>
            <a:normAutofit lnSpcReduction="10000"/>
          </a:bodyPr>
          <a:lstStyle/>
          <a:p>
            <a:r>
              <a:rPr lang="en-US" dirty="0" smtClean="0"/>
              <a:t>Generally, 10% energy is transferred between adjacent tropic levels &amp; rest 90% of energy is used up in that tropic level giving rise to energy pyramid. This is called </a:t>
            </a:r>
            <a:r>
              <a:rPr lang="en-US" b="1" dirty="0" smtClean="0"/>
              <a:t>10% rule of ecosystem</a:t>
            </a:r>
            <a:r>
              <a:rPr lang="en-US" dirty="0" smtClean="0"/>
              <a:t>.</a:t>
            </a:r>
          </a:p>
          <a:p>
            <a:r>
              <a:rPr lang="en-US" dirty="0" smtClean="0"/>
              <a:t>It is based on rate of energy flow &amp; productivity at each successive trophic level.</a:t>
            </a:r>
          </a:p>
          <a:p>
            <a:r>
              <a:rPr lang="en-US" dirty="0" smtClean="0"/>
              <a:t>It decreases from autotrophs to higher tropic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Pyramid of energy </a:t>
            </a:r>
            <a:endParaRPr lang="en-US" dirty="0"/>
          </a:p>
        </p:txBody>
      </p:sp>
      <p:sp>
        <p:nvSpPr>
          <p:cNvPr id="3" name="Content Placeholder 2"/>
          <p:cNvSpPr>
            <a:spLocks noGrp="1"/>
          </p:cNvSpPr>
          <p:nvPr>
            <p:ph idx="1"/>
          </p:nvPr>
        </p:nvSpPr>
        <p:spPr/>
        <p:txBody>
          <a:bodyPr/>
          <a:lstStyle/>
          <a:p>
            <a:endParaRPr lang="en-US" dirty="0"/>
          </a:p>
        </p:txBody>
      </p:sp>
      <p:sp>
        <p:nvSpPr>
          <p:cNvPr id="5" name="Isosceles Triangle 4"/>
          <p:cNvSpPr/>
          <p:nvPr/>
        </p:nvSpPr>
        <p:spPr>
          <a:xfrm>
            <a:off x="1752600" y="1752600"/>
            <a:ext cx="5105400" cy="411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endParaRPr lang="en-US" dirty="0" smtClean="0"/>
          </a:p>
          <a:p>
            <a:r>
              <a:rPr lang="en-US" dirty="0" smtClean="0"/>
              <a:t>         </a:t>
            </a:r>
          </a:p>
          <a:p>
            <a:r>
              <a:rPr lang="en-US" dirty="0" smtClean="0"/>
              <a:t>          </a:t>
            </a:r>
            <a:endParaRPr lang="en-US" dirty="0"/>
          </a:p>
        </p:txBody>
      </p:sp>
      <p:cxnSp>
        <p:nvCxnSpPr>
          <p:cNvPr id="7" name="Straight Connector 6"/>
          <p:cNvCxnSpPr/>
          <p:nvPr/>
        </p:nvCxnSpPr>
        <p:spPr>
          <a:xfrm>
            <a:off x="2438400" y="4724400"/>
            <a:ext cx="3733800" cy="1588"/>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p:cNvCxnSpPr>
            <a:stCxn id="5" idx="1"/>
          </p:cNvCxnSpPr>
          <p:nvPr/>
        </p:nvCxnSpPr>
        <p:spPr>
          <a:xfrm rot="10800000" flipH="1">
            <a:off x="3028950" y="3810000"/>
            <a:ext cx="2609850" cy="1588"/>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3581400" y="2895600"/>
            <a:ext cx="1447800" cy="1588"/>
          </a:xfrm>
          <a:prstGeom prst="line">
            <a:avLst/>
          </a:prstGeom>
          <a:ln w="28575"/>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3429000" y="4191000"/>
            <a:ext cx="1524000" cy="369332"/>
          </a:xfrm>
          <a:prstGeom prst="rect">
            <a:avLst/>
          </a:prstGeom>
          <a:noFill/>
        </p:spPr>
        <p:txBody>
          <a:bodyPr wrap="square" rtlCol="0">
            <a:spAutoFit/>
          </a:bodyPr>
          <a:lstStyle/>
          <a:p>
            <a:r>
              <a:rPr lang="en-US" dirty="0" smtClean="0"/>
              <a:t>   1,000 </a:t>
            </a:r>
            <a:r>
              <a:rPr lang="en-US" dirty="0" err="1" smtClean="0"/>
              <a:t>KCal</a:t>
            </a:r>
            <a:endParaRPr lang="en-US" dirty="0"/>
          </a:p>
        </p:txBody>
      </p:sp>
      <p:sp>
        <p:nvSpPr>
          <p:cNvPr id="18" name="TextBox 17"/>
          <p:cNvSpPr txBox="1"/>
          <p:nvPr/>
        </p:nvSpPr>
        <p:spPr>
          <a:xfrm>
            <a:off x="3581400" y="3124200"/>
            <a:ext cx="1219200" cy="369332"/>
          </a:xfrm>
          <a:prstGeom prst="rect">
            <a:avLst/>
          </a:prstGeom>
          <a:noFill/>
        </p:spPr>
        <p:txBody>
          <a:bodyPr wrap="square" rtlCol="0">
            <a:spAutoFit/>
          </a:bodyPr>
          <a:lstStyle/>
          <a:p>
            <a:r>
              <a:rPr lang="en-US" dirty="0" smtClean="0"/>
              <a:t>   100 </a:t>
            </a:r>
            <a:r>
              <a:rPr lang="en-US" dirty="0" err="1" smtClean="0"/>
              <a:t>KCal</a:t>
            </a:r>
            <a:endParaRPr lang="en-US" dirty="0"/>
          </a:p>
        </p:txBody>
      </p:sp>
      <p:sp>
        <p:nvSpPr>
          <p:cNvPr id="19" name="TextBox 18"/>
          <p:cNvSpPr txBox="1"/>
          <p:nvPr/>
        </p:nvSpPr>
        <p:spPr>
          <a:xfrm>
            <a:off x="3886200" y="2209800"/>
            <a:ext cx="1066800" cy="369332"/>
          </a:xfrm>
          <a:prstGeom prst="rect">
            <a:avLst/>
          </a:prstGeom>
          <a:noFill/>
        </p:spPr>
        <p:txBody>
          <a:bodyPr wrap="square" rtlCol="0">
            <a:spAutoFit/>
          </a:bodyPr>
          <a:lstStyle/>
          <a:p>
            <a:r>
              <a:rPr lang="en-US" dirty="0" smtClean="0"/>
              <a:t>10 </a:t>
            </a:r>
            <a:r>
              <a:rPr lang="en-US" dirty="0" err="1" smtClean="0"/>
              <a:t>KCal</a:t>
            </a:r>
            <a:endParaRPr lang="en-US" dirty="0"/>
          </a:p>
        </p:txBody>
      </p:sp>
      <p:sp>
        <p:nvSpPr>
          <p:cNvPr id="20" name="TextBox 19"/>
          <p:cNvSpPr txBox="1"/>
          <p:nvPr/>
        </p:nvSpPr>
        <p:spPr>
          <a:xfrm>
            <a:off x="3276600" y="5257800"/>
            <a:ext cx="1905000" cy="369332"/>
          </a:xfrm>
          <a:prstGeom prst="rect">
            <a:avLst/>
          </a:prstGeom>
          <a:noFill/>
        </p:spPr>
        <p:txBody>
          <a:bodyPr wrap="square" rtlCol="0">
            <a:spAutoFit/>
          </a:bodyPr>
          <a:lstStyle/>
          <a:p>
            <a:pPr algn="ctr"/>
            <a:r>
              <a:rPr lang="en-US" dirty="0" smtClean="0"/>
              <a:t>10,000 </a:t>
            </a:r>
            <a:r>
              <a:rPr lang="en-US" dirty="0" err="1" smtClean="0"/>
              <a:t>KCal</a:t>
            </a:r>
            <a:endParaRPr lang="en-US" dirty="0"/>
          </a:p>
        </p:txBody>
      </p:sp>
      <p:cxnSp>
        <p:nvCxnSpPr>
          <p:cNvPr id="22" name="Straight Arrow Connector 21"/>
          <p:cNvCxnSpPr/>
          <p:nvPr/>
        </p:nvCxnSpPr>
        <p:spPr>
          <a:xfrm rot="10800000">
            <a:off x="6553200" y="5257800"/>
            <a:ext cx="533400" cy="1588"/>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162800" y="4953000"/>
            <a:ext cx="1371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Autotrophs</a:t>
            </a:r>
            <a:endParaRPr lang="en-US" dirty="0">
              <a:solidFill>
                <a:schemeClr val="tx1"/>
              </a:solidFill>
            </a:endParaRPr>
          </a:p>
        </p:txBody>
      </p:sp>
      <p:cxnSp>
        <p:nvCxnSpPr>
          <p:cNvPr id="27" name="Straight Arrow Connector 26"/>
          <p:cNvCxnSpPr/>
          <p:nvPr/>
        </p:nvCxnSpPr>
        <p:spPr>
          <a:xfrm rot="10800000">
            <a:off x="5943600" y="4267200"/>
            <a:ext cx="762000" cy="1588"/>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781800" y="38862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r>
              <a:rPr lang="en-US" baseline="30000" dirty="0" smtClean="0">
                <a:solidFill>
                  <a:schemeClr val="tx1"/>
                </a:solidFill>
              </a:rPr>
              <a:t>0</a:t>
            </a:r>
            <a:r>
              <a:rPr lang="en-US" dirty="0" smtClean="0">
                <a:solidFill>
                  <a:schemeClr val="tx1"/>
                </a:solidFill>
              </a:rPr>
              <a:t> consumers</a:t>
            </a:r>
            <a:endParaRPr lang="en-US" baseline="30000" dirty="0">
              <a:solidFill>
                <a:schemeClr val="tx1"/>
              </a:solidFill>
            </a:endParaRPr>
          </a:p>
        </p:txBody>
      </p:sp>
      <p:cxnSp>
        <p:nvCxnSpPr>
          <p:cNvPr id="33" name="Straight Arrow Connector 32"/>
          <p:cNvCxnSpPr/>
          <p:nvPr/>
        </p:nvCxnSpPr>
        <p:spPr>
          <a:xfrm rot="10800000">
            <a:off x="5410200" y="3276600"/>
            <a:ext cx="762000" cy="1588"/>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400800" y="2895600"/>
            <a:ext cx="198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r>
              <a:rPr lang="en-US" baseline="30000" dirty="0" smtClean="0">
                <a:solidFill>
                  <a:schemeClr val="tx1"/>
                </a:solidFill>
              </a:rPr>
              <a:t>0</a:t>
            </a:r>
            <a:r>
              <a:rPr lang="en-US" dirty="0" smtClean="0">
                <a:solidFill>
                  <a:schemeClr val="tx1"/>
                </a:solidFill>
              </a:rPr>
              <a:t> consumers</a:t>
            </a:r>
            <a:endParaRPr lang="en-US" baseline="30000" dirty="0">
              <a:solidFill>
                <a:schemeClr val="tx1"/>
              </a:solidFill>
            </a:endParaRPr>
          </a:p>
        </p:txBody>
      </p:sp>
      <p:cxnSp>
        <p:nvCxnSpPr>
          <p:cNvPr id="37" name="Straight Arrow Connector 36"/>
          <p:cNvCxnSpPr/>
          <p:nvPr/>
        </p:nvCxnSpPr>
        <p:spPr>
          <a:xfrm rot="10800000">
            <a:off x="4876800" y="2362200"/>
            <a:ext cx="762000" cy="1588"/>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715000" y="1828800"/>
            <a:ext cx="2667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r>
              <a:rPr lang="en-US" baseline="30000" dirty="0" smtClean="0">
                <a:solidFill>
                  <a:schemeClr val="tx1"/>
                </a:solidFill>
              </a:rPr>
              <a:t>0</a:t>
            </a:r>
            <a:r>
              <a:rPr lang="en-US" dirty="0" smtClean="0">
                <a:solidFill>
                  <a:schemeClr val="tx1"/>
                </a:solidFill>
              </a:rPr>
              <a:t> consumers </a:t>
            </a:r>
            <a:endParaRPr lang="en-US" baseline="30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 calcmode="lin" valueType="num">
                                      <p:cBhvr additive="base">
                                        <p:cTn id="1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 calcmode="lin" valueType="num">
                                      <p:cBhvr additive="base">
                                        <p:cTn id="19"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 calcmode="lin" valueType="num">
                                      <p:cBhvr additive="base">
                                        <p:cTn id="31"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5">
                                            <p:bg/>
                                          </p:spTgt>
                                        </p:tgtEl>
                                        <p:attrNameLst>
                                          <p:attrName>style.visibility</p:attrName>
                                        </p:attrNameLst>
                                      </p:cBhvr>
                                      <p:to>
                                        <p:strVal val="visible"/>
                                      </p:to>
                                    </p:set>
                                    <p:anim calcmode="lin" valueType="num">
                                      <p:cBhvr additive="base">
                                        <p:cTn id="43" dur="500" fill="hold"/>
                                        <p:tgtEl>
                                          <p:spTgt spid="25">
                                            <p:bg/>
                                          </p:spTgt>
                                        </p:tgtEl>
                                        <p:attrNameLst>
                                          <p:attrName>ppt_x</p:attrName>
                                        </p:attrNameLst>
                                      </p:cBhvr>
                                      <p:tavLst>
                                        <p:tav tm="0">
                                          <p:val>
                                            <p:strVal val="#ppt_x"/>
                                          </p:val>
                                        </p:tav>
                                        <p:tav tm="100000">
                                          <p:val>
                                            <p:strVal val="#ppt_x"/>
                                          </p:val>
                                        </p:tav>
                                      </p:tavLst>
                                    </p:anim>
                                    <p:anim calcmode="lin" valueType="num">
                                      <p:cBhvr additive="base">
                                        <p:cTn id="44" dur="500" fill="hold"/>
                                        <p:tgtEl>
                                          <p:spTgt spid="25">
                                            <p:bg/>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5">
                                            <p:txEl>
                                              <p:pRg st="0" end="0"/>
                                            </p:txEl>
                                          </p:spTgt>
                                        </p:tgtEl>
                                        <p:attrNameLst>
                                          <p:attrName>style.visibility</p:attrName>
                                        </p:attrNameLst>
                                      </p:cBhvr>
                                      <p:to>
                                        <p:strVal val="visible"/>
                                      </p:to>
                                    </p:set>
                                    <p:anim calcmode="lin" valueType="num">
                                      <p:cBhvr additive="base">
                                        <p:cTn id="4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2">
                                            <p:bg/>
                                          </p:spTgt>
                                        </p:tgtEl>
                                        <p:attrNameLst>
                                          <p:attrName>style.visibility</p:attrName>
                                        </p:attrNameLst>
                                      </p:cBhvr>
                                      <p:to>
                                        <p:strVal val="visible"/>
                                      </p:to>
                                    </p:set>
                                    <p:anim calcmode="lin" valueType="num">
                                      <p:cBhvr additive="base">
                                        <p:cTn id="61" dur="500" fill="hold"/>
                                        <p:tgtEl>
                                          <p:spTgt spid="32">
                                            <p:bg/>
                                          </p:spTgt>
                                        </p:tgtEl>
                                        <p:attrNameLst>
                                          <p:attrName>ppt_x</p:attrName>
                                        </p:attrNameLst>
                                      </p:cBhvr>
                                      <p:tavLst>
                                        <p:tav tm="0">
                                          <p:val>
                                            <p:strVal val="#ppt_x"/>
                                          </p:val>
                                        </p:tav>
                                        <p:tav tm="100000">
                                          <p:val>
                                            <p:strVal val="#ppt_x"/>
                                          </p:val>
                                        </p:tav>
                                      </p:tavLst>
                                    </p:anim>
                                    <p:anim calcmode="lin" valueType="num">
                                      <p:cBhvr additive="base">
                                        <p:cTn id="62" dur="500" fill="hold"/>
                                        <p:tgtEl>
                                          <p:spTgt spid="32">
                                            <p:bg/>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2">
                                            <p:txEl>
                                              <p:pRg st="0" end="0"/>
                                            </p:txEl>
                                          </p:spTgt>
                                        </p:tgtEl>
                                        <p:attrNameLst>
                                          <p:attrName>style.visibility</p:attrName>
                                        </p:attrNameLst>
                                      </p:cBhvr>
                                      <p:to>
                                        <p:strVal val="visible"/>
                                      </p:to>
                                    </p:set>
                                    <p:anim calcmode="lin" valueType="num">
                                      <p:cBhvr additive="base">
                                        <p:cTn id="67"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3"/>
                                        </p:tgtEl>
                                        <p:attrNameLst>
                                          <p:attrName>style.visibility</p:attrName>
                                        </p:attrNameLst>
                                      </p:cBhvr>
                                      <p:to>
                                        <p:strVal val="visible"/>
                                      </p:to>
                                    </p:set>
                                    <p:anim calcmode="lin" valueType="num">
                                      <p:cBhvr additive="base">
                                        <p:cTn id="73" dur="500" fill="hold"/>
                                        <p:tgtEl>
                                          <p:spTgt spid="33"/>
                                        </p:tgtEl>
                                        <p:attrNameLst>
                                          <p:attrName>ppt_x</p:attrName>
                                        </p:attrNameLst>
                                      </p:cBhvr>
                                      <p:tavLst>
                                        <p:tav tm="0">
                                          <p:val>
                                            <p:strVal val="#ppt_x"/>
                                          </p:val>
                                        </p:tav>
                                        <p:tav tm="100000">
                                          <p:val>
                                            <p:strVal val="#ppt_x"/>
                                          </p:val>
                                        </p:tav>
                                      </p:tavLst>
                                    </p:anim>
                                    <p:anim calcmode="lin" valueType="num">
                                      <p:cBhvr additive="base">
                                        <p:cTn id="7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6">
                                            <p:bg/>
                                          </p:spTgt>
                                        </p:tgtEl>
                                        <p:attrNameLst>
                                          <p:attrName>style.visibility</p:attrName>
                                        </p:attrNameLst>
                                      </p:cBhvr>
                                      <p:to>
                                        <p:strVal val="visible"/>
                                      </p:to>
                                    </p:set>
                                    <p:anim calcmode="lin" valueType="num">
                                      <p:cBhvr additive="base">
                                        <p:cTn id="79" dur="500" fill="hold"/>
                                        <p:tgtEl>
                                          <p:spTgt spid="36">
                                            <p:bg/>
                                          </p:spTgt>
                                        </p:tgtEl>
                                        <p:attrNameLst>
                                          <p:attrName>ppt_x</p:attrName>
                                        </p:attrNameLst>
                                      </p:cBhvr>
                                      <p:tavLst>
                                        <p:tav tm="0">
                                          <p:val>
                                            <p:strVal val="#ppt_x"/>
                                          </p:val>
                                        </p:tav>
                                        <p:tav tm="100000">
                                          <p:val>
                                            <p:strVal val="#ppt_x"/>
                                          </p:val>
                                        </p:tav>
                                      </p:tavLst>
                                    </p:anim>
                                    <p:anim calcmode="lin" valueType="num">
                                      <p:cBhvr additive="base">
                                        <p:cTn id="80" dur="500" fill="hold"/>
                                        <p:tgtEl>
                                          <p:spTgt spid="36">
                                            <p:bg/>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6">
                                            <p:txEl>
                                              <p:pRg st="0" end="0"/>
                                            </p:txEl>
                                          </p:spTgt>
                                        </p:tgtEl>
                                        <p:attrNameLst>
                                          <p:attrName>style.visibility</p:attrName>
                                        </p:attrNameLst>
                                      </p:cBhvr>
                                      <p:to>
                                        <p:strVal val="visible"/>
                                      </p:to>
                                    </p:set>
                                    <p:anim calcmode="lin" valueType="num">
                                      <p:cBhvr additive="base">
                                        <p:cTn id="85"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7"/>
                                        </p:tgtEl>
                                        <p:attrNameLst>
                                          <p:attrName>style.visibility</p:attrName>
                                        </p:attrNameLst>
                                      </p:cBhvr>
                                      <p:to>
                                        <p:strVal val="visible"/>
                                      </p:to>
                                    </p:set>
                                    <p:anim calcmode="lin" valueType="num">
                                      <p:cBhvr additive="base">
                                        <p:cTn id="91" dur="500" fill="hold"/>
                                        <p:tgtEl>
                                          <p:spTgt spid="37"/>
                                        </p:tgtEl>
                                        <p:attrNameLst>
                                          <p:attrName>ppt_x</p:attrName>
                                        </p:attrNameLst>
                                      </p:cBhvr>
                                      <p:tavLst>
                                        <p:tav tm="0">
                                          <p:val>
                                            <p:strVal val="#ppt_x"/>
                                          </p:val>
                                        </p:tav>
                                        <p:tav tm="100000">
                                          <p:val>
                                            <p:strVal val="#ppt_x"/>
                                          </p:val>
                                        </p:tav>
                                      </p:tavLst>
                                    </p:anim>
                                    <p:anim calcmode="lin" valueType="num">
                                      <p:cBhvr additive="base">
                                        <p:cTn id="9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8">
                                            <p:bg/>
                                          </p:spTgt>
                                        </p:tgtEl>
                                        <p:attrNameLst>
                                          <p:attrName>style.visibility</p:attrName>
                                        </p:attrNameLst>
                                      </p:cBhvr>
                                      <p:to>
                                        <p:strVal val="visible"/>
                                      </p:to>
                                    </p:set>
                                    <p:anim calcmode="lin" valueType="num">
                                      <p:cBhvr additive="base">
                                        <p:cTn id="97" dur="500" fill="hold"/>
                                        <p:tgtEl>
                                          <p:spTgt spid="38">
                                            <p:bg/>
                                          </p:spTgt>
                                        </p:tgtEl>
                                        <p:attrNameLst>
                                          <p:attrName>ppt_x</p:attrName>
                                        </p:attrNameLst>
                                      </p:cBhvr>
                                      <p:tavLst>
                                        <p:tav tm="0">
                                          <p:val>
                                            <p:strVal val="#ppt_x"/>
                                          </p:val>
                                        </p:tav>
                                        <p:tav tm="100000">
                                          <p:val>
                                            <p:strVal val="#ppt_x"/>
                                          </p:val>
                                        </p:tav>
                                      </p:tavLst>
                                    </p:anim>
                                    <p:anim calcmode="lin" valueType="num">
                                      <p:cBhvr additive="base">
                                        <p:cTn id="98" dur="500" fill="hold"/>
                                        <p:tgtEl>
                                          <p:spTgt spid="38">
                                            <p:bg/>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8">
                                            <p:txEl>
                                              <p:pRg st="0" end="0"/>
                                            </p:txEl>
                                          </p:spTgt>
                                        </p:tgtEl>
                                        <p:attrNameLst>
                                          <p:attrName>style.visibility</p:attrName>
                                        </p:attrNameLst>
                                      </p:cBhvr>
                                      <p:to>
                                        <p:strVal val="visible"/>
                                      </p:to>
                                    </p:set>
                                    <p:anim calcmode="lin" valueType="num">
                                      <p:cBhvr additive="base">
                                        <p:cTn id="103"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build="p"/>
      <p:bldP spid="18" grpId="0" build="p"/>
      <p:bldP spid="19" grpId="0" build="p"/>
      <p:bldP spid="20" grpId="0" build="p"/>
      <p:bldP spid="25" grpId="0" build="p" animBg="1"/>
      <p:bldP spid="32" grpId="0" build="p" animBg="1"/>
      <p:bldP spid="36" grpId="0" build="p" animBg="1"/>
      <p:bldP spid="38" grpId="0" build="p"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Pyramid of biomass</a:t>
            </a:r>
            <a:endParaRPr lang="en-US" dirty="0"/>
          </a:p>
        </p:txBody>
      </p:sp>
      <p:sp>
        <p:nvSpPr>
          <p:cNvPr id="3" name="Content Placeholder 2"/>
          <p:cNvSpPr>
            <a:spLocks noGrp="1"/>
          </p:cNvSpPr>
          <p:nvPr>
            <p:ph idx="1"/>
          </p:nvPr>
        </p:nvSpPr>
        <p:spPr/>
        <p:txBody>
          <a:bodyPr/>
          <a:lstStyle/>
          <a:p>
            <a:r>
              <a:rPr lang="en-US" dirty="0" smtClean="0"/>
              <a:t>It shows the total mass of the organisms in each tropic level.</a:t>
            </a:r>
          </a:p>
          <a:p>
            <a:r>
              <a:rPr lang="en-US" dirty="0" smtClean="0"/>
              <a:t>It is based on total dry weight present in the level.</a:t>
            </a:r>
          </a:p>
          <a:p>
            <a:r>
              <a:rPr lang="en-US" dirty="0" smtClean="0"/>
              <a:t>It decreases from autotrophs to higher trophic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Pyramid of biomass</a:t>
            </a:r>
            <a:endParaRPr lang="en-US" dirty="0"/>
          </a:p>
        </p:txBody>
      </p:sp>
      <p:sp>
        <p:nvSpPr>
          <p:cNvPr id="3" name="Content Placeholder 2"/>
          <p:cNvSpPr>
            <a:spLocks noGrp="1"/>
          </p:cNvSpPr>
          <p:nvPr>
            <p:ph idx="1"/>
          </p:nvPr>
        </p:nvSpPr>
        <p:spPr/>
        <p:txBody>
          <a:bodyPr/>
          <a:lstStyle/>
          <a:p>
            <a:pPr>
              <a:buNone/>
            </a:pPr>
            <a:endParaRPr lang="en-US" dirty="0"/>
          </a:p>
        </p:txBody>
      </p:sp>
      <p:sp>
        <p:nvSpPr>
          <p:cNvPr id="5" name="Isosceles Triangle 4"/>
          <p:cNvSpPr/>
          <p:nvPr/>
        </p:nvSpPr>
        <p:spPr>
          <a:xfrm>
            <a:off x="1600200" y="1752600"/>
            <a:ext cx="5486400" cy="411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endParaRPr lang="en-US" dirty="0" smtClean="0"/>
          </a:p>
          <a:p>
            <a:r>
              <a:rPr lang="en-US" dirty="0" smtClean="0"/>
              <a:t>         </a:t>
            </a:r>
          </a:p>
          <a:p>
            <a:r>
              <a:rPr lang="en-US" dirty="0" smtClean="0"/>
              <a:t>          </a:t>
            </a:r>
            <a:endParaRPr lang="en-US" dirty="0"/>
          </a:p>
        </p:txBody>
      </p:sp>
      <p:cxnSp>
        <p:nvCxnSpPr>
          <p:cNvPr id="7" name="Straight Connector 6"/>
          <p:cNvCxnSpPr/>
          <p:nvPr/>
        </p:nvCxnSpPr>
        <p:spPr>
          <a:xfrm>
            <a:off x="2362200" y="4724400"/>
            <a:ext cx="3962400" cy="1588"/>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p:cNvCxnSpPr>
            <a:stCxn id="5" idx="1"/>
            <a:endCxn id="5" idx="5"/>
          </p:cNvCxnSpPr>
          <p:nvPr/>
        </p:nvCxnSpPr>
        <p:spPr>
          <a:xfrm rot="10800000" flipH="1">
            <a:off x="2971800" y="3810000"/>
            <a:ext cx="2743200" cy="1588"/>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3581400" y="2895600"/>
            <a:ext cx="1524000" cy="1588"/>
          </a:xfrm>
          <a:prstGeom prst="line">
            <a:avLst/>
          </a:prstGeom>
          <a:ln w="28575"/>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3429000" y="4038600"/>
            <a:ext cx="1524000" cy="646331"/>
          </a:xfrm>
          <a:prstGeom prst="rect">
            <a:avLst/>
          </a:prstGeom>
          <a:noFill/>
        </p:spPr>
        <p:txBody>
          <a:bodyPr wrap="square" rtlCol="0">
            <a:spAutoFit/>
          </a:bodyPr>
          <a:lstStyle/>
          <a:p>
            <a:r>
              <a:rPr lang="en-US" dirty="0" smtClean="0"/>
              <a:t>   1,000 Kg (Fish Larvae)</a:t>
            </a:r>
            <a:endParaRPr lang="en-US" dirty="0"/>
          </a:p>
        </p:txBody>
      </p:sp>
      <p:sp>
        <p:nvSpPr>
          <p:cNvPr id="18" name="TextBox 17"/>
          <p:cNvSpPr txBox="1"/>
          <p:nvPr/>
        </p:nvSpPr>
        <p:spPr>
          <a:xfrm>
            <a:off x="3581400" y="3124200"/>
            <a:ext cx="1447800" cy="646331"/>
          </a:xfrm>
          <a:prstGeom prst="rect">
            <a:avLst/>
          </a:prstGeom>
          <a:noFill/>
        </p:spPr>
        <p:txBody>
          <a:bodyPr wrap="square" rtlCol="0">
            <a:spAutoFit/>
          </a:bodyPr>
          <a:lstStyle/>
          <a:p>
            <a:r>
              <a:rPr lang="en-US" dirty="0" smtClean="0"/>
              <a:t>   100 Kg (Small Fish)</a:t>
            </a:r>
            <a:endParaRPr lang="en-US" dirty="0"/>
          </a:p>
        </p:txBody>
      </p:sp>
      <p:sp>
        <p:nvSpPr>
          <p:cNvPr id="19" name="TextBox 18"/>
          <p:cNvSpPr txBox="1"/>
          <p:nvPr/>
        </p:nvSpPr>
        <p:spPr>
          <a:xfrm>
            <a:off x="3733800" y="2057400"/>
            <a:ext cx="1295400" cy="646331"/>
          </a:xfrm>
          <a:prstGeom prst="rect">
            <a:avLst/>
          </a:prstGeom>
          <a:noFill/>
        </p:spPr>
        <p:txBody>
          <a:bodyPr wrap="square" rtlCol="0">
            <a:spAutoFit/>
          </a:bodyPr>
          <a:lstStyle/>
          <a:p>
            <a:r>
              <a:rPr lang="en-US" dirty="0" smtClean="0"/>
              <a:t>      10 Kg (Large Fish)</a:t>
            </a:r>
            <a:endParaRPr lang="en-US" dirty="0"/>
          </a:p>
        </p:txBody>
      </p:sp>
      <p:sp>
        <p:nvSpPr>
          <p:cNvPr id="20" name="TextBox 19"/>
          <p:cNvSpPr txBox="1"/>
          <p:nvPr/>
        </p:nvSpPr>
        <p:spPr>
          <a:xfrm>
            <a:off x="3276600" y="4953000"/>
            <a:ext cx="1905000" cy="646331"/>
          </a:xfrm>
          <a:prstGeom prst="rect">
            <a:avLst/>
          </a:prstGeom>
          <a:noFill/>
        </p:spPr>
        <p:txBody>
          <a:bodyPr wrap="square" rtlCol="0">
            <a:spAutoFit/>
          </a:bodyPr>
          <a:lstStyle/>
          <a:p>
            <a:pPr algn="ctr"/>
            <a:r>
              <a:rPr lang="en-US" dirty="0" smtClean="0"/>
              <a:t>10,000 Kg     (Green Plants)</a:t>
            </a:r>
            <a:endParaRPr lang="en-US" dirty="0"/>
          </a:p>
        </p:txBody>
      </p:sp>
      <p:cxnSp>
        <p:nvCxnSpPr>
          <p:cNvPr id="22" name="Straight Arrow Connector 21"/>
          <p:cNvCxnSpPr/>
          <p:nvPr/>
        </p:nvCxnSpPr>
        <p:spPr>
          <a:xfrm rot="10800000">
            <a:off x="6705600" y="5257800"/>
            <a:ext cx="533400" cy="1588"/>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162800" y="4953000"/>
            <a:ext cx="1371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Autotrophs</a:t>
            </a:r>
            <a:endParaRPr lang="en-US" dirty="0">
              <a:solidFill>
                <a:schemeClr val="tx1"/>
              </a:solidFill>
            </a:endParaRPr>
          </a:p>
        </p:txBody>
      </p:sp>
      <p:cxnSp>
        <p:nvCxnSpPr>
          <p:cNvPr id="27" name="Straight Arrow Connector 26"/>
          <p:cNvCxnSpPr/>
          <p:nvPr/>
        </p:nvCxnSpPr>
        <p:spPr>
          <a:xfrm rot="10800000">
            <a:off x="6172200" y="4267200"/>
            <a:ext cx="533400" cy="1588"/>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781800" y="38862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r>
              <a:rPr lang="en-US" baseline="30000" dirty="0" smtClean="0">
                <a:solidFill>
                  <a:schemeClr val="tx1"/>
                </a:solidFill>
              </a:rPr>
              <a:t>0</a:t>
            </a:r>
            <a:r>
              <a:rPr lang="en-US" dirty="0" smtClean="0">
                <a:solidFill>
                  <a:schemeClr val="tx1"/>
                </a:solidFill>
              </a:rPr>
              <a:t> consumers</a:t>
            </a:r>
            <a:endParaRPr lang="en-US" baseline="30000" dirty="0">
              <a:solidFill>
                <a:schemeClr val="tx1"/>
              </a:solidFill>
            </a:endParaRPr>
          </a:p>
        </p:txBody>
      </p:sp>
      <p:cxnSp>
        <p:nvCxnSpPr>
          <p:cNvPr id="33" name="Straight Arrow Connector 32"/>
          <p:cNvCxnSpPr/>
          <p:nvPr/>
        </p:nvCxnSpPr>
        <p:spPr>
          <a:xfrm rot="10800000">
            <a:off x="5410200" y="3276600"/>
            <a:ext cx="762000" cy="1588"/>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400800" y="2895600"/>
            <a:ext cx="198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r>
              <a:rPr lang="en-US" baseline="30000" dirty="0" smtClean="0">
                <a:solidFill>
                  <a:schemeClr val="tx1"/>
                </a:solidFill>
              </a:rPr>
              <a:t>0</a:t>
            </a:r>
            <a:r>
              <a:rPr lang="en-US" dirty="0" smtClean="0">
                <a:solidFill>
                  <a:schemeClr val="tx1"/>
                </a:solidFill>
              </a:rPr>
              <a:t> consumers</a:t>
            </a:r>
            <a:endParaRPr lang="en-US" baseline="30000" dirty="0">
              <a:solidFill>
                <a:schemeClr val="tx1"/>
              </a:solidFill>
            </a:endParaRPr>
          </a:p>
        </p:txBody>
      </p:sp>
      <p:cxnSp>
        <p:nvCxnSpPr>
          <p:cNvPr id="37" name="Straight Arrow Connector 36"/>
          <p:cNvCxnSpPr/>
          <p:nvPr/>
        </p:nvCxnSpPr>
        <p:spPr>
          <a:xfrm rot="10800000">
            <a:off x="4876800" y="2362200"/>
            <a:ext cx="762000" cy="1588"/>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715000" y="1828800"/>
            <a:ext cx="2667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r>
              <a:rPr lang="en-US" baseline="30000" dirty="0" smtClean="0">
                <a:solidFill>
                  <a:schemeClr val="tx1"/>
                </a:solidFill>
              </a:rPr>
              <a:t>0</a:t>
            </a:r>
            <a:r>
              <a:rPr lang="en-US" dirty="0" smtClean="0">
                <a:solidFill>
                  <a:schemeClr val="tx1"/>
                </a:solidFill>
              </a:rPr>
              <a:t> consumers </a:t>
            </a:r>
            <a:endParaRPr lang="en-US" baseline="30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 calcmode="lin" valueType="num">
                                      <p:cBhvr additive="base">
                                        <p:cTn id="1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 calcmode="lin" valueType="num">
                                      <p:cBhvr additive="base">
                                        <p:cTn id="19"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 calcmode="lin" valueType="num">
                                      <p:cBhvr additive="base">
                                        <p:cTn id="31"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5">
                                            <p:bg/>
                                          </p:spTgt>
                                        </p:tgtEl>
                                        <p:attrNameLst>
                                          <p:attrName>style.visibility</p:attrName>
                                        </p:attrNameLst>
                                      </p:cBhvr>
                                      <p:to>
                                        <p:strVal val="visible"/>
                                      </p:to>
                                    </p:set>
                                    <p:anim calcmode="lin" valueType="num">
                                      <p:cBhvr additive="base">
                                        <p:cTn id="43" dur="500" fill="hold"/>
                                        <p:tgtEl>
                                          <p:spTgt spid="25">
                                            <p:bg/>
                                          </p:spTgt>
                                        </p:tgtEl>
                                        <p:attrNameLst>
                                          <p:attrName>ppt_x</p:attrName>
                                        </p:attrNameLst>
                                      </p:cBhvr>
                                      <p:tavLst>
                                        <p:tav tm="0">
                                          <p:val>
                                            <p:strVal val="#ppt_x"/>
                                          </p:val>
                                        </p:tav>
                                        <p:tav tm="100000">
                                          <p:val>
                                            <p:strVal val="#ppt_x"/>
                                          </p:val>
                                        </p:tav>
                                      </p:tavLst>
                                    </p:anim>
                                    <p:anim calcmode="lin" valueType="num">
                                      <p:cBhvr additive="base">
                                        <p:cTn id="44" dur="500" fill="hold"/>
                                        <p:tgtEl>
                                          <p:spTgt spid="25">
                                            <p:bg/>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5">
                                            <p:txEl>
                                              <p:pRg st="0" end="0"/>
                                            </p:txEl>
                                          </p:spTgt>
                                        </p:tgtEl>
                                        <p:attrNameLst>
                                          <p:attrName>style.visibility</p:attrName>
                                        </p:attrNameLst>
                                      </p:cBhvr>
                                      <p:to>
                                        <p:strVal val="visible"/>
                                      </p:to>
                                    </p:set>
                                    <p:anim calcmode="lin" valueType="num">
                                      <p:cBhvr additive="base">
                                        <p:cTn id="4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2">
                                            <p:bg/>
                                          </p:spTgt>
                                        </p:tgtEl>
                                        <p:attrNameLst>
                                          <p:attrName>style.visibility</p:attrName>
                                        </p:attrNameLst>
                                      </p:cBhvr>
                                      <p:to>
                                        <p:strVal val="visible"/>
                                      </p:to>
                                    </p:set>
                                    <p:anim calcmode="lin" valueType="num">
                                      <p:cBhvr additive="base">
                                        <p:cTn id="61" dur="500" fill="hold"/>
                                        <p:tgtEl>
                                          <p:spTgt spid="32">
                                            <p:bg/>
                                          </p:spTgt>
                                        </p:tgtEl>
                                        <p:attrNameLst>
                                          <p:attrName>ppt_x</p:attrName>
                                        </p:attrNameLst>
                                      </p:cBhvr>
                                      <p:tavLst>
                                        <p:tav tm="0">
                                          <p:val>
                                            <p:strVal val="#ppt_x"/>
                                          </p:val>
                                        </p:tav>
                                        <p:tav tm="100000">
                                          <p:val>
                                            <p:strVal val="#ppt_x"/>
                                          </p:val>
                                        </p:tav>
                                      </p:tavLst>
                                    </p:anim>
                                    <p:anim calcmode="lin" valueType="num">
                                      <p:cBhvr additive="base">
                                        <p:cTn id="62" dur="500" fill="hold"/>
                                        <p:tgtEl>
                                          <p:spTgt spid="32">
                                            <p:bg/>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2">
                                            <p:txEl>
                                              <p:pRg st="0" end="0"/>
                                            </p:txEl>
                                          </p:spTgt>
                                        </p:tgtEl>
                                        <p:attrNameLst>
                                          <p:attrName>style.visibility</p:attrName>
                                        </p:attrNameLst>
                                      </p:cBhvr>
                                      <p:to>
                                        <p:strVal val="visible"/>
                                      </p:to>
                                    </p:set>
                                    <p:anim calcmode="lin" valueType="num">
                                      <p:cBhvr additive="base">
                                        <p:cTn id="67"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3"/>
                                        </p:tgtEl>
                                        <p:attrNameLst>
                                          <p:attrName>style.visibility</p:attrName>
                                        </p:attrNameLst>
                                      </p:cBhvr>
                                      <p:to>
                                        <p:strVal val="visible"/>
                                      </p:to>
                                    </p:set>
                                    <p:anim calcmode="lin" valueType="num">
                                      <p:cBhvr additive="base">
                                        <p:cTn id="73" dur="500" fill="hold"/>
                                        <p:tgtEl>
                                          <p:spTgt spid="33"/>
                                        </p:tgtEl>
                                        <p:attrNameLst>
                                          <p:attrName>ppt_x</p:attrName>
                                        </p:attrNameLst>
                                      </p:cBhvr>
                                      <p:tavLst>
                                        <p:tav tm="0">
                                          <p:val>
                                            <p:strVal val="#ppt_x"/>
                                          </p:val>
                                        </p:tav>
                                        <p:tav tm="100000">
                                          <p:val>
                                            <p:strVal val="#ppt_x"/>
                                          </p:val>
                                        </p:tav>
                                      </p:tavLst>
                                    </p:anim>
                                    <p:anim calcmode="lin" valueType="num">
                                      <p:cBhvr additive="base">
                                        <p:cTn id="7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6">
                                            <p:bg/>
                                          </p:spTgt>
                                        </p:tgtEl>
                                        <p:attrNameLst>
                                          <p:attrName>style.visibility</p:attrName>
                                        </p:attrNameLst>
                                      </p:cBhvr>
                                      <p:to>
                                        <p:strVal val="visible"/>
                                      </p:to>
                                    </p:set>
                                    <p:anim calcmode="lin" valueType="num">
                                      <p:cBhvr additive="base">
                                        <p:cTn id="79" dur="500" fill="hold"/>
                                        <p:tgtEl>
                                          <p:spTgt spid="36">
                                            <p:bg/>
                                          </p:spTgt>
                                        </p:tgtEl>
                                        <p:attrNameLst>
                                          <p:attrName>ppt_x</p:attrName>
                                        </p:attrNameLst>
                                      </p:cBhvr>
                                      <p:tavLst>
                                        <p:tav tm="0">
                                          <p:val>
                                            <p:strVal val="#ppt_x"/>
                                          </p:val>
                                        </p:tav>
                                        <p:tav tm="100000">
                                          <p:val>
                                            <p:strVal val="#ppt_x"/>
                                          </p:val>
                                        </p:tav>
                                      </p:tavLst>
                                    </p:anim>
                                    <p:anim calcmode="lin" valueType="num">
                                      <p:cBhvr additive="base">
                                        <p:cTn id="80" dur="500" fill="hold"/>
                                        <p:tgtEl>
                                          <p:spTgt spid="36">
                                            <p:bg/>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6">
                                            <p:txEl>
                                              <p:pRg st="0" end="0"/>
                                            </p:txEl>
                                          </p:spTgt>
                                        </p:tgtEl>
                                        <p:attrNameLst>
                                          <p:attrName>style.visibility</p:attrName>
                                        </p:attrNameLst>
                                      </p:cBhvr>
                                      <p:to>
                                        <p:strVal val="visible"/>
                                      </p:to>
                                    </p:set>
                                    <p:anim calcmode="lin" valueType="num">
                                      <p:cBhvr additive="base">
                                        <p:cTn id="85"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7"/>
                                        </p:tgtEl>
                                        <p:attrNameLst>
                                          <p:attrName>style.visibility</p:attrName>
                                        </p:attrNameLst>
                                      </p:cBhvr>
                                      <p:to>
                                        <p:strVal val="visible"/>
                                      </p:to>
                                    </p:set>
                                    <p:anim calcmode="lin" valueType="num">
                                      <p:cBhvr additive="base">
                                        <p:cTn id="91" dur="500" fill="hold"/>
                                        <p:tgtEl>
                                          <p:spTgt spid="37"/>
                                        </p:tgtEl>
                                        <p:attrNameLst>
                                          <p:attrName>ppt_x</p:attrName>
                                        </p:attrNameLst>
                                      </p:cBhvr>
                                      <p:tavLst>
                                        <p:tav tm="0">
                                          <p:val>
                                            <p:strVal val="#ppt_x"/>
                                          </p:val>
                                        </p:tav>
                                        <p:tav tm="100000">
                                          <p:val>
                                            <p:strVal val="#ppt_x"/>
                                          </p:val>
                                        </p:tav>
                                      </p:tavLst>
                                    </p:anim>
                                    <p:anim calcmode="lin" valueType="num">
                                      <p:cBhvr additive="base">
                                        <p:cTn id="9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8">
                                            <p:bg/>
                                          </p:spTgt>
                                        </p:tgtEl>
                                        <p:attrNameLst>
                                          <p:attrName>style.visibility</p:attrName>
                                        </p:attrNameLst>
                                      </p:cBhvr>
                                      <p:to>
                                        <p:strVal val="visible"/>
                                      </p:to>
                                    </p:set>
                                    <p:anim calcmode="lin" valueType="num">
                                      <p:cBhvr additive="base">
                                        <p:cTn id="97" dur="500" fill="hold"/>
                                        <p:tgtEl>
                                          <p:spTgt spid="38">
                                            <p:bg/>
                                          </p:spTgt>
                                        </p:tgtEl>
                                        <p:attrNameLst>
                                          <p:attrName>ppt_x</p:attrName>
                                        </p:attrNameLst>
                                      </p:cBhvr>
                                      <p:tavLst>
                                        <p:tav tm="0">
                                          <p:val>
                                            <p:strVal val="#ppt_x"/>
                                          </p:val>
                                        </p:tav>
                                        <p:tav tm="100000">
                                          <p:val>
                                            <p:strVal val="#ppt_x"/>
                                          </p:val>
                                        </p:tav>
                                      </p:tavLst>
                                    </p:anim>
                                    <p:anim calcmode="lin" valueType="num">
                                      <p:cBhvr additive="base">
                                        <p:cTn id="98" dur="500" fill="hold"/>
                                        <p:tgtEl>
                                          <p:spTgt spid="38">
                                            <p:bg/>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8">
                                            <p:txEl>
                                              <p:pRg st="0" end="0"/>
                                            </p:txEl>
                                          </p:spTgt>
                                        </p:tgtEl>
                                        <p:attrNameLst>
                                          <p:attrName>style.visibility</p:attrName>
                                        </p:attrNameLst>
                                      </p:cBhvr>
                                      <p:to>
                                        <p:strVal val="visible"/>
                                      </p:to>
                                    </p:set>
                                    <p:anim calcmode="lin" valueType="num">
                                      <p:cBhvr additive="base">
                                        <p:cTn id="103"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build="p"/>
      <p:bldP spid="18" grpId="0" build="p"/>
      <p:bldP spid="19" grpId="0" build="p"/>
      <p:bldP spid="20" grpId="0" build="p"/>
      <p:bldP spid="25" grpId="0" build="p" animBg="1"/>
      <p:bldP spid="32" grpId="0" build="p" animBg="1"/>
      <p:bldP spid="36" grpId="0" build="p" animBg="1"/>
      <p:bldP spid="38" grpId="0" build="p"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3.Pyramid of Numbers</a:t>
            </a:r>
            <a:endParaRPr lang="en-US" dirty="0"/>
          </a:p>
        </p:txBody>
      </p:sp>
      <p:sp>
        <p:nvSpPr>
          <p:cNvPr id="3" name="Content Placeholder 2"/>
          <p:cNvSpPr>
            <a:spLocks noGrp="1"/>
          </p:cNvSpPr>
          <p:nvPr>
            <p:ph idx="1"/>
          </p:nvPr>
        </p:nvSpPr>
        <p:spPr/>
        <p:txBody>
          <a:bodyPr/>
          <a:lstStyle/>
          <a:p>
            <a:r>
              <a:rPr lang="en-US" dirty="0" smtClean="0"/>
              <a:t>It shows the number of organisms in each trophic level.</a:t>
            </a:r>
          </a:p>
          <a:p>
            <a:r>
              <a:rPr lang="en-US" dirty="0" smtClean="0"/>
              <a:t>There may be gradual decrease or increase in the number of individuals.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3.Pyramid of Numbers</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	               (Grassland Ecosystem)			</a:t>
            </a:r>
            <a:endParaRPr lang="en-US" dirty="0"/>
          </a:p>
        </p:txBody>
      </p:sp>
      <p:sp>
        <p:nvSpPr>
          <p:cNvPr id="4" name="Isosceles Triangle 3"/>
          <p:cNvSpPr/>
          <p:nvPr/>
        </p:nvSpPr>
        <p:spPr>
          <a:xfrm>
            <a:off x="1676400" y="1447800"/>
            <a:ext cx="4876800" cy="3733800"/>
          </a:xfrm>
          <a:prstGeom prst="triangle">
            <a:avLst>
              <a:gd name="adj" fmla="val 475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r>
              <a:rPr lang="en-US" dirty="0" smtClean="0">
                <a:solidFill>
                  <a:schemeClr val="tx1"/>
                </a:solidFill>
              </a:rPr>
              <a:t>10,000 (Grass)</a:t>
            </a:r>
            <a:endParaRPr lang="en-US" dirty="0">
              <a:solidFill>
                <a:schemeClr val="tx1"/>
              </a:solidFill>
            </a:endParaRPr>
          </a:p>
        </p:txBody>
      </p:sp>
      <p:cxnSp>
        <p:nvCxnSpPr>
          <p:cNvPr id="6" name="Straight Connector 5"/>
          <p:cNvCxnSpPr/>
          <p:nvPr/>
        </p:nvCxnSpPr>
        <p:spPr>
          <a:xfrm flipV="1">
            <a:off x="2133600" y="4343400"/>
            <a:ext cx="3886200" cy="76200"/>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V="1">
            <a:off x="2667000" y="3505200"/>
            <a:ext cx="2743200" cy="76200"/>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3124200" y="2819400"/>
            <a:ext cx="1828800" cy="1588"/>
          </a:xfrm>
          <a:prstGeom prst="line">
            <a:avLst/>
          </a:prstGeom>
          <a:ln w="28575"/>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3581400" y="3657600"/>
            <a:ext cx="914400" cy="646331"/>
          </a:xfrm>
          <a:prstGeom prst="rect">
            <a:avLst/>
          </a:prstGeom>
          <a:noFill/>
        </p:spPr>
        <p:txBody>
          <a:bodyPr wrap="square" rtlCol="0">
            <a:spAutoFit/>
          </a:bodyPr>
          <a:lstStyle/>
          <a:p>
            <a:r>
              <a:rPr lang="en-US" dirty="0" smtClean="0"/>
              <a:t>  100 (Deer)</a:t>
            </a:r>
            <a:endParaRPr lang="en-US" dirty="0"/>
          </a:p>
        </p:txBody>
      </p:sp>
      <p:sp>
        <p:nvSpPr>
          <p:cNvPr id="15" name="TextBox 14"/>
          <p:cNvSpPr txBox="1"/>
          <p:nvPr/>
        </p:nvSpPr>
        <p:spPr>
          <a:xfrm>
            <a:off x="3429000" y="2895600"/>
            <a:ext cx="1066800" cy="646331"/>
          </a:xfrm>
          <a:prstGeom prst="rect">
            <a:avLst/>
          </a:prstGeom>
          <a:noFill/>
        </p:spPr>
        <p:txBody>
          <a:bodyPr wrap="square" rtlCol="0">
            <a:spAutoFit/>
          </a:bodyPr>
          <a:lstStyle/>
          <a:p>
            <a:r>
              <a:rPr lang="en-US" dirty="0" smtClean="0"/>
              <a:t>     50 (Wolves)</a:t>
            </a:r>
            <a:endParaRPr lang="en-US" dirty="0"/>
          </a:p>
        </p:txBody>
      </p:sp>
      <p:sp>
        <p:nvSpPr>
          <p:cNvPr id="16" name="TextBox 15"/>
          <p:cNvSpPr txBox="1"/>
          <p:nvPr/>
        </p:nvSpPr>
        <p:spPr>
          <a:xfrm>
            <a:off x="3657600" y="2209800"/>
            <a:ext cx="914400" cy="646331"/>
          </a:xfrm>
          <a:prstGeom prst="rect">
            <a:avLst/>
          </a:prstGeom>
          <a:noFill/>
        </p:spPr>
        <p:txBody>
          <a:bodyPr wrap="square" rtlCol="0">
            <a:spAutoFit/>
          </a:bodyPr>
          <a:lstStyle/>
          <a:p>
            <a:r>
              <a:rPr lang="en-US" dirty="0" smtClean="0"/>
              <a:t>   10 (Lions)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bg/>
                                          </p:spTgt>
                                        </p:tgtEl>
                                        <p:attrNameLst>
                                          <p:attrName>style.visibility</p:attrName>
                                        </p:attrNameLst>
                                      </p:cBhvr>
                                      <p:to>
                                        <p:strVal val="visible"/>
                                      </p:to>
                                    </p:set>
                                    <p:anim calcmode="lin" valueType="num">
                                      <p:cBhvr additive="base">
                                        <p:cTn id="13" dur="500" fill="hold"/>
                                        <p:tgtEl>
                                          <p:spTgt spid="4">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 calcmode="lin" valueType="num">
                                      <p:cBhvr additive="base">
                                        <p:cTn id="2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anim calcmode="lin" valueType="num">
                                      <p:cBhvr additive="base">
                                        <p:cTn id="3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animBg="1"/>
      <p:bldP spid="14" grpId="0" build="p"/>
      <p:bldP spid="15" grpId="0" build="p"/>
      <p:bldP spid="16"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3.Pyramid </a:t>
            </a:r>
            <a:r>
              <a:rPr lang="en-US" dirty="0" smtClean="0"/>
              <a:t>of Numbers                  (Inverted Pyramid)</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endParaRPr lang="en-US" dirty="0" smtClean="0"/>
          </a:p>
          <a:p>
            <a:pPr>
              <a:buNone/>
            </a:pPr>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a:p>
            <a:pPr>
              <a:buNone/>
            </a:pPr>
            <a:r>
              <a:rPr lang="en-US" dirty="0" smtClean="0"/>
              <a:t>                        (Parasitic   Ecosystem)           </a:t>
            </a:r>
            <a:endParaRPr lang="en-US" dirty="0"/>
          </a:p>
        </p:txBody>
      </p:sp>
      <p:sp>
        <p:nvSpPr>
          <p:cNvPr id="4" name="Flowchart: Merge 3"/>
          <p:cNvSpPr/>
          <p:nvPr/>
        </p:nvSpPr>
        <p:spPr>
          <a:xfrm>
            <a:off x="1600200" y="1828800"/>
            <a:ext cx="5486400" cy="39624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Hyperparasite</a:t>
            </a:r>
            <a:endParaRPr lang="en-US" dirty="0" smtClean="0">
              <a:solidFill>
                <a:schemeClr val="tx1"/>
              </a:solidFill>
            </a:endParaRPr>
          </a:p>
          <a:p>
            <a:pPr algn="ctr"/>
            <a:r>
              <a:rPr lang="en-US" dirty="0" smtClean="0">
                <a:solidFill>
                  <a:schemeClr val="tx1"/>
                </a:solidFill>
              </a:rPr>
              <a:t>(1,00,000)</a:t>
            </a:r>
            <a:endParaRPr lang="en-US" dirty="0">
              <a:solidFill>
                <a:schemeClr val="tx1"/>
              </a:solidFill>
            </a:endParaRPr>
          </a:p>
        </p:txBody>
      </p:sp>
      <p:cxnSp>
        <p:nvCxnSpPr>
          <p:cNvPr id="6" name="Straight Connector 5"/>
          <p:cNvCxnSpPr/>
          <p:nvPr/>
        </p:nvCxnSpPr>
        <p:spPr>
          <a:xfrm flipV="1">
            <a:off x="2514600" y="3048000"/>
            <a:ext cx="3733800" cy="76200"/>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p:cNvCxnSpPr>
            <a:stCxn id="4" idx="1"/>
            <a:endCxn id="4" idx="3"/>
          </p:cNvCxnSpPr>
          <p:nvPr/>
        </p:nvCxnSpPr>
        <p:spPr>
          <a:xfrm rot="10800000" flipH="1">
            <a:off x="2971799" y="3810000"/>
            <a:ext cx="2743199" cy="1588"/>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3657600" y="4800600"/>
            <a:ext cx="1371600" cy="1588"/>
          </a:xfrm>
          <a:prstGeom prst="line">
            <a:avLst/>
          </a:prstGeom>
          <a:ln w="28575"/>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3886200" y="3124200"/>
            <a:ext cx="1219200" cy="646331"/>
          </a:xfrm>
          <a:prstGeom prst="rect">
            <a:avLst/>
          </a:prstGeom>
          <a:noFill/>
        </p:spPr>
        <p:txBody>
          <a:bodyPr wrap="square" rtlCol="0">
            <a:spAutoFit/>
          </a:bodyPr>
          <a:lstStyle/>
          <a:p>
            <a:pPr algn="ctr"/>
            <a:r>
              <a:rPr lang="en-US" dirty="0" smtClean="0"/>
              <a:t>Parasite      (1,000)</a:t>
            </a:r>
            <a:endParaRPr lang="en-US" dirty="0"/>
          </a:p>
        </p:txBody>
      </p:sp>
      <p:sp>
        <p:nvSpPr>
          <p:cNvPr id="19" name="TextBox 18"/>
          <p:cNvSpPr txBox="1"/>
          <p:nvPr/>
        </p:nvSpPr>
        <p:spPr>
          <a:xfrm>
            <a:off x="3581400" y="3962400"/>
            <a:ext cx="1676400" cy="646331"/>
          </a:xfrm>
          <a:prstGeom prst="rect">
            <a:avLst/>
          </a:prstGeom>
          <a:noFill/>
        </p:spPr>
        <p:txBody>
          <a:bodyPr wrap="square" rtlCol="0">
            <a:spAutoFit/>
          </a:bodyPr>
          <a:lstStyle/>
          <a:p>
            <a:pPr algn="ctr"/>
            <a:r>
              <a:rPr lang="en-US" dirty="0" smtClean="0"/>
              <a:t>Fruit Eating Birds(10)</a:t>
            </a:r>
            <a:endParaRPr lang="en-US" dirty="0"/>
          </a:p>
        </p:txBody>
      </p:sp>
      <p:sp>
        <p:nvSpPr>
          <p:cNvPr id="20" name="TextBox 19"/>
          <p:cNvSpPr txBox="1"/>
          <p:nvPr/>
        </p:nvSpPr>
        <p:spPr>
          <a:xfrm>
            <a:off x="3886200" y="4953000"/>
            <a:ext cx="914400" cy="646331"/>
          </a:xfrm>
          <a:prstGeom prst="rect">
            <a:avLst/>
          </a:prstGeom>
          <a:noFill/>
        </p:spPr>
        <p:txBody>
          <a:bodyPr wrap="square" rtlCol="0">
            <a:spAutoFit/>
          </a:bodyPr>
          <a:lstStyle/>
          <a:p>
            <a:r>
              <a:rPr lang="en-US" dirty="0" smtClean="0"/>
              <a:t>  Plant</a:t>
            </a:r>
          </a:p>
          <a:p>
            <a:r>
              <a:rPr lang="en-US" dirty="0" smtClean="0"/>
              <a:t>     (1)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bg/>
                                          </p:spTgt>
                                        </p:tgtEl>
                                        <p:attrNameLst>
                                          <p:attrName>style.visibility</p:attrName>
                                        </p:attrNameLst>
                                      </p:cBhvr>
                                      <p:to>
                                        <p:strVal val="visible"/>
                                      </p:to>
                                    </p:set>
                                    <p:anim calcmode="lin" valueType="num">
                                      <p:cBhvr additive="base">
                                        <p:cTn id="13" dur="500" fill="hold"/>
                                        <p:tgtEl>
                                          <p:spTgt spid="4">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 calcmode="lin" valueType="num">
                                      <p:cBhvr additive="base">
                                        <p:cTn id="31"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
                                            <p:txEl>
                                              <p:pRg st="0" end="0"/>
                                            </p:txEl>
                                          </p:spTgt>
                                        </p:tgtEl>
                                        <p:attrNameLst>
                                          <p:attrName>style.visibility</p:attrName>
                                        </p:attrNameLst>
                                      </p:cBhvr>
                                      <p:to>
                                        <p:strVal val="visible"/>
                                      </p:to>
                                    </p:set>
                                    <p:anim calcmode="lin" valueType="num">
                                      <p:cBhvr additive="base">
                                        <p:cTn id="4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0">
                                            <p:txEl>
                                              <p:pRg st="1" end="1"/>
                                            </p:txEl>
                                          </p:spTgt>
                                        </p:tgtEl>
                                        <p:attrNameLst>
                                          <p:attrName>style.visibility</p:attrName>
                                        </p:attrNameLst>
                                      </p:cBhvr>
                                      <p:to>
                                        <p:strVal val="visible"/>
                                      </p:to>
                                    </p:set>
                                    <p:anim calcmode="lin" valueType="num">
                                      <p:cBhvr additive="base">
                                        <p:cTn id="49"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animBg="1"/>
      <p:bldP spid="18" grpId="0" build="p"/>
      <p:bldP spid="19" grpId="0" build="p"/>
      <p:bldP spid="20"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Ecological Succession</a:t>
            </a:r>
            <a:endParaRPr lang="en-US" dirty="0"/>
          </a:p>
        </p:txBody>
      </p:sp>
      <p:sp>
        <p:nvSpPr>
          <p:cNvPr id="3" name="Content Placeholder 2"/>
          <p:cNvSpPr>
            <a:spLocks noGrp="1"/>
          </p:cNvSpPr>
          <p:nvPr>
            <p:ph idx="1"/>
          </p:nvPr>
        </p:nvSpPr>
        <p:spPr/>
        <p:txBody>
          <a:bodyPr>
            <a:normAutofit lnSpcReduction="10000"/>
          </a:bodyPr>
          <a:lstStyle/>
          <a:p>
            <a:r>
              <a:rPr lang="en-US" dirty="0" smtClean="0"/>
              <a:t>In an ecosystem, new species may succeed older species.</a:t>
            </a:r>
          </a:p>
          <a:p>
            <a:r>
              <a:rPr lang="en-US" dirty="0" smtClean="0"/>
              <a:t>The process of gradual change in the conditions of physical environment, leading to the change in the species structure of an ecological community (i.e. replacement of one species by the other) over space &amp; time, is called </a:t>
            </a:r>
            <a:r>
              <a:rPr lang="en-US" b="1" dirty="0" smtClean="0"/>
              <a:t>Ecological Succession </a:t>
            </a:r>
            <a:r>
              <a:rPr lang="en-US" dirty="0" smtClean="0"/>
              <a:t>or </a:t>
            </a:r>
            <a:r>
              <a:rPr lang="en-US" b="1" dirty="0" smtClean="0"/>
              <a:t>Ecological Development.</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Biogeochemical Cycles</a:t>
            </a:r>
            <a:endParaRPr lang="en-US" dirty="0"/>
          </a:p>
        </p:txBody>
      </p:sp>
      <p:sp>
        <p:nvSpPr>
          <p:cNvPr id="3" name="Content Placeholder 2"/>
          <p:cNvSpPr>
            <a:spLocks noGrp="1"/>
          </p:cNvSpPr>
          <p:nvPr>
            <p:ph idx="1"/>
          </p:nvPr>
        </p:nvSpPr>
        <p:spPr/>
        <p:txBody>
          <a:bodyPr>
            <a:normAutofit lnSpcReduction="10000"/>
          </a:bodyPr>
          <a:lstStyle/>
          <a:p>
            <a:r>
              <a:rPr lang="en-US" dirty="0" smtClean="0"/>
              <a:t>Bio means living beings</a:t>
            </a:r>
          </a:p>
          <a:p>
            <a:r>
              <a:rPr lang="en-US" dirty="0" smtClean="0"/>
              <a:t>Geo means earth extended to air &amp; water, where life exists.</a:t>
            </a:r>
          </a:p>
          <a:p>
            <a:r>
              <a:rPr lang="en-US" dirty="0" smtClean="0"/>
              <a:t>Chemical means chemical elements which continuously move in the cycles.</a:t>
            </a:r>
          </a:p>
          <a:p>
            <a:r>
              <a:rPr lang="en-US" dirty="0" smtClean="0"/>
              <a:t>The cyclic pathways through which chemical elements move from environment to the organisms &amp; back to the environment are called </a:t>
            </a:r>
            <a:r>
              <a:rPr lang="en-US" smtClean="0"/>
              <a:t>bio-geochemical cycles.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Environmental Science</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It is the study of human beings impact on the environment and the physical, chemical and biological changes occurring in nature which focuses on pollution.</a:t>
            </a:r>
          </a:p>
          <a:p>
            <a:pPr algn="just"/>
            <a:r>
              <a:rPr lang="en-US" dirty="0" smtClean="0"/>
              <a:t>It is highly interdisciplinary &amp; it collects information from various fields such as biology, chemistry, geography, agriculture, geology 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Biogeochemical Cycles</a:t>
            </a:r>
            <a:endParaRPr lang="en-US" dirty="0"/>
          </a:p>
        </p:txBody>
      </p:sp>
      <p:sp>
        <p:nvSpPr>
          <p:cNvPr id="3" name="Content Placeholder 2"/>
          <p:cNvSpPr>
            <a:spLocks noGrp="1"/>
          </p:cNvSpPr>
          <p:nvPr>
            <p:ph idx="1"/>
          </p:nvPr>
        </p:nvSpPr>
        <p:spPr/>
        <p:txBody>
          <a:bodyPr/>
          <a:lstStyle/>
          <a:p>
            <a:r>
              <a:rPr lang="en-US" dirty="0" smtClean="0"/>
              <a:t>All parts or components of different ecological systems, on a local or global scale are linked with the Biogeochemical Cycles.</a:t>
            </a:r>
          </a:p>
          <a:p>
            <a:r>
              <a:rPr lang="en-US" dirty="0" smtClean="0"/>
              <a:t>Biogeochemical Cycles can have a number of phases &amp; reservoirs.</a:t>
            </a:r>
          </a:p>
          <a:p>
            <a:pPr>
              <a:buNone/>
            </a:pPr>
            <a:r>
              <a:rPr lang="en-US" dirty="0" smtClean="0"/>
              <a:t>    1) Organic Phase</a:t>
            </a:r>
          </a:p>
          <a:p>
            <a:pPr>
              <a:buNone/>
            </a:pPr>
            <a:r>
              <a:rPr lang="en-US" dirty="0" smtClean="0"/>
              <a:t>    2) Inorganic Phase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Biogeochemical Cycles</a:t>
            </a:r>
            <a:endParaRPr lang="en-US" dirty="0"/>
          </a:p>
        </p:txBody>
      </p:sp>
      <p:sp>
        <p:nvSpPr>
          <p:cNvPr id="3" name="Content Placeholder 2"/>
          <p:cNvSpPr>
            <a:spLocks noGrp="1"/>
          </p:cNvSpPr>
          <p:nvPr>
            <p:ph idx="1"/>
          </p:nvPr>
        </p:nvSpPr>
        <p:spPr/>
        <p:txBody>
          <a:bodyPr/>
          <a:lstStyle/>
          <a:p>
            <a:pPr>
              <a:buNone/>
            </a:pPr>
            <a:r>
              <a:rPr lang="en-US" dirty="0" smtClean="0"/>
              <a:t>   1) </a:t>
            </a:r>
            <a:r>
              <a:rPr lang="en-US" u="sng" dirty="0" smtClean="0"/>
              <a:t>Organic Phase </a:t>
            </a:r>
            <a:r>
              <a:rPr lang="en-US" dirty="0" smtClean="0"/>
              <a:t>:-</a:t>
            </a:r>
          </a:p>
          <a:p>
            <a:pPr>
              <a:buNone/>
            </a:pPr>
            <a:r>
              <a:rPr lang="en-US" dirty="0" smtClean="0"/>
              <a:t>    In this phase, nutrients pass rapidly through biotic communities using food chain. </a:t>
            </a:r>
          </a:p>
          <a:p>
            <a:pPr>
              <a:buNone/>
            </a:pPr>
            <a:r>
              <a:rPr lang="en-US" dirty="0" smtClean="0"/>
              <a:t>   2) </a:t>
            </a:r>
            <a:r>
              <a:rPr lang="en-US" u="sng" dirty="0" smtClean="0"/>
              <a:t>Inorganic Phase </a:t>
            </a:r>
            <a:r>
              <a:rPr lang="en-US" dirty="0" smtClean="0"/>
              <a:t>:- </a:t>
            </a:r>
          </a:p>
          <a:p>
            <a:pPr>
              <a:buNone/>
            </a:pPr>
            <a:r>
              <a:rPr lang="en-US" dirty="0" smtClean="0"/>
              <a:t>    It contains all nutrient elements &amp; are external to food chain.</a:t>
            </a:r>
          </a:p>
          <a:p>
            <a:pPr>
              <a:buNone/>
            </a:pPr>
            <a:r>
              <a:rPr lang="en-US"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Biogeochemical Cycles</a:t>
            </a:r>
            <a:endParaRPr lang="en-US" dirty="0"/>
          </a:p>
        </p:txBody>
      </p:sp>
      <p:sp>
        <p:nvSpPr>
          <p:cNvPr id="3" name="Content Placeholder 2"/>
          <p:cNvSpPr>
            <a:spLocks noGrp="1"/>
          </p:cNvSpPr>
          <p:nvPr>
            <p:ph idx="1"/>
          </p:nvPr>
        </p:nvSpPr>
        <p:spPr/>
        <p:txBody>
          <a:bodyPr/>
          <a:lstStyle/>
          <a:p>
            <a:r>
              <a:rPr lang="en-US" dirty="0" smtClean="0"/>
              <a:t>The various sub-phases of the inorganic phase are –</a:t>
            </a:r>
          </a:p>
          <a:p>
            <a:pPr>
              <a:buNone/>
            </a:pPr>
            <a:r>
              <a:rPr lang="en-US" dirty="0" smtClean="0"/>
              <a:t>    a) Sedimentary Phase</a:t>
            </a:r>
          </a:p>
          <a:p>
            <a:pPr>
              <a:buNone/>
            </a:pPr>
            <a:r>
              <a:rPr lang="en-US" dirty="0" smtClean="0"/>
              <a:t>    b) Atmospheric Phase</a:t>
            </a:r>
          </a:p>
          <a:p>
            <a:pPr>
              <a:buNone/>
            </a:pPr>
            <a:r>
              <a:rPr lang="en-US" dirty="0" smtClean="0"/>
              <a:t>    c) Aquatic Phase or Aquatic Reservoir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Biogeochemical Cycles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 </a:t>
            </a:r>
            <a:r>
              <a:rPr lang="en-US" u="sng" dirty="0" smtClean="0"/>
              <a:t>Sedimentary Phase</a:t>
            </a:r>
            <a:r>
              <a:rPr lang="en-US" dirty="0" smtClean="0"/>
              <a:t> :-</a:t>
            </a:r>
          </a:p>
          <a:p>
            <a:pPr>
              <a:buNone/>
            </a:pPr>
            <a:r>
              <a:rPr lang="en-US" dirty="0" smtClean="0"/>
              <a:t>    It involves interactions with the solid earth or rocks  &amp; results of geological activities such as weathering.</a:t>
            </a:r>
          </a:p>
          <a:p>
            <a:pPr>
              <a:buNone/>
            </a:pPr>
            <a:r>
              <a:rPr lang="en-US" dirty="0" smtClean="0"/>
              <a:t>    b) </a:t>
            </a:r>
            <a:r>
              <a:rPr lang="en-US" u="sng" dirty="0" smtClean="0"/>
              <a:t>Atmospheric Phase</a:t>
            </a:r>
            <a:r>
              <a:rPr lang="en-US" dirty="0" smtClean="0"/>
              <a:t> :-</a:t>
            </a:r>
          </a:p>
          <a:p>
            <a:pPr>
              <a:buNone/>
            </a:pPr>
            <a:r>
              <a:rPr lang="en-US" dirty="0" smtClean="0"/>
              <a:t>    It forms major part of some cycles like ‘N’ cycle &amp; ‘C’ cycle &amp; minor parts of some cycles like ‘P’ Cycle.</a:t>
            </a:r>
          </a:p>
          <a:p>
            <a:pPr>
              <a:buNone/>
            </a:pPr>
            <a:r>
              <a:rPr lang="en-US" dirty="0" smtClean="0"/>
              <a:t>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Biogeochemical Cycles</a:t>
            </a:r>
            <a:endParaRPr lang="en-US" dirty="0"/>
          </a:p>
        </p:txBody>
      </p:sp>
      <p:sp>
        <p:nvSpPr>
          <p:cNvPr id="3" name="Content Placeholder 2"/>
          <p:cNvSpPr>
            <a:spLocks noGrp="1"/>
          </p:cNvSpPr>
          <p:nvPr>
            <p:ph idx="1"/>
          </p:nvPr>
        </p:nvSpPr>
        <p:spPr/>
        <p:txBody>
          <a:bodyPr/>
          <a:lstStyle/>
          <a:p>
            <a:pPr>
              <a:buNone/>
            </a:pPr>
            <a:r>
              <a:rPr lang="en-US" dirty="0" smtClean="0"/>
              <a:t>  c) </a:t>
            </a:r>
            <a:r>
              <a:rPr lang="en-US" u="sng" dirty="0" smtClean="0"/>
              <a:t>Aquatic Phase or Aquatic Reservoir</a:t>
            </a:r>
            <a:r>
              <a:rPr lang="en-US" dirty="0" smtClean="0"/>
              <a:t> :-</a:t>
            </a:r>
          </a:p>
          <a:p>
            <a:pPr>
              <a:buNone/>
            </a:pPr>
            <a:r>
              <a:rPr lang="en-US" dirty="0" smtClean="0"/>
              <a:t>      It involves plant nutrients.</a:t>
            </a:r>
          </a:p>
          <a:p>
            <a:pPr>
              <a:buNone/>
            </a:pPr>
            <a:r>
              <a:rPr lang="en-US" dirty="0" smtClean="0"/>
              <a:t>   </a:t>
            </a:r>
            <a:r>
              <a:rPr lang="en-US" u="sng" dirty="0" smtClean="0"/>
              <a:t>Types of biological cycles:-</a:t>
            </a:r>
          </a:p>
          <a:p>
            <a:pPr>
              <a:buNone/>
            </a:pPr>
            <a:r>
              <a:rPr lang="en-US" dirty="0" smtClean="0"/>
              <a:t>   There are two types of biological cycles.</a:t>
            </a:r>
          </a:p>
          <a:p>
            <a:pPr>
              <a:buNone/>
            </a:pPr>
            <a:r>
              <a:rPr lang="en-US" dirty="0" smtClean="0"/>
              <a:t>   I) Water or Hydrological Cycle</a:t>
            </a:r>
          </a:p>
          <a:p>
            <a:pPr>
              <a:buNone/>
            </a:pPr>
            <a:r>
              <a:rPr lang="en-US" dirty="0" smtClean="0"/>
              <a:t>   II) Air or Atmospheric Cycle.</a:t>
            </a:r>
          </a:p>
          <a:p>
            <a:pPr>
              <a:buNone/>
            </a:pP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Biogeochemical Cycles</a:t>
            </a:r>
            <a:endParaRPr lang="en-US" dirty="0"/>
          </a:p>
        </p:txBody>
      </p:sp>
      <p:sp>
        <p:nvSpPr>
          <p:cNvPr id="3" name="Content Placeholder 2"/>
          <p:cNvSpPr>
            <a:spLocks noGrp="1"/>
          </p:cNvSpPr>
          <p:nvPr>
            <p:ph idx="1"/>
          </p:nvPr>
        </p:nvSpPr>
        <p:spPr/>
        <p:txBody>
          <a:bodyPr/>
          <a:lstStyle/>
          <a:p>
            <a:pPr>
              <a:buNone/>
            </a:pPr>
            <a:r>
              <a:rPr lang="en-US" dirty="0" smtClean="0"/>
              <a:t>  II) </a:t>
            </a:r>
            <a:r>
              <a:rPr lang="en-US" u="sng" dirty="0" smtClean="0"/>
              <a:t>Air or Atmospheric Cycle </a:t>
            </a:r>
            <a:r>
              <a:rPr lang="en-US" dirty="0" smtClean="0"/>
              <a:t>:-</a:t>
            </a:r>
          </a:p>
          <a:p>
            <a:pPr>
              <a:buNone/>
            </a:pPr>
            <a:r>
              <a:rPr lang="en-US" dirty="0" smtClean="0"/>
              <a:t>      It can be classified into –</a:t>
            </a:r>
          </a:p>
          <a:p>
            <a:pPr>
              <a:buNone/>
            </a:pPr>
            <a:r>
              <a:rPr lang="en-US" dirty="0" smtClean="0"/>
              <a:t>      </a:t>
            </a:r>
            <a:r>
              <a:rPr lang="en-US" dirty="0" err="1" smtClean="0"/>
              <a:t>i</a:t>
            </a:r>
            <a:r>
              <a:rPr lang="en-US" dirty="0" smtClean="0"/>
              <a:t>) C – Carbon</a:t>
            </a:r>
          </a:p>
          <a:p>
            <a:pPr>
              <a:buNone/>
            </a:pPr>
            <a:r>
              <a:rPr lang="en-US" dirty="0" smtClean="0"/>
              <a:t>      ii) N – Nitrogen </a:t>
            </a:r>
          </a:p>
          <a:p>
            <a:pPr>
              <a:buNone/>
            </a:pPr>
            <a:r>
              <a:rPr lang="en-US" dirty="0" smtClean="0"/>
              <a:t>      iii) O – Oxygen</a:t>
            </a:r>
          </a:p>
          <a:p>
            <a:pPr>
              <a:buNone/>
            </a:pPr>
            <a:r>
              <a:rPr lang="en-US" dirty="0" smtClean="0"/>
              <a:t>      iv) P – Phosphorous </a:t>
            </a:r>
          </a:p>
          <a:p>
            <a:pPr>
              <a:buNone/>
            </a:pPr>
            <a:r>
              <a:rPr lang="en-US" dirty="0" smtClean="0"/>
              <a:t>       v) S – Sulphur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Hydrological Cycle</a:t>
            </a:r>
            <a:endParaRPr lang="en-US" dirty="0"/>
          </a:p>
        </p:txBody>
      </p:sp>
      <p:pic>
        <p:nvPicPr>
          <p:cNvPr id="110594" name="Picture 2"/>
          <p:cNvPicPr>
            <a:picLocks noGrp="1" noChangeAspect="1" noChangeArrowheads="1"/>
          </p:cNvPicPr>
          <p:nvPr>
            <p:ph idx="1"/>
          </p:nvPr>
        </p:nvPicPr>
        <p:blipFill>
          <a:blip r:embed="rId2"/>
          <a:srcRect/>
          <a:stretch>
            <a:fillRect/>
          </a:stretch>
        </p:blipFill>
        <p:spPr bwMode="auto">
          <a:xfrm>
            <a:off x="381000" y="1600200"/>
            <a:ext cx="8305799" cy="4495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0594"/>
                                        </p:tgtEl>
                                        <p:attrNameLst>
                                          <p:attrName>style.visibility</p:attrName>
                                        </p:attrNameLst>
                                      </p:cBhvr>
                                      <p:to>
                                        <p:strVal val="visible"/>
                                      </p:to>
                                    </p:set>
                                    <p:anim calcmode="lin" valueType="num">
                                      <p:cBhvr additive="base">
                                        <p:cTn id="13" dur="500" fill="hold"/>
                                        <p:tgtEl>
                                          <p:spTgt spid="110594"/>
                                        </p:tgtEl>
                                        <p:attrNameLst>
                                          <p:attrName>ppt_x</p:attrName>
                                        </p:attrNameLst>
                                      </p:cBhvr>
                                      <p:tavLst>
                                        <p:tav tm="0">
                                          <p:val>
                                            <p:strVal val="#ppt_x"/>
                                          </p:val>
                                        </p:tav>
                                        <p:tav tm="100000">
                                          <p:val>
                                            <p:strVal val="#ppt_x"/>
                                          </p:val>
                                        </p:tav>
                                      </p:tavLst>
                                    </p:anim>
                                    <p:anim calcmode="lin" valueType="num">
                                      <p:cBhvr additive="base">
                                        <p:cTn id="14" dur="500" fill="hold"/>
                                        <p:tgtEl>
                                          <p:spTgt spid="1105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Hydrological Cycle</a:t>
            </a:r>
            <a:endParaRPr lang="en-US" dirty="0"/>
          </a:p>
        </p:txBody>
      </p:sp>
      <p:pic>
        <p:nvPicPr>
          <p:cNvPr id="111618" name="Picture 2"/>
          <p:cNvPicPr>
            <a:picLocks noGrp="1" noChangeAspect="1" noChangeArrowheads="1"/>
          </p:cNvPicPr>
          <p:nvPr>
            <p:ph idx="1"/>
          </p:nvPr>
        </p:nvPicPr>
        <p:blipFill>
          <a:blip r:embed="rId2"/>
          <a:srcRect/>
          <a:stretch>
            <a:fillRect/>
          </a:stretch>
        </p:blipFill>
        <p:spPr bwMode="auto">
          <a:xfrm>
            <a:off x="457200" y="1371600"/>
            <a:ext cx="8000999" cy="4876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1618"/>
                                        </p:tgtEl>
                                        <p:attrNameLst>
                                          <p:attrName>style.visibility</p:attrName>
                                        </p:attrNameLst>
                                      </p:cBhvr>
                                      <p:to>
                                        <p:strVal val="visible"/>
                                      </p:to>
                                    </p:set>
                                    <p:anim calcmode="lin" valueType="num">
                                      <p:cBhvr additive="base">
                                        <p:cTn id="13" dur="500" fill="hold"/>
                                        <p:tgtEl>
                                          <p:spTgt spid="111618"/>
                                        </p:tgtEl>
                                        <p:attrNameLst>
                                          <p:attrName>ppt_x</p:attrName>
                                        </p:attrNameLst>
                                      </p:cBhvr>
                                      <p:tavLst>
                                        <p:tav tm="0">
                                          <p:val>
                                            <p:strVal val="#ppt_x"/>
                                          </p:val>
                                        </p:tav>
                                        <p:tav tm="100000">
                                          <p:val>
                                            <p:strVal val="#ppt_x"/>
                                          </p:val>
                                        </p:tav>
                                      </p:tavLst>
                                    </p:anim>
                                    <p:anim calcmode="lin" valueType="num">
                                      <p:cBhvr additive="base">
                                        <p:cTn id="14" dur="500" fill="hold"/>
                                        <p:tgtEl>
                                          <p:spTgt spid="1116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Hydrological Cycle</a:t>
            </a:r>
            <a:endParaRPr lang="en-US" dirty="0"/>
          </a:p>
        </p:txBody>
      </p:sp>
      <p:pic>
        <p:nvPicPr>
          <p:cNvPr id="112642" name="Picture 2"/>
          <p:cNvPicPr>
            <a:picLocks noGrp="1" noChangeAspect="1" noChangeArrowheads="1"/>
          </p:cNvPicPr>
          <p:nvPr>
            <p:ph idx="1"/>
          </p:nvPr>
        </p:nvPicPr>
        <p:blipFill>
          <a:blip r:embed="rId2"/>
          <a:srcRect/>
          <a:stretch>
            <a:fillRect/>
          </a:stretch>
        </p:blipFill>
        <p:spPr bwMode="auto">
          <a:xfrm>
            <a:off x="533400" y="1600200"/>
            <a:ext cx="7696200" cy="4724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42"/>
                                        </p:tgtEl>
                                        <p:attrNameLst>
                                          <p:attrName>style.visibility</p:attrName>
                                        </p:attrNameLst>
                                      </p:cBhvr>
                                      <p:to>
                                        <p:strVal val="visible"/>
                                      </p:to>
                                    </p:set>
                                    <p:anim calcmode="lin" valueType="num">
                                      <p:cBhvr additive="base">
                                        <p:cTn id="13" dur="500" fill="hold"/>
                                        <p:tgtEl>
                                          <p:spTgt spid="112642"/>
                                        </p:tgtEl>
                                        <p:attrNameLst>
                                          <p:attrName>ppt_x</p:attrName>
                                        </p:attrNameLst>
                                      </p:cBhvr>
                                      <p:tavLst>
                                        <p:tav tm="0">
                                          <p:val>
                                            <p:strVal val="#ppt_x"/>
                                          </p:val>
                                        </p:tav>
                                        <p:tav tm="100000">
                                          <p:val>
                                            <p:strVal val="#ppt_x"/>
                                          </p:val>
                                        </p:tav>
                                      </p:tavLst>
                                    </p:anim>
                                    <p:anim calcmode="lin" valueType="num">
                                      <p:cBhvr additive="base">
                                        <p:cTn id="14" dur="500" fill="hold"/>
                                        <p:tgtEl>
                                          <p:spTgt spid="1126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Hydrological Cycle</a:t>
            </a:r>
            <a:endParaRPr lang="en-US" dirty="0"/>
          </a:p>
        </p:txBody>
      </p:sp>
      <p:sp>
        <p:nvSpPr>
          <p:cNvPr id="3" name="Content Placeholder 2"/>
          <p:cNvSpPr>
            <a:spLocks noGrp="1"/>
          </p:cNvSpPr>
          <p:nvPr>
            <p:ph idx="1"/>
          </p:nvPr>
        </p:nvSpPr>
        <p:spPr/>
        <p:txBody>
          <a:bodyPr>
            <a:normAutofit fontScale="92500" lnSpcReduction="10000"/>
          </a:bodyPr>
          <a:lstStyle/>
          <a:p>
            <a:r>
              <a:rPr lang="en-US" u="sng" dirty="0" smtClean="0"/>
              <a:t>Interception:</a:t>
            </a:r>
            <a:r>
              <a:rPr lang="en-US" dirty="0" smtClean="0"/>
              <a:t>-</a:t>
            </a:r>
          </a:p>
          <a:p>
            <a:pPr>
              <a:buNone/>
            </a:pPr>
            <a:r>
              <a:rPr lang="en-US" dirty="0" smtClean="0"/>
              <a:t>    It is the evaporation of water from the outer surface of leaves during &amp; after rainfall.</a:t>
            </a:r>
          </a:p>
          <a:p>
            <a:r>
              <a:rPr lang="en-US" u="sng" dirty="0" smtClean="0"/>
              <a:t>Transpiration:</a:t>
            </a:r>
            <a:r>
              <a:rPr lang="en-US" dirty="0" smtClean="0"/>
              <a:t>- </a:t>
            </a:r>
          </a:p>
          <a:p>
            <a:pPr>
              <a:buNone/>
            </a:pPr>
            <a:r>
              <a:rPr lang="en-US" dirty="0" smtClean="0"/>
              <a:t>    It is the evaporation of water through foliage.</a:t>
            </a:r>
          </a:p>
          <a:p>
            <a:r>
              <a:rPr lang="en-US" u="sng" dirty="0" smtClean="0"/>
              <a:t>Evapotranspiration:</a:t>
            </a:r>
            <a:r>
              <a:rPr lang="en-US" dirty="0" smtClean="0"/>
              <a:t>-</a:t>
            </a:r>
          </a:p>
          <a:p>
            <a:pPr>
              <a:buNone/>
            </a:pPr>
            <a:r>
              <a:rPr lang="en-US" dirty="0" smtClean="0"/>
              <a:t>    It is the combination of Evaporation from water bodies  &amp; transpiration from leaves.</a:t>
            </a:r>
          </a:p>
          <a:p>
            <a:pPr>
              <a:buNone/>
            </a:pP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Environmental Engineering</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It is defined as that branch of engineering which is concerned with protecting the environment from the potentially deleterious or harmful effects of human activities, protecting the human population from the effects of environmental pollution and improving the environmental quality for better human health &amp; well being.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Hydrological/Water Equilibrium</a:t>
            </a:r>
            <a:endParaRPr lang="en-US" dirty="0"/>
          </a:p>
        </p:txBody>
      </p:sp>
      <p:sp>
        <p:nvSpPr>
          <p:cNvPr id="3" name="Content Placeholder 2"/>
          <p:cNvSpPr>
            <a:spLocks noGrp="1"/>
          </p:cNvSpPr>
          <p:nvPr>
            <p:ph idx="1"/>
          </p:nvPr>
        </p:nvSpPr>
        <p:spPr/>
        <p:txBody>
          <a:bodyPr/>
          <a:lstStyle/>
          <a:p>
            <a:r>
              <a:rPr lang="en-US" dirty="0" smtClean="0"/>
              <a:t>Surface inflow + Sub-surface inflow + Precipitation + Imported water + Decrease in ground water storage = Surface outflow + Sub-surface outflow + Consumptive use + Exported water + Increase in ground water storage</a:t>
            </a:r>
          </a:p>
          <a:p>
            <a:r>
              <a:rPr lang="en-US" dirty="0" smtClean="0"/>
              <a:t>It has an important impact on agriculture, forestry, irrigation, water supply &amp; hydropower.</a:t>
            </a:r>
          </a:p>
          <a:p>
            <a:endParaRPr lang="en-US" dirty="0" smtClean="0"/>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Nitrogen Cycle</a:t>
            </a:r>
            <a:endParaRPr lang="en-US" dirty="0"/>
          </a:p>
        </p:txBody>
      </p:sp>
      <p:pic>
        <p:nvPicPr>
          <p:cNvPr id="4" name="Picture 2" descr="C:\Users\Silicon\Desktop\800px-Nitrogen_cycle.jpg"/>
          <p:cNvPicPr>
            <a:picLocks noGrp="1" noChangeAspect="1" noChangeArrowheads="1"/>
          </p:cNvPicPr>
          <p:nvPr>
            <p:ph idx="1"/>
          </p:nvPr>
        </p:nvPicPr>
        <p:blipFill>
          <a:blip r:embed="rId2"/>
          <a:srcRect/>
          <a:stretch>
            <a:fillRect/>
          </a:stretch>
        </p:blipFill>
        <p:spPr bwMode="auto">
          <a:xfrm>
            <a:off x="1600200" y="1180806"/>
            <a:ext cx="5943600" cy="5677194"/>
          </a:xfrm>
          <a:prstGeom prst="rect">
            <a:avLst/>
          </a:prstGeom>
          <a:noFill/>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Environmental Gradients</a:t>
            </a:r>
            <a:endParaRPr lang="en-US" dirty="0"/>
          </a:p>
        </p:txBody>
      </p:sp>
      <p:sp>
        <p:nvSpPr>
          <p:cNvPr id="3" name="Content Placeholder 2"/>
          <p:cNvSpPr>
            <a:spLocks noGrp="1"/>
          </p:cNvSpPr>
          <p:nvPr>
            <p:ph idx="1"/>
          </p:nvPr>
        </p:nvSpPr>
        <p:spPr/>
        <p:txBody>
          <a:bodyPr/>
          <a:lstStyle/>
          <a:p>
            <a:pPr marL="342900" lvl="8" indent="-342900"/>
            <a:r>
              <a:rPr lang="en-US" sz="3200" dirty="0" smtClean="0"/>
              <a:t>The environment or environmental factors are not similar over the globe or around the earth, giving rise to Environmental Gradients &amp; due to which different species live in different places.</a:t>
            </a:r>
          </a:p>
          <a:p>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Environmental Gradients</a:t>
            </a:r>
            <a:endParaRPr lang="en-US" dirty="0"/>
          </a:p>
        </p:txBody>
      </p:sp>
      <p:sp>
        <p:nvSpPr>
          <p:cNvPr id="3" name="Content Placeholder 2"/>
          <p:cNvSpPr>
            <a:spLocks noGrp="1"/>
          </p:cNvSpPr>
          <p:nvPr>
            <p:ph idx="1"/>
          </p:nvPr>
        </p:nvSpPr>
        <p:spPr/>
        <p:txBody>
          <a:bodyPr/>
          <a:lstStyle/>
          <a:p>
            <a:r>
              <a:rPr lang="en-US" dirty="0" smtClean="0"/>
              <a:t>The physical, chemical factors like light, temperature &amp; P</a:t>
            </a:r>
            <a:r>
              <a:rPr lang="en-US" baseline="30000" dirty="0" smtClean="0"/>
              <a:t>H</a:t>
            </a:r>
            <a:r>
              <a:rPr lang="en-US" dirty="0" smtClean="0"/>
              <a:t> are known as </a:t>
            </a:r>
            <a:r>
              <a:rPr lang="en-US" b="1" dirty="0" smtClean="0"/>
              <a:t>conditions </a:t>
            </a:r>
            <a:r>
              <a:rPr lang="en-US" dirty="0" smtClean="0"/>
              <a:t>&amp; the factors the organism actually uses like food, water, shelter are known as </a:t>
            </a:r>
            <a:r>
              <a:rPr lang="en-US" b="1" dirty="0" smtClean="0"/>
              <a:t>resources</a:t>
            </a:r>
            <a:r>
              <a:rPr lang="en-US" dirty="0" smtClean="0"/>
              <a:t>.</a:t>
            </a:r>
          </a:p>
          <a:p>
            <a:r>
              <a:rPr lang="en-US" dirty="0" smtClean="0"/>
              <a:t>There is a global gradient change from the equator towards north or south.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Environmental Gradients</a:t>
            </a:r>
            <a:endParaRPr lang="en-US" dirty="0"/>
          </a:p>
        </p:txBody>
      </p:sp>
      <p:pic>
        <p:nvPicPr>
          <p:cNvPr id="110594" name="Picture 2"/>
          <p:cNvPicPr>
            <a:picLocks noGrp="1" noChangeAspect="1" noChangeArrowheads="1"/>
          </p:cNvPicPr>
          <p:nvPr>
            <p:ph idx="1"/>
          </p:nvPr>
        </p:nvPicPr>
        <p:blipFill>
          <a:blip r:embed="rId2"/>
          <a:srcRect/>
          <a:stretch>
            <a:fillRect/>
          </a:stretch>
        </p:blipFill>
        <p:spPr bwMode="auto">
          <a:xfrm>
            <a:off x="762000" y="1371600"/>
            <a:ext cx="7924800" cy="4953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0594"/>
                                        </p:tgtEl>
                                        <p:attrNameLst>
                                          <p:attrName>style.visibility</p:attrName>
                                        </p:attrNameLst>
                                      </p:cBhvr>
                                      <p:to>
                                        <p:strVal val="visible"/>
                                      </p:to>
                                    </p:set>
                                    <p:anim calcmode="lin" valueType="num">
                                      <p:cBhvr additive="base">
                                        <p:cTn id="13" dur="500" fill="hold"/>
                                        <p:tgtEl>
                                          <p:spTgt spid="110594"/>
                                        </p:tgtEl>
                                        <p:attrNameLst>
                                          <p:attrName>ppt_x</p:attrName>
                                        </p:attrNameLst>
                                      </p:cBhvr>
                                      <p:tavLst>
                                        <p:tav tm="0">
                                          <p:val>
                                            <p:strVal val="#ppt_x"/>
                                          </p:val>
                                        </p:tav>
                                        <p:tav tm="100000">
                                          <p:val>
                                            <p:strVal val="#ppt_x"/>
                                          </p:val>
                                        </p:tav>
                                      </p:tavLst>
                                    </p:anim>
                                    <p:anim calcmode="lin" valueType="num">
                                      <p:cBhvr additive="base">
                                        <p:cTn id="14" dur="500" fill="hold"/>
                                        <p:tgtEl>
                                          <p:spTgt spid="1105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Environmental Gradients</a:t>
            </a:r>
            <a:endParaRPr lang="en-US" dirty="0"/>
          </a:p>
        </p:txBody>
      </p:sp>
      <p:sp>
        <p:nvSpPr>
          <p:cNvPr id="3" name="Content Placeholder 2"/>
          <p:cNvSpPr>
            <a:spLocks noGrp="1"/>
          </p:cNvSpPr>
          <p:nvPr>
            <p:ph idx="1"/>
          </p:nvPr>
        </p:nvSpPr>
        <p:spPr/>
        <p:txBody>
          <a:bodyPr/>
          <a:lstStyle/>
          <a:p>
            <a:r>
              <a:rPr lang="en-US" dirty="0" smtClean="0"/>
              <a:t>This is a normally distributed bell-shaped curve, as the change in environmental conditions are gradual from equator towards north or south.</a:t>
            </a:r>
          </a:p>
          <a:p>
            <a:r>
              <a:rPr lang="en-US" dirty="0" smtClean="0"/>
              <a:t>But, pollution can make it </a:t>
            </a:r>
            <a:r>
              <a:rPr lang="en-US" b="1" dirty="0" smtClean="0"/>
              <a:t>skew-shaped</a:t>
            </a:r>
            <a:r>
              <a:rPr lang="en-US" dirty="0" smtClean="0"/>
              <a:t> </a:t>
            </a:r>
          </a:p>
          <a:p>
            <a:pPr>
              <a:buNone/>
            </a:pPr>
            <a:r>
              <a:rPr lang="en-US" dirty="0" smtClean="0"/>
              <a:t>    i.e. sharp decrease of curve towards left or right from range of optimum.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Environmental Gradients</a:t>
            </a:r>
            <a:endParaRPr lang="en-US" dirty="0"/>
          </a:p>
        </p:txBody>
      </p:sp>
      <p:sp>
        <p:nvSpPr>
          <p:cNvPr id="3" name="Content Placeholder 2"/>
          <p:cNvSpPr>
            <a:spLocks noGrp="1"/>
          </p:cNvSpPr>
          <p:nvPr>
            <p:ph idx="1"/>
          </p:nvPr>
        </p:nvSpPr>
        <p:spPr/>
        <p:txBody>
          <a:bodyPr>
            <a:normAutofit/>
          </a:bodyPr>
          <a:lstStyle/>
          <a:p>
            <a:pPr>
              <a:buNone/>
            </a:pPr>
            <a:r>
              <a:rPr lang="en-US" dirty="0" smtClean="0"/>
              <a:t>   </a:t>
            </a:r>
            <a:r>
              <a:rPr lang="en-US" u="sng" dirty="0" smtClean="0"/>
              <a:t>Limiting Factors:-</a:t>
            </a:r>
          </a:p>
          <a:p>
            <a:pPr>
              <a:buNone/>
            </a:pPr>
            <a:r>
              <a:rPr lang="en-US" dirty="0" smtClean="0"/>
              <a:t>   The resources in shortage of supply or the conditions over which the species has the smallest range of optimum will limit the species function &amp; is called the limiting factor.</a:t>
            </a:r>
          </a:p>
          <a:p>
            <a:pPr>
              <a:buNone/>
            </a:pPr>
            <a:r>
              <a:rPr lang="en-US" dirty="0" smtClean="0"/>
              <a:t>     </a:t>
            </a:r>
          </a:p>
          <a:p>
            <a:endParaRPr lang="en-US"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Environmental Gradients</a:t>
            </a:r>
            <a:endParaRPr lang="en-US" dirty="0"/>
          </a:p>
        </p:txBody>
      </p:sp>
      <p:sp>
        <p:nvSpPr>
          <p:cNvPr id="3" name="Content Placeholder 2"/>
          <p:cNvSpPr>
            <a:spLocks noGrp="1"/>
          </p:cNvSpPr>
          <p:nvPr>
            <p:ph idx="1"/>
          </p:nvPr>
        </p:nvSpPr>
        <p:spPr/>
        <p:txBody>
          <a:bodyPr/>
          <a:lstStyle/>
          <a:p>
            <a:r>
              <a:rPr lang="en-US" dirty="0" smtClean="0"/>
              <a:t> Ex:- Plant growth is strongly correlated with rain, but in arid region sufficient light is available, but water scarcity is there which is the limiting factor.</a:t>
            </a:r>
          </a:p>
          <a:p>
            <a:r>
              <a:rPr lang="en-US" dirty="0" smtClean="0"/>
              <a:t>The tolerance of species to different environmental conditions or resources level vary from each other.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Environmental Gradients</a:t>
            </a:r>
            <a:endParaRPr lang="en-US" dirty="0"/>
          </a:p>
        </p:txBody>
      </p:sp>
      <p:sp>
        <p:nvSpPr>
          <p:cNvPr id="3" name="Content Placeholder 2"/>
          <p:cNvSpPr>
            <a:spLocks noGrp="1"/>
          </p:cNvSpPr>
          <p:nvPr>
            <p:ph idx="1"/>
          </p:nvPr>
        </p:nvSpPr>
        <p:spPr/>
        <p:txBody>
          <a:bodyPr/>
          <a:lstStyle/>
          <a:p>
            <a:r>
              <a:rPr lang="en-US" dirty="0" smtClean="0"/>
              <a:t>The </a:t>
            </a:r>
            <a:r>
              <a:rPr lang="en-US" b="1" dirty="0" err="1" smtClean="0"/>
              <a:t>favourable</a:t>
            </a:r>
            <a:r>
              <a:rPr lang="en-US" dirty="0" smtClean="0"/>
              <a:t> environmental factors to a species provide wide tolerance curve &amp; broad range of optimum known as </a:t>
            </a:r>
            <a:r>
              <a:rPr lang="en-US" b="1" dirty="0" err="1" smtClean="0"/>
              <a:t>Eurytopic</a:t>
            </a:r>
            <a:r>
              <a:rPr lang="en-US" dirty="0" smtClean="0"/>
              <a:t> factors.</a:t>
            </a:r>
          </a:p>
          <a:p>
            <a:r>
              <a:rPr lang="en-US" dirty="0" smtClean="0"/>
              <a:t>The </a:t>
            </a:r>
            <a:r>
              <a:rPr lang="en-US" b="1" dirty="0" err="1" smtClean="0"/>
              <a:t>unfavourable</a:t>
            </a:r>
            <a:r>
              <a:rPr lang="en-US" dirty="0" smtClean="0"/>
              <a:t> environmental factors to a species provide narrow tolerance curve &amp; narrow range of optimum known as </a:t>
            </a:r>
            <a:r>
              <a:rPr lang="en-US" b="1" dirty="0" err="1" smtClean="0"/>
              <a:t>Stenotopic</a:t>
            </a:r>
            <a:r>
              <a:rPr lang="en-US" dirty="0" smtClean="0"/>
              <a:t> factors.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 &amp; US </a:t>
            </a:r>
            <a:r>
              <a:rPr lang="en-US" dirty="0" err="1" smtClean="0"/>
              <a:t>Env</a:t>
            </a:r>
            <a:r>
              <a:rPr lang="en-US" dirty="0" smtClean="0"/>
              <a:t>. Laws or Directives</a:t>
            </a:r>
            <a:endParaRPr lang="en-US" dirty="0"/>
          </a:p>
        </p:txBody>
      </p:sp>
      <p:pic>
        <p:nvPicPr>
          <p:cNvPr id="111618" name="Picture 2"/>
          <p:cNvPicPr>
            <a:picLocks noGrp="1" noChangeAspect="1" noChangeArrowheads="1"/>
          </p:cNvPicPr>
          <p:nvPr>
            <p:ph idx="1"/>
          </p:nvPr>
        </p:nvPicPr>
        <p:blipFill>
          <a:blip r:embed="rId2"/>
          <a:srcRect/>
          <a:stretch>
            <a:fillRect/>
          </a:stretch>
        </p:blipFill>
        <p:spPr bwMode="auto">
          <a:xfrm>
            <a:off x="838200" y="1219200"/>
            <a:ext cx="7772399" cy="5029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1618"/>
                                        </p:tgtEl>
                                        <p:attrNameLst>
                                          <p:attrName>style.visibility</p:attrName>
                                        </p:attrNameLst>
                                      </p:cBhvr>
                                      <p:to>
                                        <p:strVal val="visible"/>
                                      </p:to>
                                    </p:set>
                                    <p:anim calcmode="lin" valueType="num">
                                      <p:cBhvr additive="base">
                                        <p:cTn id="13" dur="500" fill="hold"/>
                                        <p:tgtEl>
                                          <p:spTgt spid="111618"/>
                                        </p:tgtEl>
                                        <p:attrNameLst>
                                          <p:attrName>ppt_x</p:attrName>
                                        </p:attrNameLst>
                                      </p:cBhvr>
                                      <p:tavLst>
                                        <p:tav tm="0">
                                          <p:val>
                                            <p:strVal val="#ppt_x"/>
                                          </p:val>
                                        </p:tav>
                                        <p:tav tm="100000">
                                          <p:val>
                                            <p:strVal val="#ppt_x"/>
                                          </p:val>
                                        </p:tav>
                                      </p:tavLst>
                                    </p:anim>
                                    <p:anim calcmode="lin" valueType="num">
                                      <p:cBhvr additive="base">
                                        <p:cTn id="14" dur="500" fill="hold"/>
                                        <p:tgtEl>
                                          <p:spTgt spid="1116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Environmental Management</a:t>
            </a:r>
            <a:br>
              <a:rPr lang="en-US" dirty="0" smtClean="0"/>
            </a:br>
            <a:endParaRPr lang="en-US" dirty="0"/>
          </a:p>
        </p:txBody>
      </p:sp>
      <p:sp>
        <p:nvSpPr>
          <p:cNvPr id="3" name="Content Placeholder 2"/>
          <p:cNvSpPr>
            <a:spLocks noGrp="1"/>
          </p:cNvSpPr>
          <p:nvPr>
            <p:ph idx="1"/>
          </p:nvPr>
        </p:nvSpPr>
        <p:spPr/>
        <p:txBody>
          <a:bodyPr/>
          <a:lstStyle/>
          <a:p>
            <a:endParaRPr lang="en-US" dirty="0" smtClean="0"/>
          </a:p>
          <a:p>
            <a:pPr algn="just"/>
            <a:r>
              <a:rPr lang="en-US" dirty="0" smtClean="0"/>
              <a:t>It consist of auditing of EIA (Environmental Impact Assessment), Planning, Preparing EIS (Environmental Impact Statement) &amp; pollution management.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 &amp; US </a:t>
            </a:r>
            <a:r>
              <a:rPr lang="en-US" dirty="0" err="1" smtClean="0"/>
              <a:t>Env</a:t>
            </a:r>
            <a:r>
              <a:rPr lang="en-US" dirty="0" smtClean="0"/>
              <a:t>. Laws or Directives</a:t>
            </a:r>
            <a:endParaRPr lang="en-US" dirty="0"/>
          </a:p>
        </p:txBody>
      </p:sp>
      <p:sp>
        <p:nvSpPr>
          <p:cNvPr id="3" name="Content Placeholder 2"/>
          <p:cNvSpPr>
            <a:spLocks noGrp="1"/>
          </p:cNvSpPr>
          <p:nvPr>
            <p:ph idx="1"/>
          </p:nvPr>
        </p:nvSpPr>
        <p:spPr/>
        <p:txBody>
          <a:bodyPr/>
          <a:lstStyle/>
          <a:p>
            <a:r>
              <a:rPr lang="en-US" dirty="0" smtClean="0"/>
              <a:t>London Law of the sea is for prevention of sea pollution by oil.</a:t>
            </a:r>
          </a:p>
          <a:p>
            <a:r>
              <a:rPr lang="en-US" dirty="0" smtClean="0"/>
              <a:t>Stockholm Agreement has imposed ban on the ocean dumping wastes.</a:t>
            </a:r>
          </a:p>
          <a:p>
            <a:r>
              <a:rPr lang="en-US" dirty="0" smtClean="0"/>
              <a:t>Montreal Protocol is for reducing CFCs &amp; other ozone depleting chemicals.</a:t>
            </a:r>
          </a:p>
          <a:p>
            <a:r>
              <a:rPr lang="en-US" dirty="0" smtClean="0"/>
              <a:t>Rio Declaration has objectives of sustainable development.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Regulatory Structure of Indian </a:t>
            </a:r>
            <a:r>
              <a:rPr lang="en-US" dirty="0" err="1" smtClean="0"/>
              <a:t>Env</a:t>
            </a:r>
            <a:r>
              <a:rPr lang="en-US" dirty="0" smtClean="0"/>
              <a:t>. Laws</a:t>
            </a:r>
            <a:endParaRPr lang="en-US" dirty="0"/>
          </a:p>
        </p:txBody>
      </p:sp>
      <p:sp>
        <p:nvSpPr>
          <p:cNvPr id="3" name="Content Placeholder 2"/>
          <p:cNvSpPr>
            <a:spLocks noGrp="1"/>
          </p:cNvSpPr>
          <p:nvPr>
            <p:ph idx="1"/>
          </p:nvPr>
        </p:nvSpPr>
        <p:spPr/>
        <p:txBody>
          <a:bodyPr/>
          <a:lstStyle/>
          <a:p>
            <a:r>
              <a:rPr lang="en-US" dirty="0" smtClean="0"/>
              <a:t>MOEF – Ministry of Environment &amp; Forest,</a:t>
            </a:r>
          </a:p>
          <a:p>
            <a:pPr>
              <a:buNone/>
            </a:pPr>
            <a:r>
              <a:rPr lang="en-US" dirty="0" smtClean="0"/>
              <a:t>                   Government of India</a:t>
            </a:r>
          </a:p>
          <a:p>
            <a:r>
              <a:rPr lang="en-US" dirty="0" smtClean="0"/>
              <a:t>CPCB – Central Pollution Control Board</a:t>
            </a:r>
          </a:p>
          <a:p>
            <a:r>
              <a:rPr lang="en-US" dirty="0" smtClean="0"/>
              <a:t>SPCB – State Pollution Control Board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Indian </a:t>
            </a:r>
            <a:r>
              <a:rPr lang="en-US" dirty="0" err="1" smtClean="0"/>
              <a:t>Env</a:t>
            </a:r>
            <a:r>
              <a:rPr lang="en-US" dirty="0" smtClean="0"/>
              <a:t>. Laws</a:t>
            </a:r>
            <a:endParaRPr lang="en-US" dirty="0"/>
          </a:p>
        </p:txBody>
      </p:sp>
      <p:sp>
        <p:nvSpPr>
          <p:cNvPr id="3" name="Content Placeholder 2"/>
          <p:cNvSpPr>
            <a:spLocks noGrp="1"/>
          </p:cNvSpPr>
          <p:nvPr>
            <p:ph idx="1"/>
          </p:nvPr>
        </p:nvSpPr>
        <p:spPr/>
        <p:txBody>
          <a:bodyPr/>
          <a:lstStyle/>
          <a:p>
            <a:r>
              <a:rPr lang="en-US" dirty="0" smtClean="0"/>
              <a:t>Water Laws</a:t>
            </a:r>
          </a:p>
          <a:p>
            <a:r>
              <a:rPr lang="en-US" dirty="0" smtClean="0"/>
              <a:t>Air Laws</a:t>
            </a:r>
          </a:p>
          <a:p>
            <a:r>
              <a:rPr lang="en-US" dirty="0" smtClean="0"/>
              <a:t>Wildlife &amp; Forest Laws</a:t>
            </a:r>
          </a:p>
          <a:p>
            <a:r>
              <a:rPr lang="en-US" dirty="0" smtClean="0"/>
              <a:t>General </a:t>
            </a:r>
            <a:r>
              <a:rPr lang="en-US" dirty="0" err="1" smtClean="0"/>
              <a:t>Env</a:t>
            </a:r>
            <a:r>
              <a:rPr lang="en-US" dirty="0" smtClean="0"/>
              <a:t>. Laws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Laws</a:t>
            </a:r>
            <a:endParaRPr lang="en-US" dirty="0"/>
          </a:p>
        </p:txBody>
      </p:sp>
      <p:sp>
        <p:nvSpPr>
          <p:cNvPr id="3" name="Content Placeholder 2"/>
          <p:cNvSpPr>
            <a:spLocks noGrp="1"/>
          </p:cNvSpPr>
          <p:nvPr>
            <p:ph idx="1"/>
          </p:nvPr>
        </p:nvSpPr>
        <p:spPr/>
        <p:txBody>
          <a:bodyPr>
            <a:normAutofit lnSpcReduction="10000"/>
          </a:bodyPr>
          <a:lstStyle/>
          <a:p>
            <a:r>
              <a:rPr lang="en-US" dirty="0" smtClean="0"/>
              <a:t>The various </a:t>
            </a:r>
            <a:r>
              <a:rPr lang="en-US" dirty="0" err="1" smtClean="0"/>
              <a:t>env</a:t>
            </a:r>
            <a:r>
              <a:rPr lang="en-US" dirty="0" smtClean="0"/>
              <a:t>. Laws on water are –</a:t>
            </a:r>
          </a:p>
          <a:p>
            <a:pPr>
              <a:buNone/>
            </a:pPr>
            <a:r>
              <a:rPr lang="en-US" dirty="0" smtClean="0"/>
              <a:t>    1) The Water(Prevention &amp; Control of Pollution) Act – 1974</a:t>
            </a:r>
          </a:p>
          <a:p>
            <a:pPr>
              <a:buNone/>
            </a:pPr>
            <a:r>
              <a:rPr lang="en-US" dirty="0" smtClean="0"/>
              <a:t>    2) The Water(Prevention &amp; Control of Pollution) Act rules – 1975 </a:t>
            </a:r>
          </a:p>
          <a:p>
            <a:pPr>
              <a:buNone/>
            </a:pPr>
            <a:r>
              <a:rPr lang="en-US" dirty="0" smtClean="0"/>
              <a:t>    3) The Water(Prevention &amp; Control of Pollution) </a:t>
            </a:r>
            <a:r>
              <a:rPr lang="en-US" dirty="0" err="1" smtClean="0"/>
              <a:t>Cess</a:t>
            </a:r>
            <a:r>
              <a:rPr lang="en-US" dirty="0" smtClean="0"/>
              <a:t> Act – 1977 </a:t>
            </a:r>
          </a:p>
          <a:p>
            <a:pPr>
              <a:buNone/>
            </a:pPr>
            <a:r>
              <a:rPr lang="en-US" dirty="0" smtClean="0"/>
              <a:t>    4) The Water(Prevention &amp; Control of Pollution) Act, rules &amp; amendments – 1992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Water Law</a:t>
            </a:r>
            <a:endParaRPr lang="en-US" dirty="0"/>
          </a:p>
        </p:txBody>
      </p:sp>
      <p:sp>
        <p:nvSpPr>
          <p:cNvPr id="3" name="Content Placeholder 2"/>
          <p:cNvSpPr>
            <a:spLocks noGrp="1"/>
          </p:cNvSpPr>
          <p:nvPr>
            <p:ph idx="1"/>
          </p:nvPr>
        </p:nvSpPr>
        <p:spPr/>
        <p:txBody>
          <a:bodyPr/>
          <a:lstStyle/>
          <a:p>
            <a:r>
              <a:rPr lang="en-US" dirty="0" smtClean="0"/>
              <a:t>The objectives are – </a:t>
            </a:r>
          </a:p>
          <a:p>
            <a:pPr>
              <a:buNone/>
            </a:pPr>
            <a:r>
              <a:rPr lang="en-US" dirty="0" smtClean="0"/>
              <a:t>    a) Prevention &amp; control of water pollution</a:t>
            </a:r>
          </a:p>
          <a:p>
            <a:pPr>
              <a:buNone/>
            </a:pPr>
            <a:r>
              <a:rPr lang="en-US" dirty="0" smtClean="0"/>
              <a:t>    b) Maintaining good quality of water</a:t>
            </a:r>
          </a:p>
          <a:p>
            <a:pPr>
              <a:buNone/>
            </a:pPr>
            <a:r>
              <a:rPr lang="en-US" dirty="0" smtClean="0"/>
              <a:t>    c) Establishment of boards for the prevention &amp; control of water pollution.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Laws</a:t>
            </a:r>
            <a:endParaRPr lang="en-US" dirty="0"/>
          </a:p>
        </p:txBody>
      </p:sp>
      <p:sp>
        <p:nvSpPr>
          <p:cNvPr id="3" name="Content Placeholder 2"/>
          <p:cNvSpPr>
            <a:spLocks noGrp="1"/>
          </p:cNvSpPr>
          <p:nvPr>
            <p:ph idx="1"/>
          </p:nvPr>
        </p:nvSpPr>
        <p:spPr/>
        <p:txBody>
          <a:bodyPr/>
          <a:lstStyle/>
          <a:p>
            <a:r>
              <a:rPr lang="en-US" dirty="0" smtClean="0"/>
              <a:t>The various </a:t>
            </a:r>
            <a:r>
              <a:rPr lang="en-US" dirty="0" err="1" smtClean="0"/>
              <a:t>env</a:t>
            </a:r>
            <a:r>
              <a:rPr lang="en-US" dirty="0" smtClean="0"/>
              <a:t>. Laws on air are –</a:t>
            </a:r>
          </a:p>
          <a:p>
            <a:pPr>
              <a:buNone/>
            </a:pPr>
            <a:r>
              <a:rPr lang="en-US" dirty="0" smtClean="0"/>
              <a:t>    1) The air(Prevention &amp; Control of Pollution) Act – 1981</a:t>
            </a:r>
          </a:p>
          <a:p>
            <a:pPr>
              <a:buNone/>
            </a:pPr>
            <a:r>
              <a:rPr lang="en-US" dirty="0" smtClean="0"/>
              <a:t>    2)The air(Prevention &amp; Control of Pollution) Act rules – 1982 </a:t>
            </a:r>
          </a:p>
          <a:p>
            <a:pPr>
              <a:buNone/>
            </a:pPr>
            <a:r>
              <a:rPr lang="en-US" dirty="0" smtClean="0"/>
              <a:t>    3) Atomic Energy Act – 1982 </a:t>
            </a:r>
          </a:p>
          <a:p>
            <a:pPr>
              <a:buNone/>
            </a:pPr>
            <a:r>
              <a:rPr lang="en-US" dirty="0" smtClean="0"/>
              <a:t>    4) Motor Vehicles Act – 1988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Air Law</a:t>
            </a:r>
            <a:endParaRPr lang="en-US" dirty="0"/>
          </a:p>
        </p:txBody>
      </p:sp>
      <p:sp>
        <p:nvSpPr>
          <p:cNvPr id="3" name="Content Placeholder 2"/>
          <p:cNvSpPr>
            <a:spLocks noGrp="1"/>
          </p:cNvSpPr>
          <p:nvPr>
            <p:ph idx="1"/>
          </p:nvPr>
        </p:nvSpPr>
        <p:spPr/>
        <p:txBody>
          <a:bodyPr/>
          <a:lstStyle/>
          <a:p>
            <a:r>
              <a:rPr lang="en-US" dirty="0" smtClean="0"/>
              <a:t>The objectives are – </a:t>
            </a:r>
          </a:p>
          <a:p>
            <a:pPr>
              <a:buNone/>
            </a:pPr>
            <a:r>
              <a:rPr lang="en-US" dirty="0" smtClean="0"/>
              <a:t>    a) Prevention &amp; control of air pollution</a:t>
            </a:r>
          </a:p>
          <a:p>
            <a:pPr>
              <a:buNone/>
            </a:pPr>
            <a:r>
              <a:rPr lang="en-US" dirty="0" smtClean="0"/>
              <a:t>    b) Maintaining good quality of air</a:t>
            </a:r>
          </a:p>
          <a:p>
            <a:pPr>
              <a:buNone/>
            </a:pPr>
            <a:r>
              <a:rPr lang="en-US" dirty="0" smtClean="0"/>
              <a:t>    c) Establishment of boards for the prevention &amp; control of air pollution</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Wildlife &amp; Forest Laws </a:t>
            </a:r>
            <a:endParaRPr lang="en-US" dirty="0"/>
          </a:p>
        </p:txBody>
      </p:sp>
      <p:sp>
        <p:nvSpPr>
          <p:cNvPr id="3" name="Content Placeholder 2"/>
          <p:cNvSpPr>
            <a:spLocks noGrp="1"/>
          </p:cNvSpPr>
          <p:nvPr>
            <p:ph idx="1"/>
          </p:nvPr>
        </p:nvSpPr>
        <p:spPr/>
        <p:txBody>
          <a:bodyPr/>
          <a:lstStyle/>
          <a:p>
            <a:r>
              <a:rPr lang="en-US" dirty="0" smtClean="0"/>
              <a:t>The various </a:t>
            </a:r>
            <a:r>
              <a:rPr lang="en-US" dirty="0" err="1" smtClean="0"/>
              <a:t>env</a:t>
            </a:r>
            <a:r>
              <a:rPr lang="en-US" dirty="0" smtClean="0"/>
              <a:t>. Laws for wildlife &amp; forest are- </a:t>
            </a:r>
          </a:p>
          <a:p>
            <a:pPr>
              <a:buNone/>
            </a:pPr>
            <a:r>
              <a:rPr lang="en-US" dirty="0" smtClean="0"/>
              <a:t>    1) The wildlife protection act – 1972 </a:t>
            </a:r>
          </a:p>
          <a:p>
            <a:pPr>
              <a:buNone/>
            </a:pPr>
            <a:r>
              <a:rPr lang="en-US" dirty="0" smtClean="0"/>
              <a:t>    2) The wildlife protection act and amendments – 1991 </a:t>
            </a:r>
          </a:p>
          <a:p>
            <a:pPr>
              <a:buNone/>
            </a:pPr>
            <a:r>
              <a:rPr lang="en-US" dirty="0" smtClean="0"/>
              <a:t>    3) The forest conservation act – 1980</a:t>
            </a:r>
          </a:p>
          <a:p>
            <a:pPr>
              <a:buNone/>
            </a:pPr>
            <a:r>
              <a:rPr lang="en-US" dirty="0" smtClean="0"/>
              <a:t>    4) The national forest policy – 1988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Objectives of Wildlife &amp; Forest Laws </a:t>
            </a:r>
            <a:endParaRPr lang="en-US" dirty="0"/>
          </a:p>
        </p:txBody>
      </p:sp>
      <p:sp>
        <p:nvSpPr>
          <p:cNvPr id="3" name="Content Placeholder 2"/>
          <p:cNvSpPr>
            <a:spLocks noGrp="1"/>
          </p:cNvSpPr>
          <p:nvPr>
            <p:ph idx="1"/>
          </p:nvPr>
        </p:nvSpPr>
        <p:spPr/>
        <p:txBody>
          <a:bodyPr/>
          <a:lstStyle/>
          <a:p>
            <a:r>
              <a:rPr lang="en-US" dirty="0" smtClean="0"/>
              <a:t>The Objectives are – </a:t>
            </a:r>
          </a:p>
          <a:p>
            <a:pPr>
              <a:buNone/>
            </a:pPr>
            <a:r>
              <a:rPr lang="en-US" dirty="0" smtClean="0"/>
              <a:t>    a) Protection &amp; conservation of wildlife</a:t>
            </a:r>
          </a:p>
          <a:p>
            <a:pPr>
              <a:buNone/>
            </a:pPr>
            <a:r>
              <a:rPr lang="en-US" dirty="0" smtClean="0"/>
              <a:t>    b) To preserve biodiversity</a:t>
            </a:r>
          </a:p>
          <a:p>
            <a:pPr>
              <a:buNone/>
            </a:pPr>
            <a:r>
              <a:rPr lang="en-US" dirty="0" smtClean="0"/>
              <a:t>    c) To maintain essential ecological processes &amp; life supporting systems.</a:t>
            </a:r>
          </a:p>
          <a:p>
            <a:pPr>
              <a:buNone/>
            </a:pPr>
            <a:r>
              <a:rPr lang="en-US" dirty="0" smtClean="0"/>
              <a:t>     </a:t>
            </a:r>
          </a:p>
          <a:p>
            <a:pPr>
              <a:buNone/>
            </a:pP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t>
            </a:r>
            <a:r>
              <a:rPr lang="en-US" dirty="0" err="1" smtClean="0"/>
              <a:t>Env</a:t>
            </a:r>
            <a:r>
              <a:rPr lang="en-US" dirty="0" smtClean="0"/>
              <a:t>. Laws</a:t>
            </a:r>
            <a:endParaRPr lang="en-US" dirty="0"/>
          </a:p>
        </p:txBody>
      </p:sp>
      <p:sp>
        <p:nvSpPr>
          <p:cNvPr id="3" name="Content Placeholder 2"/>
          <p:cNvSpPr>
            <a:spLocks noGrp="1"/>
          </p:cNvSpPr>
          <p:nvPr>
            <p:ph idx="1"/>
          </p:nvPr>
        </p:nvSpPr>
        <p:spPr/>
        <p:txBody>
          <a:bodyPr/>
          <a:lstStyle/>
          <a:p>
            <a:r>
              <a:rPr lang="en-US" dirty="0" smtClean="0"/>
              <a:t>The various laws in this category are – </a:t>
            </a:r>
          </a:p>
          <a:p>
            <a:pPr>
              <a:buNone/>
            </a:pPr>
            <a:r>
              <a:rPr lang="en-US" dirty="0" smtClean="0"/>
              <a:t>    1) The environmental protection act             (EPA) – 1986 or Umbrella act</a:t>
            </a:r>
          </a:p>
          <a:p>
            <a:pPr>
              <a:buNone/>
            </a:pPr>
            <a:r>
              <a:rPr lang="en-US" dirty="0" smtClean="0"/>
              <a:t>    2) Hazardous waste (management &amp; handling) rules – 1989 </a:t>
            </a:r>
          </a:p>
          <a:p>
            <a:pPr>
              <a:buNone/>
            </a:pPr>
            <a:r>
              <a:rPr lang="en-US" dirty="0" smtClean="0"/>
              <a:t>    3) Biomedical waste(management &amp; handling) rules – 1998 </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Environmental Laws</a:t>
            </a:r>
            <a:br>
              <a:rPr lang="en-US" dirty="0" smtClean="0"/>
            </a:br>
            <a:endParaRPr lang="en-US" dirty="0"/>
          </a:p>
        </p:txBody>
      </p:sp>
      <p:sp>
        <p:nvSpPr>
          <p:cNvPr id="3" name="Content Placeholder 2"/>
          <p:cNvSpPr>
            <a:spLocks noGrp="1"/>
          </p:cNvSpPr>
          <p:nvPr>
            <p:ph idx="1"/>
          </p:nvPr>
        </p:nvSpPr>
        <p:spPr/>
        <p:txBody>
          <a:bodyPr/>
          <a:lstStyle/>
          <a:p>
            <a:endParaRPr lang="en-US" dirty="0" smtClean="0"/>
          </a:p>
          <a:p>
            <a:pPr algn="just"/>
            <a:r>
              <a:rPr lang="en-US" dirty="0" smtClean="0"/>
              <a:t>It involves the body of statuaries, policies those are made in order to protect the nature from being misused by human beings.</a:t>
            </a:r>
          </a:p>
          <a:p>
            <a:pPr algn="just"/>
            <a:r>
              <a:rPr lang="en-US" dirty="0" smtClean="0"/>
              <a:t>Some laws are regulative or controlling in nature while some are for preventive measure &amp; some are binding on us.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Umbrella act</a:t>
            </a:r>
            <a:endParaRPr lang="en-US" dirty="0"/>
          </a:p>
        </p:txBody>
      </p:sp>
      <p:sp>
        <p:nvSpPr>
          <p:cNvPr id="3" name="Content Placeholder 2"/>
          <p:cNvSpPr>
            <a:spLocks noGrp="1"/>
          </p:cNvSpPr>
          <p:nvPr>
            <p:ph idx="1"/>
          </p:nvPr>
        </p:nvSpPr>
        <p:spPr/>
        <p:txBody>
          <a:bodyPr/>
          <a:lstStyle/>
          <a:p>
            <a:r>
              <a:rPr lang="en-US" dirty="0" smtClean="0"/>
              <a:t>Protection &amp; improvement of environment &amp; prevention of hazards to </a:t>
            </a:r>
            <a:r>
              <a:rPr lang="en-US" smtClean="0"/>
              <a:t>all living </a:t>
            </a:r>
            <a:r>
              <a:rPr lang="en-US" dirty="0" smtClean="0"/>
              <a:t>creatures.</a:t>
            </a:r>
          </a:p>
          <a:p>
            <a:r>
              <a:rPr lang="en-US" dirty="0" smtClean="0"/>
              <a:t>Maintenance of harmonious relationship between human beings &amp; their environment.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Soil Chemistry</a:t>
            </a:r>
            <a:endParaRPr lang="en-US" dirty="0"/>
          </a:p>
        </p:txBody>
      </p:sp>
      <p:sp>
        <p:nvSpPr>
          <p:cNvPr id="3" name="Content Placeholder 2"/>
          <p:cNvSpPr>
            <a:spLocks noGrp="1"/>
          </p:cNvSpPr>
          <p:nvPr>
            <p:ph idx="1"/>
          </p:nvPr>
        </p:nvSpPr>
        <p:spPr/>
        <p:txBody>
          <a:bodyPr/>
          <a:lstStyle/>
          <a:p>
            <a:r>
              <a:rPr lang="en-US" dirty="0" smtClean="0"/>
              <a:t>The order of 10 most abundant elements in soil &amp; crustal rocks are – </a:t>
            </a:r>
          </a:p>
          <a:p>
            <a:r>
              <a:rPr lang="en-US" dirty="0" smtClean="0"/>
              <a:t>In soil : </a:t>
            </a:r>
          </a:p>
          <a:p>
            <a:pPr>
              <a:buNone/>
            </a:pPr>
            <a:r>
              <a:rPr lang="en-US" dirty="0" smtClean="0"/>
              <a:t>    O &gt; Si &gt; Al &gt; Fe &gt; C &gt; Ca &gt; K &gt; Na &gt; Mg &gt; Ti</a:t>
            </a:r>
          </a:p>
          <a:p>
            <a:r>
              <a:rPr lang="en-US" dirty="0" smtClean="0"/>
              <a:t>In Crystal rock : </a:t>
            </a:r>
          </a:p>
          <a:p>
            <a:pPr>
              <a:buNone/>
            </a:pPr>
            <a:r>
              <a:rPr lang="en-US" dirty="0" smtClean="0"/>
              <a:t>    O &gt; Si &gt; Al &gt; Fe &gt; Ca &gt; Mg = Na &gt; K &gt; Ti &gt; P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Soil Chemistry</a:t>
            </a:r>
            <a:endParaRPr lang="en-US" dirty="0"/>
          </a:p>
        </p:txBody>
      </p:sp>
      <p:sp>
        <p:nvSpPr>
          <p:cNvPr id="3" name="Content Placeholder 2"/>
          <p:cNvSpPr>
            <a:spLocks noGrp="1"/>
          </p:cNvSpPr>
          <p:nvPr>
            <p:ph idx="1"/>
          </p:nvPr>
        </p:nvSpPr>
        <p:spPr/>
        <p:txBody>
          <a:bodyPr/>
          <a:lstStyle/>
          <a:p>
            <a:r>
              <a:rPr lang="en-US" dirty="0" smtClean="0"/>
              <a:t>The most common soil minerals are – </a:t>
            </a:r>
          </a:p>
          <a:p>
            <a:pPr>
              <a:buNone/>
            </a:pPr>
            <a:r>
              <a:rPr lang="en-US" dirty="0" smtClean="0"/>
              <a:t>     Quartz - SiO</a:t>
            </a:r>
            <a:r>
              <a:rPr lang="en-US" baseline="-25000" dirty="0" smtClean="0"/>
              <a:t>2</a:t>
            </a:r>
          </a:p>
          <a:p>
            <a:pPr>
              <a:buNone/>
            </a:pPr>
            <a:r>
              <a:rPr lang="en-US" dirty="0" smtClean="0"/>
              <a:t>     Calcite - CaCO</a:t>
            </a:r>
            <a:r>
              <a:rPr lang="en-US" baseline="-25000" dirty="0" smtClean="0"/>
              <a:t>3</a:t>
            </a:r>
          </a:p>
          <a:p>
            <a:pPr>
              <a:buNone/>
            </a:pPr>
            <a:r>
              <a:rPr lang="en-US" dirty="0" smtClean="0"/>
              <a:t>     Gypsum - CaSO</a:t>
            </a:r>
            <a:r>
              <a:rPr lang="en-US" baseline="-25000" dirty="0" smtClean="0"/>
              <a:t>4</a:t>
            </a:r>
            <a:r>
              <a:rPr lang="en-US" dirty="0" smtClean="0"/>
              <a:t>.2H</a:t>
            </a:r>
            <a:r>
              <a:rPr lang="en-US" baseline="-25000" dirty="0" smtClean="0"/>
              <a:t>2</a:t>
            </a:r>
            <a:r>
              <a:rPr lang="en-US" dirty="0" smtClean="0"/>
              <a:t>O</a:t>
            </a:r>
          </a:p>
          <a:p>
            <a:pPr>
              <a:buNone/>
            </a:pPr>
            <a:r>
              <a:rPr lang="en-US" dirty="0" smtClean="0"/>
              <a:t>     Gibbsite - Al(OH)</a:t>
            </a:r>
            <a:r>
              <a:rPr lang="en-US" baseline="-25000" dirty="0" smtClean="0"/>
              <a:t>3</a:t>
            </a:r>
            <a:endParaRPr lang="en-US" baseline="-25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Soil Chemistry</a:t>
            </a:r>
            <a:endParaRPr lang="en-US" dirty="0"/>
          </a:p>
        </p:txBody>
      </p:sp>
      <p:sp>
        <p:nvSpPr>
          <p:cNvPr id="3" name="Content Placeholder 2"/>
          <p:cNvSpPr>
            <a:spLocks noGrp="1"/>
          </p:cNvSpPr>
          <p:nvPr>
            <p:ph idx="1"/>
          </p:nvPr>
        </p:nvSpPr>
        <p:spPr/>
        <p:txBody>
          <a:bodyPr/>
          <a:lstStyle/>
          <a:p>
            <a:r>
              <a:rPr lang="en-US" u="sng" dirty="0" smtClean="0"/>
              <a:t>Soil Salinity </a:t>
            </a:r>
            <a:r>
              <a:rPr lang="en-US" dirty="0" smtClean="0"/>
              <a:t>:-</a:t>
            </a:r>
          </a:p>
          <a:p>
            <a:pPr>
              <a:buNone/>
            </a:pPr>
            <a:r>
              <a:rPr lang="en-US" dirty="0" smtClean="0"/>
              <a:t>    A soil solution is considered saline, if the electrical conductivity (EC) is greater than 4000 micro-</a:t>
            </a:r>
            <a:r>
              <a:rPr lang="en-US" dirty="0" err="1" smtClean="0"/>
              <a:t>siemens</a:t>
            </a:r>
            <a:r>
              <a:rPr lang="en-US" dirty="0" smtClean="0"/>
              <a:t>/cm or µs/cm.</a:t>
            </a:r>
          </a:p>
          <a:p>
            <a:pPr>
              <a:buNone/>
            </a:pPr>
            <a:r>
              <a:rPr lang="en-US" dirty="0" smtClean="0"/>
              <a:t>    This condition occurs, when evaporation exceeds precipitation. </a:t>
            </a:r>
          </a:p>
          <a:p>
            <a:pPr>
              <a:buNone/>
            </a:pPr>
            <a:r>
              <a:rPr lang="en-US" dirty="0" smtClean="0"/>
              <a:t>    If this condition continues then, saltpan will occur.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Soil Chemistry</a:t>
            </a:r>
            <a:endParaRPr lang="en-US" dirty="0"/>
          </a:p>
        </p:txBody>
      </p:sp>
      <p:sp>
        <p:nvSpPr>
          <p:cNvPr id="3" name="Content Placeholder 2"/>
          <p:cNvSpPr>
            <a:spLocks noGrp="1"/>
          </p:cNvSpPr>
          <p:nvPr>
            <p:ph idx="1"/>
          </p:nvPr>
        </p:nvSpPr>
        <p:spPr/>
        <p:txBody>
          <a:bodyPr/>
          <a:lstStyle/>
          <a:p>
            <a:r>
              <a:rPr lang="en-US" dirty="0" smtClean="0"/>
              <a:t>General Composition of soil :-</a:t>
            </a:r>
          </a:p>
          <a:p>
            <a:pPr>
              <a:buNone/>
            </a:pPr>
            <a:r>
              <a:rPr lang="en-US" dirty="0" smtClean="0"/>
              <a:t> 1)Inorganic or Mineral matter–45% (</a:t>
            </a:r>
            <a:r>
              <a:rPr lang="en-US" dirty="0" err="1" smtClean="0"/>
              <a:t>Ca,Mg</a:t>
            </a:r>
            <a:r>
              <a:rPr lang="en-US" dirty="0" smtClean="0"/>
              <a:t> etc.)</a:t>
            </a:r>
          </a:p>
          <a:p>
            <a:pPr>
              <a:buNone/>
            </a:pPr>
            <a:r>
              <a:rPr lang="en-US" dirty="0" smtClean="0"/>
              <a:t> 2) Organic matter – 5% (Humus)</a:t>
            </a:r>
          </a:p>
          <a:p>
            <a:pPr>
              <a:buNone/>
            </a:pPr>
            <a:r>
              <a:rPr lang="en-US" dirty="0" smtClean="0"/>
              <a:t>  3) Soil water – 25%</a:t>
            </a:r>
          </a:p>
          <a:p>
            <a:pPr>
              <a:buNone/>
            </a:pPr>
            <a:r>
              <a:rPr lang="en-US" dirty="0" smtClean="0"/>
              <a:t>  4) Soil air – 25%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Soil Chemistry</a:t>
            </a:r>
            <a:endParaRPr lang="en-US" dirty="0"/>
          </a:p>
        </p:txBody>
      </p:sp>
      <p:sp>
        <p:nvSpPr>
          <p:cNvPr id="3" name="Content Placeholder 2"/>
          <p:cNvSpPr>
            <a:spLocks noGrp="1"/>
          </p:cNvSpPr>
          <p:nvPr>
            <p:ph idx="1"/>
          </p:nvPr>
        </p:nvSpPr>
        <p:spPr/>
        <p:txBody>
          <a:bodyPr/>
          <a:lstStyle/>
          <a:p>
            <a:r>
              <a:rPr lang="en-US" dirty="0" smtClean="0"/>
              <a:t>Types of soil in India :-</a:t>
            </a:r>
          </a:p>
          <a:p>
            <a:pPr>
              <a:buNone/>
            </a:pPr>
            <a:r>
              <a:rPr lang="en-US" dirty="0" smtClean="0"/>
              <a:t>    1. Red soil</a:t>
            </a:r>
          </a:p>
          <a:p>
            <a:pPr>
              <a:buNone/>
            </a:pPr>
            <a:r>
              <a:rPr lang="en-US" dirty="0" smtClean="0"/>
              <a:t>    2. Black soil</a:t>
            </a:r>
          </a:p>
          <a:p>
            <a:pPr>
              <a:buNone/>
            </a:pPr>
            <a:r>
              <a:rPr lang="en-US" dirty="0" smtClean="0"/>
              <a:t>    3. Mountainous soil </a:t>
            </a:r>
          </a:p>
          <a:p>
            <a:pPr>
              <a:buNone/>
            </a:pPr>
            <a:r>
              <a:rPr lang="en-US" dirty="0" smtClean="0"/>
              <a:t>    4. Desert soil</a:t>
            </a:r>
          </a:p>
          <a:p>
            <a:pPr>
              <a:buNone/>
            </a:pPr>
            <a:r>
              <a:rPr lang="en-US" dirty="0" smtClean="0"/>
              <a:t>    5. Alluvial soil </a:t>
            </a:r>
          </a:p>
          <a:p>
            <a:pPr>
              <a:buNone/>
            </a:pPr>
            <a:r>
              <a:rPr lang="en-US" dirty="0" smtClean="0"/>
              <a:t>    (fine grained fertile soil present in river bed)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Soil Chemistry</a:t>
            </a:r>
            <a:endParaRPr lang="en-US" dirty="0"/>
          </a:p>
        </p:txBody>
      </p:sp>
      <p:sp>
        <p:nvSpPr>
          <p:cNvPr id="3" name="Content Placeholder 2"/>
          <p:cNvSpPr>
            <a:spLocks noGrp="1"/>
          </p:cNvSpPr>
          <p:nvPr>
            <p:ph idx="1"/>
          </p:nvPr>
        </p:nvSpPr>
        <p:spPr/>
        <p:txBody>
          <a:bodyPr/>
          <a:lstStyle/>
          <a:p>
            <a:r>
              <a:rPr lang="en-US" dirty="0" smtClean="0"/>
              <a:t>The elemental properties of soil in relation to infiltration are – </a:t>
            </a:r>
          </a:p>
          <a:p>
            <a:pPr>
              <a:buNone/>
            </a:pPr>
            <a:r>
              <a:rPr lang="en-US" dirty="0" smtClean="0"/>
              <a:t>    1. Bulk Density or Dry Density</a:t>
            </a:r>
          </a:p>
          <a:p>
            <a:pPr>
              <a:buNone/>
            </a:pPr>
            <a:r>
              <a:rPr lang="en-US" dirty="0" smtClean="0"/>
              <a:t>    2. Particle Density</a:t>
            </a:r>
          </a:p>
          <a:p>
            <a:pPr>
              <a:buNone/>
            </a:pPr>
            <a:r>
              <a:rPr lang="en-US" dirty="0" smtClean="0"/>
              <a:t>    3. Porosity</a:t>
            </a:r>
          </a:p>
          <a:p>
            <a:pPr>
              <a:buNone/>
            </a:pPr>
            <a:r>
              <a:rPr lang="en-US" dirty="0" smtClean="0"/>
              <a:t>    4. Water content</a:t>
            </a:r>
          </a:p>
          <a:p>
            <a:pPr>
              <a:buNone/>
            </a:pPr>
            <a:r>
              <a:rPr lang="en-US" dirty="0" smtClean="0"/>
              <a:t>    5. Degree of saturation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Soil Chemistry</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AutoNum type="arabicPeriod"/>
            </a:pPr>
            <a:r>
              <a:rPr lang="en-US" dirty="0" smtClean="0"/>
              <a:t>Bulk Density(</a:t>
            </a:r>
            <a:r>
              <a:rPr lang="el-GR" dirty="0" smtClean="0"/>
              <a:t>ρ</a:t>
            </a:r>
            <a:r>
              <a:rPr lang="en-US" baseline="-25000" dirty="0" smtClean="0"/>
              <a:t>b</a:t>
            </a:r>
            <a:r>
              <a:rPr lang="en-US" dirty="0" smtClean="0"/>
              <a:t>)=</a:t>
            </a:r>
            <a:r>
              <a:rPr lang="en-US" dirty="0" err="1" smtClean="0"/>
              <a:t>M</a:t>
            </a:r>
            <a:r>
              <a:rPr lang="en-US" baseline="-25000" dirty="0" err="1" smtClean="0"/>
              <a:t>d</a:t>
            </a:r>
            <a:r>
              <a:rPr lang="en-US" dirty="0" smtClean="0"/>
              <a:t>/</a:t>
            </a:r>
            <a:r>
              <a:rPr lang="en-US" dirty="0" err="1" smtClean="0"/>
              <a:t>V</a:t>
            </a:r>
            <a:r>
              <a:rPr lang="en-US" baseline="-25000" dirty="0" err="1" smtClean="0"/>
              <a:t>t</a:t>
            </a:r>
            <a:r>
              <a:rPr lang="en-US" dirty="0" smtClean="0"/>
              <a:t>                                                                </a:t>
            </a:r>
            <a:r>
              <a:rPr lang="en-US" baseline="-25000" dirty="0" smtClean="0"/>
              <a:t>     </a:t>
            </a:r>
          </a:p>
          <a:p>
            <a:pPr marL="514350" indent="-514350">
              <a:buNone/>
            </a:pPr>
            <a:r>
              <a:rPr lang="en-US" baseline="-25000" dirty="0" smtClean="0"/>
              <a:t>  </a:t>
            </a:r>
            <a:r>
              <a:rPr lang="en-US" dirty="0" smtClean="0"/>
              <a:t>= Dry mass of soil/Total volume of soil</a:t>
            </a:r>
          </a:p>
          <a:p>
            <a:pPr marL="514350" indent="-514350">
              <a:buNone/>
            </a:pPr>
            <a:r>
              <a:rPr lang="en-US" dirty="0" smtClean="0"/>
              <a:t>2. Particle Density(</a:t>
            </a:r>
            <a:r>
              <a:rPr lang="el-GR" dirty="0" smtClean="0"/>
              <a:t>ρ</a:t>
            </a:r>
            <a:r>
              <a:rPr lang="en-US" baseline="-25000" dirty="0" smtClean="0"/>
              <a:t>m</a:t>
            </a:r>
            <a:r>
              <a:rPr lang="en-US" dirty="0" smtClean="0"/>
              <a:t>)=</a:t>
            </a:r>
            <a:r>
              <a:rPr lang="en-US" dirty="0" err="1" smtClean="0"/>
              <a:t>M</a:t>
            </a:r>
            <a:r>
              <a:rPr lang="en-US" baseline="-25000" dirty="0" err="1" smtClean="0"/>
              <a:t>d</a:t>
            </a:r>
            <a:r>
              <a:rPr lang="en-US" dirty="0" smtClean="0"/>
              <a:t>/</a:t>
            </a:r>
            <a:r>
              <a:rPr lang="en-US" dirty="0" err="1" smtClean="0"/>
              <a:t>V</a:t>
            </a:r>
            <a:r>
              <a:rPr lang="en-US" baseline="-25000" dirty="0" err="1" smtClean="0"/>
              <a:t>d</a:t>
            </a:r>
            <a:endParaRPr lang="en-US" baseline="-25000" dirty="0" smtClean="0"/>
          </a:p>
          <a:p>
            <a:pPr marL="514350" indent="-514350">
              <a:buNone/>
            </a:pPr>
            <a:r>
              <a:rPr lang="en-US" dirty="0" smtClean="0"/>
              <a:t>  = Dry mass of soil/Dry volume of soil </a:t>
            </a:r>
          </a:p>
          <a:p>
            <a:pPr marL="514350" indent="-514350">
              <a:buNone/>
            </a:pPr>
            <a:r>
              <a:rPr lang="en-US" dirty="0" smtClean="0"/>
              <a:t>3. Porosity(</a:t>
            </a:r>
            <a:r>
              <a:rPr lang="el-GR" dirty="0" smtClean="0"/>
              <a:t>φ</a:t>
            </a:r>
            <a:r>
              <a:rPr lang="en-US" dirty="0" smtClean="0"/>
              <a:t>)= (</a:t>
            </a:r>
            <a:r>
              <a:rPr lang="en-US" dirty="0" err="1" smtClean="0"/>
              <a:t>V</a:t>
            </a:r>
            <a:r>
              <a:rPr lang="en-US" baseline="-25000" dirty="0" err="1" smtClean="0"/>
              <a:t>a</a:t>
            </a:r>
            <a:r>
              <a:rPr lang="en-US" dirty="0" err="1" smtClean="0"/>
              <a:t>+V</a:t>
            </a:r>
            <a:r>
              <a:rPr lang="en-US" baseline="-25000" dirty="0" err="1" smtClean="0"/>
              <a:t>w</a:t>
            </a:r>
            <a:r>
              <a:rPr lang="en-US" dirty="0" smtClean="0"/>
              <a:t>)/V</a:t>
            </a:r>
            <a:r>
              <a:rPr lang="en-US" baseline="-25000" dirty="0" smtClean="0"/>
              <a:t>s</a:t>
            </a:r>
          </a:p>
          <a:p>
            <a:pPr marL="514350" indent="-514350">
              <a:buNone/>
            </a:pPr>
            <a:r>
              <a:rPr lang="en-US" dirty="0" smtClean="0"/>
              <a:t>  = (Volume of air + Volume of water)/Volume of soil </a:t>
            </a:r>
          </a:p>
          <a:p>
            <a:pPr marL="514350" indent="-514350">
              <a:buNone/>
            </a:pPr>
            <a:r>
              <a:rPr lang="en-US" dirty="0" smtClean="0"/>
              <a:t> 4. The water content (</a:t>
            </a:r>
            <a:r>
              <a:rPr lang="el-GR" dirty="0" smtClean="0"/>
              <a:t>ϴ</a:t>
            </a:r>
            <a:r>
              <a:rPr lang="en-US" dirty="0" smtClean="0"/>
              <a:t>) = </a:t>
            </a:r>
            <a:r>
              <a:rPr lang="en-US" dirty="0" err="1" smtClean="0"/>
              <a:t>V</a:t>
            </a:r>
            <a:r>
              <a:rPr lang="en-US" baseline="-25000" dirty="0" err="1" smtClean="0"/>
              <a:t>w</a:t>
            </a:r>
            <a:r>
              <a:rPr lang="en-US" dirty="0" smtClean="0"/>
              <a:t>/V</a:t>
            </a:r>
            <a:r>
              <a:rPr lang="en-US" baseline="-25000" dirty="0" smtClean="0"/>
              <a:t>s</a:t>
            </a:r>
            <a:r>
              <a:rPr lang="en-US" dirty="0" smtClean="0"/>
              <a:t>  </a:t>
            </a:r>
          </a:p>
          <a:p>
            <a:pPr marL="514350" indent="-514350">
              <a:buNone/>
            </a:pPr>
            <a:r>
              <a:rPr lang="en-US" dirty="0" smtClean="0"/>
              <a:t>   = Volume of water/ Volume of soil                                 </a:t>
            </a:r>
          </a:p>
          <a:p>
            <a:pPr marL="514350" indent="-514350">
              <a:buNone/>
            </a:pPr>
            <a:r>
              <a:rPr lang="en-US" baseline="-25000" dirty="0" smtClean="0"/>
              <a:t>                                                      </a:t>
            </a:r>
            <a:endParaRPr lang="en-US" baseline="-25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Soil Chemistry</a:t>
            </a:r>
            <a:endParaRPr lang="en-US" dirty="0"/>
          </a:p>
        </p:txBody>
      </p:sp>
      <p:sp>
        <p:nvSpPr>
          <p:cNvPr id="3" name="Content Placeholder 2"/>
          <p:cNvSpPr>
            <a:spLocks noGrp="1"/>
          </p:cNvSpPr>
          <p:nvPr>
            <p:ph idx="1"/>
          </p:nvPr>
        </p:nvSpPr>
        <p:spPr/>
        <p:txBody>
          <a:bodyPr/>
          <a:lstStyle/>
          <a:p>
            <a:pPr>
              <a:buNone/>
            </a:pPr>
            <a:r>
              <a:rPr lang="en-US" dirty="0" smtClean="0"/>
              <a:t>5. Degree of saturation(s):-</a:t>
            </a:r>
          </a:p>
          <a:p>
            <a:pPr>
              <a:buNone/>
            </a:pPr>
            <a:r>
              <a:rPr lang="en-US" dirty="0" smtClean="0"/>
              <a:t>     It is a measure of wetness.</a:t>
            </a:r>
          </a:p>
          <a:p>
            <a:pPr>
              <a:buNone/>
            </a:pPr>
            <a:r>
              <a:rPr lang="en-US" dirty="0" smtClean="0"/>
              <a:t>     So, S =</a:t>
            </a:r>
            <a:r>
              <a:rPr lang="en-US" dirty="0" err="1" smtClean="0"/>
              <a:t>V</a:t>
            </a:r>
            <a:r>
              <a:rPr lang="en-US" baseline="-25000" dirty="0" err="1" smtClean="0"/>
              <a:t>w</a:t>
            </a:r>
            <a:r>
              <a:rPr lang="en-US" dirty="0" smtClean="0"/>
              <a:t>/(</a:t>
            </a:r>
            <a:r>
              <a:rPr lang="en-US" dirty="0" err="1" smtClean="0"/>
              <a:t>V</a:t>
            </a:r>
            <a:r>
              <a:rPr lang="en-US" baseline="-25000" dirty="0" err="1" smtClean="0"/>
              <a:t>a</a:t>
            </a:r>
            <a:r>
              <a:rPr lang="en-US" dirty="0" err="1" smtClean="0"/>
              <a:t>+V</a:t>
            </a:r>
            <a:r>
              <a:rPr lang="en-US" baseline="-25000" dirty="0" err="1" smtClean="0"/>
              <a:t>w</a:t>
            </a:r>
            <a:r>
              <a:rPr lang="en-US" dirty="0" smtClean="0"/>
              <a:t>)</a:t>
            </a:r>
          </a:p>
          <a:p>
            <a:pPr>
              <a:buNone/>
            </a:pPr>
            <a:r>
              <a:rPr lang="en-US" dirty="0" smtClean="0"/>
              <a:t>              =(</a:t>
            </a:r>
            <a:r>
              <a:rPr lang="en-US" dirty="0" err="1" smtClean="0"/>
              <a:t>V</a:t>
            </a:r>
            <a:r>
              <a:rPr lang="en-US" baseline="-25000" dirty="0" err="1" smtClean="0"/>
              <a:t>w</a:t>
            </a:r>
            <a:r>
              <a:rPr lang="en-US" dirty="0" smtClean="0"/>
              <a:t>/V</a:t>
            </a:r>
            <a:r>
              <a:rPr lang="en-US" baseline="-25000" dirty="0" smtClean="0"/>
              <a:t>s</a:t>
            </a:r>
            <a:r>
              <a:rPr lang="en-US" dirty="0" smtClean="0"/>
              <a:t>)/[(</a:t>
            </a:r>
            <a:r>
              <a:rPr lang="en-US" dirty="0" err="1" smtClean="0"/>
              <a:t>V</a:t>
            </a:r>
            <a:r>
              <a:rPr lang="en-US" baseline="-25000" dirty="0" err="1" smtClean="0"/>
              <a:t>a</a:t>
            </a:r>
            <a:r>
              <a:rPr lang="en-US" dirty="0" err="1" smtClean="0"/>
              <a:t>+V</a:t>
            </a:r>
            <a:r>
              <a:rPr lang="en-US" baseline="-25000" dirty="0" err="1" smtClean="0"/>
              <a:t>w</a:t>
            </a:r>
            <a:r>
              <a:rPr lang="en-US" dirty="0" smtClean="0"/>
              <a:t>)]/V</a:t>
            </a:r>
            <a:r>
              <a:rPr lang="en-US" baseline="-25000" dirty="0" smtClean="0"/>
              <a:t>s</a:t>
            </a:r>
          </a:p>
          <a:p>
            <a:pPr>
              <a:buNone/>
            </a:pPr>
            <a:r>
              <a:rPr lang="en-US" baseline="-25000" dirty="0" smtClean="0"/>
              <a:t>                     </a:t>
            </a:r>
            <a:r>
              <a:rPr lang="en-US" dirty="0" smtClean="0"/>
              <a:t>= </a:t>
            </a:r>
            <a:r>
              <a:rPr lang="el-GR" dirty="0" smtClean="0"/>
              <a:t>ϴ</a:t>
            </a:r>
            <a:r>
              <a:rPr lang="en-US" dirty="0" smtClean="0"/>
              <a:t>/</a:t>
            </a:r>
            <a:r>
              <a:rPr lang="el-GR" dirty="0" smtClean="0"/>
              <a:t> φ</a:t>
            </a:r>
            <a:r>
              <a:rPr lang="en-US" dirty="0" smtClean="0"/>
              <a:t> </a:t>
            </a:r>
            <a:endParaRPr lang="en-US" baseline="-25000" dirty="0" smtClean="0"/>
          </a:p>
          <a:p>
            <a:pPr>
              <a:buNone/>
            </a:pPr>
            <a:r>
              <a:rPr lang="en-US" baseline="-25000" dirty="0" smtClean="0"/>
              <a:t>                </a:t>
            </a:r>
            <a:endParaRPr lang="en-US" baseline="-25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Soil Chemistry</a:t>
            </a:r>
            <a:endParaRPr lang="en-US" dirty="0"/>
          </a:p>
        </p:txBody>
      </p:sp>
      <p:sp>
        <p:nvSpPr>
          <p:cNvPr id="3" name="Content Placeholder 2"/>
          <p:cNvSpPr>
            <a:spLocks noGrp="1"/>
          </p:cNvSpPr>
          <p:nvPr>
            <p:ph idx="1"/>
          </p:nvPr>
        </p:nvSpPr>
        <p:spPr/>
        <p:txBody>
          <a:bodyPr>
            <a:normAutofit fontScale="92500" lnSpcReduction="20000"/>
          </a:bodyPr>
          <a:lstStyle/>
          <a:p>
            <a:r>
              <a:rPr lang="en-US" u="sng" dirty="0" smtClean="0"/>
              <a:t>Soil Moisture Deficit (SMD)</a:t>
            </a:r>
            <a:r>
              <a:rPr lang="en-US" dirty="0" smtClean="0"/>
              <a:t> :- </a:t>
            </a:r>
          </a:p>
          <a:p>
            <a:pPr>
              <a:buNone/>
            </a:pPr>
            <a:r>
              <a:rPr lang="en-US" dirty="0" smtClean="0"/>
              <a:t>   The Soil Moisture Deficit is the term used when soil moisture is below the Field Capacity (FC) of soil.</a:t>
            </a:r>
          </a:p>
          <a:p>
            <a:r>
              <a:rPr lang="en-US" dirty="0" smtClean="0"/>
              <a:t> </a:t>
            </a:r>
            <a:r>
              <a:rPr lang="en-US" u="sng" dirty="0" smtClean="0"/>
              <a:t>Field Capacity (FC)</a:t>
            </a:r>
            <a:r>
              <a:rPr lang="en-US" dirty="0" smtClean="0"/>
              <a:t> :- </a:t>
            </a:r>
          </a:p>
          <a:p>
            <a:pPr>
              <a:buNone/>
            </a:pPr>
            <a:r>
              <a:rPr lang="en-US" dirty="0" smtClean="0"/>
              <a:t>     It is the maximum % of volumetric soil moisture that a soil sample will hold freely against earth gravity. It varies from 5% for sandy soil to 30% for dry soil.</a:t>
            </a:r>
          </a:p>
          <a:p>
            <a:pPr>
              <a:buNone/>
            </a:pP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Sustainable Development (SD)</a:t>
            </a:r>
            <a:endParaRPr lang="en-US" dirty="0"/>
          </a:p>
        </p:txBody>
      </p:sp>
      <p:sp>
        <p:nvSpPr>
          <p:cNvPr id="3" name="Content Placeholder 2"/>
          <p:cNvSpPr>
            <a:spLocks noGrp="1"/>
          </p:cNvSpPr>
          <p:nvPr>
            <p:ph idx="1"/>
          </p:nvPr>
        </p:nvSpPr>
        <p:spPr/>
        <p:txBody>
          <a:bodyPr/>
          <a:lstStyle/>
          <a:p>
            <a:pPr algn="just"/>
            <a:r>
              <a:rPr lang="en-US" dirty="0" smtClean="0"/>
              <a:t>It can be defined as “</a:t>
            </a:r>
            <a:r>
              <a:rPr lang="en-US" b="1" dirty="0" smtClean="0"/>
              <a:t>the ability to meet the needs of present generation without compromising the ability of future generation to meet their needs</a:t>
            </a:r>
            <a:r>
              <a:rPr lang="en-US" dirty="0" smtClean="0"/>
              <a:t>” i.e. the balance or proper use of resources, so that our future generation will not face any problem for their survival, after taking care of our own survival needs.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Atmospheric Chemistry</a:t>
            </a:r>
            <a:endParaRPr lang="en-US" dirty="0"/>
          </a:p>
        </p:txBody>
      </p:sp>
      <p:sp>
        <p:nvSpPr>
          <p:cNvPr id="3" name="Content Placeholder 2"/>
          <p:cNvSpPr>
            <a:spLocks noGrp="1"/>
          </p:cNvSpPr>
          <p:nvPr>
            <p:ph idx="1"/>
          </p:nvPr>
        </p:nvSpPr>
        <p:spPr/>
        <p:txBody>
          <a:bodyPr/>
          <a:lstStyle/>
          <a:p>
            <a:endParaRPr lang="en-US" u="sng" dirty="0" smtClean="0"/>
          </a:p>
          <a:p>
            <a:r>
              <a:rPr lang="en-US" u="sng" dirty="0" smtClean="0"/>
              <a:t>Primary Pollutant</a:t>
            </a:r>
            <a:r>
              <a:rPr lang="en-US" dirty="0" smtClean="0"/>
              <a:t> :-</a:t>
            </a:r>
          </a:p>
          <a:p>
            <a:pPr>
              <a:buNone/>
            </a:pPr>
            <a:r>
              <a:rPr lang="en-US" dirty="0" smtClean="0"/>
              <a:t>    The Primary Pollutants are those which are emitted by identifiable manmade sources.</a:t>
            </a:r>
          </a:p>
          <a:p>
            <a:pPr>
              <a:buNone/>
            </a:pPr>
            <a:r>
              <a:rPr lang="en-US" dirty="0" smtClean="0"/>
              <a:t>    Ex:- SO</a:t>
            </a:r>
            <a:r>
              <a:rPr lang="en-US" baseline="-25000" dirty="0" smtClean="0"/>
              <a:t>X</a:t>
            </a:r>
            <a:r>
              <a:rPr lang="en-US" dirty="0" smtClean="0"/>
              <a:t>, NO</a:t>
            </a:r>
            <a:r>
              <a:rPr lang="en-US" baseline="-25000" dirty="0" smtClean="0"/>
              <a:t>X</a:t>
            </a:r>
            <a:r>
              <a:rPr lang="en-US" dirty="0" smtClean="0"/>
              <a:t>,CO</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Atmospheric Chemistry</a:t>
            </a:r>
            <a:endParaRPr lang="en-US" dirty="0"/>
          </a:p>
        </p:txBody>
      </p:sp>
      <p:sp>
        <p:nvSpPr>
          <p:cNvPr id="3" name="Content Placeholder 2"/>
          <p:cNvSpPr>
            <a:spLocks noGrp="1"/>
          </p:cNvSpPr>
          <p:nvPr>
            <p:ph idx="1"/>
          </p:nvPr>
        </p:nvSpPr>
        <p:spPr/>
        <p:txBody>
          <a:bodyPr/>
          <a:lstStyle/>
          <a:p>
            <a:r>
              <a:rPr lang="en-US" u="sng" dirty="0" smtClean="0"/>
              <a:t>Secondary Pollutant</a:t>
            </a:r>
            <a:r>
              <a:rPr lang="en-US" dirty="0" smtClean="0"/>
              <a:t> :-</a:t>
            </a:r>
          </a:p>
          <a:p>
            <a:pPr>
              <a:buNone/>
            </a:pPr>
            <a:r>
              <a:rPr lang="en-US" dirty="0" smtClean="0"/>
              <a:t>    The secondary pollutants are those formed in the atmosphere by chemical or photochemical reactions of primary pollutants.</a:t>
            </a:r>
          </a:p>
          <a:p>
            <a:pPr>
              <a:buNone/>
            </a:pPr>
            <a:r>
              <a:rPr lang="en-US" dirty="0" smtClean="0"/>
              <a:t>    Ex:- Acid rain, Photochemical Smog</a:t>
            </a:r>
          </a:p>
          <a:p>
            <a:r>
              <a:rPr lang="en-US" u="sng" dirty="0" smtClean="0"/>
              <a:t>Photochemical smog</a:t>
            </a:r>
            <a:r>
              <a:rPr lang="en-US" dirty="0" smtClean="0"/>
              <a:t> :- </a:t>
            </a:r>
          </a:p>
          <a:p>
            <a:pPr>
              <a:buNone/>
            </a:pPr>
            <a:r>
              <a:rPr lang="en-US" dirty="0" smtClean="0"/>
              <a:t>    It is basically the product of HC(Hydrocarbon)+</a:t>
            </a:r>
            <a:r>
              <a:rPr lang="en-US" dirty="0" err="1" smtClean="0"/>
              <a:t>NO</a:t>
            </a:r>
            <a:r>
              <a:rPr lang="en-US" baseline="-25000" dirty="0" err="1" smtClean="0"/>
              <a:t>x</a:t>
            </a:r>
            <a:r>
              <a:rPr lang="en-US" dirty="0" err="1" smtClean="0"/>
              <a:t>+Sunlight</a:t>
            </a:r>
            <a:r>
              <a:rPr lang="en-US" dirty="0" smtClean="0"/>
              <a:t>------&gt; SMOG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Atmospheric Chemistry</a:t>
            </a:r>
            <a:endParaRPr lang="en-US" dirty="0"/>
          </a:p>
        </p:txBody>
      </p:sp>
      <p:pic>
        <p:nvPicPr>
          <p:cNvPr id="110594" name="Picture 2"/>
          <p:cNvPicPr>
            <a:picLocks noGrp="1" noChangeAspect="1" noChangeArrowheads="1"/>
          </p:cNvPicPr>
          <p:nvPr>
            <p:ph idx="1"/>
          </p:nvPr>
        </p:nvPicPr>
        <p:blipFill>
          <a:blip r:embed="rId2"/>
          <a:srcRect/>
          <a:stretch>
            <a:fillRect/>
          </a:stretch>
        </p:blipFill>
        <p:spPr bwMode="auto">
          <a:xfrm>
            <a:off x="457200" y="1600200"/>
            <a:ext cx="8458200" cy="4419600"/>
          </a:xfrm>
          <a:prstGeom prst="rect">
            <a:avLst/>
          </a:prstGeom>
          <a:noFill/>
          <a:ln w="9525">
            <a:noFill/>
            <a:miter lim="800000"/>
            <a:headEnd/>
            <a:tailEnd/>
          </a:ln>
          <a:effectLst/>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Atmospheric Chemistry</a:t>
            </a:r>
            <a:endParaRPr lang="en-US" dirty="0"/>
          </a:p>
        </p:txBody>
      </p:sp>
      <p:sp>
        <p:nvSpPr>
          <p:cNvPr id="3" name="Content Placeholder 2"/>
          <p:cNvSpPr>
            <a:spLocks noGrp="1"/>
          </p:cNvSpPr>
          <p:nvPr>
            <p:ph idx="1"/>
          </p:nvPr>
        </p:nvSpPr>
        <p:spPr/>
        <p:txBody>
          <a:bodyPr/>
          <a:lstStyle/>
          <a:p>
            <a:r>
              <a:rPr lang="en-US" dirty="0" smtClean="0"/>
              <a:t>Troposphere – 0-12 km</a:t>
            </a:r>
          </a:p>
          <a:p>
            <a:r>
              <a:rPr lang="en-US" dirty="0" smtClean="0"/>
              <a:t>Stratosphere – 12-50 km</a:t>
            </a:r>
          </a:p>
          <a:p>
            <a:r>
              <a:rPr lang="en-US" dirty="0" smtClean="0"/>
              <a:t>Mesosphere – 50-80 km</a:t>
            </a:r>
          </a:p>
          <a:p>
            <a:r>
              <a:rPr lang="en-US" dirty="0" smtClean="0"/>
              <a:t>Thermosphere – 80-700 km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Atmospheric Chemistry</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Troposphere</a:t>
            </a:r>
            <a:r>
              <a:rPr lang="en-US" dirty="0" smtClean="0"/>
              <a:t> is mostly heated by transfer of energy from the earth surface and  temperature decreases with altitude or height. </a:t>
            </a:r>
          </a:p>
          <a:p>
            <a:r>
              <a:rPr lang="en-US" dirty="0" smtClean="0"/>
              <a:t>In </a:t>
            </a:r>
            <a:r>
              <a:rPr lang="en-US" b="1" dirty="0" smtClean="0"/>
              <a:t>Stratosphere</a:t>
            </a:r>
            <a:r>
              <a:rPr lang="en-US" dirty="0" smtClean="0"/>
              <a:t> temperature increases with height due to increased absorption of UV radiation by Ozone Layer.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Atmospheric Chemistry</a:t>
            </a:r>
            <a:endParaRPr lang="en-US" dirty="0"/>
          </a:p>
        </p:txBody>
      </p:sp>
      <p:sp>
        <p:nvSpPr>
          <p:cNvPr id="3" name="Content Placeholder 2"/>
          <p:cNvSpPr>
            <a:spLocks noGrp="1"/>
          </p:cNvSpPr>
          <p:nvPr>
            <p:ph idx="1"/>
          </p:nvPr>
        </p:nvSpPr>
        <p:spPr/>
        <p:txBody>
          <a:bodyPr/>
          <a:lstStyle/>
          <a:p>
            <a:r>
              <a:rPr lang="en-US" dirty="0" smtClean="0"/>
              <a:t>In </a:t>
            </a:r>
            <a:r>
              <a:rPr lang="en-US" b="1" dirty="0" smtClean="0"/>
              <a:t>Mesosphere</a:t>
            </a:r>
            <a:r>
              <a:rPr lang="en-US" dirty="0" smtClean="0"/>
              <a:t> temperature decreases with height due to decreasing solar heating.</a:t>
            </a:r>
          </a:p>
          <a:p>
            <a:r>
              <a:rPr lang="en-US" dirty="0" smtClean="0"/>
              <a:t>In </a:t>
            </a:r>
            <a:r>
              <a:rPr lang="en-US" b="1" dirty="0" smtClean="0"/>
              <a:t>Thermosphere</a:t>
            </a:r>
            <a:r>
              <a:rPr lang="en-US" dirty="0" smtClean="0"/>
              <a:t> temperature increases with height due to absorption of highly energetic solar radiation which causes atmosphere particles in this layer to become electrically charged.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Atmospheric Chemistry</a:t>
            </a:r>
            <a:endParaRPr lang="en-US" dirty="0"/>
          </a:p>
        </p:txBody>
      </p:sp>
      <p:pic>
        <p:nvPicPr>
          <p:cNvPr id="111618" name="Picture 2"/>
          <p:cNvPicPr>
            <a:picLocks noGrp="1" noChangeAspect="1" noChangeArrowheads="1"/>
          </p:cNvPicPr>
          <p:nvPr>
            <p:ph idx="1"/>
          </p:nvPr>
        </p:nvPicPr>
        <p:blipFill>
          <a:blip r:embed="rId2"/>
          <a:srcRect/>
          <a:stretch>
            <a:fillRect/>
          </a:stretch>
        </p:blipFill>
        <p:spPr bwMode="auto">
          <a:xfrm>
            <a:off x="762001" y="1600200"/>
            <a:ext cx="8001000" cy="4648200"/>
          </a:xfrm>
          <a:prstGeom prst="rect">
            <a:avLst/>
          </a:prstGeom>
          <a:noFill/>
          <a:ln w="9525">
            <a:noFill/>
            <a:miter lim="800000"/>
            <a:headEnd/>
            <a:tailEnd/>
          </a:ln>
          <a:effectLst/>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Chemical &amp; Biochemical Reactions</a:t>
            </a:r>
            <a:endParaRPr lang="en-US" dirty="0"/>
          </a:p>
        </p:txBody>
      </p:sp>
      <p:sp>
        <p:nvSpPr>
          <p:cNvPr id="3" name="Content Placeholder 2"/>
          <p:cNvSpPr>
            <a:spLocks noGrp="1"/>
          </p:cNvSpPr>
          <p:nvPr>
            <p:ph idx="1"/>
          </p:nvPr>
        </p:nvSpPr>
        <p:spPr/>
        <p:txBody>
          <a:bodyPr/>
          <a:lstStyle/>
          <a:p>
            <a:r>
              <a:rPr lang="en-US" dirty="0" smtClean="0"/>
              <a:t>The relationship between rate of reaction(r), concentration of reactants(c) &amp; reaction order (n) is given by, </a:t>
            </a:r>
          </a:p>
          <a:p>
            <a:pPr>
              <a:buNone/>
            </a:pPr>
            <a:r>
              <a:rPr lang="en-US" dirty="0" smtClean="0"/>
              <a:t>            r=</a:t>
            </a:r>
            <a:r>
              <a:rPr lang="en-US" dirty="0" err="1" smtClean="0"/>
              <a:t>c</a:t>
            </a:r>
            <a:r>
              <a:rPr lang="en-US" baseline="30000" dirty="0" err="1" smtClean="0"/>
              <a:t>n</a:t>
            </a:r>
            <a:r>
              <a:rPr lang="en-US" dirty="0" smtClean="0"/>
              <a:t> =&gt; log (r) = n log (c)</a:t>
            </a:r>
          </a:p>
          <a:p>
            <a:r>
              <a:rPr lang="en-US" dirty="0" smtClean="0"/>
              <a:t>Reactions can be -</a:t>
            </a:r>
          </a:p>
          <a:p>
            <a:r>
              <a:rPr lang="en-US" dirty="0" smtClean="0"/>
              <a:t>Zero order</a:t>
            </a:r>
          </a:p>
          <a:p>
            <a:r>
              <a:rPr lang="en-US" dirty="0" smtClean="0"/>
              <a:t>First order</a:t>
            </a:r>
          </a:p>
          <a:p>
            <a:r>
              <a:rPr lang="en-US" dirty="0" smtClean="0"/>
              <a:t>Second order</a:t>
            </a:r>
          </a:p>
          <a:p>
            <a:pPr>
              <a:buNone/>
            </a:pPr>
            <a:endParaRPr lang="en-US" baseline="30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 Order</a:t>
            </a:r>
            <a:endParaRPr lang="en-US" dirty="0"/>
          </a:p>
        </p:txBody>
      </p:sp>
      <p:sp>
        <p:nvSpPr>
          <p:cNvPr id="3" name="Content Placeholder 2"/>
          <p:cNvSpPr>
            <a:spLocks noGrp="1"/>
          </p:cNvSpPr>
          <p:nvPr>
            <p:ph idx="1"/>
          </p:nvPr>
        </p:nvSpPr>
        <p:spPr/>
        <p:txBody>
          <a:bodyPr/>
          <a:lstStyle/>
          <a:p>
            <a:r>
              <a:rPr lang="en-US" dirty="0" smtClean="0"/>
              <a:t>In this case, rate of reaction(r) is independent of concentration of reactants(c).</a:t>
            </a:r>
          </a:p>
          <a:p>
            <a:r>
              <a:rPr lang="en-US" dirty="0" smtClean="0"/>
              <a:t>Half life period (t</a:t>
            </a:r>
            <a:r>
              <a:rPr lang="en-US" baseline="-25000" dirty="0" smtClean="0"/>
              <a:t>1/2</a:t>
            </a:r>
            <a:r>
              <a:rPr lang="en-US" dirty="0" smtClean="0"/>
              <a:t>)= C</a:t>
            </a:r>
            <a:r>
              <a:rPr lang="en-US" baseline="-25000" dirty="0" smtClean="0"/>
              <a:t>0</a:t>
            </a:r>
            <a:r>
              <a:rPr lang="en-US" dirty="0" smtClean="0"/>
              <a:t>/2k</a:t>
            </a:r>
            <a:r>
              <a:rPr lang="en-US" baseline="-25000" dirty="0" smtClean="0"/>
              <a:t>0</a:t>
            </a:r>
            <a:r>
              <a:rPr lang="en-US" dirty="0" smtClean="0"/>
              <a:t>,</a:t>
            </a:r>
          </a:p>
          <a:p>
            <a:pPr>
              <a:buNone/>
            </a:pPr>
            <a:r>
              <a:rPr lang="en-US" dirty="0" smtClean="0"/>
              <a:t>    where C</a:t>
            </a:r>
            <a:r>
              <a:rPr lang="en-US" baseline="-25000" dirty="0" smtClean="0"/>
              <a:t>0</a:t>
            </a:r>
            <a:r>
              <a:rPr lang="en-US" dirty="0" smtClean="0"/>
              <a:t> is concentration of reactants at t=0 &amp; k</a:t>
            </a:r>
            <a:r>
              <a:rPr lang="en-US" baseline="-25000" dirty="0" smtClean="0"/>
              <a:t>0</a:t>
            </a:r>
            <a:r>
              <a:rPr lang="en-US" dirty="0" smtClean="0"/>
              <a:t> is reaction rate constant</a:t>
            </a:r>
          </a:p>
          <a:p>
            <a:pPr>
              <a:buNone/>
            </a:pPr>
            <a:r>
              <a:rPr lang="en-US" dirty="0" smtClean="0"/>
              <a:t>    Ex:- Photochemical reaction between H</a:t>
            </a:r>
            <a:r>
              <a:rPr lang="en-US" baseline="-25000" dirty="0" smtClean="0"/>
              <a:t>2</a:t>
            </a:r>
            <a:r>
              <a:rPr lang="en-US" dirty="0" smtClean="0"/>
              <a:t> &amp; Cl</a:t>
            </a:r>
            <a:r>
              <a:rPr lang="en-US" baseline="-25000" dirty="0" smtClean="0"/>
              <a:t>2</a:t>
            </a:r>
          </a:p>
          <a:p>
            <a:pPr>
              <a:buNone/>
            </a:pPr>
            <a:r>
              <a:rPr lang="en-US" dirty="0" smtClean="0"/>
              <a:t>    H</a:t>
            </a:r>
            <a:r>
              <a:rPr lang="en-US" baseline="-25000" dirty="0" smtClean="0"/>
              <a:t>2</a:t>
            </a:r>
            <a:r>
              <a:rPr lang="en-US" dirty="0" smtClean="0"/>
              <a:t>(g) + Cl</a:t>
            </a:r>
            <a:r>
              <a:rPr lang="en-US" baseline="-25000" dirty="0" smtClean="0"/>
              <a:t>2</a:t>
            </a:r>
            <a:r>
              <a:rPr lang="en-US" dirty="0" smtClean="0"/>
              <a:t>(g)                   2HCl(g)</a:t>
            </a:r>
            <a:endParaRPr lang="en-US" dirty="0"/>
          </a:p>
        </p:txBody>
      </p:sp>
      <p:cxnSp>
        <p:nvCxnSpPr>
          <p:cNvPr id="5" name="Straight Arrow Connector 4"/>
          <p:cNvCxnSpPr/>
          <p:nvPr/>
        </p:nvCxnSpPr>
        <p:spPr>
          <a:xfrm>
            <a:off x="3200400" y="5257800"/>
            <a:ext cx="1524000" cy="1588"/>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Order</a:t>
            </a:r>
            <a:endParaRPr lang="en-US" dirty="0"/>
          </a:p>
        </p:txBody>
      </p:sp>
      <p:sp>
        <p:nvSpPr>
          <p:cNvPr id="3" name="Content Placeholder 2"/>
          <p:cNvSpPr>
            <a:spLocks noGrp="1"/>
          </p:cNvSpPr>
          <p:nvPr>
            <p:ph idx="1"/>
          </p:nvPr>
        </p:nvSpPr>
        <p:spPr/>
        <p:txBody>
          <a:bodyPr/>
          <a:lstStyle/>
          <a:p>
            <a:r>
              <a:rPr lang="en-US" dirty="0" smtClean="0"/>
              <a:t>In this case, rate of reaction(r) is directly proportional to concentration of reactants(c)</a:t>
            </a:r>
          </a:p>
          <a:p>
            <a:r>
              <a:rPr lang="en-US" dirty="0" smtClean="0"/>
              <a:t>Half life period (t</a:t>
            </a:r>
            <a:r>
              <a:rPr lang="en-US" baseline="-25000" dirty="0" smtClean="0"/>
              <a:t>1/2</a:t>
            </a:r>
            <a:r>
              <a:rPr lang="en-US" dirty="0" smtClean="0"/>
              <a:t>) = ln2/k</a:t>
            </a:r>
            <a:r>
              <a:rPr lang="en-US" baseline="-25000" dirty="0" smtClean="0"/>
              <a:t>1</a:t>
            </a:r>
          </a:p>
          <a:p>
            <a:pPr>
              <a:buNone/>
            </a:pPr>
            <a:r>
              <a:rPr lang="en-US" dirty="0" smtClean="0"/>
              <a:t>                                          =0.69/k</a:t>
            </a:r>
            <a:r>
              <a:rPr lang="en-US" baseline="-25000" dirty="0" smtClean="0"/>
              <a:t>1</a:t>
            </a:r>
          </a:p>
          <a:p>
            <a:pPr>
              <a:buNone/>
            </a:pPr>
            <a:r>
              <a:rPr lang="en-US" dirty="0" smtClean="0"/>
              <a:t>Ex:- Dissociation of hydrogen peroxide</a:t>
            </a:r>
          </a:p>
          <a:p>
            <a:pPr>
              <a:buNone/>
            </a:pPr>
            <a:r>
              <a:rPr lang="en-US" dirty="0" smtClean="0"/>
              <a:t>H</a:t>
            </a:r>
            <a:r>
              <a:rPr lang="en-US" baseline="-25000" dirty="0" smtClean="0"/>
              <a:t>2</a:t>
            </a:r>
            <a:r>
              <a:rPr lang="en-US" dirty="0" smtClean="0"/>
              <a:t>O</a:t>
            </a:r>
            <a:r>
              <a:rPr lang="en-US" baseline="-25000" dirty="0" smtClean="0"/>
              <a:t>2</a:t>
            </a:r>
            <a:r>
              <a:rPr lang="en-US" dirty="0" smtClean="0"/>
              <a:t>(l)                  H</a:t>
            </a:r>
            <a:r>
              <a:rPr lang="en-US" baseline="-25000" dirty="0" smtClean="0"/>
              <a:t>2</a:t>
            </a:r>
            <a:r>
              <a:rPr lang="en-US" dirty="0" smtClean="0"/>
              <a:t>O(l)+1/2 O</a:t>
            </a:r>
            <a:r>
              <a:rPr lang="en-US" baseline="-25000" dirty="0" smtClean="0"/>
              <a:t>2</a:t>
            </a:r>
            <a:r>
              <a:rPr lang="en-US" dirty="0" smtClean="0"/>
              <a:t>(g)</a:t>
            </a:r>
            <a:endParaRPr lang="en-US" dirty="0"/>
          </a:p>
        </p:txBody>
      </p:sp>
      <p:cxnSp>
        <p:nvCxnSpPr>
          <p:cNvPr id="5" name="Straight Arrow Connector 4"/>
          <p:cNvCxnSpPr/>
          <p:nvPr/>
        </p:nvCxnSpPr>
        <p:spPr>
          <a:xfrm>
            <a:off x="1828800" y="4724400"/>
            <a:ext cx="1447800" cy="1588"/>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Pillars or Components of SD</a:t>
            </a:r>
            <a:endParaRPr lang="en-US" dirty="0"/>
          </a:p>
        </p:txBody>
      </p:sp>
      <p:sp>
        <p:nvSpPr>
          <p:cNvPr id="3" name="Content Placeholder 2"/>
          <p:cNvSpPr>
            <a:spLocks noGrp="1"/>
          </p:cNvSpPr>
          <p:nvPr>
            <p:ph idx="1"/>
          </p:nvPr>
        </p:nvSpPr>
        <p:spPr/>
        <p:txBody>
          <a:bodyPr/>
          <a:lstStyle/>
          <a:p>
            <a:r>
              <a:rPr lang="en-US" dirty="0" smtClean="0"/>
              <a:t>There are </a:t>
            </a:r>
            <a:r>
              <a:rPr lang="en-US" b="1" dirty="0" smtClean="0"/>
              <a:t>three</a:t>
            </a:r>
            <a:r>
              <a:rPr lang="en-US" dirty="0" smtClean="0"/>
              <a:t> pillars or components of Sustainable Development (SD)</a:t>
            </a:r>
            <a:endParaRPr lang="en-US" dirty="0"/>
          </a:p>
          <a:p>
            <a:pPr>
              <a:buNone/>
            </a:pPr>
            <a:r>
              <a:rPr lang="en-US" dirty="0"/>
              <a:t> </a:t>
            </a:r>
            <a:r>
              <a:rPr lang="en-US" dirty="0" smtClean="0"/>
              <a:t>             a) Economical Development</a:t>
            </a:r>
          </a:p>
          <a:p>
            <a:pPr>
              <a:buNone/>
            </a:pPr>
            <a:r>
              <a:rPr lang="en-US" dirty="0"/>
              <a:t> </a:t>
            </a:r>
            <a:r>
              <a:rPr lang="en-US" dirty="0" smtClean="0"/>
              <a:t>             b) Society or community Development</a:t>
            </a:r>
          </a:p>
          <a:p>
            <a:pPr>
              <a:buNone/>
            </a:pPr>
            <a:r>
              <a:rPr lang="en-US" dirty="0"/>
              <a:t> </a:t>
            </a:r>
            <a:r>
              <a:rPr lang="en-US" dirty="0" smtClean="0"/>
              <a:t>              c) Environmental Protection</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Order</a:t>
            </a:r>
            <a:endParaRPr lang="en-US" dirty="0"/>
          </a:p>
        </p:txBody>
      </p:sp>
      <p:sp>
        <p:nvSpPr>
          <p:cNvPr id="3" name="Content Placeholder 2"/>
          <p:cNvSpPr>
            <a:spLocks noGrp="1"/>
          </p:cNvSpPr>
          <p:nvPr>
            <p:ph idx="1"/>
          </p:nvPr>
        </p:nvSpPr>
        <p:spPr/>
        <p:txBody>
          <a:bodyPr/>
          <a:lstStyle/>
          <a:p>
            <a:r>
              <a:rPr lang="en-US" dirty="0" smtClean="0"/>
              <a:t>In this case, rate of reaction(r) is directly proportional to square of concentration of reactants(c)</a:t>
            </a:r>
          </a:p>
          <a:p>
            <a:r>
              <a:rPr lang="en-US" dirty="0" smtClean="0"/>
              <a:t>Half life period (t</a:t>
            </a:r>
            <a:r>
              <a:rPr lang="en-US" baseline="-25000" dirty="0" smtClean="0"/>
              <a:t>1/2</a:t>
            </a:r>
            <a:r>
              <a:rPr lang="en-US" dirty="0" smtClean="0"/>
              <a:t>) = 1/k</a:t>
            </a:r>
            <a:r>
              <a:rPr lang="en-US" baseline="-25000" dirty="0" smtClean="0"/>
              <a:t>2</a:t>
            </a:r>
            <a:r>
              <a:rPr lang="en-US" dirty="0" smtClean="0"/>
              <a:t>C</a:t>
            </a:r>
            <a:r>
              <a:rPr lang="en-US" baseline="-25000" dirty="0" smtClean="0"/>
              <a:t>0</a:t>
            </a:r>
          </a:p>
          <a:p>
            <a:r>
              <a:rPr lang="en-US" dirty="0" smtClean="0"/>
              <a:t>Ex:- Dissociation of NO</a:t>
            </a:r>
            <a:r>
              <a:rPr lang="en-US" baseline="-25000" dirty="0" smtClean="0"/>
              <a:t>2</a:t>
            </a:r>
            <a:r>
              <a:rPr lang="en-US" dirty="0" smtClean="0"/>
              <a:t> to NO (Nitric Oxide)</a:t>
            </a:r>
          </a:p>
          <a:p>
            <a:pPr>
              <a:buNone/>
            </a:pPr>
            <a:r>
              <a:rPr lang="en-US" dirty="0" smtClean="0"/>
              <a:t>     2NO</a:t>
            </a:r>
            <a:r>
              <a:rPr lang="en-US" baseline="-25000" dirty="0" smtClean="0"/>
              <a:t>2</a:t>
            </a:r>
            <a:r>
              <a:rPr lang="en-US" dirty="0" smtClean="0"/>
              <a:t>(g)                2NO(g)+O</a:t>
            </a:r>
            <a:r>
              <a:rPr lang="en-US" baseline="-25000" dirty="0" smtClean="0"/>
              <a:t>2</a:t>
            </a:r>
            <a:r>
              <a:rPr lang="en-US" dirty="0" smtClean="0"/>
              <a:t>(g)   </a:t>
            </a:r>
          </a:p>
          <a:p>
            <a:pPr>
              <a:buNone/>
            </a:pPr>
            <a:r>
              <a:rPr lang="en-US" dirty="0" smtClean="0"/>
              <a:t>                                    </a:t>
            </a:r>
            <a:endParaRPr lang="en-US" dirty="0"/>
          </a:p>
        </p:txBody>
      </p:sp>
      <p:cxnSp>
        <p:nvCxnSpPr>
          <p:cNvPr id="5" name="Straight Arrow Connector 4"/>
          <p:cNvCxnSpPr/>
          <p:nvPr/>
        </p:nvCxnSpPr>
        <p:spPr>
          <a:xfrm>
            <a:off x="2362200" y="4648200"/>
            <a:ext cx="1447800" cy="1588"/>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Orders of reaction</a:t>
            </a:r>
            <a:endParaRPr lang="en-US" dirty="0"/>
          </a:p>
        </p:txBody>
      </p:sp>
      <p:pic>
        <p:nvPicPr>
          <p:cNvPr id="110594" name="Picture 2"/>
          <p:cNvPicPr>
            <a:picLocks noGrp="1" noChangeAspect="1" noChangeArrowheads="1"/>
          </p:cNvPicPr>
          <p:nvPr>
            <p:ph idx="1"/>
          </p:nvPr>
        </p:nvPicPr>
        <p:blipFill>
          <a:blip r:embed="rId2"/>
          <a:srcRect/>
          <a:stretch>
            <a:fillRect/>
          </a:stretch>
        </p:blipFill>
        <p:spPr bwMode="auto">
          <a:xfrm>
            <a:off x="762000" y="1524000"/>
            <a:ext cx="7543800" cy="4419600"/>
          </a:xfrm>
          <a:prstGeom prst="rect">
            <a:avLst/>
          </a:prstGeom>
          <a:noFill/>
          <a:ln w="9525">
            <a:noFill/>
            <a:miter lim="800000"/>
            <a:headEnd/>
            <a:tailEnd/>
          </a:ln>
          <a:effectLst/>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Balance</a:t>
            </a:r>
            <a:endParaRPr lang="en-US" dirty="0"/>
          </a:p>
        </p:txBody>
      </p:sp>
      <p:sp>
        <p:nvSpPr>
          <p:cNvPr id="3" name="Content Placeholder 2"/>
          <p:cNvSpPr>
            <a:spLocks noGrp="1"/>
          </p:cNvSpPr>
          <p:nvPr>
            <p:ph idx="1"/>
          </p:nvPr>
        </p:nvSpPr>
        <p:spPr/>
        <p:txBody>
          <a:bodyPr/>
          <a:lstStyle/>
          <a:p>
            <a:r>
              <a:rPr lang="en-US" dirty="0" smtClean="0"/>
              <a:t>Input – output = accumulation</a:t>
            </a:r>
          </a:p>
          <a:p>
            <a:r>
              <a:rPr lang="en-US" dirty="0" smtClean="0"/>
              <a:t>If there is no accumulation within the process, then input = output</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Balance</a:t>
            </a:r>
            <a:endParaRPr lang="en-US" dirty="0"/>
          </a:p>
        </p:txBody>
      </p:sp>
      <p:sp>
        <p:nvSpPr>
          <p:cNvPr id="3" name="Content Placeholder 2"/>
          <p:cNvSpPr>
            <a:spLocks noGrp="1"/>
          </p:cNvSpPr>
          <p:nvPr>
            <p:ph idx="1"/>
          </p:nvPr>
        </p:nvSpPr>
        <p:spPr/>
        <p:txBody>
          <a:bodyPr/>
          <a:lstStyle/>
          <a:p>
            <a:r>
              <a:rPr lang="en-US" dirty="0" smtClean="0"/>
              <a:t>A comprehensive formulation of the principle of material balance is as follows –</a:t>
            </a:r>
          </a:p>
          <a:p>
            <a:pPr>
              <a:buNone/>
            </a:pPr>
            <a:r>
              <a:rPr lang="en-US" dirty="0" smtClean="0"/>
              <a:t>    Accumulation within the system =              input throughout the system boundaries + generation within the system - output through the system boundaries- consumption within the system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of Material Balance</a:t>
            </a:r>
            <a:endParaRPr lang="en-US" dirty="0"/>
          </a:p>
        </p:txBody>
      </p:sp>
      <p:sp>
        <p:nvSpPr>
          <p:cNvPr id="3" name="Content Placeholder 2"/>
          <p:cNvSpPr>
            <a:spLocks noGrp="1"/>
          </p:cNvSpPr>
          <p:nvPr>
            <p:ph idx="1"/>
          </p:nvPr>
        </p:nvSpPr>
        <p:spPr/>
        <p:txBody>
          <a:bodyPr/>
          <a:lstStyle/>
          <a:p>
            <a:r>
              <a:rPr lang="en-US" dirty="0" smtClean="0"/>
              <a:t>Sketch a figure defining boundary of the process.</a:t>
            </a:r>
          </a:p>
          <a:p>
            <a:r>
              <a:rPr lang="en-US" dirty="0" smtClean="0"/>
              <a:t>Label the flow of each stream &amp; their composition with symbols.</a:t>
            </a:r>
          </a:p>
          <a:p>
            <a:r>
              <a:rPr lang="en-US" dirty="0" smtClean="0"/>
              <a:t>Show all know flows &amp; composition on the figure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of Material Balance</a:t>
            </a:r>
            <a:endParaRPr lang="en-US" dirty="0"/>
          </a:p>
        </p:txBody>
      </p:sp>
      <p:sp>
        <p:nvSpPr>
          <p:cNvPr id="3" name="Content Placeholder 2"/>
          <p:cNvSpPr>
            <a:spLocks noGrp="1"/>
          </p:cNvSpPr>
          <p:nvPr>
            <p:ph idx="1"/>
          </p:nvPr>
        </p:nvSpPr>
        <p:spPr/>
        <p:txBody>
          <a:bodyPr/>
          <a:lstStyle/>
          <a:p>
            <a:r>
              <a:rPr lang="en-US" dirty="0" smtClean="0"/>
              <a:t>Select the basis or units for calculation</a:t>
            </a:r>
          </a:p>
          <a:p>
            <a:r>
              <a:rPr lang="en-US" dirty="0" smtClean="0"/>
              <a:t>Write the material balances which include total balance &amp; component balance</a:t>
            </a:r>
          </a:p>
          <a:p>
            <a:r>
              <a:rPr lang="en-US" dirty="0" smtClean="0"/>
              <a:t>Solve the equations &amp; check the solutions.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Problem-1</a:t>
            </a:r>
            <a:endParaRPr lang="en-US" dirty="0"/>
          </a:p>
        </p:txBody>
      </p:sp>
      <p:sp>
        <p:nvSpPr>
          <p:cNvPr id="3" name="Content Placeholder 2"/>
          <p:cNvSpPr>
            <a:spLocks noGrp="1"/>
          </p:cNvSpPr>
          <p:nvPr>
            <p:ph idx="1"/>
          </p:nvPr>
        </p:nvSpPr>
        <p:spPr/>
        <p:txBody>
          <a:bodyPr/>
          <a:lstStyle/>
          <a:p>
            <a:pPr algn="just"/>
            <a:r>
              <a:rPr lang="en-US" dirty="0" smtClean="0"/>
              <a:t>A wastewater treatment plant with an output of 38,400 m</a:t>
            </a:r>
            <a:r>
              <a:rPr lang="en-US" baseline="30000" dirty="0" smtClean="0"/>
              <a:t>3</a:t>
            </a:r>
            <a:r>
              <a:rPr lang="en-US" dirty="0" smtClean="0"/>
              <a:t>/day discharges the liquid effluent with a BOD of 20 mg/L into a river. If the BOD of the river upstream of the discharge point is 0.2 mg/L, at a minimum flow of 20m</a:t>
            </a:r>
            <a:r>
              <a:rPr lang="en-US" baseline="30000" dirty="0" smtClean="0"/>
              <a:t>3</a:t>
            </a:r>
            <a:r>
              <a:rPr lang="en-US" dirty="0" smtClean="0"/>
              <a:t>/s, calculate the BOD of the river downstream of the discharge, assuming complete mixing.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Problem-2</a:t>
            </a:r>
            <a:endParaRPr lang="en-US" dirty="0"/>
          </a:p>
        </p:txBody>
      </p:sp>
      <p:sp>
        <p:nvSpPr>
          <p:cNvPr id="3" name="Content Placeholder 2"/>
          <p:cNvSpPr>
            <a:spLocks noGrp="1"/>
          </p:cNvSpPr>
          <p:nvPr>
            <p:ph idx="1"/>
          </p:nvPr>
        </p:nvSpPr>
        <p:spPr/>
        <p:txBody>
          <a:bodyPr/>
          <a:lstStyle/>
          <a:p>
            <a:pPr algn="just"/>
            <a:r>
              <a:rPr lang="en-US" dirty="0" smtClean="0"/>
              <a:t>PSS(Primary Sewage Sludge) &amp; SSS(Secondary Sewage Sludge) are thickened(or mixed) together. If the PSS is produced at 100kg/hr at 1% DS(Dry Solid) &amp; SSS is produced at 150kg/hr at 3% DS, determine the DS percentage of the end product.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Problem-3</a:t>
            </a:r>
            <a:endParaRPr lang="en-US" dirty="0"/>
          </a:p>
        </p:txBody>
      </p:sp>
      <p:sp>
        <p:nvSpPr>
          <p:cNvPr id="3" name="Content Placeholder 2"/>
          <p:cNvSpPr>
            <a:spLocks noGrp="1"/>
          </p:cNvSpPr>
          <p:nvPr>
            <p:ph idx="1"/>
          </p:nvPr>
        </p:nvSpPr>
        <p:spPr/>
        <p:txBody>
          <a:bodyPr/>
          <a:lstStyle/>
          <a:p>
            <a:pPr algn="just"/>
            <a:r>
              <a:rPr lang="en-US" dirty="0" smtClean="0"/>
              <a:t>Everyday 3780m</a:t>
            </a:r>
            <a:r>
              <a:rPr lang="en-US" baseline="30000" dirty="0" smtClean="0"/>
              <a:t>3</a:t>
            </a:r>
            <a:r>
              <a:rPr lang="en-US" dirty="0" smtClean="0"/>
              <a:t> of wastewater is treated at a municipal wastewater treatment plant. The influent contains 220mg/L of suspended solids. The treated water has a suspended solid concentration of 5 mg/L. Determine the mass of sludge produced daily from the treatment plant.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Problem-4</a:t>
            </a:r>
            <a:endParaRPr lang="en-US" dirty="0"/>
          </a:p>
        </p:txBody>
      </p:sp>
      <p:sp>
        <p:nvSpPr>
          <p:cNvPr id="3" name="Content Placeholder 2"/>
          <p:cNvSpPr>
            <a:spLocks noGrp="1"/>
          </p:cNvSpPr>
          <p:nvPr>
            <p:ph idx="1"/>
          </p:nvPr>
        </p:nvSpPr>
        <p:spPr/>
        <p:txBody>
          <a:bodyPr/>
          <a:lstStyle/>
          <a:p>
            <a:pPr algn="just"/>
            <a:r>
              <a:rPr lang="en-US" dirty="0" smtClean="0"/>
              <a:t>A slurry containing 20% by weight of limestone(CaCO</a:t>
            </a:r>
            <a:r>
              <a:rPr lang="en-US" baseline="-25000" dirty="0" smtClean="0"/>
              <a:t>3</a:t>
            </a:r>
            <a:r>
              <a:rPr lang="en-US" dirty="0" smtClean="0"/>
              <a:t>) is processed to separate pure dry limestone from water. If the feed rate is 2000kg/hr, how much CaCO</a:t>
            </a:r>
            <a:r>
              <a:rPr lang="en-US" baseline="-25000" dirty="0" smtClean="0"/>
              <a:t>3</a:t>
            </a:r>
            <a:r>
              <a:rPr lang="en-US" dirty="0" smtClean="0"/>
              <a:t> is produced per hour.</a:t>
            </a:r>
            <a:endParaRPr lang="en-US" baseline="-25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Dimension in </a:t>
            </a:r>
            <a:r>
              <a:rPr lang="en-US" dirty="0" err="1" smtClean="0"/>
              <a:t>Env</a:t>
            </a:r>
            <a:r>
              <a:rPr lang="en-US" dirty="0" smtClean="0"/>
              <a:t>. </a:t>
            </a:r>
            <a:r>
              <a:rPr lang="en-US" dirty="0" err="1" smtClean="0"/>
              <a:t>Engg</a:t>
            </a:r>
            <a:r>
              <a:rPr lang="en-US" dirty="0" smtClean="0"/>
              <a:t>.</a:t>
            </a:r>
            <a:endParaRPr lang="en-US" dirty="0"/>
          </a:p>
        </p:txBody>
      </p:sp>
      <p:sp>
        <p:nvSpPr>
          <p:cNvPr id="3" name="Content Placeholder 2"/>
          <p:cNvSpPr>
            <a:spLocks noGrp="1"/>
          </p:cNvSpPr>
          <p:nvPr>
            <p:ph idx="1"/>
          </p:nvPr>
        </p:nvSpPr>
        <p:spPr/>
        <p:txBody>
          <a:bodyPr/>
          <a:lstStyle/>
          <a:p>
            <a:pPr algn="just"/>
            <a:r>
              <a:rPr lang="en-US" dirty="0" smtClean="0"/>
              <a:t>It is also known as </a:t>
            </a:r>
            <a:r>
              <a:rPr lang="en-US" b="1" dirty="0" smtClean="0"/>
              <a:t>Three factor model</a:t>
            </a:r>
            <a:r>
              <a:rPr lang="en-US" dirty="0" smtClean="0"/>
              <a:t> for assessing environmental degradation.</a:t>
            </a:r>
          </a:p>
          <a:p>
            <a:pPr algn="just"/>
            <a:r>
              <a:rPr lang="en-US" dirty="0" smtClean="0"/>
              <a:t>To estimate or assess the extent of environmental degradation </a:t>
            </a:r>
            <a:r>
              <a:rPr lang="en-US" b="1" dirty="0" smtClean="0"/>
              <a:t>John </a:t>
            </a:r>
            <a:r>
              <a:rPr lang="en-US" b="1" dirty="0" err="1" smtClean="0"/>
              <a:t>Holdern</a:t>
            </a:r>
            <a:r>
              <a:rPr lang="en-US" dirty="0" smtClean="0"/>
              <a:t>      (a physicist) and </a:t>
            </a:r>
            <a:r>
              <a:rPr lang="en-US" b="1" dirty="0" smtClean="0"/>
              <a:t>Paul Ehrlich</a:t>
            </a:r>
            <a:r>
              <a:rPr lang="en-US" dirty="0" smtClean="0"/>
              <a:t> (a biologist) have given a three factor model.</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Reactor Configuration</a:t>
            </a:r>
            <a:endParaRPr lang="en-US" dirty="0"/>
          </a:p>
        </p:txBody>
      </p:sp>
      <p:sp>
        <p:nvSpPr>
          <p:cNvPr id="3" name="Content Placeholder 2"/>
          <p:cNvSpPr>
            <a:spLocks noGrp="1"/>
          </p:cNvSpPr>
          <p:nvPr>
            <p:ph idx="1"/>
          </p:nvPr>
        </p:nvSpPr>
        <p:spPr/>
        <p:txBody>
          <a:bodyPr/>
          <a:lstStyle/>
          <a:p>
            <a:r>
              <a:rPr lang="en-US" dirty="0" smtClean="0"/>
              <a:t>In environmental engineering, particularly in water &amp; waste water treatment reactors used are of 3 types – </a:t>
            </a:r>
          </a:p>
          <a:p>
            <a:pPr>
              <a:buNone/>
            </a:pPr>
            <a:r>
              <a:rPr lang="en-US" dirty="0" smtClean="0"/>
              <a:t>    </a:t>
            </a:r>
            <a:r>
              <a:rPr lang="en-US" dirty="0" err="1" smtClean="0"/>
              <a:t>i</a:t>
            </a:r>
            <a:r>
              <a:rPr lang="en-US" dirty="0" smtClean="0"/>
              <a:t>) Batch Reactor(BR)</a:t>
            </a:r>
          </a:p>
          <a:p>
            <a:pPr>
              <a:buNone/>
            </a:pPr>
            <a:r>
              <a:rPr lang="en-US" dirty="0" smtClean="0"/>
              <a:t>    ii) Continuously Stirred Tank Reactor(CSTR)</a:t>
            </a:r>
          </a:p>
          <a:p>
            <a:pPr>
              <a:buNone/>
            </a:pPr>
            <a:r>
              <a:rPr lang="en-US" dirty="0" smtClean="0"/>
              <a:t>    iii) Plug Flow Reactor(PFR)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t>
            </a:r>
            <a:r>
              <a:rPr lang="en-US" dirty="0" smtClean="0"/>
              <a:t>) Batch Reactor(BR)</a:t>
            </a:r>
            <a:endParaRPr lang="en-US" dirty="0"/>
          </a:p>
        </p:txBody>
      </p:sp>
      <p:sp>
        <p:nvSpPr>
          <p:cNvPr id="3" name="Content Placeholder 2"/>
          <p:cNvSpPr>
            <a:spLocks noGrp="1"/>
          </p:cNvSpPr>
          <p:nvPr>
            <p:ph idx="1"/>
          </p:nvPr>
        </p:nvSpPr>
        <p:spPr/>
        <p:txBody>
          <a:bodyPr/>
          <a:lstStyle/>
          <a:p>
            <a:endParaRPr lang="en-US" dirty="0" smtClean="0"/>
          </a:p>
          <a:p>
            <a:r>
              <a:rPr lang="en-US" dirty="0" smtClean="0"/>
              <a:t>In this case, the reactants or inputs enter into the reactor, remain for desired time &amp; then discharged.</a:t>
            </a:r>
          </a:p>
          <a:p>
            <a:r>
              <a:rPr lang="en-US" dirty="0" smtClean="0"/>
              <a:t>Ex:- BOD test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 of BR</a:t>
            </a:r>
            <a:endParaRPr lang="en-US" dirty="0"/>
          </a:p>
        </p:txBody>
      </p:sp>
      <p:pic>
        <p:nvPicPr>
          <p:cNvPr id="111618" name="Picture 2"/>
          <p:cNvPicPr>
            <a:picLocks noGrp="1" noChangeAspect="1" noChangeArrowheads="1"/>
          </p:cNvPicPr>
          <p:nvPr>
            <p:ph idx="1"/>
          </p:nvPr>
        </p:nvPicPr>
        <p:blipFill>
          <a:blip r:embed="rId2"/>
          <a:srcRect/>
          <a:stretch>
            <a:fillRect/>
          </a:stretch>
        </p:blipFill>
        <p:spPr bwMode="auto">
          <a:xfrm>
            <a:off x="838200" y="1447800"/>
            <a:ext cx="6857999" cy="4800599"/>
          </a:xfrm>
          <a:prstGeom prst="rect">
            <a:avLst/>
          </a:prstGeom>
          <a:noFill/>
          <a:ln w="9525">
            <a:noFill/>
            <a:miter lim="800000"/>
            <a:headEnd/>
            <a:tailEnd/>
          </a:ln>
          <a:effectLst/>
        </p:spPr>
      </p:pic>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ii) Continuously Stirred Tank Reactor(CSTR)</a:t>
            </a:r>
            <a:endParaRPr lang="en-US" dirty="0"/>
          </a:p>
        </p:txBody>
      </p:sp>
      <p:sp>
        <p:nvSpPr>
          <p:cNvPr id="3" name="Content Placeholder 2"/>
          <p:cNvSpPr>
            <a:spLocks noGrp="1"/>
          </p:cNvSpPr>
          <p:nvPr>
            <p:ph idx="1"/>
          </p:nvPr>
        </p:nvSpPr>
        <p:spPr/>
        <p:txBody>
          <a:bodyPr/>
          <a:lstStyle/>
          <a:p>
            <a:r>
              <a:rPr lang="en-US" dirty="0" smtClean="0"/>
              <a:t>In this case, reactants continuously enter into the reactor &amp; the products are continuously discharged from a well-mixed vessel.</a:t>
            </a:r>
          </a:p>
          <a:p>
            <a:r>
              <a:rPr lang="en-US" dirty="0" smtClean="0"/>
              <a:t>Ex:- Waste water treatment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 of CSTR</a:t>
            </a:r>
            <a:endParaRPr lang="en-US" dirty="0"/>
          </a:p>
        </p:txBody>
      </p:sp>
      <p:pic>
        <p:nvPicPr>
          <p:cNvPr id="112642" name="Picture 2"/>
          <p:cNvPicPr>
            <a:picLocks noGrp="1" noChangeAspect="1" noChangeArrowheads="1"/>
          </p:cNvPicPr>
          <p:nvPr>
            <p:ph idx="1"/>
          </p:nvPr>
        </p:nvPicPr>
        <p:blipFill>
          <a:blip r:embed="rId2"/>
          <a:srcRect/>
          <a:stretch>
            <a:fillRect/>
          </a:stretch>
        </p:blipFill>
        <p:spPr bwMode="auto">
          <a:xfrm>
            <a:off x="1295400" y="1143000"/>
            <a:ext cx="6781800" cy="5334000"/>
          </a:xfrm>
          <a:prstGeom prst="rect">
            <a:avLst/>
          </a:prstGeom>
          <a:noFill/>
          <a:ln w="9525">
            <a:noFill/>
            <a:miter lim="800000"/>
            <a:headEnd/>
            <a:tailEnd/>
          </a:ln>
          <a:effectLst/>
        </p:spPr>
      </p:pic>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 Plug Flow Reactor(PFR)</a:t>
            </a:r>
            <a:endParaRPr lang="en-US" dirty="0"/>
          </a:p>
        </p:txBody>
      </p:sp>
      <p:sp>
        <p:nvSpPr>
          <p:cNvPr id="3" name="Content Placeholder 2"/>
          <p:cNvSpPr>
            <a:spLocks noGrp="1"/>
          </p:cNvSpPr>
          <p:nvPr>
            <p:ph idx="1"/>
          </p:nvPr>
        </p:nvSpPr>
        <p:spPr/>
        <p:txBody>
          <a:bodyPr/>
          <a:lstStyle/>
          <a:p>
            <a:r>
              <a:rPr lang="en-US" dirty="0" smtClean="0"/>
              <a:t>In this case, the reactants or inputs are entered at one end &amp; products are discharged at the other end, after spending a minimum retention time in the system.</a:t>
            </a:r>
          </a:p>
          <a:p>
            <a:r>
              <a:rPr lang="en-US" dirty="0" smtClean="0"/>
              <a:t>Ex:- mixing of pollutant in river flow</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 of PFR</a:t>
            </a:r>
            <a:endParaRPr lang="en-US" dirty="0"/>
          </a:p>
        </p:txBody>
      </p:sp>
      <p:pic>
        <p:nvPicPr>
          <p:cNvPr id="113666" name="Picture 2"/>
          <p:cNvPicPr>
            <a:picLocks noGrp="1" noChangeAspect="1" noChangeArrowheads="1"/>
          </p:cNvPicPr>
          <p:nvPr>
            <p:ph idx="1"/>
          </p:nvPr>
        </p:nvPicPr>
        <p:blipFill>
          <a:blip r:embed="rId2"/>
          <a:srcRect/>
          <a:stretch>
            <a:fillRect/>
          </a:stretch>
        </p:blipFill>
        <p:spPr bwMode="auto">
          <a:xfrm>
            <a:off x="838200" y="1524000"/>
            <a:ext cx="6781800" cy="4114800"/>
          </a:xfrm>
          <a:prstGeom prst="rect">
            <a:avLst/>
          </a:prstGeom>
          <a:noFill/>
          <a:ln w="9525">
            <a:noFill/>
            <a:miter lim="800000"/>
            <a:headEnd/>
            <a:tailEnd/>
          </a:ln>
          <a:effectLst/>
        </p:spPr>
      </p:pic>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Noise Pollution</a:t>
            </a:r>
            <a:endParaRPr lang="en-US" dirty="0"/>
          </a:p>
        </p:txBody>
      </p:sp>
      <p:sp>
        <p:nvSpPr>
          <p:cNvPr id="3" name="Content Placeholder 2"/>
          <p:cNvSpPr>
            <a:spLocks noGrp="1"/>
          </p:cNvSpPr>
          <p:nvPr>
            <p:ph idx="1"/>
          </p:nvPr>
        </p:nvSpPr>
        <p:spPr/>
        <p:txBody>
          <a:bodyPr/>
          <a:lstStyle/>
          <a:p>
            <a:r>
              <a:rPr lang="en-US" dirty="0" smtClean="0"/>
              <a:t>Sounds are mechanical waves of pressure which allow us to hear &amp; listen.</a:t>
            </a:r>
          </a:p>
          <a:p>
            <a:r>
              <a:rPr lang="en-US" dirty="0" smtClean="0"/>
              <a:t>Sounds can be transmitted through solid, liquid &amp; gas.</a:t>
            </a:r>
          </a:p>
          <a:p>
            <a:r>
              <a:rPr lang="en-US" dirty="0" smtClean="0"/>
              <a:t>Generally human beings can perceive sound frequencies between 20 Hz &amp; 20 KHz.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Noise Pollution</a:t>
            </a:r>
            <a:endParaRPr lang="en-US" dirty="0"/>
          </a:p>
        </p:txBody>
      </p:sp>
      <p:sp>
        <p:nvSpPr>
          <p:cNvPr id="3" name="Content Placeholder 2"/>
          <p:cNvSpPr>
            <a:spLocks noGrp="1"/>
          </p:cNvSpPr>
          <p:nvPr>
            <p:ph idx="1"/>
          </p:nvPr>
        </p:nvSpPr>
        <p:spPr/>
        <p:txBody>
          <a:bodyPr/>
          <a:lstStyle/>
          <a:p>
            <a:r>
              <a:rPr lang="en-US" dirty="0" smtClean="0"/>
              <a:t>Noise is a sound, that is loud, unpleasant, unexpected or undesired.</a:t>
            </a:r>
          </a:p>
          <a:p>
            <a:r>
              <a:rPr lang="en-US" dirty="0" smtClean="0"/>
              <a:t>Sounds, particularly loud ones, that disturb people or make it difficult to hear wanted sounds, are called noise.</a:t>
            </a:r>
          </a:p>
          <a:p>
            <a:r>
              <a:rPr lang="en-US" dirty="0" smtClean="0"/>
              <a:t>Noise is a subset of sound.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Noise Pollution</a:t>
            </a:r>
            <a:endParaRPr lang="en-US" dirty="0"/>
          </a:p>
        </p:txBody>
      </p:sp>
      <p:sp>
        <p:nvSpPr>
          <p:cNvPr id="3" name="Content Placeholder 2"/>
          <p:cNvSpPr>
            <a:spLocks noGrp="1"/>
          </p:cNvSpPr>
          <p:nvPr>
            <p:ph idx="1"/>
          </p:nvPr>
        </p:nvSpPr>
        <p:spPr/>
        <p:txBody>
          <a:bodyPr/>
          <a:lstStyle/>
          <a:p>
            <a:r>
              <a:rPr lang="en-US" dirty="0" smtClean="0"/>
              <a:t>Sources can be classified into outside &amp; inside.</a:t>
            </a:r>
          </a:p>
          <a:p>
            <a:r>
              <a:rPr lang="en-US" dirty="0" smtClean="0"/>
              <a:t>Outside include construction sites, road traffic, airport, factories etc.</a:t>
            </a:r>
          </a:p>
          <a:p>
            <a:r>
              <a:rPr lang="en-US" dirty="0" smtClean="0"/>
              <a:t>Inside include phones, TV, radio, home appliances etc.</a:t>
            </a:r>
          </a:p>
          <a:p>
            <a:r>
              <a:rPr lang="en-US" dirty="0" smtClean="0"/>
              <a:t>Main source is urbanization &amp; increasing population.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Dimension in </a:t>
            </a:r>
            <a:r>
              <a:rPr lang="en-US" dirty="0" err="1" smtClean="0"/>
              <a:t>Env</a:t>
            </a:r>
            <a:r>
              <a:rPr lang="en-US" dirty="0" smtClean="0"/>
              <a:t>. </a:t>
            </a:r>
            <a:r>
              <a:rPr lang="en-US" dirty="0" err="1" smtClean="0"/>
              <a:t>Engg</a:t>
            </a:r>
            <a:r>
              <a:rPr lang="en-US" dirty="0" smtClean="0"/>
              <a:t>. </a:t>
            </a:r>
            <a:endParaRPr lang="en-US" dirty="0"/>
          </a:p>
        </p:txBody>
      </p:sp>
      <p:sp>
        <p:nvSpPr>
          <p:cNvPr id="3" name="Content Placeholder 2"/>
          <p:cNvSpPr>
            <a:spLocks noGrp="1"/>
          </p:cNvSpPr>
          <p:nvPr>
            <p:ph idx="1"/>
          </p:nvPr>
        </p:nvSpPr>
        <p:spPr/>
        <p:txBody>
          <a:bodyPr/>
          <a:lstStyle/>
          <a:p>
            <a:r>
              <a:rPr lang="en-US" dirty="0" smtClean="0"/>
              <a:t>According to this model, total environmental Impact (I) of degradation and pollution due to population in a given area depends on three factors i.e. P, A, T.</a:t>
            </a:r>
          </a:p>
          <a:p>
            <a:pPr>
              <a:buNone/>
            </a:pPr>
            <a:r>
              <a:rPr lang="en-US" dirty="0" smtClean="0"/>
              <a:t>    P represents Size of population</a:t>
            </a:r>
          </a:p>
          <a:p>
            <a:pPr>
              <a:buNone/>
            </a:pPr>
            <a:r>
              <a:rPr lang="en-US" dirty="0" smtClean="0"/>
              <a:t>    A represents Affluence or Per capita Consumption or per person consumption</a:t>
            </a:r>
          </a:p>
          <a:p>
            <a:pPr>
              <a:buNone/>
            </a:pPr>
            <a:r>
              <a:rPr lang="en-US" dirty="0" smtClean="0"/>
              <a:t>    T represents Technology used.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Noise Pollution</a:t>
            </a:r>
            <a:endParaRPr lang="en-US" dirty="0"/>
          </a:p>
        </p:txBody>
      </p:sp>
      <p:sp>
        <p:nvSpPr>
          <p:cNvPr id="3" name="Content Placeholder 2"/>
          <p:cNvSpPr>
            <a:spLocks noGrp="1"/>
          </p:cNvSpPr>
          <p:nvPr>
            <p:ph idx="1"/>
          </p:nvPr>
        </p:nvSpPr>
        <p:spPr/>
        <p:txBody>
          <a:bodyPr/>
          <a:lstStyle/>
          <a:p>
            <a:pPr lvl="1">
              <a:buNone/>
            </a:pPr>
            <a:r>
              <a:rPr lang="en-US" u="sng" dirty="0" smtClean="0"/>
              <a:t>Source</a:t>
            </a:r>
            <a:r>
              <a:rPr lang="en-US" dirty="0" smtClean="0"/>
              <a:t>				</a:t>
            </a:r>
            <a:r>
              <a:rPr lang="en-US" u="sng" dirty="0" smtClean="0"/>
              <a:t>Sound in dB</a:t>
            </a:r>
            <a:r>
              <a:rPr lang="en-US" dirty="0" smtClean="0"/>
              <a:t>	</a:t>
            </a:r>
          </a:p>
          <a:p>
            <a:pPr lvl="1">
              <a:buNone/>
            </a:pPr>
            <a:r>
              <a:rPr lang="en-US" dirty="0" smtClean="0"/>
              <a:t>Normal conversation			60</a:t>
            </a:r>
          </a:p>
          <a:p>
            <a:pPr lvl="1">
              <a:buNone/>
            </a:pPr>
            <a:r>
              <a:rPr lang="en-US" dirty="0" smtClean="0"/>
              <a:t>Alarm Clock				80</a:t>
            </a:r>
          </a:p>
          <a:p>
            <a:pPr lvl="1">
              <a:buNone/>
            </a:pPr>
            <a:r>
              <a:rPr lang="en-US" dirty="0" smtClean="0"/>
              <a:t>Car horn					120</a:t>
            </a:r>
          </a:p>
          <a:p>
            <a:pPr lvl="1">
              <a:buNone/>
            </a:pPr>
            <a:r>
              <a:rPr lang="en-US" dirty="0" smtClean="0"/>
              <a:t>Jet						130</a:t>
            </a:r>
          </a:p>
          <a:p>
            <a:pPr lvl="1">
              <a:buNone/>
            </a:pPr>
            <a:r>
              <a:rPr lang="en-US" dirty="0" smtClean="0"/>
              <a:t>Gunshot					140</a:t>
            </a:r>
          </a:p>
          <a:p>
            <a:pPr lvl="1">
              <a:buNone/>
            </a:pPr>
            <a:r>
              <a:rPr lang="en-US" dirty="0" smtClean="0"/>
              <a:t>Rocket Launching			180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Noise Pollution</a:t>
            </a:r>
            <a:endParaRPr lang="en-US" dirty="0"/>
          </a:p>
        </p:txBody>
      </p:sp>
      <p:sp>
        <p:nvSpPr>
          <p:cNvPr id="3" name="Content Placeholder 2"/>
          <p:cNvSpPr>
            <a:spLocks noGrp="1"/>
          </p:cNvSpPr>
          <p:nvPr>
            <p:ph idx="1"/>
          </p:nvPr>
        </p:nvSpPr>
        <p:spPr/>
        <p:txBody>
          <a:bodyPr/>
          <a:lstStyle/>
          <a:p>
            <a:r>
              <a:rPr lang="en-US" dirty="0" smtClean="0"/>
              <a:t>Sleep disturbance</a:t>
            </a:r>
          </a:p>
          <a:p>
            <a:r>
              <a:rPr lang="en-US" dirty="0" smtClean="0"/>
              <a:t>Lack of productivity</a:t>
            </a:r>
          </a:p>
          <a:p>
            <a:r>
              <a:rPr lang="en-US" dirty="0" smtClean="0"/>
              <a:t>Causes stress &amp; depression</a:t>
            </a:r>
          </a:p>
          <a:p>
            <a:r>
              <a:rPr lang="en-US" dirty="0" smtClean="0"/>
              <a:t>Hormone imbalance</a:t>
            </a:r>
          </a:p>
          <a:p>
            <a:r>
              <a:rPr lang="en-US" dirty="0" smtClean="0"/>
              <a:t>Higher heart rate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Noise Control or Attenuation</a:t>
            </a:r>
            <a:endParaRPr lang="en-US" dirty="0"/>
          </a:p>
        </p:txBody>
      </p:sp>
      <p:sp>
        <p:nvSpPr>
          <p:cNvPr id="3" name="Content Placeholder 2"/>
          <p:cNvSpPr>
            <a:spLocks noGrp="1"/>
          </p:cNvSpPr>
          <p:nvPr>
            <p:ph idx="1"/>
          </p:nvPr>
        </p:nvSpPr>
        <p:spPr/>
        <p:txBody>
          <a:bodyPr/>
          <a:lstStyle/>
          <a:p>
            <a:r>
              <a:rPr lang="en-US" dirty="0" smtClean="0"/>
              <a:t>Noise has following medium.</a:t>
            </a:r>
          </a:p>
          <a:p>
            <a:r>
              <a:rPr lang="en-US" dirty="0" err="1" smtClean="0"/>
              <a:t>Source</a:t>
            </a:r>
            <a:r>
              <a:rPr lang="en-US" dirty="0" err="1" smtClean="0">
                <a:sym typeface="Wingdings" pitchFamily="2" charset="2"/>
              </a:rPr>
              <a:t>Transmission</a:t>
            </a:r>
            <a:r>
              <a:rPr lang="en-US" dirty="0" smtClean="0">
                <a:sym typeface="Wingdings" pitchFamily="2" charset="2"/>
              </a:rPr>
              <a:t> Path Receiver</a:t>
            </a:r>
          </a:p>
          <a:p>
            <a:r>
              <a:rPr lang="en-US" dirty="0" smtClean="0">
                <a:sym typeface="Wingdings" pitchFamily="2" charset="2"/>
              </a:rPr>
              <a:t>The acoustic treatment of above three can help in attenuation.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reduce Noise Pollution</a:t>
            </a:r>
            <a:endParaRPr lang="en-US" dirty="0"/>
          </a:p>
        </p:txBody>
      </p:sp>
      <p:sp>
        <p:nvSpPr>
          <p:cNvPr id="3" name="Content Placeholder 2"/>
          <p:cNvSpPr>
            <a:spLocks noGrp="1"/>
          </p:cNvSpPr>
          <p:nvPr>
            <p:ph idx="1"/>
          </p:nvPr>
        </p:nvSpPr>
        <p:spPr/>
        <p:txBody>
          <a:bodyPr>
            <a:normAutofit lnSpcReduction="10000"/>
          </a:bodyPr>
          <a:lstStyle/>
          <a:p>
            <a:r>
              <a:rPr lang="en-US" dirty="0" smtClean="0"/>
              <a:t>Wear ear plugs</a:t>
            </a:r>
          </a:p>
          <a:p>
            <a:r>
              <a:rPr lang="en-US" dirty="0" smtClean="0"/>
              <a:t>Avoid using multiple appliances at a time</a:t>
            </a:r>
          </a:p>
          <a:p>
            <a:r>
              <a:rPr lang="en-US" dirty="0" smtClean="0"/>
              <a:t>Keep vehicles &amp; machines in proper condition</a:t>
            </a:r>
          </a:p>
          <a:p>
            <a:r>
              <a:rPr lang="en-US" dirty="0" smtClean="0">
                <a:latin typeface="Calibri" pitchFamily="34" charset="0"/>
              </a:rPr>
              <a:t>Buildings can be designed with suitable noise absorbing material for the walls, windows, and ceilings. </a:t>
            </a:r>
          </a:p>
          <a:p>
            <a:r>
              <a:rPr lang="en-US" dirty="0" smtClean="0">
                <a:latin typeface="Calibri" pitchFamily="34" charset="0"/>
              </a:rPr>
              <a:t>Social awareness programs should be taken up to educate the public about the causes and effects of noise pollution.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Properties of Sound</a:t>
            </a:r>
            <a:endParaRPr lang="en-US" dirty="0"/>
          </a:p>
        </p:txBody>
      </p:sp>
      <p:sp>
        <p:nvSpPr>
          <p:cNvPr id="3" name="Content Placeholder 2"/>
          <p:cNvSpPr>
            <a:spLocks noGrp="1"/>
          </p:cNvSpPr>
          <p:nvPr>
            <p:ph idx="1"/>
          </p:nvPr>
        </p:nvSpPr>
        <p:spPr/>
        <p:txBody>
          <a:bodyPr/>
          <a:lstStyle/>
          <a:p>
            <a:r>
              <a:rPr lang="en-US" dirty="0" smtClean="0"/>
              <a:t>The various physical properties of sound are –</a:t>
            </a:r>
          </a:p>
          <a:p>
            <a:r>
              <a:rPr lang="en-US" dirty="0" smtClean="0"/>
              <a:t>Amplitude(A)</a:t>
            </a:r>
          </a:p>
          <a:p>
            <a:r>
              <a:rPr lang="en-US" dirty="0" smtClean="0"/>
              <a:t>Wavelength(</a:t>
            </a:r>
            <a:r>
              <a:rPr lang="el-GR" dirty="0" smtClean="0"/>
              <a:t>λ</a:t>
            </a:r>
            <a:r>
              <a:rPr lang="en-US" dirty="0" smtClean="0"/>
              <a:t>)</a:t>
            </a:r>
          </a:p>
          <a:p>
            <a:r>
              <a:rPr lang="en-US" dirty="0" smtClean="0"/>
              <a:t>Time Period(T or P)</a:t>
            </a:r>
          </a:p>
          <a:p>
            <a:r>
              <a:rPr lang="en-US" dirty="0" smtClean="0"/>
              <a:t>Frequency(f)</a:t>
            </a:r>
          </a:p>
          <a:p>
            <a:r>
              <a:rPr lang="en-US" dirty="0" smtClean="0"/>
              <a:t>Speed of sound(c)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Properties of Sound</a:t>
            </a:r>
            <a:endParaRPr lang="en-US" dirty="0"/>
          </a:p>
        </p:txBody>
      </p:sp>
      <p:sp>
        <p:nvSpPr>
          <p:cNvPr id="3" name="Content Placeholder 2"/>
          <p:cNvSpPr>
            <a:spLocks noGrp="1"/>
          </p:cNvSpPr>
          <p:nvPr>
            <p:ph idx="1"/>
          </p:nvPr>
        </p:nvSpPr>
        <p:spPr/>
        <p:txBody>
          <a:bodyPr/>
          <a:lstStyle/>
          <a:p>
            <a:r>
              <a:rPr lang="en-US" dirty="0" smtClean="0"/>
              <a:t>Amplitude is maximum or minimum pressure</a:t>
            </a:r>
          </a:p>
          <a:p>
            <a:r>
              <a:rPr lang="en-US" dirty="0" smtClean="0"/>
              <a:t>Wavelength is the distance between successive crest or trough</a:t>
            </a:r>
          </a:p>
          <a:p>
            <a:r>
              <a:rPr lang="en-US" dirty="0" smtClean="0"/>
              <a:t>Time period is the time gap between successive crest or trough</a:t>
            </a:r>
          </a:p>
          <a:p>
            <a:r>
              <a:rPr lang="en-US" dirty="0" smtClean="0"/>
              <a:t>Frequency is the number of complete pressure variations or cycles per second.</a:t>
            </a:r>
          </a:p>
          <a:p>
            <a:r>
              <a:rPr lang="en-US" dirty="0" smtClean="0"/>
              <a:t>Speed of sound in air is 340m/sec.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Noise Criteria</a:t>
            </a:r>
            <a:endParaRPr lang="en-US" dirty="0"/>
          </a:p>
        </p:txBody>
      </p:sp>
      <p:sp>
        <p:nvSpPr>
          <p:cNvPr id="3" name="Content Placeholder 2"/>
          <p:cNvSpPr>
            <a:spLocks noGrp="1"/>
          </p:cNvSpPr>
          <p:nvPr>
            <p:ph idx="1"/>
          </p:nvPr>
        </p:nvSpPr>
        <p:spPr/>
        <p:txBody>
          <a:bodyPr/>
          <a:lstStyle/>
          <a:p>
            <a:r>
              <a:rPr lang="en-US" dirty="0" smtClean="0"/>
              <a:t>The various noise criteria can be –</a:t>
            </a:r>
          </a:p>
          <a:p>
            <a:r>
              <a:rPr lang="en-US" dirty="0" err="1" smtClean="0"/>
              <a:t>L</a:t>
            </a:r>
            <a:r>
              <a:rPr lang="en-US" baseline="-25000" dirty="0" err="1" smtClean="0"/>
              <a:t>Aeq</a:t>
            </a:r>
            <a:r>
              <a:rPr lang="en-US" dirty="0" smtClean="0"/>
              <a:t> ( Equivalent Continuous Level)</a:t>
            </a:r>
          </a:p>
          <a:p>
            <a:r>
              <a:rPr lang="en-US" dirty="0" smtClean="0"/>
              <a:t>L</a:t>
            </a:r>
            <a:r>
              <a:rPr lang="en-US" baseline="-25000" dirty="0" smtClean="0"/>
              <a:t>AE</a:t>
            </a:r>
            <a:r>
              <a:rPr lang="en-US" dirty="0" smtClean="0"/>
              <a:t> (Sound Exposure Level)</a:t>
            </a:r>
          </a:p>
          <a:p>
            <a:r>
              <a:rPr lang="en-US" dirty="0" smtClean="0"/>
              <a:t>L</a:t>
            </a:r>
            <a:r>
              <a:rPr lang="en-US" baseline="-25000" dirty="0" smtClean="0"/>
              <a:t>AN</a:t>
            </a:r>
            <a:r>
              <a:rPr lang="en-US" dirty="0" smtClean="0"/>
              <a:t> (Sound Level Exceeded for N% of time)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Indian Standard for ambient noise level</a:t>
            </a:r>
            <a:endParaRPr lang="en-US" dirty="0"/>
          </a:p>
        </p:txBody>
      </p:sp>
      <p:sp>
        <p:nvSpPr>
          <p:cNvPr id="3" name="Content Placeholder 2"/>
          <p:cNvSpPr>
            <a:spLocks noGrp="1"/>
          </p:cNvSpPr>
          <p:nvPr>
            <p:ph idx="1"/>
          </p:nvPr>
        </p:nvSpPr>
        <p:spPr/>
        <p:txBody>
          <a:bodyPr/>
          <a:lstStyle/>
          <a:p>
            <a:pPr>
              <a:buNone/>
            </a:pPr>
            <a:r>
              <a:rPr lang="en-US" dirty="0" smtClean="0"/>
              <a:t> Area code		Area          Daytime     Night time</a:t>
            </a:r>
          </a:p>
          <a:p>
            <a:pPr>
              <a:buNone/>
            </a:pPr>
            <a:r>
              <a:rPr lang="en-US" dirty="0" smtClean="0"/>
              <a:t>      A           Industrial Area 	75dB		70dB</a:t>
            </a:r>
          </a:p>
          <a:p>
            <a:pPr>
              <a:buNone/>
            </a:pPr>
            <a:r>
              <a:rPr lang="en-US" dirty="0" smtClean="0"/>
              <a:t>      B	       Commercial Area  65dB 	55dB</a:t>
            </a:r>
          </a:p>
          <a:p>
            <a:pPr>
              <a:buNone/>
            </a:pPr>
            <a:r>
              <a:rPr lang="en-US" dirty="0" smtClean="0"/>
              <a:t>      C	        Residential Area  	55dB		45dB</a:t>
            </a:r>
          </a:p>
          <a:p>
            <a:pPr>
              <a:buNone/>
            </a:pPr>
            <a:r>
              <a:rPr lang="en-US" dirty="0" smtClean="0"/>
              <a:t>      D          Silence Zone 	50dB		40dB</a:t>
            </a:r>
          </a:p>
          <a:p>
            <a:pPr>
              <a:buNone/>
            </a:pPr>
            <a:r>
              <a:rPr lang="en-US" dirty="0" smtClean="0"/>
              <a:t>The above values are of </a:t>
            </a:r>
            <a:r>
              <a:rPr lang="en-US" dirty="0" err="1" smtClean="0"/>
              <a:t>L</a:t>
            </a:r>
            <a:r>
              <a:rPr lang="en-US" baseline="-25000" dirty="0" err="1" smtClean="0"/>
              <a:t>Aeq</a:t>
            </a:r>
            <a:r>
              <a:rPr lang="en-US" dirty="0" smtClean="0"/>
              <a:t>. </a:t>
            </a:r>
            <a:endParaRPr lang="en-US" baseline="-25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Inverse Square Law of sound Propagation</a:t>
            </a:r>
            <a:endParaRPr lang="en-US" dirty="0"/>
          </a:p>
        </p:txBody>
      </p:sp>
      <p:sp>
        <p:nvSpPr>
          <p:cNvPr id="3" name="Content Placeholder 2"/>
          <p:cNvSpPr>
            <a:spLocks noGrp="1"/>
          </p:cNvSpPr>
          <p:nvPr>
            <p:ph idx="1"/>
          </p:nvPr>
        </p:nvSpPr>
        <p:spPr/>
        <p:txBody>
          <a:bodyPr/>
          <a:lstStyle/>
          <a:p>
            <a:r>
              <a:rPr lang="en-US" dirty="0" smtClean="0"/>
              <a:t>It states that, the sound intensity(I) is inversely proportional to the square of the distance (r) it propagates.</a:t>
            </a:r>
          </a:p>
          <a:p>
            <a:r>
              <a:rPr lang="en-US" dirty="0" smtClean="0"/>
              <a:t>I= W/4</a:t>
            </a:r>
            <a:r>
              <a:rPr lang="el-GR" dirty="0" smtClean="0"/>
              <a:t>π</a:t>
            </a:r>
            <a:r>
              <a:rPr lang="en-US" dirty="0" smtClean="0"/>
              <a:t>r</a:t>
            </a:r>
            <a:r>
              <a:rPr lang="en-US" baseline="30000" dirty="0" smtClean="0"/>
              <a:t>2</a:t>
            </a:r>
            <a:r>
              <a:rPr lang="en-US" dirty="0" smtClean="0"/>
              <a:t> i.e.</a:t>
            </a:r>
          </a:p>
          <a:p>
            <a:r>
              <a:rPr lang="en-US" dirty="0" smtClean="0"/>
              <a:t> I</a:t>
            </a:r>
            <a:r>
              <a:rPr lang="el-GR" dirty="0" smtClean="0"/>
              <a:t>α</a:t>
            </a:r>
            <a:r>
              <a:rPr lang="en-US" dirty="0" smtClean="0"/>
              <a:t>1/r</a:t>
            </a:r>
            <a:r>
              <a:rPr lang="en-US" baseline="30000" dirty="0" smtClean="0"/>
              <a:t>2</a:t>
            </a:r>
            <a:r>
              <a:rPr lang="en-US" dirty="0" smtClean="0"/>
              <a:t>, </a:t>
            </a:r>
          </a:p>
          <a:p>
            <a:r>
              <a:rPr lang="en-US" dirty="0" smtClean="0"/>
              <a:t>where, W is Sound power of noise source in watt.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a:t>
            </a:r>
            <a:endParaRPr lang="en-US" dirty="0"/>
          </a:p>
        </p:txBody>
      </p:sp>
      <p:sp>
        <p:nvSpPr>
          <p:cNvPr id="3" name="Content Placeholder 2"/>
          <p:cNvSpPr>
            <a:spLocks noGrp="1"/>
          </p:cNvSpPr>
          <p:nvPr>
            <p:ph idx="1"/>
          </p:nvPr>
        </p:nvSpPr>
        <p:spPr/>
        <p:txBody>
          <a:bodyPr/>
          <a:lstStyle/>
          <a:p>
            <a:r>
              <a:rPr lang="en-US" dirty="0" smtClean="0"/>
              <a:t>The sound power level is measured in decibel(dB) i.e.</a:t>
            </a:r>
          </a:p>
          <a:p>
            <a:r>
              <a:rPr lang="en-US" dirty="0" smtClean="0"/>
              <a:t>L</a:t>
            </a:r>
            <a:r>
              <a:rPr lang="en-US" baseline="-25000" dirty="0" smtClean="0"/>
              <a:t>W</a:t>
            </a:r>
            <a:r>
              <a:rPr lang="en-US" dirty="0" smtClean="0"/>
              <a:t>=10 log(W/10</a:t>
            </a:r>
            <a:r>
              <a:rPr lang="en-US" baseline="30000" dirty="0" smtClean="0"/>
              <a:t>-12</a:t>
            </a:r>
            <a:r>
              <a:rPr lang="en-US" dirty="0" smtClean="0"/>
              <a:t>)</a:t>
            </a:r>
          </a:p>
          <a:p>
            <a:r>
              <a:rPr lang="en-US" dirty="0" smtClean="0"/>
              <a:t>where, L</a:t>
            </a:r>
            <a:r>
              <a:rPr lang="en-US" baseline="-25000" dirty="0" smtClean="0"/>
              <a:t>W</a:t>
            </a:r>
            <a:r>
              <a:rPr lang="en-US" dirty="0" smtClean="0"/>
              <a:t> is sound power level in dB for 10</a:t>
            </a:r>
            <a:r>
              <a:rPr lang="en-US" baseline="30000" dirty="0" smtClean="0"/>
              <a:t>-12</a:t>
            </a:r>
            <a:r>
              <a:rPr lang="en-US" dirty="0" smtClean="0"/>
              <a:t> watt  &amp; W is sound power of noise source in watt.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Dimension in </a:t>
            </a:r>
            <a:r>
              <a:rPr lang="en-US" dirty="0" err="1" smtClean="0"/>
              <a:t>Env</a:t>
            </a:r>
            <a:r>
              <a:rPr lang="en-US" dirty="0" smtClean="0"/>
              <a:t>. </a:t>
            </a:r>
            <a:r>
              <a:rPr lang="en-US" dirty="0" err="1" smtClean="0"/>
              <a:t>Engg</a:t>
            </a:r>
            <a:r>
              <a:rPr lang="en-US" dirty="0" smtClean="0"/>
              <a:t>. </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relationship is, I = PAT</a:t>
            </a:r>
          </a:p>
          <a:p>
            <a:r>
              <a:rPr lang="en-US" dirty="0" smtClean="0"/>
              <a:t>In the developing countries, </a:t>
            </a:r>
            <a:r>
              <a:rPr lang="en-US" b="1" dirty="0" smtClean="0"/>
              <a:t>P</a:t>
            </a:r>
            <a:r>
              <a:rPr lang="en-US" b="1" baseline="30000" dirty="0" smtClean="0"/>
              <a:t>3</a:t>
            </a:r>
            <a:r>
              <a:rPr lang="en-US" b="1" dirty="0" smtClean="0"/>
              <a:t> syndrome </a:t>
            </a:r>
            <a:r>
              <a:rPr lang="en-US" dirty="0" smtClean="0"/>
              <a:t>i.e.(Population, Pollution, Poverty) and in the rich developed countries </a:t>
            </a:r>
            <a:r>
              <a:rPr lang="en-US" b="1" dirty="0" smtClean="0"/>
              <a:t>overuse of natural resources</a:t>
            </a:r>
            <a:r>
              <a:rPr lang="en-US" dirty="0" smtClean="0"/>
              <a:t> are the key or important factors leading to environmental degradation.</a:t>
            </a:r>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a:t>
            </a:r>
            <a:endParaRPr lang="en-US" dirty="0"/>
          </a:p>
        </p:txBody>
      </p:sp>
      <p:sp>
        <p:nvSpPr>
          <p:cNvPr id="3" name="Content Placeholder 2"/>
          <p:cNvSpPr>
            <a:spLocks noGrp="1"/>
          </p:cNvSpPr>
          <p:nvPr>
            <p:ph idx="1"/>
          </p:nvPr>
        </p:nvSpPr>
        <p:spPr/>
        <p:txBody>
          <a:bodyPr/>
          <a:lstStyle/>
          <a:p>
            <a:r>
              <a:rPr lang="en-US" dirty="0" smtClean="0"/>
              <a:t>The sound pressure level is measured in decibel(dB) &amp; is directly proportional to the square of sound pressure i.e.</a:t>
            </a:r>
          </a:p>
          <a:p>
            <a:r>
              <a:rPr lang="en-US" dirty="0" smtClean="0"/>
              <a:t>L</a:t>
            </a:r>
            <a:r>
              <a:rPr lang="en-US" baseline="-25000" dirty="0" smtClean="0"/>
              <a:t>P</a:t>
            </a:r>
            <a:r>
              <a:rPr lang="en-US" dirty="0" smtClean="0"/>
              <a:t>=10log{P</a:t>
            </a:r>
            <a:r>
              <a:rPr lang="en-US" baseline="30000" dirty="0" smtClean="0"/>
              <a:t>2</a:t>
            </a:r>
            <a:r>
              <a:rPr lang="en-US" dirty="0" smtClean="0"/>
              <a:t>/(P</a:t>
            </a:r>
            <a:r>
              <a:rPr lang="en-US" baseline="-25000" dirty="0" smtClean="0"/>
              <a:t>0</a:t>
            </a:r>
            <a:r>
              <a:rPr lang="en-US" dirty="0" smtClean="0"/>
              <a:t>)</a:t>
            </a:r>
            <a:r>
              <a:rPr lang="en-US" baseline="30000" dirty="0" smtClean="0"/>
              <a:t>2</a:t>
            </a:r>
            <a:r>
              <a:rPr lang="en-US" dirty="0" smtClean="0"/>
              <a:t>} </a:t>
            </a:r>
          </a:p>
          <a:p>
            <a:r>
              <a:rPr lang="en-US" dirty="0" smtClean="0"/>
              <a:t>   = 20 log (P/P</a:t>
            </a:r>
            <a:r>
              <a:rPr lang="en-US" baseline="-25000" dirty="0" smtClean="0"/>
              <a:t>0</a:t>
            </a:r>
            <a:r>
              <a:rPr lang="en-US" dirty="0" smtClean="0"/>
              <a:t>)</a:t>
            </a:r>
          </a:p>
          <a:p>
            <a:r>
              <a:rPr lang="en-US" dirty="0" smtClean="0"/>
              <a:t>where L</a:t>
            </a:r>
            <a:r>
              <a:rPr lang="en-US" baseline="-25000" dirty="0" smtClean="0"/>
              <a:t>P</a:t>
            </a:r>
            <a:r>
              <a:rPr lang="en-US" dirty="0" smtClean="0"/>
              <a:t> is sound pressure level in dB,</a:t>
            </a:r>
          </a:p>
          <a:p>
            <a:r>
              <a:rPr lang="en-US" dirty="0" smtClean="0"/>
              <a:t>P is measured pressure in Pascal &amp; </a:t>
            </a:r>
          </a:p>
          <a:p>
            <a:r>
              <a:rPr lang="en-US" dirty="0" smtClean="0"/>
              <a:t>P</a:t>
            </a:r>
            <a:r>
              <a:rPr lang="en-US" baseline="-25000" dirty="0" smtClean="0"/>
              <a:t>0</a:t>
            </a:r>
            <a:r>
              <a:rPr lang="en-US" dirty="0" smtClean="0"/>
              <a:t> is reference pressure = 20</a:t>
            </a:r>
            <a:r>
              <a:rPr lang="el-GR" dirty="0" smtClean="0"/>
              <a:t>μ</a:t>
            </a:r>
            <a:r>
              <a:rPr lang="en-US" dirty="0" smtClean="0"/>
              <a:t>Pa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r>
              <a:rPr lang="en-US" dirty="0" smtClean="0"/>
              <a:t>Q.1. The sound from a voice shouting source is 0.001W. What is the sound power level?</a:t>
            </a:r>
          </a:p>
          <a:p>
            <a:r>
              <a:rPr lang="en-US" dirty="0" smtClean="0"/>
              <a:t>Q.2.If a sound source has a pressure of 2000</a:t>
            </a:r>
            <a:r>
              <a:rPr lang="el-GR" dirty="0" smtClean="0"/>
              <a:t>μ</a:t>
            </a:r>
            <a:r>
              <a:rPr lang="en-US" dirty="0" smtClean="0"/>
              <a:t>Pa at 10mtr distance, calculate</a:t>
            </a:r>
          </a:p>
          <a:p>
            <a:r>
              <a:rPr lang="en-US" dirty="0" smtClean="0"/>
              <a:t>a) Sound Pressure Level in dB</a:t>
            </a:r>
          </a:p>
          <a:p>
            <a:r>
              <a:rPr lang="en-US" dirty="0" smtClean="0"/>
              <a:t>b) Sound Intensity in Watt/m</a:t>
            </a:r>
            <a:r>
              <a:rPr lang="en-US" baseline="30000" dirty="0" smtClean="0"/>
              <a:t>2</a:t>
            </a:r>
          </a:p>
          <a:p>
            <a:r>
              <a:rPr lang="en-US" dirty="0" smtClean="0"/>
              <a:t>c) Sound Power in Watt.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r>
              <a:rPr lang="en-US" dirty="0" smtClean="0"/>
              <a:t>Q.3.If two sound sources have equal pressure of 2000</a:t>
            </a:r>
            <a:r>
              <a:rPr lang="el-GR" dirty="0" smtClean="0"/>
              <a:t>μ</a:t>
            </a:r>
            <a:r>
              <a:rPr lang="en-US" dirty="0" smtClean="0"/>
              <a:t>Pa, then determine the sound pressure in dB.</a:t>
            </a:r>
          </a:p>
          <a:p>
            <a:r>
              <a:rPr lang="en-US" dirty="0" smtClean="0"/>
              <a:t>Q.4. An air conditioner generates a noise level of 75dB for five minutes in every hour. If the background noise level is 55dB, then calculate the </a:t>
            </a:r>
            <a:r>
              <a:rPr lang="en-US" dirty="0" err="1" smtClean="0"/>
              <a:t>L</a:t>
            </a:r>
            <a:r>
              <a:rPr lang="en-US" baseline="-25000" dirty="0" err="1" smtClean="0"/>
              <a:t>Aeq</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Properties of Water</a:t>
            </a:r>
            <a:endParaRPr lang="en-US" dirty="0"/>
          </a:p>
        </p:txBody>
      </p:sp>
      <p:sp>
        <p:nvSpPr>
          <p:cNvPr id="3" name="Content Placeholder 2"/>
          <p:cNvSpPr>
            <a:spLocks noGrp="1"/>
          </p:cNvSpPr>
          <p:nvPr>
            <p:ph idx="1"/>
          </p:nvPr>
        </p:nvSpPr>
        <p:spPr/>
        <p:txBody>
          <a:bodyPr/>
          <a:lstStyle/>
          <a:p>
            <a:r>
              <a:rPr lang="en-US" dirty="0" smtClean="0"/>
              <a:t>The various physical properties of water that shows wide variation in magnitude includes –</a:t>
            </a:r>
          </a:p>
          <a:p>
            <a:r>
              <a:rPr lang="en-US" dirty="0" err="1" smtClean="0"/>
              <a:t>Colour</a:t>
            </a:r>
            <a:endParaRPr lang="en-US" dirty="0" smtClean="0"/>
          </a:p>
          <a:p>
            <a:r>
              <a:rPr lang="en-US" dirty="0" smtClean="0"/>
              <a:t>Turbidity</a:t>
            </a:r>
          </a:p>
          <a:p>
            <a:r>
              <a:rPr lang="en-US" dirty="0" smtClean="0"/>
              <a:t>Taste &amp; </a:t>
            </a:r>
            <a:r>
              <a:rPr lang="en-US" dirty="0" err="1" smtClean="0"/>
              <a:t>odour</a:t>
            </a:r>
            <a:endParaRPr lang="en-US" dirty="0" smtClean="0"/>
          </a:p>
          <a:p>
            <a:r>
              <a:rPr lang="en-US" dirty="0" smtClean="0"/>
              <a:t>Temperature</a:t>
            </a:r>
          </a:p>
          <a:p>
            <a:r>
              <a:rPr lang="en-US" dirty="0" smtClean="0"/>
              <a:t>Solids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Properties of Water</a:t>
            </a:r>
            <a:endParaRPr lang="en-US" dirty="0"/>
          </a:p>
        </p:txBody>
      </p:sp>
      <p:sp>
        <p:nvSpPr>
          <p:cNvPr id="3" name="Content Placeholder 2"/>
          <p:cNvSpPr>
            <a:spLocks noGrp="1"/>
          </p:cNvSpPr>
          <p:nvPr>
            <p:ph idx="1"/>
          </p:nvPr>
        </p:nvSpPr>
        <p:spPr/>
        <p:txBody>
          <a:bodyPr/>
          <a:lstStyle/>
          <a:p>
            <a:r>
              <a:rPr lang="en-US" u="sng" dirty="0" err="1" smtClean="0"/>
              <a:t>Colour</a:t>
            </a:r>
            <a:r>
              <a:rPr lang="en-US" dirty="0" smtClean="0"/>
              <a:t>:-</a:t>
            </a:r>
          </a:p>
          <a:p>
            <a:r>
              <a:rPr lang="en-US" dirty="0" smtClean="0"/>
              <a:t> It is measured in Hazen’s Scale.</a:t>
            </a:r>
          </a:p>
          <a:p>
            <a:r>
              <a:rPr lang="en-US" dirty="0" smtClean="0"/>
              <a:t>The permissible limit of </a:t>
            </a:r>
            <a:r>
              <a:rPr lang="en-US" dirty="0" err="1" smtClean="0"/>
              <a:t>colour</a:t>
            </a:r>
            <a:r>
              <a:rPr lang="en-US" dirty="0" smtClean="0"/>
              <a:t> for drinking water is 5mg/L or </a:t>
            </a:r>
            <a:r>
              <a:rPr lang="en-US" dirty="0" err="1" smtClean="0"/>
              <a:t>ppm</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Properties of Water</a:t>
            </a:r>
            <a:endParaRPr lang="en-US" dirty="0"/>
          </a:p>
        </p:txBody>
      </p:sp>
      <p:sp>
        <p:nvSpPr>
          <p:cNvPr id="3" name="Content Placeholder 2"/>
          <p:cNvSpPr>
            <a:spLocks noGrp="1"/>
          </p:cNvSpPr>
          <p:nvPr>
            <p:ph idx="1"/>
          </p:nvPr>
        </p:nvSpPr>
        <p:spPr/>
        <p:txBody>
          <a:bodyPr>
            <a:normAutofit fontScale="92500" lnSpcReduction="20000"/>
          </a:bodyPr>
          <a:lstStyle/>
          <a:p>
            <a:r>
              <a:rPr lang="en-US" sz="3500" u="sng" dirty="0" smtClean="0"/>
              <a:t>Turbidity</a:t>
            </a:r>
            <a:r>
              <a:rPr lang="en-US" sz="3500" dirty="0" smtClean="0"/>
              <a:t>:-</a:t>
            </a:r>
          </a:p>
          <a:p>
            <a:r>
              <a:rPr lang="en-US" sz="3500" dirty="0" smtClean="0"/>
              <a:t>It is the measure of cloudiness in water &amp; caused by presence of suspended matter which scatters &amp; absorbs light.</a:t>
            </a:r>
          </a:p>
          <a:p>
            <a:r>
              <a:rPr lang="en-US" sz="3500" dirty="0" smtClean="0"/>
              <a:t>It is measured in NTU</a:t>
            </a:r>
          </a:p>
          <a:p>
            <a:r>
              <a:rPr lang="en-US" sz="3500" dirty="0" smtClean="0"/>
              <a:t>(Nephelometric Turbidity Unit)</a:t>
            </a:r>
          </a:p>
          <a:p>
            <a:r>
              <a:rPr lang="en-US" sz="3500" dirty="0" smtClean="0"/>
              <a:t>The Permissible limit of turbidity for drinking water is 1NTU.</a:t>
            </a:r>
          </a:p>
          <a:p>
            <a:endParaRPr lang="en-US" dirty="0" smtClean="0"/>
          </a:p>
          <a:p>
            <a:pPr>
              <a:buNone/>
            </a:pPr>
            <a:r>
              <a:rPr lang="en-US" dirty="0" smtClean="0"/>
              <a:t>     </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Properties of Water</a:t>
            </a:r>
            <a:endParaRPr lang="en-US" dirty="0"/>
          </a:p>
        </p:txBody>
      </p:sp>
      <p:sp>
        <p:nvSpPr>
          <p:cNvPr id="3" name="Content Placeholder 2"/>
          <p:cNvSpPr>
            <a:spLocks noGrp="1"/>
          </p:cNvSpPr>
          <p:nvPr>
            <p:ph idx="1"/>
          </p:nvPr>
        </p:nvSpPr>
        <p:spPr/>
        <p:txBody>
          <a:bodyPr/>
          <a:lstStyle/>
          <a:p>
            <a:r>
              <a:rPr lang="en-US" u="sng" dirty="0" smtClean="0"/>
              <a:t>Taste &amp; </a:t>
            </a:r>
            <a:r>
              <a:rPr lang="en-US" u="sng" dirty="0" err="1" smtClean="0"/>
              <a:t>Odour</a:t>
            </a:r>
            <a:r>
              <a:rPr lang="en-US" dirty="0" smtClean="0"/>
              <a:t> :-</a:t>
            </a:r>
          </a:p>
          <a:p>
            <a:r>
              <a:rPr lang="en-US" dirty="0" smtClean="0"/>
              <a:t>This may be due to presence of micro-organisms, algae, dissolved minerals, salts etc.</a:t>
            </a:r>
          </a:p>
          <a:p>
            <a:r>
              <a:rPr lang="en-US" dirty="0" smtClean="0"/>
              <a:t>It is measured in TON</a:t>
            </a:r>
          </a:p>
          <a:p>
            <a:r>
              <a:rPr lang="en-US" dirty="0" smtClean="0"/>
              <a:t>(Threshold </a:t>
            </a:r>
            <a:r>
              <a:rPr lang="en-US" dirty="0" err="1" smtClean="0"/>
              <a:t>Odour</a:t>
            </a:r>
            <a:r>
              <a:rPr lang="en-US" dirty="0" smtClean="0"/>
              <a:t> Number)</a:t>
            </a:r>
          </a:p>
          <a:p>
            <a:r>
              <a:rPr lang="en-US" dirty="0" smtClean="0"/>
              <a:t>The permissible limit of TON for drinking water is 1 to 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Properties of Water</a:t>
            </a:r>
            <a:endParaRPr lang="en-US" dirty="0"/>
          </a:p>
        </p:txBody>
      </p:sp>
      <p:sp>
        <p:nvSpPr>
          <p:cNvPr id="3" name="Content Placeholder 2"/>
          <p:cNvSpPr>
            <a:spLocks noGrp="1"/>
          </p:cNvSpPr>
          <p:nvPr>
            <p:ph idx="1"/>
          </p:nvPr>
        </p:nvSpPr>
        <p:spPr/>
        <p:txBody>
          <a:bodyPr>
            <a:normAutofit/>
          </a:bodyPr>
          <a:lstStyle/>
          <a:p>
            <a:r>
              <a:rPr lang="en-US" u="sng" dirty="0" smtClean="0"/>
              <a:t>Taste &amp; </a:t>
            </a:r>
            <a:r>
              <a:rPr lang="en-US" u="sng" dirty="0" err="1" smtClean="0"/>
              <a:t>Odour</a:t>
            </a:r>
            <a:r>
              <a:rPr lang="en-US" dirty="0" smtClean="0"/>
              <a:t>:-</a:t>
            </a:r>
          </a:p>
          <a:p>
            <a:r>
              <a:rPr lang="en-US" dirty="0" smtClean="0"/>
              <a:t>TON =  (A + B)/ A</a:t>
            </a:r>
            <a:br>
              <a:rPr lang="en-US" dirty="0" smtClean="0"/>
            </a:br>
            <a:r>
              <a:rPr lang="en-US" dirty="0" smtClean="0"/>
              <a:t>A - Volume of Sample with </a:t>
            </a:r>
            <a:r>
              <a:rPr lang="en-US" dirty="0" err="1" smtClean="0"/>
              <a:t>odour</a:t>
            </a:r>
            <a:r>
              <a:rPr lang="en-US" dirty="0" smtClean="0"/>
              <a:t/>
            </a:r>
            <a:br>
              <a:rPr lang="en-US" dirty="0" smtClean="0"/>
            </a:br>
            <a:r>
              <a:rPr lang="en-US" dirty="0" smtClean="0"/>
              <a:t>B -Volume of Pure Water with no </a:t>
            </a:r>
            <a:r>
              <a:rPr lang="en-US" dirty="0" err="1" smtClean="0"/>
              <a:t>odour</a:t>
            </a:r>
            <a:r>
              <a:rPr lang="en-US" dirty="0" smtClean="0"/>
              <a:t> Added</a:t>
            </a:r>
          </a:p>
          <a:p>
            <a:r>
              <a:rPr lang="en-US" dirty="0" smtClean="0"/>
              <a:t>If A was a 100 ml sample and 100 ml of water had to be added to not detect the </a:t>
            </a:r>
            <a:r>
              <a:rPr lang="en-US" dirty="0" err="1" smtClean="0"/>
              <a:t>odour</a:t>
            </a:r>
            <a:r>
              <a:rPr lang="en-US" dirty="0" smtClean="0"/>
              <a:t> - the TON would be 2.</a:t>
            </a:r>
            <a:br>
              <a:rPr lang="en-US" dirty="0" smtClean="0"/>
            </a:br>
            <a:r>
              <a:rPr lang="en-US" dirty="0" smtClean="0"/>
              <a:t>TON =  (100 + 100)/ 100=200/100=2.</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Properties of Water</a:t>
            </a:r>
            <a:endParaRPr lang="en-US" dirty="0"/>
          </a:p>
        </p:txBody>
      </p:sp>
      <p:sp>
        <p:nvSpPr>
          <p:cNvPr id="3" name="Content Placeholder 2"/>
          <p:cNvSpPr>
            <a:spLocks noGrp="1"/>
          </p:cNvSpPr>
          <p:nvPr>
            <p:ph idx="1"/>
          </p:nvPr>
        </p:nvSpPr>
        <p:spPr/>
        <p:txBody>
          <a:bodyPr/>
          <a:lstStyle/>
          <a:p>
            <a:r>
              <a:rPr lang="en-US" u="sng" dirty="0" smtClean="0"/>
              <a:t>Temperature</a:t>
            </a:r>
            <a:r>
              <a:rPr lang="en-US" dirty="0" smtClean="0"/>
              <a:t>:-</a:t>
            </a:r>
          </a:p>
          <a:p>
            <a:r>
              <a:rPr lang="en-US" dirty="0" smtClean="0"/>
              <a:t>The temperature of water varies with atmospheric temperature &amp; it is a significant parameter regarding characteristics of water.</a:t>
            </a:r>
          </a:p>
          <a:p>
            <a:r>
              <a:rPr lang="en-US" dirty="0" smtClean="0"/>
              <a:t>For drinking water the temperature should be 10-25</a:t>
            </a:r>
            <a:r>
              <a:rPr lang="en-US" baseline="30000" dirty="0" smtClean="0"/>
              <a:t>0</a:t>
            </a:r>
            <a:r>
              <a:rPr lang="en-US" dirty="0" smtClean="0"/>
              <a: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Properties of Water</a:t>
            </a:r>
            <a:endParaRPr lang="en-US" dirty="0"/>
          </a:p>
        </p:txBody>
      </p:sp>
      <p:sp>
        <p:nvSpPr>
          <p:cNvPr id="3" name="Content Placeholder 2"/>
          <p:cNvSpPr>
            <a:spLocks noGrp="1"/>
          </p:cNvSpPr>
          <p:nvPr>
            <p:ph idx="1"/>
          </p:nvPr>
        </p:nvSpPr>
        <p:spPr/>
        <p:txBody>
          <a:bodyPr/>
          <a:lstStyle/>
          <a:p>
            <a:r>
              <a:rPr lang="en-US" u="sng" dirty="0" smtClean="0"/>
              <a:t>Solids</a:t>
            </a:r>
            <a:r>
              <a:rPr lang="en-US" dirty="0" smtClean="0"/>
              <a:t>:-</a:t>
            </a:r>
          </a:p>
          <a:p>
            <a:r>
              <a:rPr lang="en-US" dirty="0" smtClean="0"/>
              <a:t>Solids content of water represents the characteristics of water.</a:t>
            </a:r>
          </a:p>
          <a:p>
            <a:r>
              <a:rPr lang="en-US" dirty="0" smtClean="0"/>
              <a:t>Solids present in water can be studied as follows-</a:t>
            </a:r>
          </a:p>
          <a:p>
            <a:r>
              <a:rPr lang="en-US" dirty="0" smtClean="0"/>
              <a:t>a) Total Solids(TS)</a:t>
            </a:r>
          </a:p>
          <a:p>
            <a:r>
              <a:rPr lang="en-US" dirty="0" smtClean="0"/>
              <a:t>b) Suspended Solids(SS)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a:t>
            </a:r>
            <a:endParaRPr lang="en-US" dirty="0"/>
          </a:p>
        </p:txBody>
      </p:sp>
      <p:sp>
        <p:nvSpPr>
          <p:cNvPr id="3" name="Content Placeholder 2"/>
          <p:cNvSpPr>
            <a:spLocks noGrp="1"/>
          </p:cNvSpPr>
          <p:nvPr>
            <p:ph idx="1"/>
          </p:nvPr>
        </p:nvSpPr>
        <p:spPr/>
        <p:txBody>
          <a:bodyPr>
            <a:noAutofit/>
          </a:bodyPr>
          <a:lstStyle/>
          <a:p>
            <a:pPr algn="just"/>
            <a:r>
              <a:rPr lang="en-US" sz="4000" dirty="0" smtClean="0"/>
              <a:t>This course introduces the students to the environmental consequences of industries, development actions etc. and the methods of minimizing their impact through technology and legal systems.</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Blocks of </a:t>
            </a:r>
            <a:r>
              <a:rPr lang="en-US" dirty="0" err="1" smtClean="0"/>
              <a:t>Env</a:t>
            </a:r>
            <a:r>
              <a:rPr lang="en-US" dirty="0" smtClean="0"/>
              <a:t>. </a:t>
            </a:r>
            <a:r>
              <a:rPr lang="en-US" dirty="0" err="1" smtClean="0"/>
              <a:t>Engg</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sz="4000" dirty="0" err="1" smtClean="0"/>
              <a:t>Env</a:t>
            </a:r>
            <a:r>
              <a:rPr lang="en-US" sz="4000" dirty="0" smtClean="0"/>
              <a:t>. </a:t>
            </a:r>
            <a:r>
              <a:rPr lang="en-US" sz="4000" dirty="0" err="1" smtClean="0"/>
              <a:t>Engg</a:t>
            </a:r>
            <a:r>
              <a:rPr lang="en-US" sz="4000" dirty="0" smtClean="0"/>
              <a:t>. consists of </a:t>
            </a:r>
            <a:r>
              <a:rPr lang="en-US" sz="4000" b="1" dirty="0" smtClean="0"/>
              <a:t>Basic </a:t>
            </a:r>
            <a:r>
              <a:rPr lang="en-US" sz="4000" b="1" dirty="0" err="1" smtClean="0"/>
              <a:t>Engg</a:t>
            </a:r>
            <a:r>
              <a:rPr lang="en-US" sz="4000" b="1" dirty="0" smtClean="0"/>
              <a:t>.</a:t>
            </a:r>
            <a:r>
              <a:rPr lang="en-US" sz="4000" dirty="0" smtClean="0"/>
              <a:t> and </a:t>
            </a:r>
            <a:r>
              <a:rPr lang="en-US" sz="4000" b="1" dirty="0" smtClean="0"/>
              <a:t>Basic Sciences</a:t>
            </a:r>
            <a:r>
              <a:rPr lang="en-US" sz="4000" dirty="0" smtClean="0"/>
              <a:t>.</a:t>
            </a:r>
          </a:p>
          <a:p>
            <a:r>
              <a:rPr lang="en-US" sz="4000" b="1" dirty="0" smtClean="0"/>
              <a:t>Basic </a:t>
            </a:r>
            <a:r>
              <a:rPr lang="en-US" sz="4000" b="1" dirty="0" err="1" smtClean="0"/>
              <a:t>Engg</a:t>
            </a:r>
            <a:r>
              <a:rPr lang="en-US" sz="4000" b="1" dirty="0" smtClean="0"/>
              <a:t>.</a:t>
            </a:r>
            <a:r>
              <a:rPr lang="en-US" sz="4000" dirty="0" smtClean="0"/>
              <a:t> consists of Civil </a:t>
            </a:r>
            <a:r>
              <a:rPr lang="en-US" sz="4000" dirty="0" err="1" smtClean="0"/>
              <a:t>Engg</a:t>
            </a:r>
            <a:r>
              <a:rPr lang="en-US" sz="4000" dirty="0" smtClean="0"/>
              <a:t>. and Chemical </a:t>
            </a:r>
            <a:r>
              <a:rPr lang="en-US" sz="4000" dirty="0" err="1" smtClean="0"/>
              <a:t>Engg</a:t>
            </a:r>
            <a:r>
              <a:rPr lang="en-US" sz="4000" dirty="0" smtClean="0"/>
              <a:t>.</a:t>
            </a:r>
          </a:p>
          <a:p>
            <a:r>
              <a:rPr lang="en-US" sz="4000" b="1" dirty="0" smtClean="0"/>
              <a:t>Basic Science</a:t>
            </a:r>
            <a:r>
              <a:rPr lang="en-US" sz="4000" dirty="0" smtClean="0"/>
              <a:t> consists of Chemistry, Physics, Biology, Economics.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Properties of Water</a:t>
            </a:r>
            <a:endParaRPr lang="en-US" dirty="0"/>
          </a:p>
        </p:txBody>
      </p:sp>
      <p:sp>
        <p:nvSpPr>
          <p:cNvPr id="3" name="Content Placeholder 2"/>
          <p:cNvSpPr>
            <a:spLocks noGrp="1"/>
          </p:cNvSpPr>
          <p:nvPr>
            <p:ph idx="1"/>
          </p:nvPr>
        </p:nvSpPr>
        <p:spPr/>
        <p:txBody>
          <a:bodyPr>
            <a:normAutofit/>
          </a:bodyPr>
          <a:lstStyle/>
          <a:p>
            <a:r>
              <a:rPr lang="en-US" dirty="0" smtClean="0"/>
              <a:t>c) Total Dissolved Solids(TDS)</a:t>
            </a:r>
          </a:p>
          <a:p>
            <a:r>
              <a:rPr lang="en-US" dirty="0" smtClean="0"/>
              <a:t>      = TS – SS</a:t>
            </a:r>
          </a:p>
          <a:p>
            <a:r>
              <a:rPr lang="en-US" dirty="0" smtClean="0"/>
              <a:t>d) Total Volatile Solids(TVS)</a:t>
            </a:r>
          </a:p>
          <a:p>
            <a:r>
              <a:rPr lang="en-US" dirty="0" smtClean="0"/>
              <a:t>e) Volatile Suspended Solids(VSS)</a:t>
            </a:r>
          </a:p>
          <a:p>
            <a:r>
              <a:rPr lang="en-US" dirty="0" smtClean="0"/>
              <a:t>f) Filterable Solids(FS) &amp; Non-Filterable Solids (NFS)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Properties of Water</a:t>
            </a:r>
            <a:endParaRPr lang="en-US" dirty="0"/>
          </a:p>
        </p:txBody>
      </p:sp>
      <p:sp>
        <p:nvSpPr>
          <p:cNvPr id="3" name="Content Placeholder 2"/>
          <p:cNvSpPr>
            <a:spLocks noGrp="1"/>
          </p:cNvSpPr>
          <p:nvPr>
            <p:ph idx="1"/>
          </p:nvPr>
        </p:nvSpPr>
        <p:spPr/>
        <p:txBody>
          <a:bodyPr/>
          <a:lstStyle/>
          <a:p>
            <a:r>
              <a:rPr lang="en-US" dirty="0" smtClean="0"/>
              <a:t>NFS = SS </a:t>
            </a:r>
          </a:p>
          <a:p>
            <a:r>
              <a:rPr lang="en-US" dirty="0" smtClean="0"/>
              <a:t>(Particle Size Range is 10</a:t>
            </a:r>
            <a:r>
              <a:rPr lang="en-US" baseline="30000" dirty="0" smtClean="0"/>
              <a:t>0</a:t>
            </a:r>
            <a:r>
              <a:rPr lang="en-US" dirty="0" smtClean="0"/>
              <a:t> to 10</a:t>
            </a:r>
            <a:r>
              <a:rPr lang="en-US" baseline="30000" dirty="0" smtClean="0"/>
              <a:t>-3</a:t>
            </a:r>
            <a:r>
              <a:rPr lang="en-US" dirty="0" smtClean="0"/>
              <a:t> mm)</a:t>
            </a:r>
          </a:p>
          <a:p>
            <a:r>
              <a:rPr lang="en-US" dirty="0" smtClean="0"/>
              <a:t>FS can be Colloidal</a:t>
            </a:r>
          </a:p>
          <a:p>
            <a:r>
              <a:rPr lang="en-US" dirty="0" smtClean="0"/>
              <a:t>(Particle Size Range is 10</a:t>
            </a:r>
            <a:r>
              <a:rPr lang="en-US" baseline="30000" dirty="0" smtClean="0"/>
              <a:t>-3</a:t>
            </a:r>
            <a:r>
              <a:rPr lang="en-US" dirty="0" smtClean="0"/>
              <a:t> to 10</a:t>
            </a:r>
            <a:r>
              <a:rPr lang="en-US" baseline="30000" dirty="0" smtClean="0"/>
              <a:t>-6</a:t>
            </a:r>
            <a:r>
              <a:rPr lang="en-US" dirty="0" smtClean="0"/>
              <a:t> mm) &amp;</a:t>
            </a:r>
          </a:p>
          <a:p>
            <a:r>
              <a:rPr lang="en-US" dirty="0" smtClean="0"/>
              <a:t>Dissolved</a:t>
            </a:r>
          </a:p>
          <a:p>
            <a:r>
              <a:rPr lang="en-US" dirty="0" smtClean="0"/>
              <a:t>(Particle Size Range is 10</a:t>
            </a:r>
            <a:r>
              <a:rPr lang="en-US" baseline="30000" dirty="0" smtClean="0"/>
              <a:t>-6</a:t>
            </a:r>
            <a:r>
              <a:rPr lang="en-US" dirty="0" smtClean="0"/>
              <a:t> to 10</a:t>
            </a:r>
            <a:r>
              <a:rPr lang="en-US" baseline="30000" dirty="0" smtClean="0"/>
              <a:t>-9</a:t>
            </a:r>
            <a:r>
              <a:rPr lang="en-US" dirty="0" smtClean="0"/>
              <a:t> mm)</a:t>
            </a:r>
          </a:p>
          <a:p>
            <a:pPr>
              <a:buNone/>
            </a:pP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Chemical Properties of Water</a:t>
            </a:r>
            <a:endParaRPr lang="en-US" dirty="0"/>
          </a:p>
        </p:txBody>
      </p:sp>
      <p:sp>
        <p:nvSpPr>
          <p:cNvPr id="3" name="Content Placeholder 2"/>
          <p:cNvSpPr>
            <a:spLocks noGrp="1"/>
          </p:cNvSpPr>
          <p:nvPr>
            <p:ph idx="1"/>
          </p:nvPr>
        </p:nvSpPr>
        <p:spPr/>
        <p:txBody>
          <a:bodyPr/>
          <a:lstStyle/>
          <a:p>
            <a:r>
              <a:rPr lang="en-US" dirty="0" smtClean="0"/>
              <a:t>It can be </a:t>
            </a:r>
          </a:p>
          <a:p>
            <a:r>
              <a:rPr lang="en-US" dirty="0" smtClean="0"/>
              <a:t>Inorganic &amp; </a:t>
            </a:r>
          </a:p>
          <a:p>
            <a:r>
              <a:rPr lang="en-US" dirty="0" smtClean="0"/>
              <a:t>Organic</a:t>
            </a:r>
          </a:p>
          <a:p>
            <a:pPr>
              <a:buNone/>
            </a:pP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Chemical Properties of Water</a:t>
            </a:r>
            <a:endParaRPr lang="en-US" dirty="0"/>
          </a:p>
        </p:txBody>
      </p:sp>
      <p:sp>
        <p:nvSpPr>
          <p:cNvPr id="3" name="Content Placeholder 2"/>
          <p:cNvSpPr>
            <a:spLocks noGrp="1"/>
          </p:cNvSpPr>
          <p:nvPr>
            <p:ph idx="1"/>
          </p:nvPr>
        </p:nvSpPr>
        <p:spPr/>
        <p:txBody>
          <a:bodyPr/>
          <a:lstStyle/>
          <a:p>
            <a:r>
              <a:rPr lang="en-US" dirty="0" smtClean="0"/>
              <a:t>Inorganic Chemical properties of water includes –</a:t>
            </a:r>
          </a:p>
          <a:p>
            <a:pPr>
              <a:buNone/>
            </a:pPr>
            <a:endParaRPr lang="en-US" baseline="30000" dirty="0" smtClean="0"/>
          </a:p>
          <a:p>
            <a:pPr>
              <a:buNone/>
            </a:pPr>
            <a:r>
              <a:rPr lang="en-US" sz="6000" baseline="30000" dirty="0" smtClean="0"/>
              <a:t> </a:t>
            </a:r>
            <a:r>
              <a:rPr lang="en-US" sz="4800" baseline="30000" dirty="0" smtClean="0"/>
              <a:t>.     pH</a:t>
            </a:r>
          </a:p>
          <a:p>
            <a:r>
              <a:rPr lang="en-US" dirty="0" smtClean="0"/>
              <a:t>Alkalinity &amp; Acidity</a:t>
            </a:r>
          </a:p>
          <a:p>
            <a:r>
              <a:rPr lang="en-US" dirty="0" smtClean="0"/>
              <a:t>Hardness</a:t>
            </a:r>
          </a:p>
          <a:p>
            <a:r>
              <a:rPr lang="en-US" dirty="0" smtClean="0"/>
              <a:t>Conductivity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Chemical Properties of Water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Organic Chemical properties of water includes-</a:t>
            </a:r>
          </a:p>
          <a:p>
            <a:r>
              <a:rPr lang="en-US" dirty="0" smtClean="0"/>
              <a:t>BOD</a:t>
            </a:r>
          </a:p>
          <a:p>
            <a:r>
              <a:rPr lang="en-US" dirty="0" smtClean="0"/>
              <a:t> (Bio-Chemical Oxygen Demand)</a:t>
            </a:r>
          </a:p>
          <a:p>
            <a:r>
              <a:rPr lang="en-US" dirty="0" smtClean="0"/>
              <a:t>COD </a:t>
            </a:r>
          </a:p>
          <a:p>
            <a:r>
              <a:rPr lang="en-US" dirty="0" smtClean="0"/>
              <a:t>(Chemical Oxygen Demand)</a:t>
            </a:r>
          </a:p>
          <a:p>
            <a:r>
              <a:rPr lang="en-US" dirty="0" smtClean="0"/>
              <a:t>TOC</a:t>
            </a:r>
          </a:p>
          <a:p>
            <a:r>
              <a:rPr lang="en-US" dirty="0" smtClean="0"/>
              <a:t> (Total Organic Carbon)</a:t>
            </a:r>
          </a:p>
          <a:p>
            <a:r>
              <a:rPr lang="en-US" dirty="0" smtClean="0"/>
              <a:t>TOD </a:t>
            </a:r>
          </a:p>
          <a:p>
            <a:r>
              <a:rPr lang="en-US" dirty="0" smtClean="0"/>
              <a:t>(Total Oxygen Demand)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Inorganic Chemical Properties of Water</a:t>
            </a:r>
            <a:endParaRPr lang="en-US" dirty="0"/>
          </a:p>
        </p:txBody>
      </p:sp>
      <p:sp>
        <p:nvSpPr>
          <p:cNvPr id="3" name="Content Placeholder 2"/>
          <p:cNvSpPr>
            <a:spLocks noGrp="1"/>
          </p:cNvSpPr>
          <p:nvPr>
            <p:ph idx="1"/>
          </p:nvPr>
        </p:nvSpPr>
        <p:spPr/>
        <p:txBody>
          <a:bodyPr/>
          <a:lstStyle/>
          <a:p>
            <a:r>
              <a:rPr lang="en-US" dirty="0" smtClean="0"/>
              <a:t>pH is </a:t>
            </a:r>
          </a:p>
          <a:p>
            <a:r>
              <a:rPr lang="en-US" dirty="0" smtClean="0"/>
              <a:t>Potential of Hydrogen or Power of Hydrogen</a:t>
            </a:r>
          </a:p>
          <a:p>
            <a:r>
              <a:rPr lang="en-US" dirty="0" smtClean="0"/>
              <a:t>pH = - log [H</a:t>
            </a:r>
            <a:r>
              <a:rPr lang="en-US" baseline="30000" dirty="0" smtClean="0"/>
              <a:t>+</a:t>
            </a:r>
            <a:r>
              <a:rPr lang="en-US" dirty="0" smtClean="0"/>
              <a:t>] or</a:t>
            </a:r>
          </a:p>
          <a:p>
            <a:r>
              <a:rPr lang="en-US" dirty="0" smtClean="0"/>
              <a:t>      = - log [H</a:t>
            </a:r>
            <a:r>
              <a:rPr lang="en-US" baseline="-25000" dirty="0" smtClean="0"/>
              <a:t>3</a:t>
            </a:r>
            <a:r>
              <a:rPr lang="en-US" dirty="0" smtClean="0"/>
              <a:t>O</a:t>
            </a:r>
            <a:r>
              <a:rPr lang="en-US" baseline="30000" dirty="0" smtClean="0"/>
              <a:t>+</a:t>
            </a:r>
            <a:r>
              <a:rPr lang="en-US" dirty="0" smtClean="0"/>
              <a:t>]</a:t>
            </a:r>
          </a:p>
          <a:p>
            <a:r>
              <a:rPr lang="en-US" dirty="0" smtClean="0"/>
              <a:t>pH range for public water supplies is 6.5 to 8.5.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a:t>
            </a:r>
            <a:endParaRPr lang="en-US" dirty="0"/>
          </a:p>
        </p:txBody>
      </p:sp>
      <p:sp>
        <p:nvSpPr>
          <p:cNvPr id="3" name="Content Placeholder 2"/>
          <p:cNvSpPr>
            <a:spLocks noGrp="1"/>
          </p:cNvSpPr>
          <p:nvPr>
            <p:ph idx="1"/>
          </p:nvPr>
        </p:nvSpPr>
        <p:spPr/>
        <p:txBody>
          <a:bodyPr/>
          <a:lstStyle/>
          <a:p>
            <a:pPr algn="just"/>
            <a:r>
              <a:rPr lang="en-US" dirty="0" smtClean="0"/>
              <a:t>In a water treatment plant, the pH values of incoming &amp; outgoing water are 7.2 &amp; 8.4 respectively. Assuming a linear variation of pH with time, determine the average pH value of water.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Inorganic Chemical Properties of Water</a:t>
            </a:r>
            <a:endParaRPr lang="en-US" dirty="0"/>
          </a:p>
        </p:txBody>
      </p:sp>
      <p:sp>
        <p:nvSpPr>
          <p:cNvPr id="3" name="Content Placeholder 2"/>
          <p:cNvSpPr>
            <a:spLocks noGrp="1"/>
          </p:cNvSpPr>
          <p:nvPr>
            <p:ph idx="1"/>
          </p:nvPr>
        </p:nvSpPr>
        <p:spPr/>
        <p:txBody>
          <a:bodyPr/>
          <a:lstStyle/>
          <a:p>
            <a:r>
              <a:rPr lang="en-US" u="sng" dirty="0" smtClean="0"/>
              <a:t>Alkalinity &amp; Acidity</a:t>
            </a:r>
            <a:r>
              <a:rPr lang="en-US" dirty="0" smtClean="0"/>
              <a:t> :-</a:t>
            </a:r>
          </a:p>
          <a:p>
            <a:r>
              <a:rPr lang="en-US" dirty="0" smtClean="0"/>
              <a:t>Alkalinity is also known as ANC or</a:t>
            </a:r>
          </a:p>
          <a:p>
            <a:r>
              <a:rPr lang="en-US" dirty="0" smtClean="0"/>
              <a:t>(Acid Neutralizing Capacity) &amp;</a:t>
            </a:r>
          </a:p>
          <a:p>
            <a:r>
              <a:rPr lang="en-US" dirty="0" smtClean="0"/>
              <a:t>Acidity is also known as BNC or</a:t>
            </a:r>
          </a:p>
          <a:p>
            <a:r>
              <a:rPr lang="en-US" dirty="0" smtClean="0"/>
              <a:t>(Base Neutralizing Capacity)</a:t>
            </a:r>
          </a:p>
          <a:p>
            <a:endParaRPr lang="en-US"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Inorganic Chemical Properties of Water</a:t>
            </a:r>
            <a:endParaRPr lang="en-US" dirty="0"/>
          </a:p>
        </p:txBody>
      </p:sp>
      <p:sp>
        <p:nvSpPr>
          <p:cNvPr id="3" name="Content Placeholder 2"/>
          <p:cNvSpPr>
            <a:spLocks noGrp="1"/>
          </p:cNvSpPr>
          <p:nvPr>
            <p:ph idx="1"/>
          </p:nvPr>
        </p:nvSpPr>
        <p:spPr/>
        <p:txBody>
          <a:bodyPr/>
          <a:lstStyle/>
          <a:p>
            <a:r>
              <a:rPr lang="en-US" dirty="0" smtClean="0"/>
              <a:t>Alkalinity can be of </a:t>
            </a:r>
          </a:p>
          <a:p>
            <a:r>
              <a:rPr lang="en-US" dirty="0" smtClean="0"/>
              <a:t>three types. </a:t>
            </a:r>
          </a:p>
          <a:p>
            <a:r>
              <a:rPr lang="en-US" dirty="0" smtClean="0"/>
              <a:t>a) Carbonate Alkalinity</a:t>
            </a:r>
          </a:p>
          <a:p>
            <a:r>
              <a:rPr lang="en-US" dirty="0" smtClean="0"/>
              <a:t>b) Bicarbonate Alkalinity &amp;</a:t>
            </a:r>
          </a:p>
          <a:p>
            <a:r>
              <a:rPr lang="en-US" dirty="0" smtClean="0"/>
              <a:t>c) Hydroxide Alkalinity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Inorganic Chemical Properties of Water</a:t>
            </a:r>
            <a:endParaRPr lang="en-US" dirty="0"/>
          </a:p>
        </p:txBody>
      </p:sp>
      <p:sp>
        <p:nvSpPr>
          <p:cNvPr id="3" name="Content Placeholder 2"/>
          <p:cNvSpPr>
            <a:spLocks noGrp="1"/>
          </p:cNvSpPr>
          <p:nvPr>
            <p:ph idx="1"/>
          </p:nvPr>
        </p:nvSpPr>
        <p:spPr/>
        <p:txBody>
          <a:bodyPr/>
          <a:lstStyle/>
          <a:p>
            <a:r>
              <a:rPr lang="en-US" dirty="0" smtClean="0"/>
              <a:t>a) Carbonate Alkalinity in </a:t>
            </a:r>
          </a:p>
          <a:p>
            <a:r>
              <a:rPr lang="en-US" dirty="0" smtClean="0"/>
              <a:t>mg/L as CaCO</a:t>
            </a:r>
            <a:r>
              <a:rPr lang="en-US" baseline="-25000" dirty="0" smtClean="0"/>
              <a:t>3</a:t>
            </a:r>
            <a:r>
              <a:rPr lang="en-US" dirty="0" smtClean="0"/>
              <a:t> or ppm CaCO</a:t>
            </a:r>
            <a:r>
              <a:rPr lang="en-US" baseline="-25000" dirty="0" smtClean="0"/>
              <a:t>3</a:t>
            </a:r>
            <a:r>
              <a:rPr lang="en-US" dirty="0" smtClean="0"/>
              <a:t> can be expressed as</a:t>
            </a:r>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Blocks of </a:t>
            </a:r>
            <a:r>
              <a:rPr lang="en-US" dirty="0" err="1" smtClean="0"/>
              <a:t>Env</a:t>
            </a:r>
            <a:r>
              <a:rPr lang="en-US" dirty="0" smtClean="0"/>
              <a:t>. </a:t>
            </a:r>
            <a:r>
              <a:rPr lang="en-US" dirty="0" err="1" smtClean="0"/>
              <a:t>Engg</a:t>
            </a:r>
            <a:r>
              <a:rPr lang="en-US" dirty="0" smtClean="0"/>
              <a:t>.(Basic </a:t>
            </a:r>
            <a:r>
              <a:rPr lang="en-US" dirty="0" err="1" smtClean="0"/>
              <a:t>Engg</a:t>
            </a:r>
            <a:r>
              <a:rPr lang="en-US" dirty="0" smtClean="0"/>
              <a:t>.)</a:t>
            </a:r>
            <a:endParaRPr lang="en-US" dirty="0"/>
          </a:p>
        </p:txBody>
      </p:sp>
      <p:sp>
        <p:nvSpPr>
          <p:cNvPr id="3" name="Content Placeholder 2"/>
          <p:cNvSpPr>
            <a:spLocks noGrp="1"/>
          </p:cNvSpPr>
          <p:nvPr>
            <p:ph idx="1"/>
          </p:nvPr>
        </p:nvSpPr>
        <p:spPr/>
        <p:txBody>
          <a:bodyPr/>
          <a:lstStyle/>
          <a:p>
            <a:r>
              <a:rPr lang="en-US" dirty="0" smtClean="0"/>
              <a:t>Civil </a:t>
            </a:r>
            <a:r>
              <a:rPr lang="en-US" dirty="0" err="1" smtClean="0"/>
              <a:t>Engg</a:t>
            </a:r>
            <a:r>
              <a:rPr lang="en-US" dirty="0" smtClean="0"/>
              <a:t>. consists of -</a:t>
            </a:r>
          </a:p>
          <a:p>
            <a:pPr>
              <a:buNone/>
            </a:pPr>
            <a:r>
              <a:rPr lang="en-US" dirty="0" smtClean="0"/>
              <a:t>       a) Infrastructure, </a:t>
            </a:r>
          </a:p>
          <a:p>
            <a:pPr>
              <a:buNone/>
            </a:pPr>
            <a:r>
              <a:rPr lang="en-US" dirty="0" smtClean="0"/>
              <a:t>       b) Water Resources, </a:t>
            </a:r>
          </a:p>
          <a:p>
            <a:pPr>
              <a:buNone/>
            </a:pPr>
            <a:r>
              <a:rPr lang="en-US" dirty="0" smtClean="0"/>
              <a:t>       c) Water Quality, </a:t>
            </a:r>
          </a:p>
          <a:p>
            <a:pPr>
              <a:buNone/>
            </a:pPr>
            <a:r>
              <a:rPr lang="en-US" dirty="0" smtClean="0"/>
              <a:t>       d) Sanitary Services, </a:t>
            </a:r>
          </a:p>
          <a:p>
            <a:pPr>
              <a:buNone/>
            </a:pPr>
            <a:r>
              <a:rPr lang="en-US" dirty="0" smtClean="0"/>
              <a:t>       e) Hydroinformatics and </a:t>
            </a:r>
          </a:p>
          <a:p>
            <a:pPr>
              <a:buNone/>
            </a:pPr>
            <a:r>
              <a:rPr lang="en-US" dirty="0" smtClean="0"/>
              <a:t>       f) Waste </a:t>
            </a:r>
            <a:r>
              <a:rPr lang="en-US" dirty="0" err="1" smtClean="0"/>
              <a:t>Engg</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pPr algn="just"/>
            <a:r>
              <a:rPr lang="en-US" dirty="0" smtClean="0"/>
              <a:t>The Supernatant from anaerobic co-digestion of the MSW food fraction &amp; PSS(Primary Sewage Sludge) has an alkalinity of 4427 mg/L as CaCO</a:t>
            </a:r>
            <a:r>
              <a:rPr lang="en-US" baseline="-25000" dirty="0" smtClean="0"/>
              <a:t>3</a:t>
            </a:r>
            <a:r>
              <a:rPr lang="en-US" dirty="0" smtClean="0"/>
              <a:t>. The P</a:t>
            </a:r>
            <a:r>
              <a:rPr lang="en-US" baseline="30000" dirty="0" smtClean="0"/>
              <a:t>H</a:t>
            </a:r>
            <a:r>
              <a:rPr lang="en-US" dirty="0" smtClean="0"/>
              <a:t> is 7.27 at a temperature of 25</a:t>
            </a:r>
            <a:r>
              <a:rPr lang="en-US" baseline="30000" dirty="0" smtClean="0"/>
              <a:t>0</a:t>
            </a:r>
            <a:r>
              <a:rPr lang="en-US" dirty="0" smtClean="0"/>
              <a:t>C.Determine the individual alkalinity contribution.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Inorganic Chemical Properties of Water</a:t>
            </a:r>
            <a:endParaRPr lang="en-US" dirty="0"/>
          </a:p>
        </p:txBody>
      </p:sp>
      <p:sp>
        <p:nvSpPr>
          <p:cNvPr id="3" name="Content Placeholder 2"/>
          <p:cNvSpPr>
            <a:spLocks noGrp="1"/>
          </p:cNvSpPr>
          <p:nvPr>
            <p:ph idx="1"/>
          </p:nvPr>
        </p:nvSpPr>
        <p:spPr/>
        <p:txBody>
          <a:bodyPr/>
          <a:lstStyle/>
          <a:p>
            <a:r>
              <a:rPr lang="en-US" u="sng" dirty="0" smtClean="0"/>
              <a:t>Hardness</a:t>
            </a:r>
            <a:r>
              <a:rPr lang="en-US" dirty="0" smtClean="0"/>
              <a:t>:-</a:t>
            </a:r>
          </a:p>
          <a:p>
            <a:r>
              <a:rPr lang="en-US" dirty="0" smtClean="0"/>
              <a:t>Hard water has high mineral content.</a:t>
            </a:r>
          </a:p>
          <a:p>
            <a:r>
              <a:rPr lang="en-US" dirty="0" smtClean="0"/>
              <a:t>Hardness of water are of two types:-</a:t>
            </a:r>
          </a:p>
          <a:p>
            <a:r>
              <a:rPr lang="en-US" dirty="0" smtClean="0"/>
              <a:t>a) Temporary Hardness or</a:t>
            </a:r>
          </a:p>
          <a:p>
            <a:r>
              <a:rPr lang="en-US" dirty="0" smtClean="0"/>
              <a:t>     Carbonate Hardness</a:t>
            </a:r>
          </a:p>
          <a:p>
            <a:r>
              <a:rPr lang="en-US" dirty="0" smtClean="0"/>
              <a:t>b) Permanent Hardness or</a:t>
            </a:r>
          </a:p>
          <a:p>
            <a:r>
              <a:rPr lang="en-US" dirty="0" smtClean="0"/>
              <a:t>     Non-Carbonate Hardness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Inorganic Chemical Properties of Water</a:t>
            </a:r>
            <a:endParaRPr lang="en-US" dirty="0"/>
          </a:p>
        </p:txBody>
      </p:sp>
      <p:sp>
        <p:nvSpPr>
          <p:cNvPr id="3" name="Content Placeholder 2"/>
          <p:cNvSpPr>
            <a:spLocks noGrp="1"/>
          </p:cNvSpPr>
          <p:nvPr>
            <p:ph idx="1"/>
          </p:nvPr>
        </p:nvSpPr>
        <p:spPr/>
        <p:txBody>
          <a:bodyPr/>
          <a:lstStyle/>
          <a:p>
            <a:r>
              <a:rPr lang="en-US" dirty="0" smtClean="0"/>
              <a:t>a)</a:t>
            </a:r>
            <a:r>
              <a:rPr lang="en-US" u="sng" dirty="0" smtClean="0"/>
              <a:t>Temporary Hardness</a:t>
            </a:r>
            <a:r>
              <a:rPr lang="en-US" dirty="0" smtClean="0"/>
              <a:t>:-</a:t>
            </a:r>
          </a:p>
          <a:p>
            <a:r>
              <a:rPr lang="en-US" dirty="0" smtClean="0"/>
              <a:t>    It is due to carbonate &amp; bicarbonate of Ca</a:t>
            </a:r>
            <a:r>
              <a:rPr lang="en-US" baseline="30000" dirty="0" smtClean="0"/>
              <a:t>+2</a:t>
            </a:r>
            <a:r>
              <a:rPr lang="en-US" dirty="0" smtClean="0"/>
              <a:t> &amp; Mg</a:t>
            </a:r>
            <a:r>
              <a:rPr lang="en-US" baseline="30000" dirty="0" smtClean="0"/>
              <a:t>+2</a:t>
            </a:r>
            <a:r>
              <a:rPr lang="en-US" dirty="0" smtClean="0"/>
              <a:t>.</a:t>
            </a:r>
          </a:p>
          <a:p>
            <a:r>
              <a:rPr lang="en-US" dirty="0" smtClean="0"/>
              <a:t>b)</a:t>
            </a:r>
            <a:r>
              <a:rPr lang="en-US" u="sng" dirty="0" smtClean="0"/>
              <a:t>Permanent Hardness</a:t>
            </a:r>
            <a:r>
              <a:rPr lang="en-US" dirty="0" smtClean="0"/>
              <a:t>:-</a:t>
            </a:r>
          </a:p>
          <a:p>
            <a:r>
              <a:rPr lang="en-US" dirty="0" smtClean="0"/>
              <a:t>   It is due to Chloride &amp; Sulphate of Ca</a:t>
            </a:r>
            <a:r>
              <a:rPr lang="en-US" baseline="30000" dirty="0" smtClean="0"/>
              <a:t>+2</a:t>
            </a:r>
            <a:r>
              <a:rPr lang="en-US" dirty="0" smtClean="0"/>
              <a:t> &amp;        Mg</a:t>
            </a:r>
            <a:r>
              <a:rPr lang="en-US" baseline="30000" dirty="0" smtClean="0"/>
              <a:t>+2</a:t>
            </a:r>
            <a:r>
              <a:rPr lang="en-US" dirty="0" smtClean="0"/>
              <a:t>.</a:t>
            </a:r>
          </a:p>
          <a:p>
            <a:pPr>
              <a:buNone/>
            </a:pP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Inorganic Chemical Properties of Water</a:t>
            </a:r>
            <a:endParaRPr lang="en-US" dirty="0"/>
          </a:p>
        </p:txBody>
      </p:sp>
      <p:sp>
        <p:nvSpPr>
          <p:cNvPr id="3" name="Content Placeholder 2"/>
          <p:cNvSpPr>
            <a:spLocks noGrp="1"/>
          </p:cNvSpPr>
          <p:nvPr>
            <p:ph idx="1"/>
          </p:nvPr>
        </p:nvSpPr>
        <p:spPr/>
        <p:txBody>
          <a:bodyPr/>
          <a:lstStyle/>
          <a:p>
            <a:r>
              <a:rPr lang="en-US" dirty="0" smtClean="0"/>
              <a:t>Hardness of water is expressed in mg/L as CaCO</a:t>
            </a:r>
            <a:r>
              <a:rPr lang="en-US" baseline="-25000" dirty="0" smtClean="0"/>
              <a:t>3</a:t>
            </a:r>
            <a:r>
              <a:rPr lang="en-US" dirty="0" smtClean="0"/>
              <a:t>.</a:t>
            </a:r>
          </a:p>
          <a:p>
            <a:r>
              <a:rPr lang="en-US" dirty="0" smtClean="0"/>
              <a:t>The permissible </a:t>
            </a:r>
            <a:r>
              <a:rPr lang="en-US" smtClean="0"/>
              <a:t>limit of hardness </a:t>
            </a:r>
            <a:r>
              <a:rPr lang="en-US" dirty="0" smtClean="0"/>
              <a:t>of drinking water is</a:t>
            </a:r>
          </a:p>
          <a:p>
            <a:r>
              <a:rPr lang="en-US" dirty="0" smtClean="0"/>
              <a:t>200 mg/L as CaCO</a:t>
            </a:r>
            <a:r>
              <a:rPr lang="en-US" baseline="-25000" dirty="0" smtClean="0"/>
              <a:t>3</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Inorganic Chemical Properties of Water</a:t>
            </a:r>
            <a:endParaRPr lang="en-US" dirty="0"/>
          </a:p>
        </p:txBody>
      </p:sp>
      <p:sp>
        <p:nvSpPr>
          <p:cNvPr id="3" name="Content Placeholder 2"/>
          <p:cNvSpPr>
            <a:spLocks noGrp="1"/>
          </p:cNvSpPr>
          <p:nvPr>
            <p:ph idx="1"/>
          </p:nvPr>
        </p:nvSpPr>
        <p:spPr/>
        <p:txBody>
          <a:bodyPr/>
          <a:lstStyle/>
          <a:p>
            <a:r>
              <a:rPr lang="en-US" dirty="0" smtClean="0"/>
              <a:t>Hardness in mg/L as CaCO</a:t>
            </a:r>
            <a:r>
              <a:rPr lang="en-US" baseline="-25000" dirty="0" smtClean="0"/>
              <a:t>3</a:t>
            </a:r>
          </a:p>
          <a:p>
            <a:r>
              <a:rPr lang="en-US" dirty="0" smtClean="0"/>
              <a:t>= [M</a:t>
            </a:r>
            <a:r>
              <a:rPr lang="en-US" baseline="30000" dirty="0" smtClean="0"/>
              <a:t>+2</a:t>
            </a:r>
            <a:r>
              <a:rPr lang="en-US" dirty="0" smtClean="0"/>
              <a:t>(concentration in mg/L) X 50]/    [equivalent weight of M</a:t>
            </a:r>
            <a:r>
              <a:rPr lang="en-US" baseline="30000" dirty="0" smtClean="0"/>
              <a:t>+2</a:t>
            </a:r>
            <a:r>
              <a:rPr lang="en-US" dirty="0" smtClean="0"/>
              <a:t>] </a:t>
            </a:r>
          </a:p>
          <a:p>
            <a:r>
              <a:rPr lang="en-US" dirty="0" smtClean="0"/>
              <a:t>= M</a:t>
            </a:r>
            <a:r>
              <a:rPr lang="en-US" baseline="30000" dirty="0" smtClean="0"/>
              <a:t>+2</a:t>
            </a:r>
            <a:r>
              <a:rPr lang="en-US" dirty="0" smtClean="0"/>
              <a:t>(Concentration in meq/L) X 50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Determine the various hardness of the following water sample.</a:t>
            </a:r>
          </a:p>
          <a:p>
            <a:r>
              <a:rPr lang="en-US" u="sng" dirty="0" smtClean="0"/>
              <a:t>Constituent</a:t>
            </a:r>
            <a:r>
              <a:rPr lang="en-US" dirty="0" smtClean="0"/>
              <a:t>		</a:t>
            </a:r>
            <a:r>
              <a:rPr lang="en-US" u="sng" dirty="0" smtClean="0"/>
              <a:t>Concentration (in mg/L)</a:t>
            </a:r>
          </a:p>
          <a:p>
            <a:r>
              <a:rPr lang="en-US" dirty="0" smtClean="0"/>
              <a:t>    Ca</a:t>
            </a:r>
            <a:r>
              <a:rPr lang="en-US" baseline="30000" dirty="0" smtClean="0"/>
              <a:t>+2</a:t>
            </a:r>
            <a:r>
              <a:rPr lang="en-US" dirty="0" smtClean="0"/>
              <a:t>             			60</a:t>
            </a:r>
          </a:p>
          <a:p>
            <a:r>
              <a:rPr lang="en-US" dirty="0" smtClean="0"/>
              <a:t>    Mg</a:t>
            </a:r>
            <a:r>
              <a:rPr lang="en-US" baseline="30000" dirty="0" smtClean="0"/>
              <a:t>+2</a:t>
            </a:r>
            <a:r>
              <a:rPr lang="en-US" dirty="0" smtClean="0"/>
              <a:t>                                29.3</a:t>
            </a:r>
          </a:p>
          <a:p>
            <a:r>
              <a:rPr lang="en-US" dirty="0" smtClean="0"/>
              <a:t>    HCO</a:t>
            </a:r>
            <a:r>
              <a:rPr lang="en-US" baseline="-25000" dirty="0" smtClean="0"/>
              <a:t>3</a:t>
            </a:r>
            <a:r>
              <a:rPr lang="en-US" baseline="30000" dirty="0" smtClean="0"/>
              <a:t>-</a:t>
            </a:r>
            <a:r>
              <a:rPr lang="en-US" dirty="0" smtClean="0"/>
              <a:t>                               366</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Inorganic Chemical Properties of Water</a:t>
            </a:r>
            <a:endParaRPr lang="en-US" dirty="0"/>
          </a:p>
        </p:txBody>
      </p:sp>
      <p:sp>
        <p:nvSpPr>
          <p:cNvPr id="3" name="Content Placeholder 2"/>
          <p:cNvSpPr>
            <a:spLocks noGrp="1"/>
          </p:cNvSpPr>
          <p:nvPr>
            <p:ph idx="1"/>
          </p:nvPr>
        </p:nvSpPr>
        <p:spPr/>
        <p:txBody>
          <a:bodyPr/>
          <a:lstStyle/>
          <a:p>
            <a:r>
              <a:rPr lang="en-US" u="sng" dirty="0" smtClean="0"/>
              <a:t>Conductivity or Electrical Conductivity</a:t>
            </a:r>
            <a:r>
              <a:rPr lang="en-US" dirty="0" smtClean="0"/>
              <a:t>:- </a:t>
            </a:r>
          </a:p>
          <a:p>
            <a:r>
              <a:rPr lang="en-US" dirty="0" smtClean="0"/>
              <a:t>It is the measure of the ability of an aqueous solution to carry an electric current.</a:t>
            </a:r>
          </a:p>
          <a:p>
            <a:endParaRPr lang="en-US" dirty="0" smtClean="0"/>
          </a:p>
          <a:p>
            <a:endParaRPr lang="en-US" dirty="0" smtClean="0"/>
          </a:p>
          <a:p>
            <a:pPr>
              <a:buNone/>
            </a:pPr>
            <a:endParaRPr lang="en-US" dirty="0"/>
          </a:p>
        </p:txBody>
      </p:sp>
      <p:graphicFrame>
        <p:nvGraphicFramePr>
          <p:cNvPr id="4" name="Object 3"/>
          <p:cNvGraphicFramePr>
            <a:graphicFrameLocks noChangeAspect="1"/>
          </p:cNvGraphicFramePr>
          <p:nvPr/>
        </p:nvGraphicFramePr>
        <p:xfrm>
          <a:off x="1981200" y="3276600"/>
          <a:ext cx="2895600" cy="1143000"/>
        </p:xfrm>
        <a:graphic>
          <a:graphicData uri="http://schemas.openxmlformats.org/presentationml/2006/ole">
            <p:oleObj spid="_x0000_s110594" name="Equation" r:id="rId3" imgW="749160" imgH="43164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Inorganic Chemical Properties of Water</a:t>
            </a:r>
            <a:endParaRPr lang="en-US" dirty="0"/>
          </a:p>
        </p:txBody>
      </p:sp>
      <p:sp>
        <p:nvSpPr>
          <p:cNvPr id="3" name="Content Placeholder 2"/>
          <p:cNvSpPr>
            <a:spLocks noGrp="1"/>
          </p:cNvSpPr>
          <p:nvPr>
            <p:ph idx="1"/>
          </p:nvPr>
        </p:nvSpPr>
        <p:spPr/>
        <p:txBody>
          <a:bodyPr/>
          <a:lstStyle/>
          <a:p>
            <a:r>
              <a:rPr lang="en-US" dirty="0" smtClean="0"/>
              <a:t>where, </a:t>
            </a:r>
          </a:p>
          <a:p>
            <a:r>
              <a:rPr lang="en-US" dirty="0" err="1" smtClean="0"/>
              <a:t>ec</a:t>
            </a:r>
            <a:r>
              <a:rPr lang="en-US" dirty="0" smtClean="0"/>
              <a:t> is electrical conductivity in </a:t>
            </a:r>
            <a:r>
              <a:rPr lang="el-GR" dirty="0" smtClean="0"/>
              <a:t>μ</a:t>
            </a:r>
            <a:r>
              <a:rPr lang="en-US" dirty="0" smtClean="0"/>
              <a:t>s(</a:t>
            </a:r>
            <a:r>
              <a:rPr lang="en-US" dirty="0" err="1" smtClean="0"/>
              <a:t>siemens</a:t>
            </a:r>
            <a:r>
              <a:rPr lang="en-US" dirty="0" smtClean="0"/>
              <a:t>)/cm,</a:t>
            </a:r>
          </a:p>
          <a:p>
            <a:r>
              <a:rPr lang="en-US" dirty="0" err="1" smtClean="0"/>
              <a:t>C</a:t>
            </a:r>
            <a:r>
              <a:rPr lang="en-US" baseline="-25000" dirty="0" err="1" smtClean="0"/>
              <a:t>i</a:t>
            </a:r>
            <a:r>
              <a:rPr lang="en-US" dirty="0" smtClean="0"/>
              <a:t> is concentration of ionic species in solution in mg/L &amp;</a:t>
            </a:r>
          </a:p>
          <a:p>
            <a:r>
              <a:rPr lang="en-US" dirty="0" err="1" smtClean="0"/>
              <a:t>f</a:t>
            </a:r>
            <a:r>
              <a:rPr lang="en-US" baseline="-25000" dirty="0" err="1" smtClean="0"/>
              <a:t>i</a:t>
            </a:r>
            <a:r>
              <a:rPr lang="en-US" dirty="0" smtClean="0"/>
              <a:t> is conductivity factor for ionic species.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Organic Chemical Properties of Water</a:t>
            </a:r>
            <a:endParaRPr lang="en-US" dirty="0"/>
          </a:p>
        </p:txBody>
      </p:sp>
      <p:sp>
        <p:nvSpPr>
          <p:cNvPr id="3" name="Content Placeholder 2"/>
          <p:cNvSpPr>
            <a:spLocks noGrp="1"/>
          </p:cNvSpPr>
          <p:nvPr>
            <p:ph idx="1"/>
          </p:nvPr>
        </p:nvSpPr>
        <p:spPr/>
        <p:txBody>
          <a:bodyPr/>
          <a:lstStyle/>
          <a:p>
            <a:r>
              <a:rPr lang="en-US" dirty="0" smtClean="0"/>
              <a:t>BOD</a:t>
            </a:r>
            <a:r>
              <a:rPr lang="en-US" baseline="-25000" dirty="0" smtClean="0"/>
              <a:t>5</a:t>
            </a:r>
            <a:r>
              <a:rPr lang="en-US" dirty="0" smtClean="0"/>
              <a:t> = 0.6 COD</a:t>
            </a:r>
          </a:p>
          <a:p>
            <a:r>
              <a:rPr lang="en-US" dirty="0" smtClean="0"/>
              <a:t>CBOD or</a:t>
            </a:r>
          </a:p>
          <a:p>
            <a:r>
              <a:rPr lang="en-US" dirty="0" smtClean="0"/>
              <a:t>Carbonaceous BOD = 0.92 COD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Organic Chemical Properties of Water</a:t>
            </a:r>
            <a:endParaRPr lang="en-US" dirty="0"/>
          </a:p>
        </p:txBody>
      </p:sp>
      <p:pic>
        <p:nvPicPr>
          <p:cNvPr id="253954" name="Picture 2"/>
          <p:cNvPicPr>
            <a:picLocks noGrp="1" noChangeAspect="1" noChangeArrowheads="1"/>
          </p:cNvPicPr>
          <p:nvPr>
            <p:ph idx="1"/>
          </p:nvPr>
        </p:nvPicPr>
        <p:blipFill>
          <a:blip r:embed="rId2"/>
          <a:srcRect/>
          <a:stretch>
            <a:fillRect/>
          </a:stretch>
        </p:blipFill>
        <p:spPr bwMode="auto">
          <a:xfrm>
            <a:off x="381000" y="1676400"/>
            <a:ext cx="7772400" cy="4267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3954"/>
                                        </p:tgtEl>
                                        <p:attrNameLst>
                                          <p:attrName>style.visibility</p:attrName>
                                        </p:attrNameLst>
                                      </p:cBhvr>
                                      <p:to>
                                        <p:strVal val="visible"/>
                                      </p:to>
                                    </p:set>
                                    <p:anim calcmode="lin" valueType="num">
                                      <p:cBhvr additive="base">
                                        <p:cTn id="13" dur="500" fill="hold"/>
                                        <p:tgtEl>
                                          <p:spTgt spid="253954"/>
                                        </p:tgtEl>
                                        <p:attrNameLst>
                                          <p:attrName>ppt_x</p:attrName>
                                        </p:attrNameLst>
                                      </p:cBhvr>
                                      <p:tavLst>
                                        <p:tav tm="0">
                                          <p:val>
                                            <p:strVal val="#ppt_x"/>
                                          </p:val>
                                        </p:tav>
                                        <p:tav tm="100000">
                                          <p:val>
                                            <p:strVal val="#ppt_x"/>
                                          </p:val>
                                        </p:tav>
                                      </p:tavLst>
                                    </p:anim>
                                    <p:anim calcmode="lin" valueType="num">
                                      <p:cBhvr additive="base">
                                        <p:cTn id="14" dur="500" fill="hold"/>
                                        <p:tgtEl>
                                          <p:spTgt spid="2539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Blocks of </a:t>
            </a:r>
            <a:r>
              <a:rPr lang="en-US" dirty="0" err="1" smtClean="0"/>
              <a:t>Env</a:t>
            </a:r>
            <a:r>
              <a:rPr lang="en-US" dirty="0" smtClean="0"/>
              <a:t>. </a:t>
            </a:r>
            <a:r>
              <a:rPr lang="en-US" dirty="0" err="1" smtClean="0"/>
              <a:t>Engg</a:t>
            </a:r>
            <a:r>
              <a:rPr lang="en-US" dirty="0" smtClean="0"/>
              <a:t>. (Basic </a:t>
            </a:r>
            <a:r>
              <a:rPr lang="en-US" dirty="0" err="1" smtClean="0"/>
              <a:t>Engg</a:t>
            </a:r>
            <a:r>
              <a:rPr lang="en-US" dirty="0" smtClean="0"/>
              <a:t>.)</a:t>
            </a:r>
            <a:endParaRPr lang="en-US" dirty="0"/>
          </a:p>
        </p:txBody>
      </p:sp>
      <p:sp>
        <p:nvSpPr>
          <p:cNvPr id="3" name="Content Placeholder 2"/>
          <p:cNvSpPr>
            <a:spLocks noGrp="1"/>
          </p:cNvSpPr>
          <p:nvPr>
            <p:ph idx="1"/>
          </p:nvPr>
        </p:nvSpPr>
        <p:spPr/>
        <p:txBody>
          <a:bodyPr/>
          <a:lstStyle/>
          <a:p>
            <a:endParaRPr lang="en-US" dirty="0" smtClean="0"/>
          </a:p>
          <a:p>
            <a:r>
              <a:rPr lang="en-US" dirty="0" smtClean="0"/>
              <a:t>Chemical </a:t>
            </a:r>
            <a:r>
              <a:rPr lang="en-US" dirty="0" err="1" smtClean="0"/>
              <a:t>Engg</a:t>
            </a:r>
            <a:r>
              <a:rPr lang="en-US" dirty="0" smtClean="0"/>
              <a:t>. consists of –</a:t>
            </a:r>
          </a:p>
          <a:p>
            <a:pPr>
              <a:buNone/>
            </a:pPr>
            <a:r>
              <a:rPr lang="en-US" dirty="0" smtClean="0"/>
              <a:t>     a) Chemical Hazardous Waste process </a:t>
            </a:r>
            <a:r>
              <a:rPr lang="en-US" dirty="0" err="1" smtClean="0"/>
              <a:t>Engg</a:t>
            </a:r>
            <a:r>
              <a:rPr lang="en-US" dirty="0" smtClean="0"/>
              <a:t>.</a:t>
            </a:r>
          </a:p>
          <a:p>
            <a:pPr>
              <a:buNone/>
            </a:pPr>
            <a:r>
              <a:rPr lang="en-US" dirty="0" smtClean="0"/>
              <a:t>     b) Transport of chemicals</a:t>
            </a:r>
          </a:p>
          <a:p>
            <a:pPr>
              <a:buNone/>
            </a:pPr>
            <a:r>
              <a:rPr lang="en-US" dirty="0" smtClean="0"/>
              <a:t>     c) Air Quality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Organic Chemical Properties of Water</a:t>
            </a:r>
            <a:endParaRPr lang="en-US" dirty="0"/>
          </a:p>
        </p:txBody>
      </p:sp>
      <p:pic>
        <p:nvPicPr>
          <p:cNvPr id="254978" name="Picture 2"/>
          <p:cNvPicPr>
            <a:picLocks noGrp="1" noChangeAspect="1" noChangeArrowheads="1"/>
          </p:cNvPicPr>
          <p:nvPr>
            <p:ph idx="1"/>
          </p:nvPr>
        </p:nvPicPr>
        <p:blipFill>
          <a:blip r:embed="rId2"/>
          <a:srcRect/>
          <a:stretch>
            <a:fillRect/>
          </a:stretch>
        </p:blipFill>
        <p:spPr bwMode="auto">
          <a:xfrm>
            <a:off x="1066800" y="1371600"/>
            <a:ext cx="7315200" cy="4572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4978"/>
                                        </p:tgtEl>
                                        <p:attrNameLst>
                                          <p:attrName>style.visibility</p:attrName>
                                        </p:attrNameLst>
                                      </p:cBhvr>
                                      <p:to>
                                        <p:strVal val="visible"/>
                                      </p:to>
                                    </p:set>
                                    <p:anim calcmode="lin" valueType="num">
                                      <p:cBhvr additive="base">
                                        <p:cTn id="13" dur="500" fill="hold"/>
                                        <p:tgtEl>
                                          <p:spTgt spid="254978"/>
                                        </p:tgtEl>
                                        <p:attrNameLst>
                                          <p:attrName>ppt_x</p:attrName>
                                        </p:attrNameLst>
                                      </p:cBhvr>
                                      <p:tavLst>
                                        <p:tav tm="0">
                                          <p:val>
                                            <p:strVal val="#ppt_x"/>
                                          </p:val>
                                        </p:tav>
                                        <p:tav tm="100000">
                                          <p:val>
                                            <p:strVal val="#ppt_x"/>
                                          </p:val>
                                        </p:tav>
                                      </p:tavLst>
                                    </p:anim>
                                    <p:anim calcmode="lin" valueType="num">
                                      <p:cBhvr additive="base">
                                        <p:cTn id="14" dur="500" fill="hold"/>
                                        <p:tgtEl>
                                          <p:spTgt spid="2549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r>
              <a:rPr lang="en-US" dirty="0" smtClean="0"/>
              <a:t>Q.1. Determine COD &amp; TOC for glucose(C</a:t>
            </a:r>
            <a:r>
              <a:rPr lang="en-US" baseline="-25000" dirty="0" smtClean="0"/>
              <a:t>6</a:t>
            </a:r>
            <a:r>
              <a:rPr lang="en-US" dirty="0" smtClean="0"/>
              <a:t>H</a:t>
            </a:r>
            <a:r>
              <a:rPr lang="en-US" baseline="-25000" dirty="0" smtClean="0"/>
              <a:t>12</a:t>
            </a:r>
            <a:r>
              <a:rPr lang="en-US" dirty="0" smtClean="0"/>
              <a:t>O</a:t>
            </a:r>
            <a:r>
              <a:rPr lang="en-US" baseline="-25000" dirty="0" smtClean="0"/>
              <a:t>6</a:t>
            </a:r>
            <a:r>
              <a:rPr lang="en-US" dirty="0" smtClean="0"/>
              <a:t>)?</a:t>
            </a:r>
          </a:p>
          <a:p>
            <a:r>
              <a:rPr lang="en-US" dirty="0" smtClean="0"/>
              <a:t>Q.2. If bacteria cells are represented by the chemical formula C</a:t>
            </a:r>
            <a:r>
              <a:rPr lang="en-US" baseline="-25000" dirty="0" smtClean="0"/>
              <a:t>5</a:t>
            </a:r>
            <a:r>
              <a:rPr lang="en-US" dirty="0" smtClean="0"/>
              <a:t>H</a:t>
            </a:r>
            <a:r>
              <a:rPr lang="en-US" baseline="-25000" dirty="0" smtClean="0"/>
              <a:t>7</a:t>
            </a:r>
            <a:r>
              <a:rPr lang="en-US" dirty="0" smtClean="0"/>
              <a:t>O</a:t>
            </a:r>
            <a:r>
              <a:rPr lang="en-US" baseline="-25000" dirty="0" smtClean="0"/>
              <a:t>2</a:t>
            </a:r>
            <a:r>
              <a:rPr lang="en-US" dirty="0" smtClean="0"/>
              <a:t>N, then determine the potential carbonaceous BOD, when bacteria cell concentration is 1000mg/L.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r>
              <a:rPr lang="en-US" dirty="0" smtClean="0"/>
              <a:t>Q.3. A wastewater is </a:t>
            </a:r>
            <a:r>
              <a:rPr lang="en-US" dirty="0" err="1" smtClean="0"/>
              <a:t>analysed</a:t>
            </a:r>
            <a:r>
              <a:rPr lang="en-US" dirty="0" smtClean="0"/>
              <a:t> &amp; is shown to contain 100 mg/L of ethylene glycol (C</a:t>
            </a:r>
            <a:r>
              <a:rPr lang="en-US" baseline="-25000" dirty="0" smtClean="0"/>
              <a:t>2</a:t>
            </a:r>
            <a:r>
              <a:rPr lang="en-US" dirty="0" smtClean="0"/>
              <a:t>H</a:t>
            </a:r>
            <a:r>
              <a:rPr lang="en-US" baseline="-25000" dirty="0" smtClean="0"/>
              <a:t>6</a:t>
            </a:r>
            <a:r>
              <a:rPr lang="en-US" dirty="0" smtClean="0"/>
              <a:t>O</a:t>
            </a:r>
            <a:r>
              <a:rPr lang="en-US" baseline="-25000" dirty="0" smtClean="0"/>
              <a:t>2</a:t>
            </a:r>
            <a:r>
              <a:rPr lang="en-US" dirty="0" smtClean="0"/>
              <a:t>) &amp; 120 mg/L of phenol(C</a:t>
            </a:r>
            <a:r>
              <a:rPr lang="en-US" baseline="-25000" dirty="0" smtClean="0"/>
              <a:t>6</a:t>
            </a:r>
            <a:r>
              <a:rPr lang="en-US" dirty="0" smtClean="0"/>
              <a:t>H</a:t>
            </a:r>
            <a:r>
              <a:rPr lang="en-US" baseline="-25000" dirty="0" smtClean="0"/>
              <a:t>6</a:t>
            </a:r>
            <a:r>
              <a:rPr lang="en-US" dirty="0" smtClean="0"/>
              <a:t>O). Determine COD &amp; TOC.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a:t>
            </a:r>
            <a:endParaRPr lang="en-US" dirty="0"/>
          </a:p>
        </p:txBody>
      </p:sp>
      <p:sp>
        <p:nvSpPr>
          <p:cNvPr id="3" name="Content Placeholder 2"/>
          <p:cNvSpPr>
            <a:spLocks noGrp="1"/>
          </p:cNvSpPr>
          <p:nvPr>
            <p:ph idx="1"/>
          </p:nvPr>
        </p:nvSpPr>
        <p:spPr/>
        <p:txBody>
          <a:bodyPr/>
          <a:lstStyle/>
          <a:p>
            <a:pPr algn="just"/>
            <a:r>
              <a:rPr lang="en-US" dirty="0" smtClean="0"/>
              <a:t>Q. Determine the time required for benzene (C</a:t>
            </a:r>
            <a:r>
              <a:rPr lang="en-US" baseline="-25000" dirty="0" smtClean="0"/>
              <a:t>6</a:t>
            </a:r>
            <a:r>
              <a:rPr lang="en-US" dirty="0" smtClean="0"/>
              <a:t>H</a:t>
            </a:r>
            <a:r>
              <a:rPr lang="en-US" baseline="-25000" dirty="0" smtClean="0"/>
              <a:t>6</a:t>
            </a:r>
            <a:r>
              <a:rPr lang="en-US" dirty="0" smtClean="0"/>
              <a:t>) &amp; DDT(C</a:t>
            </a:r>
            <a:r>
              <a:rPr lang="en-US" baseline="-25000" dirty="0" smtClean="0"/>
              <a:t>14</a:t>
            </a:r>
            <a:r>
              <a:rPr lang="en-US" dirty="0" smtClean="0"/>
              <a:t>H</a:t>
            </a:r>
            <a:r>
              <a:rPr lang="en-US" baseline="-25000" dirty="0" smtClean="0"/>
              <a:t>9</a:t>
            </a:r>
            <a:r>
              <a:rPr lang="en-US" dirty="0" smtClean="0"/>
              <a:t>Cl</a:t>
            </a:r>
            <a:r>
              <a:rPr lang="en-US" baseline="-25000" dirty="0" smtClean="0"/>
              <a:t>5</a:t>
            </a:r>
            <a:r>
              <a:rPr lang="en-US" dirty="0" smtClean="0"/>
              <a:t>) to </a:t>
            </a:r>
            <a:r>
              <a:rPr lang="en-US" dirty="0" err="1" smtClean="0"/>
              <a:t>vapourize</a:t>
            </a:r>
            <a:r>
              <a:rPr lang="en-US" dirty="0" smtClean="0"/>
              <a:t> to half of their original concentration from a wastewater treatment plant holding tank of depth 2mtr. The mass transfer co-efficient (k) for benzene is 0.144mtr/hr &amp; for DDT is 9.34x10</a:t>
            </a:r>
            <a:r>
              <a:rPr lang="en-US" baseline="30000" dirty="0" smtClean="0"/>
              <a:t>-3</a:t>
            </a:r>
            <a:r>
              <a:rPr lang="en-US" dirty="0" smtClean="0"/>
              <a:t> </a:t>
            </a:r>
            <a:r>
              <a:rPr lang="en-US" dirty="0" err="1" smtClean="0"/>
              <a:t>mtr</a:t>
            </a:r>
            <a:r>
              <a:rPr lang="en-US" dirty="0" smtClean="0"/>
              <a:t>/hr.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Solubility of gases in water</a:t>
            </a:r>
            <a:endParaRPr lang="en-IN" dirty="0"/>
          </a:p>
        </p:txBody>
      </p:sp>
      <p:sp>
        <p:nvSpPr>
          <p:cNvPr id="3" name="Content Placeholder 2"/>
          <p:cNvSpPr>
            <a:spLocks noGrp="1"/>
          </p:cNvSpPr>
          <p:nvPr>
            <p:ph idx="1"/>
          </p:nvPr>
        </p:nvSpPr>
        <p:spPr/>
        <p:txBody>
          <a:bodyPr/>
          <a:lstStyle/>
          <a:p>
            <a:r>
              <a:rPr lang="en-US" dirty="0" smtClean="0"/>
              <a:t>The solubility of gases in water is related to the partial pressure of the gas in the atmosphere above the water &amp; is given by </a:t>
            </a:r>
            <a:r>
              <a:rPr lang="en-US" b="1" dirty="0" smtClean="0"/>
              <a:t>Henry’s Law</a:t>
            </a:r>
            <a:r>
              <a:rPr lang="en-US" dirty="0" smtClean="0"/>
              <a:t>, which can be expressed as follows:-</a:t>
            </a:r>
          </a:p>
          <a:p>
            <a:pPr>
              <a:buNone/>
            </a:pPr>
            <a:endParaRPr lang="en-US" dirty="0" smtClean="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Solubility of gases in water</a:t>
            </a:r>
            <a:endParaRPr lang="en-IN" dirty="0"/>
          </a:p>
        </p:txBody>
      </p:sp>
      <p:sp>
        <p:nvSpPr>
          <p:cNvPr id="3" name="Content Placeholder 2"/>
          <p:cNvSpPr>
            <a:spLocks noGrp="1"/>
          </p:cNvSpPr>
          <p:nvPr>
            <p:ph idx="1"/>
          </p:nvPr>
        </p:nvSpPr>
        <p:spPr/>
        <p:txBody>
          <a:bodyPr/>
          <a:lstStyle/>
          <a:p>
            <a:r>
              <a:rPr lang="en-US" dirty="0" smtClean="0"/>
              <a:t>                  P</a:t>
            </a:r>
            <a:r>
              <a:rPr lang="en-US" baseline="-25000" dirty="0" smtClean="0"/>
              <a:t>g</a:t>
            </a:r>
            <a:r>
              <a:rPr lang="en-US" dirty="0" smtClean="0"/>
              <a:t>= (</a:t>
            </a:r>
            <a:r>
              <a:rPr lang="en-US" dirty="0" err="1" smtClean="0"/>
              <a:t>K</a:t>
            </a:r>
            <a:r>
              <a:rPr lang="en-US" baseline="-25000" dirty="0" err="1" smtClean="0"/>
              <a:t>h</a:t>
            </a:r>
            <a:r>
              <a:rPr lang="en-US" dirty="0" smtClean="0"/>
              <a:t>)(</a:t>
            </a:r>
            <a:r>
              <a:rPr lang="en-US" dirty="0" err="1" smtClean="0"/>
              <a:t>X</a:t>
            </a:r>
            <a:r>
              <a:rPr lang="en-US" baseline="-25000" dirty="0" err="1" smtClean="0"/>
              <a:t>g</a:t>
            </a:r>
            <a:r>
              <a:rPr lang="en-US" dirty="0" smtClean="0"/>
              <a:t>)</a:t>
            </a:r>
          </a:p>
          <a:p>
            <a:r>
              <a:rPr lang="en-US" dirty="0" smtClean="0"/>
              <a:t>where, </a:t>
            </a:r>
          </a:p>
          <a:p>
            <a:r>
              <a:rPr lang="en-US" dirty="0" smtClean="0"/>
              <a:t>P</a:t>
            </a:r>
            <a:r>
              <a:rPr lang="en-US" baseline="-25000" dirty="0" smtClean="0"/>
              <a:t>g</a:t>
            </a:r>
            <a:r>
              <a:rPr lang="en-US" dirty="0" smtClean="0"/>
              <a:t>= Partial pressure of the gas, </a:t>
            </a:r>
          </a:p>
          <a:p>
            <a:r>
              <a:rPr lang="en-US" dirty="0" err="1" smtClean="0"/>
              <a:t>K</a:t>
            </a:r>
            <a:r>
              <a:rPr lang="en-US" baseline="-25000" dirty="0" err="1" smtClean="0"/>
              <a:t>h</a:t>
            </a:r>
            <a:r>
              <a:rPr lang="en-US" dirty="0" smtClean="0"/>
              <a:t>= Henry’s Law Constant</a:t>
            </a:r>
          </a:p>
          <a:p>
            <a:r>
              <a:rPr lang="en-US" dirty="0" err="1" smtClean="0"/>
              <a:t>Xg</a:t>
            </a:r>
            <a:r>
              <a:rPr lang="en-US" dirty="0" smtClean="0"/>
              <a:t>= Equilibrium mole fraction of the      dissolved gas in the liquid phase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Hydrology</a:t>
            </a:r>
            <a:endParaRPr lang="en-IN" dirty="0"/>
          </a:p>
        </p:txBody>
      </p:sp>
      <p:sp>
        <p:nvSpPr>
          <p:cNvPr id="3" name="Content Placeholder 2"/>
          <p:cNvSpPr>
            <a:spLocks noGrp="1"/>
          </p:cNvSpPr>
          <p:nvPr>
            <p:ph idx="1"/>
          </p:nvPr>
        </p:nvSpPr>
        <p:spPr/>
        <p:txBody>
          <a:bodyPr/>
          <a:lstStyle/>
          <a:p>
            <a:r>
              <a:rPr lang="en-US" dirty="0" err="1" smtClean="0"/>
              <a:t>i</a:t>
            </a:r>
            <a:r>
              <a:rPr lang="en-US" dirty="0" smtClean="0"/>
              <a:t>)Water Balance or Water Budget</a:t>
            </a:r>
          </a:p>
          <a:p>
            <a:r>
              <a:rPr lang="en-US" dirty="0" smtClean="0"/>
              <a:t>ii)Energy Balance or Energy Budget</a:t>
            </a:r>
          </a:p>
          <a:p>
            <a:r>
              <a:rPr lang="en-US" dirty="0" smtClean="0"/>
              <a:t>iii)Bowen Ratio</a:t>
            </a:r>
          </a:p>
          <a:p>
            <a:r>
              <a:rPr lang="en-US" dirty="0" smtClean="0"/>
              <a:t>iv)Hyetograph &amp; Hydrograph</a:t>
            </a:r>
          </a:p>
          <a:p>
            <a:r>
              <a:rPr lang="en-US" dirty="0" smtClean="0"/>
              <a:t>V)Rainfall-Runoff Relationship or</a:t>
            </a:r>
          </a:p>
          <a:p>
            <a:r>
              <a:rPr lang="en-US" dirty="0" smtClean="0"/>
              <a:t>    Rational formula for determining runoff</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of Hydrology</a:t>
            </a:r>
            <a:endParaRPr lang="en-IN" dirty="0"/>
          </a:p>
        </p:txBody>
      </p:sp>
      <p:sp>
        <p:nvSpPr>
          <p:cNvPr id="3" name="Content Placeholder 2"/>
          <p:cNvSpPr>
            <a:spLocks noGrp="1"/>
          </p:cNvSpPr>
          <p:nvPr>
            <p:ph idx="1"/>
          </p:nvPr>
        </p:nvSpPr>
        <p:spPr/>
        <p:txBody>
          <a:bodyPr/>
          <a:lstStyle/>
          <a:p>
            <a:r>
              <a:rPr lang="en-US" u="sng" dirty="0" err="1" smtClean="0"/>
              <a:t>i</a:t>
            </a:r>
            <a:r>
              <a:rPr lang="en-US" u="sng" dirty="0" smtClean="0"/>
              <a:t>)Water Balance or Water Budget</a:t>
            </a:r>
            <a:r>
              <a:rPr lang="en-US" dirty="0" smtClean="0"/>
              <a:t>:-</a:t>
            </a:r>
          </a:p>
          <a:p>
            <a:r>
              <a:rPr lang="en-US" dirty="0" smtClean="0"/>
              <a:t>It gives the quantitative account of hydrological cycle.</a:t>
            </a:r>
          </a:p>
          <a:p>
            <a:r>
              <a:rPr lang="en-US" dirty="0" smtClean="0"/>
              <a:t>The equation for water balance is based on conservation of mass.</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Hydrology</a:t>
            </a:r>
            <a:endParaRPr lang="en-IN" dirty="0"/>
          </a:p>
        </p:txBody>
      </p:sp>
      <p:sp>
        <p:nvSpPr>
          <p:cNvPr id="3" name="Content Placeholder 2"/>
          <p:cNvSpPr>
            <a:spLocks noGrp="1"/>
          </p:cNvSpPr>
          <p:nvPr>
            <p:ph idx="1"/>
          </p:nvPr>
        </p:nvSpPr>
        <p:spPr/>
        <p:txBody>
          <a:bodyPr/>
          <a:lstStyle/>
          <a:p>
            <a:r>
              <a:rPr lang="en-US" dirty="0" smtClean="0"/>
              <a:t>The water balance equation is</a:t>
            </a:r>
          </a:p>
          <a:p>
            <a:r>
              <a:rPr lang="en-US" dirty="0" smtClean="0"/>
              <a:t>P= R+E</a:t>
            </a:r>
            <a:r>
              <a:rPr lang="en-US" u="sng" dirty="0" smtClean="0"/>
              <a:t>+</a:t>
            </a:r>
            <a:r>
              <a:rPr lang="en-US" dirty="0" smtClean="0"/>
              <a:t>∆S</a:t>
            </a:r>
            <a:r>
              <a:rPr lang="en-US" u="sng" dirty="0" smtClean="0"/>
              <a:t>+</a:t>
            </a:r>
            <a:r>
              <a:rPr lang="en-US" dirty="0" smtClean="0"/>
              <a:t>∆G </a:t>
            </a:r>
          </a:p>
          <a:p>
            <a:r>
              <a:rPr lang="en-US" dirty="0" smtClean="0"/>
              <a:t>Where, P is Precipitation</a:t>
            </a:r>
          </a:p>
          <a:p>
            <a:r>
              <a:rPr lang="en-US" dirty="0" smtClean="0"/>
              <a:t>R is Runoff</a:t>
            </a:r>
          </a:p>
          <a:p>
            <a:r>
              <a:rPr lang="en-US" dirty="0" smtClean="0"/>
              <a:t>E is Evaporation</a:t>
            </a:r>
          </a:p>
          <a:p>
            <a:r>
              <a:rPr lang="en-US" dirty="0" smtClean="0"/>
              <a:t>∆S is change in soil moisture status</a:t>
            </a:r>
          </a:p>
          <a:p>
            <a:r>
              <a:rPr lang="en-US" dirty="0" smtClean="0"/>
              <a:t>∆G is change in ground water status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of Hydrology</a:t>
            </a:r>
            <a:endParaRPr lang="en-IN" dirty="0"/>
          </a:p>
        </p:txBody>
      </p:sp>
      <p:sp>
        <p:nvSpPr>
          <p:cNvPr id="3" name="Content Placeholder 2"/>
          <p:cNvSpPr>
            <a:spLocks noGrp="1"/>
          </p:cNvSpPr>
          <p:nvPr>
            <p:ph idx="1"/>
          </p:nvPr>
        </p:nvSpPr>
        <p:spPr/>
        <p:txBody>
          <a:bodyPr/>
          <a:lstStyle/>
          <a:p>
            <a:r>
              <a:rPr lang="en-US" dirty="0" smtClean="0"/>
              <a:t>ii) </a:t>
            </a:r>
            <a:r>
              <a:rPr lang="en-US" u="sng" dirty="0" smtClean="0"/>
              <a:t>Energy Balance or Energy Budget</a:t>
            </a:r>
            <a:r>
              <a:rPr lang="en-US" dirty="0" smtClean="0"/>
              <a:t> :-</a:t>
            </a:r>
          </a:p>
          <a:p>
            <a:r>
              <a:rPr lang="en-US" dirty="0" smtClean="0"/>
              <a:t>The equation for Energy Balance or Energy Budget is – </a:t>
            </a:r>
          </a:p>
          <a:p>
            <a:r>
              <a:rPr lang="en-US" dirty="0" err="1" smtClean="0"/>
              <a:t>R</a:t>
            </a:r>
            <a:r>
              <a:rPr lang="en-US" baseline="-25000" dirty="0" err="1" smtClean="0"/>
              <a:t>n</a:t>
            </a:r>
            <a:r>
              <a:rPr lang="en-US" dirty="0" smtClean="0"/>
              <a:t>= LE+H+G+PS+M</a:t>
            </a:r>
          </a:p>
          <a:p>
            <a:r>
              <a:rPr lang="en-US" dirty="0" smtClean="0"/>
              <a:t>Where,</a:t>
            </a:r>
          </a:p>
          <a:p>
            <a:r>
              <a:rPr lang="en-US" dirty="0" err="1" smtClean="0"/>
              <a:t>R</a:t>
            </a:r>
            <a:r>
              <a:rPr lang="en-US" baseline="-25000" dirty="0" err="1" smtClean="0"/>
              <a:t>n</a:t>
            </a:r>
            <a:r>
              <a:rPr lang="en-US" dirty="0" smtClean="0"/>
              <a:t> is specific flux of net incoming radiation,</a:t>
            </a:r>
          </a:p>
          <a:p>
            <a:r>
              <a:rPr lang="en-US" dirty="0" smtClean="0"/>
              <a:t>L is Latent Heat of </a:t>
            </a:r>
            <a:r>
              <a:rPr lang="en-US" dirty="0" err="1" smtClean="0"/>
              <a:t>Vapourization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Blocks of </a:t>
            </a:r>
            <a:r>
              <a:rPr lang="en-US" dirty="0" err="1" smtClean="0"/>
              <a:t>Env</a:t>
            </a:r>
            <a:r>
              <a:rPr lang="en-US" dirty="0" smtClean="0"/>
              <a:t>. </a:t>
            </a:r>
            <a:r>
              <a:rPr lang="en-US" dirty="0" err="1" smtClean="0"/>
              <a:t>Engg</a:t>
            </a:r>
            <a:r>
              <a:rPr lang="en-US" dirty="0" smtClean="0"/>
              <a:t>. (Basic Science)</a:t>
            </a:r>
            <a:endParaRPr lang="en-US" dirty="0"/>
          </a:p>
        </p:txBody>
      </p:sp>
      <p:sp>
        <p:nvSpPr>
          <p:cNvPr id="3" name="Content Placeholder 2"/>
          <p:cNvSpPr>
            <a:spLocks noGrp="1"/>
          </p:cNvSpPr>
          <p:nvPr>
            <p:ph idx="1"/>
          </p:nvPr>
        </p:nvSpPr>
        <p:spPr/>
        <p:txBody>
          <a:bodyPr/>
          <a:lstStyle/>
          <a:p>
            <a:endParaRPr lang="en-US" dirty="0" smtClean="0"/>
          </a:p>
          <a:p>
            <a:r>
              <a:rPr lang="en-US" dirty="0" smtClean="0"/>
              <a:t>Chemistry consists of –</a:t>
            </a:r>
          </a:p>
          <a:p>
            <a:pPr>
              <a:buNone/>
            </a:pPr>
            <a:r>
              <a:rPr lang="en-US" dirty="0" smtClean="0"/>
              <a:t>    a) Water Chemistry</a:t>
            </a:r>
          </a:p>
          <a:p>
            <a:pPr>
              <a:buNone/>
            </a:pPr>
            <a:r>
              <a:rPr lang="en-US" dirty="0" smtClean="0"/>
              <a:t>    b) Air Chemistry</a:t>
            </a:r>
          </a:p>
          <a:p>
            <a:pPr>
              <a:buNone/>
            </a:pPr>
            <a:r>
              <a:rPr lang="en-US" dirty="0" smtClean="0"/>
              <a:t>    c) Soil Chemistry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of Hydrology</a:t>
            </a:r>
            <a:endParaRPr lang="en-IN" dirty="0"/>
          </a:p>
        </p:txBody>
      </p:sp>
      <p:sp>
        <p:nvSpPr>
          <p:cNvPr id="3" name="Content Placeholder 2"/>
          <p:cNvSpPr>
            <a:spLocks noGrp="1"/>
          </p:cNvSpPr>
          <p:nvPr>
            <p:ph idx="1"/>
          </p:nvPr>
        </p:nvSpPr>
        <p:spPr/>
        <p:txBody>
          <a:bodyPr/>
          <a:lstStyle/>
          <a:p>
            <a:r>
              <a:rPr lang="en-US" dirty="0" smtClean="0"/>
              <a:t>E is Evaporation</a:t>
            </a:r>
          </a:p>
          <a:p>
            <a:r>
              <a:rPr lang="en-US" dirty="0" smtClean="0"/>
              <a:t>H is Specific flux of heat into the atmosphere</a:t>
            </a:r>
          </a:p>
          <a:p>
            <a:r>
              <a:rPr lang="en-US" dirty="0" smtClean="0"/>
              <a:t>G is Specific flux of heat into the ground</a:t>
            </a:r>
          </a:p>
          <a:p>
            <a:r>
              <a:rPr lang="en-US" dirty="0" smtClean="0"/>
              <a:t>PS is Photosynthetic energy fixed by plants</a:t>
            </a:r>
          </a:p>
          <a:p>
            <a:r>
              <a:rPr lang="en-US" dirty="0" smtClean="0"/>
              <a:t>M is energy for respiration &amp; heat storage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of Hydrology</a:t>
            </a:r>
            <a:endParaRPr lang="en-IN" dirty="0"/>
          </a:p>
        </p:txBody>
      </p:sp>
      <p:sp>
        <p:nvSpPr>
          <p:cNvPr id="3" name="Content Placeholder 2"/>
          <p:cNvSpPr>
            <a:spLocks noGrp="1"/>
          </p:cNvSpPr>
          <p:nvPr>
            <p:ph idx="1"/>
          </p:nvPr>
        </p:nvSpPr>
        <p:spPr/>
        <p:txBody>
          <a:bodyPr/>
          <a:lstStyle/>
          <a:p>
            <a:r>
              <a:rPr lang="en-US" dirty="0" smtClean="0"/>
              <a:t>iii) </a:t>
            </a:r>
            <a:r>
              <a:rPr lang="en-US" u="sng" dirty="0" smtClean="0"/>
              <a:t>Bowen Ratio</a:t>
            </a:r>
            <a:r>
              <a:rPr lang="en-US" dirty="0" smtClean="0"/>
              <a:t> :-</a:t>
            </a:r>
          </a:p>
          <a:p>
            <a:r>
              <a:rPr lang="en-US" dirty="0" smtClean="0"/>
              <a:t>It is an useful parameter for energy budget &amp; represents ratio between heat flux &amp; evaporation rate.</a:t>
            </a:r>
          </a:p>
          <a:p>
            <a:r>
              <a:rPr lang="en-US" dirty="0" smtClean="0"/>
              <a:t>It can be expressed by –</a:t>
            </a:r>
          </a:p>
          <a:p>
            <a:r>
              <a:rPr lang="en-US" dirty="0" smtClean="0"/>
              <a:t>  B</a:t>
            </a:r>
            <a:r>
              <a:rPr lang="en-US" baseline="-25000" dirty="0" smtClean="0"/>
              <a:t>O</a:t>
            </a:r>
            <a:r>
              <a:rPr lang="en-US" dirty="0" smtClean="0"/>
              <a:t>=H/LE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of Hydrology</a:t>
            </a:r>
            <a:endParaRPr lang="en-IN" dirty="0"/>
          </a:p>
        </p:txBody>
      </p:sp>
      <p:sp>
        <p:nvSpPr>
          <p:cNvPr id="3" name="Content Placeholder 2"/>
          <p:cNvSpPr>
            <a:spLocks noGrp="1"/>
          </p:cNvSpPr>
          <p:nvPr>
            <p:ph idx="1"/>
          </p:nvPr>
        </p:nvSpPr>
        <p:spPr/>
        <p:txBody>
          <a:bodyPr/>
          <a:lstStyle/>
          <a:p>
            <a:r>
              <a:rPr lang="en-US" dirty="0" smtClean="0"/>
              <a:t>iv) </a:t>
            </a:r>
            <a:r>
              <a:rPr lang="en-US" u="sng" dirty="0" smtClean="0"/>
              <a:t>Hyetograph &amp; Hydrograph</a:t>
            </a:r>
            <a:r>
              <a:rPr lang="en-US" dirty="0" smtClean="0"/>
              <a:t> :-</a:t>
            </a:r>
          </a:p>
          <a:p>
            <a:r>
              <a:rPr lang="en-US" dirty="0" smtClean="0"/>
              <a:t>Hyetograph represents rainfall intensity </a:t>
            </a:r>
            <a:r>
              <a:rPr lang="en-US" dirty="0" err="1" smtClean="0"/>
              <a:t>vs</a:t>
            </a:r>
            <a:r>
              <a:rPr lang="en-US" dirty="0" smtClean="0"/>
              <a:t> time.</a:t>
            </a:r>
          </a:p>
          <a:p>
            <a:r>
              <a:rPr lang="en-US" dirty="0" smtClean="0"/>
              <a:t>Hydrograph represents runoff or stream discharge </a:t>
            </a:r>
            <a:r>
              <a:rPr lang="en-US" dirty="0" err="1" smtClean="0"/>
              <a:t>vs</a:t>
            </a:r>
            <a:r>
              <a:rPr lang="en-US" dirty="0" smtClean="0"/>
              <a:t> time.</a:t>
            </a:r>
          </a:p>
          <a:p>
            <a:r>
              <a:rPr lang="en-US" dirty="0" smtClean="0"/>
              <a:t>If time is unit i.e. 1hr., then hydrograph will be unit hydrograph.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of Hydrology</a:t>
            </a:r>
            <a:endParaRPr lang="en-IN" dirty="0"/>
          </a:p>
        </p:txBody>
      </p:sp>
      <p:sp>
        <p:nvSpPr>
          <p:cNvPr id="3" name="Content Placeholder 2"/>
          <p:cNvSpPr>
            <a:spLocks noGrp="1"/>
          </p:cNvSpPr>
          <p:nvPr>
            <p:ph idx="1"/>
          </p:nvPr>
        </p:nvSpPr>
        <p:spPr/>
        <p:txBody>
          <a:bodyPr/>
          <a:lstStyle/>
          <a:p>
            <a:r>
              <a:rPr lang="en-US" dirty="0" smtClean="0"/>
              <a:t>V)</a:t>
            </a:r>
            <a:r>
              <a:rPr lang="en-US" u="sng" dirty="0" smtClean="0"/>
              <a:t>Rainfall-Runoff Relationship</a:t>
            </a:r>
            <a:r>
              <a:rPr lang="en-US" dirty="0" smtClean="0"/>
              <a:t> or</a:t>
            </a:r>
          </a:p>
          <a:p>
            <a:r>
              <a:rPr lang="en-US" dirty="0" smtClean="0"/>
              <a:t>    </a:t>
            </a:r>
            <a:r>
              <a:rPr lang="en-US" u="sng" dirty="0" smtClean="0"/>
              <a:t>Rational formula for determining runoff</a:t>
            </a:r>
            <a:r>
              <a:rPr lang="en-US" dirty="0" smtClean="0"/>
              <a:t> :-</a:t>
            </a:r>
          </a:p>
          <a:p>
            <a:r>
              <a:rPr lang="en-US" dirty="0" smtClean="0"/>
              <a:t>    Q=CIA</a:t>
            </a:r>
          </a:p>
          <a:p>
            <a:r>
              <a:rPr lang="en-US" dirty="0" smtClean="0"/>
              <a:t>Where,Q is runoff in m</a:t>
            </a:r>
            <a:r>
              <a:rPr lang="en-US" baseline="30000" dirty="0" smtClean="0"/>
              <a:t>3</a:t>
            </a:r>
            <a:r>
              <a:rPr lang="en-US" dirty="0" smtClean="0"/>
              <a:t>/sec</a:t>
            </a:r>
          </a:p>
          <a:p>
            <a:r>
              <a:rPr lang="en-US" dirty="0" smtClean="0"/>
              <a:t>C is locality coefficient</a:t>
            </a:r>
          </a:p>
          <a:p>
            <a:r>
              <a:rPr lang="en-US" dirty="0" smtClean="0"/>
              <a:t>I is Rainfall Intensity in mm/hr</a:t>
            </a:r>
          </a:p>
          <a:p>
            <a:r>
              <a:rPr lang="en-US" dirty="0" smtClean="0"/>
              <a:t>A is Catchment Area in square Km</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Concepts of Hydrology</a:t>
            </a:r>
            <a:endParaRPr lang="en-IN" dirty="0"/>
          </a:p>
        </p:txBody>
      </p:sp>
      <p:sp>
        <p:nvSpPr>
          <p:cNvPr id="3" name="Content Placeholder 2"/>
          <p:cNvSpPr>
            <a:spLocks noGrp="1"/>
          </p:cNvSpPr>
          <p:nvPr>
            <p:ph idx="1"/>
          </p:nvPr>
        </p:nvSpPr>
        <p:spPr/>
        <p:txBody>
          <a:bodyPr/>
          <a:lstStyle/>
          <a:p>
            <a:r>
              <a:rPr lang="en-US" dirty="0" smtClean="0"/>
              <a:t>Peak Discharge (Q</a:t>
            </a:r>
            <a:r>
              <a:rPr lang="en-US" baseline="-25000" dirty="0" smtClean="0"/>
              <a:t>P</a:t>
            </a:r>
            <a:r>
              <a:rPr lang="en-US" dirty="0" smtClean="0"/>
              <a:t>)or Peak Run-off can be expressed as follows:- </a:t>
            </a:r>
          </a:p>
          <a:p>
            <a:r>
              <a:rPr lang="en-US" dirty="0" smtClean="0"/>
              <a:t>Q</a:t>
            </a:r>
            <a:r>
              <a:rPr lang="en-US" baseline="-25000" dirty="0" smtClean="0"/>
              <a:t>P</a:t>
            </a:r>
            <a:r>
              <a:rPr lang="en-US" dirty="0" smtClean="0"/>
              <a:t>=0.278 CIA</a:t>
            </a:r>
          </a:p>
          <a:p>
            <a:r>
              <a:rPr lang="en-US" dirty="0" smtClean="0"/>
              <a:t>Modified Rational Formula given by Wallingford is :-</a:t>
            </a:r>
          </a:p>
          <a:p>
            <a:r>
              <a:rPr lang="en-US" dirty="0" smtClean="0"/>
              <a:t>Q</a:t>
            </a:r>
            <a:r>
              <a:rPr lang="en-US" baseline="-25000" dirty="0" smtClean="0"/>
              <a:t>P</a:t>
            </a:r>
            <a:r>
              <a:rPr lang="en-US" dirty="0" smtClean="0"/>
              <a:t>=0.278C</a:t>
            </a:r>
            <a:r>
              <a:rPr lang="en-US" baseline="-25000" dirty="0" smtClean="0"/>
              <a:t>V</a:t>
            </a:r>
            <a:r>
              <a:rPr lang="en-US" dirty="0" smtClean="0"/>
              <a:t>C</a:t>
            </a:r>
            <a:r>
              <a:rPr lang="en-US" baseline="-25000" dirty="0" smtClean="0"/>
              <a:t>R</a:t>
            </a:r>
            <a:r>
              <a:rPr lang="en-US" dirty="0" smtClean="0"/>
              <a:t>IA</a:t>
            </a:r>
          </a:p>
          <a:p>
            <a:r>
              <a:rPr lang="en-US" dirty="0" smtClean="0"/>
              <a:t>Where, C</a:t>
            </a:r>
            <a:r>
              <a:rPr lang="en-US" baseline="-25000" dirty="0" smtClean="0"/>
              <a:t>V</a:t>
            </a:r>
            <a:r>
              <a:rPr lang="en-US" dirty="0" smtClean="0"/>
              <a:t> is volumetric runoff coefficient &amp;</a:t>
            </a:r>
          </a:p>
          <a:p>
            <a:r>
              <a:rPr lang="en-US" dirty="0" smtClean="0"/>
              <a:t> C</a:t>
            </a:r>
            <a:r>
              <a:rPr lang="en-US" baseline="-25000" dirty="0" smtClean="0"/>
              <a:t>R</a:t>
            </a:r>
            <a:r>
              <a:rPr lang="en-US" dirty="0" smtClean="0"/>
              <a:t> is Routing Coefficient</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Organic content parameter</a:t>
            </a:r>
            <a:endParaRPr lang="en-IN" dirty="0"/>
          </a:p>
        </p:txBody>
      </p:sp>
      <p:sp>
        <p:nvSpPr>
          <p:cNvPr id="3" name="Content Placeholder 2"/>
          <p:cNvSpPr>
            <a:spLocks noGrp="1"/>
          </p:cNvSpPr>
          <p:nvPr>
            <p:ph idx="1"/>
          </p:nvPr>
        </p:nvSpPr>
        <p:spPr/>
        <p:txBody>
          <a:bodyPr/>
          <a:lstStyle/>
          <a:p>
            <a:r>
              <a:rPr lang="en-US" dirty="0" smtClean="0"/>
              <a:t>When an organic waste is discharged to a stream, the organic content of the effluent or discharge undergoes a biochemical reaction with the help of micro-organisms.</a:t>
            </a:r>
          </a:p>
          <a:p>
            <a:r>
              <a:rPr lang="en-US" dirty="0" smtClean="0"/>
              <a:t>The  BOD = P(DO</a:t>
            </a:r>
            <a:r>
              <a:rPr lang="en-US" baseline="-25000" dirty="0" smtClean="0"/>
              <a:t>I</a:t>
            </a:r>
            <a:r>
              <a:rPr lang="en-US" dirty="0" smtClean="0"/>
              <a:t>-DO</a:t>
            </a:r>
            <a:r>
              <a:rPr lang="en-US" baseline="-25000" dirty="0" smtClean="0"/>
              <a:t>F</a:t>
            </a:r>
            <a:r>
              <a:rPr lang="en-US" dirty="0" smtClean="0"/>
              <a:t>)</a:t>
            </a:r>
          </a:p>
          <a:p>
            <a:r>
              <a:rPr lang="en-US" dirty="0" smtClean="0"/>
              <a:t>Where, P is Dilution Ratio,</a:t>
            </a:r>
          </a:p>
          <a:p>
            <a:r>
              <a:rPr lang="en-US" dirty="0" smtClean="0"/>
              <a:t> DO</a:t>
            </a:r>
            <a:r>
              <a:rPr lang="en-US" baseline="-25000" dirty="0" smtClean="0"/>
              <a:t>I</a:t>
            </a:r>
            <a:r>
              <a:rPr lang="en-US" dirty="0" smtClean="0"/>
              <a:t> &amp; DO</a:t>
            </a:r>
            <a:r>
              <a:rPr lang="en-US" baseline="-25000" dirty="0" smtClean="0"/>
              <a:t>F</a:t>
            </a:r>
            <a:r>
              <a:rPr lang="en-US" dirty="0" smtClean="0"/>
              <a:t> are initial &amp; final DO(Dissolved Oxygen) concentration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Organic content parameter</a:t>
            </a:r>
            <a:endParaRPr lang="en-IN" dirty="0"/>
          </a:p>
        </p:txBody>
      </p:sp>
      <p:sp>
        <p:nvSpPr>
          <p:cNvPr id="3" name="Content Placeholder 2"/>
          <p:cNvSpPr>
            <a:spLocks noGrp="1"/>
          </p:cNvSpPr>
          <p:nvPr>
            <p:ph idx="1"/>
          </p:nvPr>
        </p:nvSpPr>
        <p:spPr/>
        <p:txBody>
          <a:bodyPr/>
          <a:lstStyle/>
          <a:p>
            <a:r>
              <a:rPr lang="en-US" dirty="0" smtClean="0"/>
              <a:t>The Corrected BOD = P[(DO</a:t>
            </a:r>
            <a:r>
              <a:rPr lang="en-US" baseline="-25000" dirty="0" smtClean="0"/>
              <a:t>I</a:t>
            </a:r>
            <a:r>
              <a:rPr lang="en-US" dirty="0" smtClean="0"/>
              <a:t>-DO</a:t>
            </a:r>
            <a:r>
              <a:rPr lang="en-US" baseline="-25000" dirty="0" smtClean="0"/>
              <a:t>F</a:t>
            </a:r>
            <a:r>
              <a:rPr lang="en-US" dirty="0" smtClean="0"/>
              <a:t>)-f(B</a:t>
            </a:r>
            <a:r>
              <a:rPr lang="en-US" baseline="-25000" dirty="0" smtClean="0"/>
              <a:t>I</a:t>
            </a:r>
            <a:r>
              <a:rPr lang="en-US" dirty="0" smtClean="0"/>
              <a:t>-B</a:t>
            </a:r>
            <a:r>
              <a:rPr lang="en-US" baseline="-25000" dirty="0" smtClean="0"/>
              <a:t>F</a:t>
            </a:r>
            <a:r>
              <a:rPr lang="en-US" dirty="0" smtClean="0"/>
              <a:t>)]</a:t>
            </a:r>
          </a:p>
          <a:p>
            <a:r>
              <a:rPr lang="en-US" dirty="0" smtClean="0"/>
              <a:t>Where, f is the correction factor or seeding factor=1-(1/P),</a:t>
            </a:r>
          </a:p>
          <a:p>
            <a:r>
              <a:rPr lang="en-US" dirty="0" smtClean="0"/>
              <a:t>B</a:t>
            </a:r>
            <a:r>
              <a:rPr lang="en-US" baseline="-25000" dirty="0" smtClean="0"/>
              <a:t>I</a:t>
            </a:r>
            <a:r>
              <a:rPr lang="en-US" dirty="0" smtClean="0"/>
              <a:t> &amp; B</a:t>
            </a:r>
            <a:r>
              <a:rPr lang="en-US" baseline="-25000" dirty="0" smtClean="0"/>
              <a:t>F</a:t>
            </a:r>
            <a:r>
              <a:rPr lang="en-US" dirty="0" smtClean="0"/>
              <a:t> are initial &amp; final DO(Dissolved Oxygen) concentration of seeded diluted water or Blank</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Q. The results from a BOD test diluted by 100 are given below. Calculate the BOD</a:t>
            </a:r>
            <a:r>
              <a:rPr lang="en-US" baseline="-25000" dirty="0" smtClean="0"/>
              <a:t>S</a:t>
            </a:r>
            <a:r>
              <a:rPr lang="en-US" dirty="0" smtClean="0"/>
              <a:t>.</a:t>
            </a:r>
          </a:p>
          <a:p>
            <a:r>
              <a:rPr lang="en-US" u="sng" dirty="0" smtClean="0"/>
              <a:t>Time (in days)</a:t>
            </a:r>
            <a:r>
              <a:rPr lang="en-US" dirty="0" smtClean="0"/>
              <a:t>             </a:t>
            </a:r>
            <a:r>
              <a:rPr lang="en-US" u="sng" dirty="0" smtClean="0"/>
              <a:t>DO(in mg/L)</a:t>
            </a:r>
          </a:p>
          <a:p>
            <a:r>
              <a:rPr lang="en-US" dirty="0" smtClean="0"/>
              <a:t>      0                                     7.95</a:t>
            </a:r>
          </a:p>
          <a:p>
            <a:r>
              <a:rPr lang="en-US" dirty="0" smtClean="0"/>
              <a:t>       1                                     3.75</a:t>
            </a:r>
          </a:p>
          <a:p>
            <a:r>
              <a:rPr lang="en-US" dirty="0" smtClean="0"/>
              <a:t>       2                                     3.45</a:t>
            </a:r>
          </a:p>
          <a:p>
            <a:r>
              <a:rPr lang="en-US" dirty="0" smtClean="0"/>
              <a:t>       3                                     2.75</a:t>
            </a:r>
          </a:p>
          <a:p>
            <a:r>
              <a:rPr lang="en-US" dirty="0" smtClean="0"/>
              <a:t>       4                                     2.15</a:t>
            </a:r>
          </a:p>
          <a:p>
            <a:r>
              <a:rPr lang="en-US" dirty="0" smtClean="0"/>
              <a:t>       5                                     1.80</a:t>
            </a:r>
          </a:p>
          <a:p>
            <a:pPr>
              <a:buNone/>
            </a:pPr>
            <a:endParaRPr lang="en-US" baseline="-25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Q. The results from a BOD test diluted by 100 are given below. Calculate the Corrected BOD</a:t>
            </a:r>
            <a:r>
              <a:rPr lang="en-US" baseline="-25000" dirty="0" smtClean="0"/>
              <a:t>S</a:t>
            </a:r>
            <a:r>
              <a:rPr lang="en-US" dirty="0" smtClean="0"/>
              <a:t>.</a:t>
            </a:r>
          </a:p>
          <a:p>
            <a:r>
              <a:rPr lang="en-US" u="sng" dirty="0" smtClean="0"/>
              <a:t>Time (in days)</a:t>
            </a:r>
            <a:r>
              <a:rPr lang="en-US" dirty="0" smtClean="0"/>
              <a:t>   </a:t>
            </a:r>
            <a:r>
              <a:rPr lang="en-US" u="sng" dirty="0" smtClean="0"/>
              <a:t>DO(in mg/L)</a:t>
            </a:r>
            <a:r>
              <a:rPr lang="en-US" dirty="0" smtClean="0"/>
              <a:t>      </a:t>
            </a:r>
            <a:r>
              <a:rPr lang="en-US" u="sng" dirty="0" smtClean="0"/>
              <a:t>Blank DO(in mg/L)</a:t>
            </a:r>
          </a:p>
          <a:p>
            <a:r>
              <a:rPr lang="en-US" dirty="0" smtClean="0"/>
              <a:t>      0                          7.95                       8.15</a:t>
            </a:r>
          </a:p>
          <a:p>
            <a:r>
              <a:rPr lang="en-US" dirty="0" smtClean="0"/>
              <a:t>       1                         3.75                       8.10</a:t>
            </a:r>
          </a:p>
          <a:p>
            <a:r>
              <a:rPr lang="en-US" dirty="0" smtClean="0"/>
              <a:t>       2                         3.45                       8.05</a:t>
            </a:r>
          </a:p>
          <a:p>
            <a:r>
              <a:rPr lang="en-US" dirty="0" smtClean="0"/>
              <a:t>       3                         2.75                       8.00</a:t>
            </a:r>
          </a:p>
          <a:p>
            <a:r>
              <a:rPr lang="en-US" dirty="0" smtClean="0"/>
              <a:t>       4                         2.15                       7.95</a:t>
            </a:r>
          </a:p>
          <a:p>
            <a:r>
              <a:rPr lang="en-US" dirty="0" smtClean="0"/>
              <a:t>       5                         1.80                       7.90</a:t>
            </a:r>
          </a:p>
          <a:p>
            <a:pPr>
              <a:buNone/>
            </a:pPr>
            <a:endParaRPr lang="en-US" baseline="-25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Organic matter</a:t>
            </a:r>
            <a:endParaRPr lang="en-IN" dirty="0"/>
          </a:p>
        </p:txBody>
      </p:sp>
      <p:sp>
        <p:nvSpPr>
          <p:cNvPr id="3" name="Content Placeholder 2"/>
          <p:cNvSpPr>
            <a:spLocks noGrp="1"/>
          </p:cNvSpPr>
          <p:nvPr>
            <p:ph idx="1"/>
          </p:nvPr>
        </p:nvSpPr>
        <p:spPr/>
        <p:txBody>
          <a:bodyPr/>
          <a:lstStyle/>
          <a:p>
            <a:r>
              <a:rPr lang="en-US" dirty="0" smtClean="0"/>
              <a:t>The rate of decomposition of organic matter is directly proportional to the amount of organic matter available &amp; it is a first order reaction.</a:t>
            </a:r>
          </a:p>
          <a:p>
            <a:r>
              <a:rPr lang="en-US" dirty="0" smtClean="0"/>
              <a:t>i.e. d/</a:t>
            </a:r>
            <a:r>
              <a:rPr lang="en-US" dirty="0" err="1" smtClean="0"/>
              <a:t>dt</a:t>
            </a:r>
            <a:r>
              <a:rPr lang="en-US" dirty="0" smtClean="0"/>
              <a:t>(L</a:t>
            </a:r>
            <a:r>
              <a:rPr lang="en-US" baseline="-25000" dirty="0" smtClean="0"/>
              <a:t>t</a:t>
            </a:r>
            <a:r>
              <a:rPr lang="en-US" dirty="0" smtClean="0"/>
              <a:t>)</a:t>
            </a:r>
            <a:r>
              <a:rPr lang="el-GR" dirty="0" smtClean="0"/>
              <a:t>α</a:t>
            </a:r>
            <a:r>
              <a:rPr lang="en-US" dirty="0" smtClean="0"/>
              <a:t> L</a:t>
            </a:r>
            <a:r>
              <a:rPr lang="en-US" baseline="-25000" dirty="0" smtClean="0"/>
              <a:t>t</a:t>
            </a:r>
          </a:p>
          <a:p>
            <a:r>
              <a:rPr lang="en-US" dirty="0" smtClean="0"/>
              <a:t>=&gt; d/</a:t>
            </a:r>
            <a:r>
              <a:rPr lang="en-US" dirty="0" err="1" smtClean="0"/>
              <a:t>dt</a:t>
            </a:r>
            <a:r>
              <a:rPr lang="en-US" dirty="0" smtClean="0"/>
              <a:t>(L</a:t>
            </a:r>
            <a:r>
              <a:rPr lang="en-US" baseline="-25000" dirty="0" smtClean="0"/>
              <a:t>t</a:t>
            </a:r>
            <a:r>
              <a:rPr lang="en-US" dirty="0" smtClean="0"/>
              <a:t>) = -k</a:t>
            </a:r>
            <a:r>
              <a:rPr lang="en-US" baseline="-25000" dirty="0" smtClean="0"/>
              <a:t>1</a:t>
            </a:r>
            <a:r>
              <a:rPr lang="en-US" dirty="0" smtClean="0"/>
              <a:t>xL</a:t>
            </a:r>
            <a:r>
              <a:rPr lang="en-US" baseline="-25000" dirty="0" smtClean="0"/>
              <a:t>t</a:t>
            </a:r>
          </a:p>
          <a:p>
            <a:r>
              <a:rPr lang="en-US" dirty="0" smtClean="0"/>
              <a:t>Where, L</a:t>
            </a:r>
            <a:r>
              <a:rPr lang="en-US" baseline="-25000" dirty="0" smtClean="0"/>
              <a:t>t</a:t>
            </a:r>
            <a:r>
              <a:rPr lang="en-US" dirty="0" smtClean="0"/>
              <a:t> is BOD remaining in mg/L=</a:t>
            </a:r>
            <a:r>
              <a:rPr lang="en-US" dirty="0" err="1" smtClean="0"/>
              <a:t>BOD</a:t>
            </a:r>
            <a:r>
              <a:rPr lang="en-US" baseline="-25000" dirty="0" err="1" smtClean="0"/>
              <a:t>r</a:t>
            </a:r>
            <a:r>
              <a:rPr lang="en-US" dirty="0" smtClean="0"/>
              <a:t> &amp;</a:t>
            </a:r>
          </a:p>
          <a:p>
            <a:r>
              <a:rPr lang="en-US" dirty="0" smtClean="0"/>
              <a:t>K</a:t>
            </a:r>
            <a:r>
              <a:rPr lang="en-US" baseline="-25000" dirty="0" smtClean="0"/>
              <a:t>1</a:t>
            </a:r>
            <a:r>
              <a:rPr lang="en-US" dirty="0" smtClean="0"/>
              <a:t> is </a:t>
            </a:r>
            <a:r>
              <a:rPr lang="en-US" dirty="0" err="1" smtClean="0"/>
              <a:t>deoxygenation</a:t>
            </a:r>
            <a:r>
              <a:rPr lang="en-US" dirty="0" smtClean="0"/>
              <a:t> rate coefficient</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Blocks of </a:t>
            </a:r>
            <a:r>
              <a:rPr lang="en-US" dirty="0" err="1" smtClean="0"/>
              <a:t>Env</a:t>
            </a:r>
            <a:r>
              <a:rPr lang="en-US" dirty="0" smtClean="0"/>
              <a:t>. </a:t>
            </a:r>
            <a:r>
              <a:rPr lang="en-US" dirty="0" err="1" smtClean="0"/>
              <a:t>Engg</a:t>
            </a:r>
            <a:r>
              <a:rPr lang="en-US" dirty="0" smtClean="0"/>
              <a:t>.(Basic Science)</a:t>
            </a:r>
            <a:endParaRPr lang="en-US" dirty="0"/>
          </a:p>
        </p:txBody>
      </p:sp>
      <p:sp>
        <p:nvSpPr>
          <p:cNvPr id="3" name="Content Placeholder 2"/>
          <p:cNvSpPr>
            <a:spLocks noGrp="1"/>
          </p:cNvSpPr>
          <p:nvPr>
            <p:ph idx="1"/>
          </p:nvPr>
        </p:nvSpPr>
        <p:spPr/>
        <p:txBody>
          <a:bodyPr/>
          <a:lstStyle/>
          <a:p>
            <a:r>
              <a:rPr lang="en-US" dirty="0" smtClean="0"/>
              <a:t>Physics consists of –</a:t>
            </a:r>
          </a:p>
          <a:p>
            <a:pPr>
              <a:buNone/>
            </a:pPr>
            <a:r>
              <a:rPr lang="en-US" dirty="0" smtClean="0"/>
              <a:t>    a) Hydrology &amp; Hydrogeology</a:t>
            </a:r>
          </a:p>
          <a:p>
            <a:pPr>
              <a:buNone/>
            </a:pPr>
            <a:r>
              <a:rPr lang="en-US" dirty="0" smtClean="0"/>
              <a:t>    b) Meteorology &amp; Atmospheric Science</a:t>
            </a:r>
          </a:p>
          <a:p>
            <a:pPr>
              <a:buNone/>
            </a:pPr>
            <a:r>
              <a:rPr lang="en-US" dirty="0" smtClean="0"/>
              <a:t>    c) Fluid Mechanics</a:t>
            </a:r>
          </a:p>
          <a:p>
            <a:pPr>
              <a:buNone/>
            </a:pPr>
            <a:r>
              <a:rPr lang="en-US" dirty="0" smtClean="0"/>
              <a:t>    d) Heat &amp; Mass Transfer</a:t>
            </a:r>
          </a:p>
          <a:p>
            <a:pPr>
              <a:buNone/>
            </a:pPr>
            <a:r>
              <a:rPr lang="en-US" dirty="0" smtClean="0"/>
              <a:t>    e) Sound &amp; Noise</a:t>
            </a:r>
          </a:p>
          <a:p>
            <a:pPr>
              <a:buNone/>
            </a:pPr>
            <a:r>
              <a:rPr lang="en-US" dirty="0" smtClean="0"/>
              <a:t>    f) Soil Physics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IN" dirty="0"/>
          </a:p>
        </p:txBody>
      </p:sp>
      <p:sp>
        <p:nvSpPr>
          <p:cNvPr id="3" name="Content Placeholder 2"/>
          <p:cNvSpPr>
            <a:spLocks noGrp="1"/>
          </p:cNvSpPr>
          <p:nvPr>
            <p:ph idx="1"/>
          </p:nvPr>
        </p:nvSpPr>
        <p:spPr/>
        <p:txBody>
          <a:bodyPr/>
          <a:lstStyle/>
          <a:p>
            <a:r>
              <a:rPr lang="en-US" dirty="0" smtClean="0"/>
              <a:t>Q. If K</a:t>
            </a:r>
            <a:r>
              <a:rPr lang="en-US" baseline="-25000" dirty="0" smtClean="0"/>
              <a:t>1</a:t>
            </a:r>
            <a:r>
              <a:rPr lang="en-US" dirty="0" smtClean="0"/>
              <a:t> or </a:t>
            </a:r>
            <a:r>
              <a:rPr lang="en-US" dirty="0" err="1" smtClean="0"/>
              <a:t>deoxygenation</a:t>
            </a:r>
            <a:r>
              <a:rPr lang="en-US" dirty="0" smtClean="0"/>
              <a:t> rate coefficient is 0.15 per day, then determine the ultimate BOD or </a:t>
            </a:r>
            <a:r>
              <a:rPr lang="en-US" dirty="0" err="1" smtClean="0"/>
              <a:t>BOD</a:t>
            </a:r>
            <a:r>
              <a:rPr lang="en-US" baseline="-25000" dirty="0" err="1" smtClean="0"/>
              <a:t>u</a:t>
            </a:r>
            <a:r>
              <a:rPr lang="en-US" dirty="0" smtClean="0"/>
              <a:t> or L</a:t>
            </a:r>
            <a:r>
              <a:rPr lang="en-US" baseline="-25000" dirty="0" smtClean="0"/>
              <a:t>0</a:t>
            </a:r>
            <a:r>
              <a:rPr lang="en-US" dirty="0" smtClean="0"/>
              <a: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effect on K</a:t>
            </a:r>
            <a:r>
              <a:rPr lang="en-US" baseline="-25000" dirty="0" smtClean="0"/>
              <a:t>1</a:t>
            </a:r>
            <a:endParaRPr lang="en-IN" baseline="-25000" dirty="0"/>
          </a:p>
        </p:txBody>
      </p:sp>
      <p:sp>
        <p:nvSpPr>
          <p:cNvPr id="3" name="Content Placeholder 2"/>
          <p:cNvSpPr>
            <a:spLocks noGrp="1"/>
          </p:cNvSpPr>
          <p:nvPr>
            <p:ph idx="1"/>
          </p:nvPr>
        </p:nvSpPr>
        <p:spPr/>
        <p:txBody>
          <a:bodyPr/>
          <a:lstStyle/>
          <a:p>
            <a:r>
              <a:rPr lang="en-US" dirty="0" smtClean="0"/>
              <a:t>Temperature has an effect on K</a:t>
            </a:r>
            <a:r>
              <a:rPr lang="en-US" baseline="-25000" dirty="0" smtClean="0"/>
              <a:t>1</a:t>
            </a:r>
            <a:r>
              <a:rPr lang="en-US" dirty="0" smtClean="0"/>
              <a:t> &amp; is given by,</a:t>
            </a:r>
          </a:p>
          <a:p>
            <a:r>
              <a:rPr lang="en-US" dirty="0" smtClean="0"/>
              <a:t>K</a:t>
            </a:r>
            <a:r>
              <a:rPr lang="en-US" baseline="-25000" dirty="0" smtClean="0"/>
              <a:t>T</a:t>
            </a:r>
            <a:r>
              <a:rPr lang="en-US" dirty="0" smtClean="0"/>
              <a:t> = (K</a:t>
            </a:r>
            <a:r>
              <a:rPr lang="en-US" baseline="-25000" dirty="0" smtClean="0"/>
              <a:t>20</a:t>
            </a:r>
            <a:r>
              <a:rPr lang="en-US" dirty="0" smtClean="0"/>
              <a:t>)x(</a:t>
            </a:r>
            <a:r>
              <a:rPr lang="el-GR" dirty="0" smtClean="0"/>
              <a:t>θ</a:t>
            </a:r>
            <a:r>
              <a:rPr lang="en-US" dirty="0" smtClean="0"/>
              <a:t>)</a:t>
            </a:r>
            <a:r>
              <a:rPr lang="en-US" baseline="30000" dirty="0" smtClean="0"/>
              <a:t>(T-20)</a:t>
            </a:r>
          </a:p>
          <a:p>
            <a:r>
              <a:rPr lang="en-US" dirty="0" smtClean="0"/>
              <a:t>Where, </a:t>
            </a:r>
          </a:p>
          <a:p>
            <a:r>
              <a:rPr lang="en-US" dirty="0" smtClean="0"/>
              <a:t>K</a:t>
            </a:r>
            <a:r>
              <a:rPr lang="en-US" baseline="-25000" dirty="0" smtClean="0"/>
              <a:t>T</a:t>
            </a:r>
            <a:r>
              <a:rPr lang="en-US" dirty="0" smtClean="0"/>
              <a:t>= The </a:t>
            </a:r>
            <a:r>
              <a:rPr lang="en-US" dirty="0" err="1" smtClean="0"/>
              <a:t>deoxygenation</a:t>
            </a:r>
            <a:r>
              <a:rPr lang="en-US" dirty="0" smtClean="0"/>
              <a:t> rate coefficient at T</a:t>
            </a:r>
            <a:r>
              <a:rPr lang="en-US" baseline="30000" dirty="0" smtClean="0"/>
              <a:t>0</a:t>
            </a:r>
            <a:r>
              <a:rPr lang="en-US" dirty="0" smtClean="0"/>
              <a:t>C</a:t>
            </a:r>
          </a:p>
          <a:p>
            <a:r>
              <a:rPr lang="en-US" dirty="0" smtClean="0"/>
              <a:t>K</a:t>
            </a:r>
            <a:r>
              <a:rPr lang="en-US" baseline="-25000" dirty="0" smtClean="0"/>
              <a:t>20</a:t>
            </a:r>
            <a:r>
              <a:rPr lang="en-US" dirty="0" smtClean="0"/>
              <a:t>=The </a:t>
            </a:r>
            <a:r>
              <a:rPr lang="en-US" dirty="0" err="1" smtClean="0"/>
              <a:t>deoxygenation</a:t>
            </a:r>
            <a:r>
              <a:rPr lang="en-US" dirty="0" smtClean="0"/>
              <a:t> rate coefficient at 20</a:t>
            </a:r>
            <a:r>
              <a:rPr lang="en-US" baseline="30000" dirty="0" smtClean="0"/>
              <a:t>0</a:t>
            </a:r>
            <a:r>
              <a:rPr lang="en-US" dirty="0" smtClean="0"/>
              <a:t>C</a:t>
            </a:r>
          </a:p>
          <a:p>
            <a:r>
              <a:rPr lang="el-GR" dirty="0" smtClean="0"/>
              <a:t>θ</a:t>
            </a:r>
            <a:r>
              <a:rPr lang="en-US" dirty="0" smtClean="0"/>
              <a:t>= Coefficient= 1.047 for 20</a:t>
            </a:r>
            <a:r>
              <a:rPr lang="en-US" baseline="30000" dirty="0" smtClean="0"/>
              <a:t>0</a:t>
            </a:r>
            <a:r>
              <a:rPr lang="en-US" dirty="0" smtClean="0"/>
              <a:t>C&lt; T &lt; 30</a:t>
            </a:r>
            <a:r>
              <a:rPr lang="en-US" baseline="30000" dirty="0" smtClean="0"/>
              <a:t>0</a:t>
            </a:r>
            <a:r>
              <a:rPr lang="en-US" dirty="0" smtClean="0"/>
              <a:t>C &amp;</a:t>
            </a:r>
          </a:p>
          <a:p>
            <a:r>
              <a:rPr lang="en-US" dirty="0" smtClean="0"/>
              <a:t>                         = 1.35 for 4</a:t>
            </a:r>
            <a:r>
              <a:rPr lang="en-US" baseline="30000" dirty="0" smtClean="0"/>
              <a:t>0</a:t>
            </a:r>
            <a:r>
              <a:rPr lang="en-US" dirty="0" smtClean="0"/>
              <a:t>C &lt; T &lt; 20</a:t>
            </a:r>
            <a:r>
              <a:rPr lang="en-US" baseline="30000" dirty="0" smtClean="0"/>
              <a:t>0</a:t>
            </a:r>
            <a:r>
              <a:rPr lang="en-US" dirty="0" smtClean="0"/>
              <a:t>C</a:t>
            </a:r>
          </a:p>
          <a:p>
            <a:endParaRPr lang="en-US" dirty="0" smtClean="0"/>
          </a:p>
          <a:p>
            <a:pPr>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NBOD</a:t>
            </a:r>
            <a:endParaRPr lang="en-IN" dirty="0"/>
          </a:p>
        </p:txBody>
      </p:sp>
      <p:sp>
        <p:nvSpPr>
          <p:cNvPr id="3" name="Content Placeholder 2"/>
          <p:cNvSpPr>
            <a:spLocks noGrp="1"/>
          </p:cNvSpPr>
          <p:nvPr>
            <p:ph idx="1"/>
          </p:nvPr>
        </p:nvSpPr>
        <p:spPr/>
        <p:txBody>
          <a:bodyPr/>
          <a:lstStyle/>
          <a:p>
            <a:r>
              <a:rPr lang="en-US" dirty="0" smtClean="0"/>
              <a:t>The Oxygen demand associated with the oxidation of ammonia(NH</a:t>
            </a:r>
            <a:r>
              <a:rPr lang="en-US" baseline="-25000" dirty="0" smtClean="0"/>
              <a:t>3</a:t>
            </a:r>
            <a:r>
              <a:rPr lang="en-US" dirty="0" smtClean="0"/>
              <a:t>) to nitrate (NO</a:t>
            </a:r>
            <a:r>
              <a:rPr lang="en-US" baseline="-25000" dirty="0" smtClean="0"/>
              <a:t>3</a:t>
            </a:r>
            <a:r>
              <a:rPr lang="en-US" baseline="30000" dirty="0" smtClean="0"/>
              <a:t>-</a:t>
            </a:r>
            <a:r>
              <a:rPr lang="en-US" dirty="0" smtClean="0"/>
              <a:t>) is called Nitrogenous BOD or NBOD.</a:t>
            </a:r>
          </a:p>
          <a:p>
            <a:r>
              <a:rPr lang="en-US" dirty="0" smtClean="0"/>
              <a:t>                             </a:t>
            </a:r>
            <a:endParaRPr lang="en-IN" dirty="0"/>
          </a:p>
        </p:txBody>
      </p:sp>
      <p:graphicFrame>
        <p:nvGraphicFramePr>
          <p:cNvPr id="6" name="Object 5"/>
          <p:cNvGraphicFramePr>
            <a:graphicFrameLocks noChangeAspect="1"/>
          </p:cNvGraphicFramePr>
          <p:nvPr/>
        </p:nvGraphicFramePr>
        <p:xfrm>
          <a:off x="990600" y="3200400"/>
          <a:ext cx="7467600" cy="2743200"/>
        </p:xfrm>
        <a:graphic>
          <a:graphicData uri="http://schemas.openxmlformats.org/presentationml/2006/ole">
            <p:oleObj spid="_x0000_s257028" name="Equation" r:id="rId3" imgW="2920680" imgH="101592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IN" dirty="0"/>
          </a:p>
        </p:txBody>
      </p:sp>
      <p:sp>
        <p:nvSpPr>
          <p:cNvPr id="3" name="Content Placeholder 2"/>
          <p:cNvSpPr>
            <a:spLocks noGrp="1"/>
          </p:cNvSpPr>
          <p:nvPr>
            <p:ph idx="1"/>
          </p:nvPr>
        </p:nvSpPr>
        <p:spPr/>
        <p:txBody>
          <a:bodyPr/>
          <a:lstStyle/>
          <a:p>
            <a:r>
              <a:rPr lang="en-US" dirty="0" smtClean="0"/>
              <a:t>Q. Determine the TOD(Total Oxygen Demand) if the sample contains 25 mg/L of 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BOD remaining(</a:t>
            </a:r>
            <a:r>
              <a:rPr lang="en-US" dirty="0" err="1" smtClean="0"/>
              <a:t>BOD</a:t>
            </a:r>
            <a:r>
              <a:rPr lang="en-US" baseline="-25000" dirty="0" err="1" smtClean="0"/>
              <a:t>r</a:t>
            </a:r>
            <a:r>
              <a:rPr lang="en-US" dirty="0" smtClean="0"/>
              <a:t>) graph</a:t>
            </a:r>
            <a:endParaRPr lang="en-IN" dirty="0"/>
          </a:p>
        </p:txBody>
      </p:sp>
      <p:pic>
        <p:nvPicPr>
          <p:cNvPr id="267266" name="Picture 2"/>
          <p:cNvPicPr>
            <a:picLocks noGrp="1" noChangeAspect="1" noChangeArrowheads="1"/>
          </p:cNvPicPr>
          <p:nvPr>
            <p:ph idx="1"/>
          </p:nvPr>
        </p:nvPicPr>
        <p:blipFill>
          <a:blip r:embed="rId2"/>
          <a:srcRect/>
          <a:stretch>
            <a:fillRect/>
          </a:stretch>
        </p:blipFill>
        <p:spPr bwMode="auto">
          <a:xfrm>
            <a:off x="990600" y="2057400"/>
            <a:ext cx="7620000" cy="365759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7266"/>
                                        </p:tgtEl>
                                        <p:attrNameLst>
                                          <p:attrName>style.visibility</p:attrName>
                                        </p:attrNameLst>
                                      </p:cBhvr>
                                      <p:to>
                                        <p:strVal val="visible"/>
                                      </p:to>
                                    </p:set>
                                    <p:anim calcmode="lin" valueType="num">
                                      <p:cBhvr additive="base">
                                        <p:cTn id="13" dur="500" fill="hold"/>
                                        <p:tgtEl>
                                          <p:spTgt spid="267266"/>
                                        </p:tgtEl>
                                        <p:attrNameLst>
                                          <p:attrName>ppt_x</p:attrName>
                                        </p:attrNameLst>
                                      </p:cBhvr>
                                      <p:tavLst>
                                        <p:tav tm="0">
                                          <p:val>
                                            <p:strVal val="#ppt_x"/>
                                          </p:val>
                                        </p:tav>
                                        <p:tav tm="100000">
                                          <p:val>
                                            <p:strVal val="#ppt_x"/>
                                          </p:val>
                                        </p:tav>
                                      </p:tavLst>
                                    </p:anim>
                                    <p:anim calcmode="lin" valueType="num">
                                      <p:cBhvr additive="base">
                                        <p:cTn id="14" dur="500" fill="hold"/>
                                        <p:tgtEl>
                                          <p:spTgt spid="267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BOD exerted(</a:t>
            </a:r>
            <a:r>
              <a:rPr lang="en-US" dirty="0" err="1" smtClean="0"/>
              <a:t>BOD</a:t>
            </a:r>
            <a:r>
              <a:rPr lang="en-US" baseline="-25000" dirty="0" err="1" smtClean="0"/>
              <a:t>t</a:t>
            </a:r>
            <a:r>
              <a:rPr lang="en-US" dirty="0" smtClean="0"/>
              <a:t>) graph</a:t>
            </a:r>
            <a:endParaRPr lang="en-IN" dirty="0"/>
          </a:p>
        </p:txBody>
      </p:sp>
      <p:pic>
        <p:nvPicPr>
          <p:cNvPr id="268290" name="Picture 2"/>
          <p:cNvPicPr>
            <a:picLocks noGrp="1" noChangeAspect="1" noChangeArrowheads="1"/>
          </p:cNvPicPr>
          <p:nvPr>
            <p:ph idx="1"/>
          </p:nvPr>
        </p:nvPicPr>
        <p:blipFill>
          <a:blip r:embed="rId2"/>
          <a:srcRect/>
          <a:stretch>
            <a:fillRect/>
          </a:stretch>
        </p:blipFill>
        <p:spPr bwMode="auto">
          <a:xfrm>
            <a:off x="685800" y="1828800"/>
            <a:ext cx="7848600" cy="4343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8290"/>
                                        </p:tgtEl>
                                        <p:attrNameLst>
                                          <p:attrName>style.visibility</p:attrName>
                                        </p:attrNameLst>
                                      </p:cBhvr>
                                      <p:to>
                                        <p:strVal val="visible"/>
                                      </p:to>
                                    </p:set>
                                    <p:anim calcmode="lin" valueType="num">
                                      <p:cBhvr additive="base">
                                        <p:cTn id="13" dur="500" fill="hold"/>
                                        <p:tgtEl>
                                          <p:spTgt spid="268290"/>
                                        </p:tgtEl>
                                        <p:attrNameLst>
                                          <p:attrName>ppt_x</p:attrName>
                                        </p:attrNameLst>
                                      </p:cBhvr>
                                      <p:tavLst>
                                        <p:tav tm="0">
                                          <p:val>
                                            <p:strVal val="#ppt_x"/>
                                          </p:val>
                                        </p:tav>
                                        <p:tav tm="100000">
                                          <p:val>
                                            <p:strVal val="#ppt_x"/>
                                          </p:val>
                                        </p:tav>
                                      </p:tavLst>
                                    </p:anim>
                                    <p:anim calcmode="lin" valueType="num">
                                      <p:cBhvr additive="base">
                                        <p:cTn id="14" dur="500" fill="hold"/>
                                        <p:tgtEl>
                                          <p:spTgt spid="268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CBOD &amp; NBOD relationship</a:t>
            </a:r>
            <a:endParaRPr lang="en-IN" dirty="0"/>
          </a:p>
        </p:txBody>
      </p:sp>
      <p:pic>
        <p:nvPicPr>
          <p:cNvPr id="269314" name="Picture 2"/>
          <p:cNvPicPr>
            <a:picLocks noGrp="1" noChangeAspect="1" noChangeArrowheads="1"/>
          </p:cNvPicPr>
          <p:nvPr>
            <p:ph idx="1"/>
          </p:nvPr>
        </p:nvPicPr>
        <p:blipFill>
          <a:blip r:embed="rId2"/>
          <a:srcRect/>
          <a:stretch>
            <a:fillRect/>
          </a:stretch>
        </p:blipFill>
        <p:spPr bwMode="auto">
          <a:xfrm>
            <a:off x="609600" y="1600200"/>
            <a:ext cx="7696200" cy="434339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9314"/>
                                        </p:tgtEl>
                                        <p:attrNameLst>
                                          <p:attrName>style.visibility</p:attrName>
                                        </p:attrNameLst>
                                      </p:cBhvr>
                                      <p:to>
                                        <p:strVal val="visible"/>
                                      </p:to>
                                    </p:set>
                                    <p:anim calcmode="lin" valueType="num">
                                      <p:cBhvr additive="base">
                                        <p:cTn id="13" dur="500" fill="hold"/>
                                        <p:tgtEl>
                                          <p:spTgt spid="269314"/>
                                        </p:tgtEl>
                                        <p:attrNameLst>
                                          <p:attrName>ppt_x</p:attrName>
                                        </p:attrNameLst>
                                      </p:cBhvr>
                                      <p:tavLst>
                                        <p:tav tm="0">
                                          <p:val>
                                            <p:strVal val="#ppt_x"/>
                                          </p:val>
                                        </p:tav>
                                        <p:tav tm="100000">
                                          <p:val>
                                            <p:strVal val="#ppt_x"/>
                                          </p:val>
                                        </p:tav>
                                      </p:tavLst>
                                    </p:anim>
                                    <p:anim calcmode="lin" valueType="num">
                                      <p:cBhvr additive="base">
                                        <p:cTn id="14" dur="500" fill="hold"/>
                                        <p:tgtEl>
                                          <p:spTgt spid="269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IN" dirty="0"/>
          </a:p>
        </p:txBody>
      </p:sp>
      <p:sp>
        <p:nvSpPr>
          <p:cNvPr id="3" name="Content Placeholder 2"/>
          <p:cNvSpPr>
            <a:spLocks noGrp="1"/>
          </p:cNvSpPr>
          <p:nvPr>
            <p:ph idx="1"/>
          </p:nvPr>
        </p:nvSpPr>
        <p:spPr/>
        <p:txBody>
          <a:bodyPr/>
          <a:lstStyle/>
          <a:p>
            <a:pPr algn="just"/>
            <a:r>
              <a:rPr lang="en-US" dirty="0" smtClean="0"/>
              <a:t>Q. 15ml of sample was diluted in 300ml bottle. Initial DO was 8.9 mg/L &amp; final DO after 5days was 4.4mg/L. The corresponding initial &amp; final DO of diluted water was 9.1mg/L &amp; 9.05 mg/L. Find out 5 days BOD at 20</a:t>
            </a:r>
            <a:r>
              <a:rPr lang="en-US" baseline="30000" dirty="0" smtClean="0"/>
              <a:t>0</a:t>
            </a:r>
            <a:r>
              <a:rPr lang="en-US" dirty="0" smtClean="0"/>
              <a:t>C.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IN" dirty="0"/>
          </a:p>
        </p:txBody>
      </p:sp>
      <p:sp>
        <p:nvSpPr>
          <p:cNvPr id="3" name="Content Placeholder 2"/>
          <p:cNvSpPr>
            <a:spLocks noGrp="1"/>
          </p:cNvSpPr>
          <p:nvPr>
            <p:ph idx="1"/>
          </p:nvPr>
        </p:nvSpPr>
        <p:spPr/>
        <p:txBody>
          <a:bodyPr/>
          <a:lstStyle/>
          <a:p>
            <a:pPr algn="just"/>
            <a:r>
              <a:rPr lang="en-US" dirty="0" smtClean="0"/>
              <a:t>Q. BOD of an sample incubated for one day at 30</a:t>
            </a:r>
            <a:r>
              <a:rPr lang="en-US" baseline="30000" dirty="0" smtClean="0"/>
              <a:t>0</a:t>
            </a:r>
            <a:r>
              <a:rPr lang="en-US" dirty="0" smtClean="0"/>
              <a:t>C was found to be 100mg/L. What would be the 5 day BOD at 20</a:t>
            </a:r>
            <a:r>
              <a:rPr lang="en-US" baseline="30000" dirty="0" smtClean="0"/>
              <a:t>0</a:t>
            </a:r>
            <a:r>
              <a:rPr lang="en-US" dirty="0" smtClean="0"/>
              <a:t>C. The </a:t>
            </a:r>
            <a:r>
              <a:rPr lang="en-US" dirty="0" err="1" smtClean="0"/>
              <a:t>deoxygenation</a:t>
            </a:r>
            <a:r>
              <a:rPr lang="en-US" dirty="0" smtClean="0"/>
              <a:t> rate coefficient (K</a:t>
            </a:r>
            <a:r>
              <a:rPr lang="en-US" baseline="-25000" dirty="0" smtClean="0"/>
              <a:t>1</a:t>
            </a:r>
            <a:r>
              <a:rPr lang="en-US" dirty="0" smtClean="0"/>
              <a:t>) is 0.12 at 20</a:t>
            </a:r>
            <a:r>
              <a:rPr lang="en-US" baseline="30000" dirty="0" smtClean="0"/>
              <a:t>0</a:t>
            </a:r>
            <a:r>
              <a:rPr lang="en-US" dirty="0" smtClean="0"/>
              <a:t>C.</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IN" dirty="0"/>
          </a:p>
        </p:txBody>
      </p:sp>
      <p:sp>
        <p:nvSpPr>
          <p:cNvPr id="3" name="Content Placeholder 2"/>
          <p:cNvSpPr>
            <a:spLocks noGrp="1"/>
          </p:cNvSpPr>
          <p:nvPr>
            <p:ph idx="1"/>
          </p:nvPr>
        </p:nvSpPr>
        <p:spPr/>
        <p:txBody>
          <a:bodyPr/>
          <a:lstStyle/>
          <a:p>
            <a:pPr algn="just"/>
            <a:r>
              <a:rPr lang="en-US" dirty="0" smtClean="0"/>
              <a:t>Determine the two day BOD for a wastewater at 20</a:t>
            </a:r>
            <a:r>
              <a:rPr lang="en-US" baseline="30000" dirty="0" smtClean="0"/>
              <a:t>0</a:t>
            </a:r>
            <a:r>
              <a:rPr lang="en-US" dirty="0" smtClean="0"/>
              <a:t>C, while BOD</a:t>
            </a:r>
            <a:r>
              <a:rPr lang="en-US" baseline="-25000" dirty="0" smtClean="0"/>
              <a:t>5</a:t>
            </a:r>
            <a:r>
              <a:rPr lang="en-US" dirty="0" smtClean="0"/>
              <a:t> at 20</a:t>
            </a:r>
            <a:r>
              <a:rPr lang="en-US" baseline="30000" dirty="0" smtClean="0"/>
              <a:t>0</a:t>
            </a:r>
            <a:r>
              <a:rPr lang="en-US" dirty="0" smtClean="0"/>
              <a:t>C is 250mg/L. The </a:t>
            </a:r>
            <a:r>
              <a:rPr lang="en-US" dirty="0" err="1" smtClean="0"/>
              <a:t>deoxygenation</a:t>
            </a:r>
            <a:r>
              <a:rPr lang="en-US" dirty="0" smtClean="0"/>
              <a:t> rate coefficient(K</a:t>
            </a:r>
            <a:r>
              <a:rPr lang="en-US" baseline="-25000" dirty="0" smtClean="0"/>
              <a:t>1</a:t>
            </a:r>
            <a:r>
              <a:rPr lang="en-US" dirty="0" smtClean="0"/>
              <a:t>) value at 20</a:t>
            </a:r>
            <a:r>
              <a:rPr lang="en-US" baseline="30000" dirty="0" smtClean="0"/>
              <a:t>0</a:t>
            </a:r>
            <a:r>
              <a:rPr lang="en-US" dirty="0" smtClean="0"/>
              <a:t>C is 0.2 per day. What shall be the BOD after the end of seven days at 25</a:t>
            </a:r>
            <a:r>
              <a:rPr lang="en-US" baseline="30000" dirty="0" smtClean="0"/>
              <a:t>0</a:t>
            </a:r>
            <a:r>
              <a:rPr lang="en-US" dirty="0" smtClean="0"/>
              <a:t>C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Blocks of </a:t>
            </a:r>
            <a:r>
              <a:rPr lang="en-US" dirty="0" err="1" smtClean="0"/>
              <a:t>Env</a:t>
            </a:r>
            <a:r>
              <a:rPr lang="en-US" dirty="0" smtClean="0"/>
              <a:t>. </a:t>
            </a:r>
            <a:r>
              <a:rPr lang="en-US" dirty="0" err="1" smtClean="0"/>
              <a:t>Engg</a:t>
            </a:r>
            <a:r>
              <a:rPr lang="en-US" dirty="0" smtClean="0"/>
              <a:t>. .(Basic Science)</a:t>
            </a:r>
            <a:endParaRPr lang="en-US" dirty="0"/>
          </a:p>
        </p:txBody>
      </p:sp>
      <p:sp>
        <p:nvSpPr>
          <p:cNvPr id="3" name="Content Placeholder 2"/>
          <p:cNvSpPr>
            <a:spLocks noGrp="1"/>
          </p:cNvSpPr>
          <p:nvPr>
            <p:ph idx="1"/>
          </p:nvPr>
        </p:nvSpPr>
        <p:spPr/>
        <p:txBody>
          <a:bodyPr/>
          <a:lstStyle/>
          <a:p>
            <a:endParaRPr lang="en-US" dirty="0" smtClean="0"/>
          </a:p>
          <a:p>
            <a:r>
              <a:rPr lang="en-US" dirty="0" smtClean="0"/>
              <a:t>Biology consists of –</a:t>
            </a:r>
          </a:p>
          <a:p>
            <a:pPr>
              <a:buNone/>
            </a:pPr>
            <a:r>
              <a:rPr lang="en-US" dirty="0" smtClean="0"/>
              <a:t>    a) Microbiology</a:t>
            </a:r>
          </a:p>
          <a:p>
            <a:pPr>
              <a:buNone/>
            </a:pPr>
            <a:r>
              <a:rPr lang="en-US" dirty="0" smtClean="0"/>
              <a:t>    b) Ecology</a:t>
            </a:r>
          </a:p>
          <a:p>
            <a:pPr>
              <a:buNone/>
            </a:pPr>
            <a:r>
              <a:rPr lang="en-US" dirty="0" smtClean="0"/>
              <a:t>    c) Agronomy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IN" dirty="0"/>
          </a:p>
        </p:txBody>
      </p:sp>
      <p:sp>
        <p:nvSpPr>
          <p:cNvPr id="3" name="Content Placeholder 2"/>
          <p:cNvSpPr>
            <a:spLocks noGrp="1"/>
          </p:cNvSpPr>
          <p:nvPr>
            <p:ph idx="1"/>
          </p:nvPr>
        </p:nvSpPr>
        <p:spPr/>
        <p:txBody>
          <a:bodyPr/>
          <a:lstStyle/>
          <a:p>
            <a:pPr algn="just"/>
            <a:r>
              <a:rPr lang="en-US" dirty="0" smtClean="0"/>
              <a:t>A BOD test was conducted taking 5% wastewater mixed with 95% aerated water for dilution &amp; the following observations were found out:</a:t>
            </a:r>
          </a:p>
          <a:p>
            <a:r>
              <a:rPr lang="en-US" dirty="0" err="1" smtClean="0"/>
              <a:t>i</a:t>
            </a:r>
            <a:r>
              <a:rPr lang="en-US" dirty="0" smtClean="0"/>
              <a:t>) DO of the aerated water used for dilution is 3.6 mg/L</a:t>
            </a:r>
          </a:p>
          <a:p>
            <a:r>
              <a:rPr lang="en-US" dirty="0" smtClean="0"/>
              <a:t>ii) DO of the original wastewater sample is 0.8 mg/L</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iii) DO of the diluted wastewater after incubation at 20</a:t>
            </a:r>
            <a:r>
              <a:rPr lang="en-US" baseline="30000" dirty="0" smtClean="0"/>
              <a:t>0</a:t>
            </a:r>
            <a:r>
              <a:rPr lang="en-US" dirty="0" smtClean="0"/>
              <a:t>C for 5 days is 0.7 mg/L</a:t>
            </a:r>
          </a:p>
          <a:p>
            <a:r>
              <a:rPr lang="en-US" dirty="0" smtClean="0"/>
              <a:t>Calculate the 5 days BOD of the above wastewater sample if  the </a:t>
            </a:r>
            <a:r>
              <a:rPr lang="en-US" dirty="0" err="1" smtClean="0"/>
              <a:t>deoxygenation</a:t>
            </a:r>
            <a:r>
              <a:rPr lang="en-US" dirty="0" smtClean="0"/>
              <a:t> constant is 0.11.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Aquatic Pollution</a:t>
            </a:r>
            <a:endParaRPr lang="en-IN" dirty="0"/>
          </a:p>
        </p:txBody>
      </p:sp>
      <p:sp>
        <p:nvSpPr>
          <p:cNvPr id="3" name="Content Placeholder 2"/>
          <p:cNvSpPr>
            <a:spLocks noGrp="1"/>
          </p:cNvSpPr>
          <p:nvPr>
            <p:ph idx="1"/>
          </p:nvPr>
        </p:nvSpPr>
        <p:spPr/>
        <p:txBody>
          <a:bodyPr/>
          <a:lstStyle/>
          <a:p>
            <a:r>
              <a:rPr lang="en-US" dirty="0" smtClean="0"/>
              <a:t>The aquatic Pollution can be classified into three broad groups.</a:t>
            </a:r>
          </a:p>
          <a:p>
            <a:r>
              <a:rPr lang="en-US" dirty="0" smtClean="0"/>
              <a:t>a) Fresh water pollution or</a:t>
            </a:r>
          </a:p>
          <a:p>
            <a:r>
              <a:rPr lang="en-US" dirty="0" smtClean="0"/>
              <a:t>     Surface water pollution</a:t>
            </a:r>
          </a:p>
          <a:p>
            <a:r>
              <a:rPr lang="en-US" dirty="0" smtClean="0"/>
              <a:t>b) Estuarine pollution</a:t>
            </a:r>
          </a:p>
          <a:p>
            <a:r>
              <a:rPr lang="en-US" dirty="0" smtClean="0"/>
              <a:t>c) Marine pollution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a)Fresh water pollution</a:t>
            </a:r>
            <a:endParaRPr lang="en-IN" dirty="0"/>
          </a:p>
        </p:txBody>
      </p:sp>
      <p:sp>
        <p:nvSpPr>
          <p:cNvPr id="3" name="Content Placeholder 2"/>
          <p:cNvSpPr>
            <a:spLocks noGrp="1"/>
          </p:cNvSpPr>
          <p:nvPr>
            <p:ph idx="1"/>
          </p:nvPr>
        </p:nvSpPr>
        <p:spPr/>
        <p:txBody>
          <a:bodyPr/>
          <a:lstStyle/>
          <a:p>
            <a:r>
              <a:rPr lang="en-US" dirty="0" smtClean="0"/>
              <a:t>The pollution of fresh water can be caused by:-</a:t>
            </a:r>
          </a:p>
          <a:p>
            <a:r>
              <a:rPr lang="en-US" dirty="0" smtClean="0"/>
              <a:t>Wastes from municipality &amp; industries</a:t>
            </a:r>
          </a:p>
          <a:p>
            <a:r>
              <a:rPr lang="en-US" dirty="0" smtClean="0"/>
              <a:t>Oil from industry wastes &amp; cleaning of vehicles</a:t>
            </a:r>
          </a:p>
          <a:p>
            <a:r>
              <a:rPr lang="en-US" dirty="0" smtClean="0"/>
              <a:t>Thermal waste from industries &amp; power stations </a:t>
            </a:r>
          </a:p>
          <a:p>
            <a:r>
              <a:rPr lang="en-US" dirty="0" smtClean="0"/>
              <a:t> Heavy metals etc.</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Estuarine pollution</a:t>
            </a:r>
            <a:endParaRPr lang="en-IN" dirty="0"/>
          </a:p>
        </p:txBody>
      </p:sp>
      <p:sp>
        <p:nvSpPr>
          <p:cNvPr id="3" name="Content Placeholder 2"/>
          <p:cNvSpPr>
            <a:spLocks noGrp="1"/>
          </p:cNvSpPr>
          <p:nvPr>
            <p:ph idx="1"/>
          </p:nvPr>
        </p:nvSpPr>
        <p:spPr/>
        <p:txBody>
          <a:bodyPr/>
          <a:lstStyle/>
          <a:p>
            <a:r>
              <a:rPr lang="en-US" dirty="0" smtClean="0"/>
              <a:t>Estuarine means tidal mouth of river or where river mixes with the sea.</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Marine pollution</a:t>
            </a:r>
            <a:endParaRPr lang="en-IN" dirty="0"/>
          </a:p>
        </p:txBody>
      </p:sp>
      <p:sp>
        <p:nvSpPr>
          <p:cNvPr id="3" name="Content Placeholder 2"/>
          <p:cNvSpPr>
            <a:spLocks noGrp="1"/>
          </p:cNvSpPr>
          <p:nvPr>
            <p:ph idx="1"/>
          </p:nvPr>
        </p:nvSpPr>
        <p:spPr/>
        <p:txBody>
          <a:bodyPr/>
          <a:lstStyle/>
          <a:p>
            <a:r>
              <a:rPr lang="en-US" dirty="0" smtClean="0"/>
              <a:t>The main pollutants for Marine pollution are:-</a:t>
            </a:r>
          </a:p>
          <a:p>
            <a:r>
              <a:rPr lang="en-US" dirty="0" err="1" smtClean="0"/>
              <a:t>i</a:t>
            </a:r>
            <a:r>
              <a:rPr lang="en-US" dirty="0" smtClean="0"/>
              <a:t>) Manmade organic poisons like </a:t>
            </a:r>
          </a:p>
          <a:p>
            <a:r>
              <a:rPr lang="en-US" dirty="0" smtClean="0"/>
              <a:t>   Pesticides &amp; herbicides</a:t>
            </a:r>
          </a:p>
          <a:p>
            <a:r>
              <a:rPr lang="en-US" dirty="0" smtClean="0"/>
              <a:t>ii) Radioactivity due to radioactive substances.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Oxygen Sag Curve</a:t>
            </a:r>
            <a:endParaRPr lang="en-IN" dirty="0"/>
          </a:p>
        </p:txBody>
      </p:sp>
      <p:sp>
        <p:nvSpPr>
          <p:cNvPr id="3" name="Content Placeholder 2"/>
          <p:cNvSpPr>
            <a:spLocks noGrp="1"/>
          </p:cNvSpPr>
          <p:nvPr>
            <p:ph idx="1"/>
          </p:nvPr>
        </p:nvSpPr>
        <p:spPr/>
        <p:txBody>
          <a:bodyPr/>
          <a:lstStyle/>
          <a:p>
            <a:r>
              <a:rPr lang="en-US" dirty="0" smtClean="0"/>
              <a:t>The longitudinal profile of Oxygen concentration is Known as Oxygen sag curve.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Oxygen Sag Curve</a:t>
            </a:r>
            <a:endParaRPr lang="en-IN" dirty="0"/>
          </a:p>
        </p:txBody>
      </p:sp>
      <p:pic>
        <p:nvPicPr>
          <p:cNvPr id="270338" name="Picture 2" descr="C:\Users\DELL\Desktop\image001.jpg"/>
          <p:cNvPicPr>
            <a:picLocks noGrp="1" noChangeAspect="1" noChangeArrowheads="1"/>
          </p:cNvPicPr>
          <p:nvPr>
            <p:ph idx="1"/>
          </p:nvPr>
        </p:nvPicPr>
        <p:blipFill>
          <a:blip r:embed="rId2"/>
          <a:srcRect/>
          <a:stretch>
            <a:fillRect/>
          </a:stretch>
        </p:blipFill>
        <p:spPr bwMode="auto">
          <a:xfrm>
            <a:off x="762000" y="1905000"/>
            <a:ext cx="7315200" cy="3886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0338"/>
                                        </p:tgtEl>
                                        <p:attrNameLst>
                                          <p:attrName>style.visibility</p:attrName>
                                        </p:attrNameLst>
                                      </p:cBhvr>
                                      <p:to>
                                        <p:strVal val="visible"/>
                                      </p:to>
                                    </p:set>
                                    <p:anim calcmode="lin" valueType="num">
                                      <p:cBhvr additive="base">
                                        <p:cTn id="13" dur="500" fill="hold"/>
                                        <p:tgtEl>
                                          <p:spTgt spid="270338"/>
                                        </p:tgtEl>
                                        <p:attrNameLst>
                                          <p:attrName>ppt_x</p:attrName>
                                        </p:attrNameLst>
                                      </p:cBhvr>
                                      <p:tavLst>
                                        <p:tav tm="0">
                                          <p:val>
                                            <p:strVal val="#ppt_x"/>
                                          </p:val>
                                        </p:tav>
                                        <p:tav tm="100000">
                                          <p:val>
                                            <p:strVal val="#ppt_x"/>
                                          </p:val>
                                        </p:tav>
                                      </p:tavLst>
                                    </p:anim>
                                    <p:anim calcmode="lin" valueType="num">
                                      <p:cBhvr additive="base">
                                        <p:cTn id="14" dur="500" fill="hold"/>
                                        <p:tgtEl>
                                          <p:spTgt spid="2703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Oxygen Sag Curve</a:t>
            </a:r>
            <a:endParaRPr lang="en-IN" dirty="0"/>
          </a:p>
        </p:txBody>
      </p:sp>
      <p:pic>
        <p:nvPicPr>
          <p:cNvPr id="368642" name="Picture 2" descr="C:\Users\DELL\Desktop\Do curve.jpg"/>
          <p:cNvPicPr>
            <a:picLocks noGrp="1" noChangeAspect="1" noChangeArrowheads="1"/>
          </p:cNvPicPr>
          <p:nvPr>
            <p:ph idx="1"/>
          </p:nvPr>
        </p:nvPicPr>
        <p:blipFill>
          <a:blip r:embed="rId2"/>
          <a:srcRect/>
          <a:stretch>
            <a:fillRect/>
          </a:stretch>
        </p:blipFill>
        <p:spPr bwMode="auto">
          <a:xfrm>
            <a:off x="762000" y="1752600"/>
            <a:ext cx="7391399" cy="4114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42"/>
                                        </p:tgtEl>
                                        <p:attrNameLst>
                                          <p:attrName>style.visibility</p:attrName>
                                        </p:attrNameLst>
                                      </p:cBhvr>
                                      <p:to>
                                        <p:strVal val="visible"/>
                                      </p:to>
                                    </p:set>
                                    <p:anim calcmode="lin" valueType="num">
                                      <p:cBhvr additive="base">
                                        <p:cTn id="13" dur="500" fill="hold"/>
                                        <p:tgtEl>
                                          <p:spTgt spid="368642"/>
                                        </p:tgtEl>
                                        <p:attrNameLst>
                                          <p:attrName>ppt_x</p:attrName>
                                        </p:attrNameLst>
                                      </p:cBhvr>
                                      <p:tavLst>
                                        <p:tav tm="0">
                                          <p:val>
                                            <p:strVal val="#ppt_x"/>
                                          </p:val>
                                        </p:tav>
                                        <p:tav tm="100000">
                                          <p:val>
                                            <p:strVal val="#ppt_x"/>
                                          </p:val>
                                        </p:tav>
                                      </p:tavLst>
                                    </p:anim>
                                    <p:anim calcmode="lin" valueType="num">
                                      <p:cBhvr additive="base">
                                        <p:cTn id="14" dur="500" fill="hold"/>
                                        <p:tgtEl>
                                          <p:spTgt spid="3686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Eutrophication</a:t>
            </a:r>
            <a:endParaRPr lang="en-IN" dirty="0"/>
          </a:p>
        </p:txBody>
      </p:sp>
      <p:sp>
        <p:nvSpPr>
          <p:cNvPr id="3" name="Content Placeholder 2"/>
          <p:cNvSpPr>
            <a:spLocks noGrp="1"/>
          </p:cNvSpPr>
          <p:nvPr>
            <p:ph idx="1"/>
          </p:nvPr>
        </p:nvSpPr>
        <p:spPr/>
        <p:txBody>
          <a:bodyPr/>
          <a:lstStyle/>
          <a:p>
            <a:r>
              <a:rPr lang="en-US" dirty="0" smtClean="0"/>
              <a:t>It can be defined as the enrichment of water by inorganic plant nutrients like N &amp; P, which results in increase in primary productivity.</a:t>
            </a:r>
          </a:p>
          <a:p>
            <a:r>
              <a:rPr lang="en-US" dirty="0" smtClean="0"/>
              <a:t>Artificial </a:t>
            </a:r>
            <a:r>
              <a:rPr lang="en-US" dirty="0" err="1" smtClean="0"/>
              <a:t>eutrophication</a:t>
            </a:r>
            <a:r>
              <a:rPr lang="en-US" dirty="0" smtClean="0"/>
              <a:t> is known as cultural </a:t>
            </a:r>
            <a:r>
              <a:rPr lang="en-US" dirty="0" err="1" smtClean="0"/>
              <a:t>eutrophication</a:t>
            </a:r>
            <a:r>
              <a:rPr lang="en-US" dirty="0" smtClean="0"/>
              <a:t> which can be achieved by adding fertilizers.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Blocks of </a:t>
            </a:r>
            <a:r>
              <a:rPr lang="en-US" dirty="0" err="1" smtClean="0"/>
              <a:t>Env</a:t>
            </a:r>
            <a:r>
              <a:rPr lang="en-US" dirty="0" smtClean="0"/>
              <a:t>. </a:t>
            </a:r>
            <a:r>
              <a:rPr lang="en-US" dirty="0" err="1" smtClean="0"/>
              <a:t>Engg</a:t>
            </a:r>
            <a:r>
              <a:rPr lang="en-US" dirty="0" smtClean="0"/>
              <a:t>. .(Basic Science)</a:t>
            </a:r>
            <a:endParaRPr lang="en-US" dirty="0"/>
          </a:p>
        </p:txBody>
      </p:sp>
      <p:sp>
        <p:nvSpPr>
          <p:cNvPr id="3" name="Content Placeholder 2"/>
          <p:cNvSpPr>
            <a:spLocks noGrp="1"/>
          </p:cNvSpPr>
          <p:nvPr>
            <p:ph idx="1"/>
          </p:nvPr>
        </p:nvSpPr>
        <p:spPr/>
        <p:txBody>
          <a:bodyPr/>
          <a:lstStyle/>
          <a:p>
            <a:r>
              <a:rPr lang="en-US" dirty="0" smtClean="0"/>
              <a:t>Economics consists of –</a:t>
            </a:r>
          </a:p>
          <a:p>
            <a:pPr>
              <a:buNone/>
            </a:pPr>
            <a:r>
              <a:rPr lang="en-US" dirty="0" smtClean="0"/>
              <a:t>    a) Economics management</a:t>
            </a:r>
          </a:p>
          <a:p>
            <a:pPr>
              <a:buNone/>
            </a:pPr>
            <a:r>
              <a:rPr lang="en-US" dirty="0" smtClean="0"/>
              <a:t>    b) Environmental Laws</a:t>
            </a:r>
          </a:p>
          <a:p>
            <a:pPr>
              <a:buNone/>
            </a:pPr>
            <a:r>
              <a:rPr lang="en-US" dirty="0" smtClean="0"/>
              <a:t>    c) Politics</a:t>
            </a:r>
          </a:p>
          <a:p>
            <a:pPr>
              <a:buNone/>
            </a:pPr>
            <a:r>
              <a:rPr lang="en-US" dirty="0" smtClean="0"/>
              <a:t>    d) Social Sciences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Eutrophication</a:t>
            </a:r>
            <a:endParaRPr lang="en-IN" dirty="0"/>
          </a:p>
        </p:txBody>
      </p:sp>
      <p:sp>
        <p:nvSpPr>
          <p:cNvPr id="3" name="Content Placeholder 2"/>
          <p:cNvSpPr>
            <a:spLocks noGrp="1"/>
          </p:cNvSpPr>
          <p:nvPr>
            <p:ph idx="1"/>
          </p:nvPr>
        </p:nvSpPr>
        <p:spPr/>
        <p:txBody>
          <a:bodyPr/>
          <a:lstStyle/>
          <a:p>
            <a:r>
              <a:rPr lang="en-US" dirty="0" smtClean="0"/>
              <a:t>The problems arising due to </a:t>
            </a:r>
            <a:r>
              <a:rPr lang="en-US" dirty="0" err="1" smtClean="0"/>
              <a:t>Eutrophication</a:t>
            </a:r>
            <a:r>
              <a:rPr lang="en-US" dirty="0" smtClean="0"/>
              <a:t> are:-</a:t>
            </a:r>
          </a:p>
          <a:p>
            <a:r>
              <a:rPr lang="en-US" dirty="0" smtClean="0"/>
              <a:t>Water quality may have unacceptable taste &amp; </a:t>
            </a:r>
            <a:r>
              <a:rPr lang="en-US" dirty="0" err="1" smtClean="0"/>
              <a:t>odour</a:t>
            </a:r>
            <a:endParaRPr lang="en-US" dirty="0" smtClean="0"/>
          </a:p>
          <a:p>
            <a:r>
              <a:rPr lang="en-US" dirty="0" smtClean="0"/>
              <a:t>Water may be injurious to health</a:t>
            </a:r>
          </a:p>
          <a:p>
            <a:r>
              <a:rPr lang="en-US" dirty="0" smtClean="0"/>
              <a:t>The household usefulness of water may decrease.</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Point &amp; Non-Point Sources of Pollution</a:t>
            </a:r>
            <a:endParaRPr lang="en-IN" dirty="0"/>
          </a:p>
        </p:txBody>
      </p:sp>
      <p:sp>
        <p:nvSpPr>
          <p:cNvPr id="3" name="Content Placeholder 2"/>
          <p:cNvSpPr>
            <a:spLocks noGrp="1"/>
          </p:cNvSpPr>
          <p:nvPr>
            <p:ph idx="1"/>
          </p:nvPr>
        </p:nvSpPr>
        <p:spPr/>
        <p:txBody>
          <a:bodyPr/>
          <a:lstStyle/>
          <a:p>
            <a:r>
              <a:rPr lang="en-US" dirty="0" smtClean="0"/>
              <a:t>Point Sources are those, which discharge pollutants from specific locations such as chimney, drainpipe of factories etc.</a:t>
            </a:r>
          </a:p>
          <a:p>
            <a:r>
              <a:rPr lang="en-US" dirty="0" smtClean="0"/>
              <a:t>Point Sources are easier to monitor &amp; regulate.</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Point &amp; Non-Point Sources of Pollution</a:t>
            </a:r>
            <a:endParaRPr lang="en-IN" dirty="0"/>
          </a:p>
        </p:txBody>
      </p:sp>
      <p:sp>
        <p:nvSpPr>
          <p:cNvPr id="3" name="Content Placeholder 2"/>
          <p:cNvSpPr>
            <a:spLocks noGrp="1"/>
          </p:cNvSpPr>
          <p:nvPr>
            <p:ph idx="1"/>
          </p:nvPr>
        </p:nvSpPr>
        <p:spPr/>
        <p:txBody>
          <a:bodyPr/>
          <a:lstStyle/>
          <a:p>
            <a:r>
              <a:rPr lang="en-US" dirty="0" smtClean="0"/>
              <a:t>Non-point sources of pollution are those, which don’t have any specific location of discharge.</a:t>
            </a:r>
          </a:p>
          <a:p>
            <a:r>
              <a:rPr lang="en-US" dirty="0" smtClean="0"/>
              <a:t> As a result, these are difficult to monitor &amp; regulate. </a:t>
            </a:r>
          </a:p>
          <a:p>
            <a:r>
              <a:rPr lang="en-US" dirty="0" smtClean="0"/>
              <a:t>Ex:- Run-off from paddy fields, Lawns &amp; Gardens.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Oxygen transfer in water</a:t>
            </a:r>
            <a:br>
              <a:rPr lang="en-US" dirty="0" smtClean="0"/>
            </a:br>
            <a:r>
              <a:rPr lang="en-US" dirty="0" smtClean="0"/>
              <a:t>bodies </a:t>
            </a:r>
            <a:endParaRPr lang="en-IN" dirty="0"/>
          </a:p>
        </p:txBody>
      </p:sp>
      <p:sp>
        <p:nvSpPr>
          <p:cNvPr id="3" name="Content Placeholder 2"/>
          <p:cNvSpPr>
            <a:spLocks noGrp="1"/>
          </p:cNvSpPr>
          <p:nvPr>
            <p:ph idx="1"/>
          </p:nvPr>
        </p:nvSpPr>
        <p:spPr/>
        <p:txBody>
          <a:bodyPr/>
          <a:lstStyle/>
          <a:p>
            <a:r>
              <a:rPr lang="en-US" dirty="0" smtClean="0"/>
              <a:t>The oxygen transfer in water bodies is given by </a:t>
            </a:r>
            <a:r>
              <a:rPr lang="en-US" dirty="0" err="1" smtClean="0"/>
              <a:t>Orlob</a:t>
            </a:r>
            <a:r>
              <a:rPr lang="en-US" dirty="0" smtClean="0"/>
              <a:t> equation i.e.</a:t>
            </a:r>
          </a:p>
          <a:p>
            <a:endParaRPr lang="en-US" dirty="0" smtClean="0"/>
          </a:p>
          <a:p>
            <a:endParaRPr lang="en-US" baseline="30000" dirty="0" smtClean="0"/>
          </a:p>
          <a:p>
            <a:endParaRPr lang="en-IN" dirty="0"/>
          </a:p>
        </p:txBody>
      </p:sp>
      <p:graphicFrame>
        <p:nvGraphicFramePr>
          <p:cNvPr id="4" name="Object 3"/>
          <p:cNvGraphicFramePr>
            <a:graphicFrameLocks noChangeAspect="1"/>
          </p:cNvGraphicFramePr>
          <p:nvPr/>
        </p:nvGraphicFramePr>
        <p:xfrm>
          <a:off x="2590800" y="3048000"/>
          <a:ext cx="4267200" cy="1905000"/>
        </p:xfrm>
        <a:graphic>
          <a:graphicData uri="http://schemas.openxmlformats.org/presentationml/2006/ole">
            <p:oleObj spid="_x0000_s283650" name="Equation" r:id="rId3" imgW="990360" imgH="4698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Oxygen transfer in water bodies</a:t>
            </a:r>
            <a:endParaRPr lang="en-IN" dirty="0"/>
          </a:p>
        </p:txBody>
      </p:sp>
      <p:sp>
        <p:nvSpPr>
          <p:cNvPr id="3" name="Content Placeholder 2"/>
          <p:cNvSpPr>
            <a:spLocks noGrp="1"/>
          </p:cNvSpPr>
          <p:nvPr>
            <p:ph idx="1"/>
          </p:nvPr>
        </p:nvSpPr>
        <p:spPr/>
        <p:txBody>
          <a:bodyPr/>
          <a:lstStyle/>
          <a:p>
            <a:r>
              <a:rPr lang="en-US" dirty="0" smtClean="0"/>
              <a:t>Where, </a:t>
            </a:r>
          </a:p>
          <a:p>
            <a:r>
              <a:rPr lang="en-US" dirty="0" smtClean="0"/>
              <a:t>C</a:t>
            </a:r>
            <a:r>
              <a:rPr lang="en-US" baseline="-25000" dirty="0" smtClean="0"/>
              <a:t>g</a:t>
            </a:r>
            <a:r>
              <a:rPr lang="en-US" dirty="0" smtClean="0"/>
              <a:t> = Saturation Concentration of oxygen</a:t>
            </a:r>
          </a:p>
          <a:p>
            <a:r>
              <a:rPr lang="en-US" dirty="0" smtClean="0"/>
              <a:t>C</a:t>
            </a:r>
            <a:r>
              <a:rPr lang="en-US" baseline="-25000" dirty="0" smtClean="0"/>
              <a:t>0</a:t>
            </a:r>
            <a:r>
              <a:rPr lang="en-US" dirty="0" smtClean="0"/>
              <a:t> = Initial Concentration of oxygen</a:t>
            </a:r>
          </a:p>
          <a:p>
            <a:r>
              <a:rPr lang="en-US" dirty="0" smtClean="0"/>
              <a:t>C</a:t>
            </a:r>
            <a:r>
              <a:rPr lang="en-US" baseline="-25000" dirty="0" smtClean="0"/>
              <a:t>t</a:t>
            </a:r>
            <a:r>
              <a:rPr lang="en-US" dirty="0" smtClean="0"/>
              <a:t> = Concentration of oxygen after time ‘t’</a:t>
            </a:r>
          </a:p>
          <a:p>
            <a:r>
              <a:rPr lang="en-US" dirty="0" smtClean="0"/>
              <a:t>K</a:t>
            </a:r>
            <a:r>
              <a:rPr lang="en-US" baseline="-25000" dirty="0" smtClean="0"/>
              <a:t>2</a:t>
            </a:r>
            <a:r>
              <a:rPr lang="en-US" dirty="0" smtClean="0"/>
              <a:t> = </a:t>
            </a:r>
            <a:r>
              <a:rPr lang="en-US" dirty="0" err="1" smtClean="0"/>
              <a:t>reaeration</a:t>
            </a:r>
            <a:r>
              <a:rPr lang="en-US" dirty="0" smtClean="0"/>
              <a:t> rate constant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IN" dirty="0"/>
          </a:p>
        </p:txBody>
      </p:sp>
      <p:sp>
        <p:nvSpPr>
          <p:cNvPr id="3" name="Content Placeholder 2"/>
          <p:cNvSpPr>
            <a:spLocks noGrp="1"/>
          </p:cNvSpPr>
          <p:nvPr>
            <p:ph idx="1"/>
          </p:nvPr>
        </p:nvSpPr>
        <p:spPr/>
        <p:txBody>
          <a:bodyPr/>
          <a:lstStyle/>
          <a:p>
            <a:pPr algn="just"/>
            <a:r>
              <a:rPr lang="en-US" dirty="0" smtClean="0"/>
              <a:t>If saturation concentration of oxygen in water is 9.2mg/L &amp; the initial concentration of oxygen is 2.1mg/L, then determine the time it takes to become 7.5mg/L , having K</a:t>
            </a:r>
            <a:r>
              <a:rPr lang="en-US" baseline="-25000" dirty="0" smtClean="0"/>
              <a:t>2</a:t>
            </a:r>
            <a:r>
              <a:rPr lang="en-US" dirty="0" smtClean="0"/>
              <a:t> value 0.25 per day. What is the time required for C</a:t>
            </a:r>
            <a:r>
              <a:rPr lang="en-US" baseline="-25000" dirty="0" smtClean="0"/>
              <a:t>t</a:t>
            </a:r>
            <a:r>
              <a:rPr lang="en-US" dirty="0" smtClean="0"/>
              <a:t> to be 5,6,7,8,9 mg/L.</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Ground water Quality/Contamination</a:t>
            </a:r>
            <a:endParaRPr lang="en-IN" dirty="0"/>
          </a:p>
        </p:txBody>
      </p:sp>
      <p:sp>
        <p:nvSpPr>
          <p:cNvPr id="3" name="Content Placeholder 2"/>
          <p:cNvSpPr>
            <a:spLocks noGrp="1"/>
          </p:cNvSpPr>
          <p:nvPr>
            <p:ph idx="1"/>
          </p:nvPr>
        </p:nvSpPr>
        <p:spPr/>
        <p:txBody>
          <a:bodyPr/>
          <a:lstStyle/>
          <a:p>
            <a:r>
              <a:rPr lang="en-US" dirty="0" smtClean="0"/>
              <a:t>The most simple model of decay of a contaminant is to assume the decay to be a first order reaction i.e. </a:t>
            </a:r>
          </a:p>
          <a:p>
            <a:r>
              <a:rPr lang="en-US" dirty="0" smtClean="0"/>
              <a:t>r = - </a:t>
            </a:r>
            <a:r>
              <a:rPr lang="en-US" dirty="0" err="1" smtClean="0"/>
              <a:t>Kc</a:t>
            </a:r>
            <a:r>
              <a:rPr lang="en-US" dirty="0" smtClean="0"/>
              <a:t> &amp;</a:t>
            </a:r>
          </a:p>
          <a:p>
            <a:r>
              <a:rPr lang="en-US" dirty="0" smtClean="0"/>
              <a:t>C</a:t>
            </a:r>
            <a:r>
              <a:rPr lang="en-US" baseline="-25000" dirty="0" smtClean="0"/>
              <a:t>t</a:t>
            </a:r>
            <a:r>
              <a:rPr lang="en-US" dirty="0" smtClean="0"/>
              <a:t> = C</a:t>
            </a:r>
            <a:r>
              <a:rPr lang="en-US" baseline="-25000" dirty="0" smtClean="0"/>
              <a:t>0</a:t>
            </a:r>
            <a:r>
              <a:rPr lang="en-US" dirty="0" smtClean="0"/>
              <a:t>e</a:t>
            </a:r>
            <a:r>
              <a:rPr lang="en-US" baseline="30000" dirty="0" smtClean="0"/>
              <a:t>-Kt</a:t>
            </a:r>
          </a:p>
          <a:p>
            <a:pPr>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Ground water Quality/Contamination</a:t>
            </a:r>
            <a:endParaRPr lang="en-IN" dirty="0"/>
          </a:p>
        </p:txBody>
      </p:sp>
      <p:sp>
        <p:nvSpPr>
          <p:cNvPr id="3" name="Content Placeholder 2"/>
          <p:cNvSpPr>
            <a:spLocks noGrp="1"/>
          </p:cNvSpPr>
          <p:nvPr>
            <p:ph idx="1"/>
          </p:nvPr>
        </p:nvSpPr>
        <p:spPr/>
        <p:txBody>
          <a:bodyPr/>
          <a:lstStyle/>
          <a:p>
            <a:r>
              <a:rPr lang="en-US" dirty="0" smtClean="0"/>
              <a:t>Where, </a:t>
            </a:r>
          </a:p>
          <a:p>
            <a:r>
              <a:rPr lang="en-US" dirty="0" smtClean="0"/>
              <a:t>C</a:t>
            </a:r>
            <a:r>
              <a:rPr lang="en-US" baseline="-25000" dirty="0" smtClean="0"/>
              <a:t>t</a:t>
            </a:r>
            <a:r>
              <a:rPr lang="en-US" dirty="0" smtClean="0"/>
              <a:t> = Concentration at time ‘t’ in mg/L</a:t>
            </a:r>
          </a:p>
          <a:p>
            <a:r>
              <a:rPr lang="en-US" dirty="0" smtClean="0"/>
              <a:t>C</a:t>
            </a:r>
            <a:r>
              <a:rPr lang="en-US" baseline="-25000" dirty="0" smtClean="0"/>
              <a:t>0</a:t>
            </a:r>
            <a:r>
              <a:rPr lang="en-US" dirty="0" smtClean="0"/>
              <a:t> = Initial Concentration in mg/L</a:t>
            </a:r>
          </a:p>
          <a:p>
            <a:r>
              <a:rPr lang="en-US" dirty="0" smtClean="0"/>
              <a:t>t = time in days</a:t>
            </a:r>
          </a:p>
          <a:p>
            <a:r>
              <a:rPr lang="en-US" dirty="0" smtClean="0"/>
              <a:t>K = first order decay coefficient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IN" dirty="0"/>
          </a:p>
        </p:txBody>
      </p:sp>
      <p:sp>
        <p:nvSpPr>
          <p:cNvPr id="3" name="Content Placeholder 2"/>
          <p:cNvSpPr>
            <a:spLocks noGrp="1"/>
          </p:cNvSpPr>
          <p:nvPr>
            <p:ph idx="1"/>
          </p:nvPr>
        </p:nvSpPr>
        <p:spPr/>
        <p:txBody>
          <a:bodyPr/>
          <a:lstStyle/>
          <a:p>
            <a:pPr algn="just"/>
            <a:r>
              <a:rPr lang="en-US" dirty="0" smtClean="0"/>
              <a:t>Determine the concentration of a contaminant at the downstream well, if the upstream concentration is 80mg/L. Assume decay constant (k) to be 10</a:t>
            </a:r>
            <a:r>
              <a:rPr lang="en-US" baseline="30000" dirty="0" smtClean="0"/>
              <a:t>-4</a:t>
            </a:r>
            <a:r>
              <a:rPr lang="en-US" dirty="0" smtClean="0"/>
              <a:t> per day &amp; time             (t) = 274 years.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Water Recharge</a:t>
            </a:r>
            <a:endParaRPr lang="en-IN" dirty="0"/>
          </a:p>
        </p:txBody>
      </p:sp>
      <p:sp>
        <p:nvSpPr>
          <p:cNvPr id="3" name="Content Placeholder 2"/>
          <p:cNvSpPr>
            <a:spLocks noGrp="1"/>
          </p:cNvSpPr>
          <p:nvPr>
            <p:ph idx="1"/>
          </p:nvPr>
        </p:nvSpPr>
        <p:spPr/>
        <p:txBody>
          <a:bodyPr/>
          <a:lstStyle/>
          <a:p>
            <a:r>
              <a:rPr lang="en-US" dirty="0" smtClean="0"/>
              <a:t>It is also known as deep percolation</a:t>
            </a:r>
          </a:p>
          <a:p>
            <a:r>
              <a:rPr lang="en-US" dirty="0" smtClean="0"/>
              <a:t>It is a hydrologic process, where water moves downward from surface to ground.</a:t>
            </a:r>
          </a:p>
          <a:p>
            <a:r>
              <a:rPr lang="en-US" dirty="0" smtClean="0"/>
              <a:t>Recharge can occur both naturally &amp; artificially.</a:t>
            </a:r>
          </a:p>
          <a:p>
            <a:r>
              <a:rPr lang="en-US" dirty="0" smtClean="0"/>
              <a:t>Natural way of recharge is occurred through hydrological cycle.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Building Block of </a:t>
            </a:r>
            <a:r>
              <a:rPr lang="en-US" dirty="0" err="1" smtClean="0"/>
              <a:t>Env</a:t>
            </a:r>
            <a:r>
              <a:rPr lang="en-US" dirty="0" smtClean="0"/>
              <a:t>. </a:t>
            </a:r>
            <a:r>
              <a:rPr lang="en-US" dirty="0" err="1" smtClean="0"/>
              <a:t>Engg</a:t>
            </a:r>
            <a:r>
              <a:rPr lang="en-US" dirty="0" smtClean="0"/>
              <a:t>.</a:t>
            </a:r>
            <a:endParaRPr lang="en-US" dirty="0"/>
          </a:p>
        </p:txBody>
      </p:sp>
      <p:pic>
        <p:nvPicPr>
          <p:cNvPr id="105474" name="Picture 2"/>
          <p:cNvPicPr>
            <a:picLocks noGrp="1" noChangeAspect="1" noChangeArrowheads="1"/>
          </p:cNvPicPr>
          <p:nvPr>
            <p:ph idx="1"/>
          </p:nvPr>
        </p:nvPicPr>
        <p:blipFill>
          <a:blip r:embed="rId2"/>
          <a:srcRect/>
          <a:stretch>
            <a:fillRect/>
          </a:stretch>
        </p:blipFill>
        <p:spPr bwMode="auto">
          <a:xfrm>
            <a:off x="228600" y="990600"/>
            <a:ext cx="7848600" cy="5562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5474"/>
                                        </p:tgtEl>
                                        <p:attrNameLst>
                                          <p:attrName>style.visibility</p:attrName>
                                        </p:attrNameLst>
                                      </p:cBhvr>
                                      <p:to>
                                        <p:strVal val="visible"/>
                                      </p:to>
                                    </p:set>
                                    <p:anim calcmode="lin" valueType="num">
                                      <p:cBhvr additive="base">
                                        <p:cTn id="13" dur="500" fill="hold"/>
                                        <p:tgtEl>
                                          <p:spTgt spid="105474"/>
                                        </p:tgtEl>
                                        <p:attrNameLst>
                                          <p:attrName>ppt_x</p:attrName>
                                        </p:attrNameLst>
                                      </p:cBhvr>
                                      <p:tavLst>
                                        <p:tav tm="0">
                                          <p:val>
                                            <p:strVal val="#ppt_x"/>
                                          </p:val>
                                        </p:tav>
                                        <p:tav tm="100000">
                                          <p:val>
                                            <p:strVal val="#ppt_x"/>
                                          </p:val>
                                        </p:tav>
                                      </p:tavLst>
                                    </p:anim>
                                    <p:anim calcmode="lin" valueType="num">
                                      <p:cBhvr additive="base">
                                        <p:cTn id="14" dur="500" fill="hold"/>
                                        <p:tgtEl>
                                          <p:spTgt spid="1054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Water Recharge</a:t>
            </a:r>
            <a:endParaRPr lang="en-IN" dirty="0"/>
          </a:p>
        </p:txBody>
      </p:sp>
      <p:sp>
        <p:nvSpPr>
          <p:cNvPr id="3" name="Content Placeholder 2"/>
          <p:cNvSpPr>
            <a:spLocks noGrp="1"/>
          </p:cNvSpPr>
          <p:nvPr>
            <p:ph idx="1"/>
          </p:nvPr>
        </p:nvSpPr>
        <p:spPr/>
        <p:txBody>
          <a:bodyPr/>
          <a:lstStyle/>
          <a:p>
            <a:r>
              <a:rPr lang="en-US" dirty="0" smtClean="0"/>
              <a:t>Recharge occurs artificially, when rainwater, reclaimed water or recycled water is injected or routed to the subsurface.</a:t>
            </a:r>
          </a:p>
          <a:p>
            <a:r>
              <a:rPr lang="en-US" dirty="0" smtClean="0"/>
              <a:t>Recharge can help move excess salts that accumulate in the root zone to deeper soil layers or into the deep groundwater system.</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Water Flow</a:t>
            </a:r>
            <a:endParaRPr lang="en-IN" dirty="0"/>
          </a:p>
        </p:txBody>
      </p:sp>
      <p:sp>
        <p:nvSpPr>
          <p:cNvPr id="3" name="Content Placeholder 2"/>
          <p:cNvSpPr>
            <a:spLocks noGrp="1"/>
          </p:cNvSpPr>
          <p:nvPr>
            <p:ph idx="1"/>
          </p:nvPr>
        </p:nvSpPr>
        <p:spPr/>
        <p:txBody>
          <a:bodyPr/>
          <a:lstStyle/>
          <a:p>
            <a:r>
              <a:rPr lang="en-US" dirty="0" smtClean="0"/>
              <a:t>The ground water flow is governed by Darcy’s law which can be expressed as follows:-</a:t>
            </a:r>
          </a:p>
          <a:p>
            <a:r>
              <a:rPr lang="en-US" dirty="0" smtClean="0"/>
              <a:t>Q = </a:t>
            </a:r>
            <a:r>
              <a:rPr lang="en-US" dirty="0" err="1" smtClean="0"/>
              <a:t>KiA</a:t>
            </a:r>
            <a:r>
              <a:rPr lang="en-US" dirty="0" smtClean="0"/>
              <a:t> </a:t>
            </a:r>
          </a:p>
          <a:p>
            <a:r>
              <a:rPr lang="en-US" dirty="0" smtClean="0"/>
              <a:t>    = KA(dh/</a:t>
            </a:r>
            <a:r>
              <a:rPr lang="en-US" dirty="0" err="1" smtClean="0"/>
              <a:t>dL</a:t>
            </a:r>
            <a:r>
              <a:rPr lang="en-US" dirty="0" smtClean="0"/>
              <a:t>)</a:t>
            </a:r>
          </a:p>
          <a:p>
            <a:r>
              <a:rPr lang="en-US" dirty="0" smtClean="0"/>
              <a:t>    = KA{(h</a:t>
            </a:r>
            <a:r>
              <a:rPr lang="en-US" baseline="-25000" dirty="0" smtClean="0"/>
              <a:t>2</a:t>
            </a:r>
            <a:r>
              <a:rPr lang="en-US" dirty="0" smtClean="0"/>
              <a:t>-h</a:t>
            </a:r>
            <a:r>
              <a:rPr lang="en-US" baseline="-25000" dirty="0" smtClean="0"/>
              <a:t>1</a:t>
            </a:r>
            <a:r>
              <a:rPr lang="en-US" dirty="0" smtClean="0"/>
              <a:t>)/(L</a:t>
            </a:r>
            <a:r>
              <a:rPr lang="en-US" baseline="-25000" dirty="0" smtClean="0"/>
              <a:t>2</a:t>
            </a:r>
            <a:r>
              <a:rPr lang="en-US" dirty="0" smtClean="0"/>
              <a:t>-L</a:t>
            </a:r>
            <a:r>
              <a:rPr lang="en-US" baseline="-25000" dirty="0" smtClean="0"/>
              <a:t>1</a:t>
            </a:r>
            <a:r>
              <a:rPr lang="en-US" dirty="0" smtClean="0"/>
              <a: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Water Flow</a:t>
            </a:r>
            <a:endParaRPr lang="en-IN" dirty="0"/>
          </a:p>
        </p:txBody>
      </p:sp>
      <p:sp>
        <p:nvSpPr>
          <p:cNvPr id="3" name="Content Placeholder 2"/>
          <p:cNvSpPr>
            <a:spLocks noGrp="1"/>
          </p:cNvSpPr>
          <p:nvPr>
            <p:ph idx="1"/>
          </p:nvPr>
        </p:nvSpPr>
        <p:spPr/>
        <p:txBody>
          <a:bodyPr/>
          <a:lstStyle/>
          <a:p>
            <a:r>
              <a:rPr lang="en-US" dirty="0" smtClean="0"/>
              <a:t>Where, </a:t>
            </a:r>
          </a:p>
          <a:p>
            <a:r>
              <a:rPr lang="en-US" dirty="0" smtClean="0"/>
              <a:t>Q = horizontal flow in m</a:t>
            </a:r>
            <a:r>
              <a:rPr lang="en-US" baseline="30000" dirty="0" smtClean="0"/>
              <a:t>3</a:t>
            </a:r>
            <a:r>
              <a:rPr lang="en-US" dirty="0" smtClean="0"/>
              <a:t>/sec</a:t>
            </a:r>
          </a:p>
          <a:p>
            <a:r>
              <a:rPr lang="en-US" dirty="0" smtClean="0"/>
              <a:t>K = hydraulic conductivity in m/sec</a:t>
            </a:r>
          </a:p>
          <a:p>
            <a:r>
              <a:rPr lang="en-US" dirty="0" smtClean="0"/>
              <a:t>i = dh/</a:t>
            </a:r>
            <a:r>
              <a:rPr lang="en-US" dirty="0" err="1" smtClean="0"/>
              <a:t>dL</a:t>
            </a:r>
            <a:r>
              <a:rPr lang="en-US" dirty="0" smtClean="0"/>
              <a:t>= hydraulic gradient</a:t>
            </a:r>
          </a:p>
          <a:p>
            <a:r>
              <a:rPr lang="en-US" dirty="0" smtClean="0"/>
              <a:t>A = cross sectional area in square </a:t>
            </a:r>
            <a:r>
              <a:rPr lang="en-US" dirty="0" err="1" smtClean="0"/>
              <a:t>mtr</a:t>
            </a:r>
            <a:endParaRPr lang="en-US" dirty="0" smtClean="0"/>
          </a:p>
          <a:p>
            <a:pPr>
              <a:buNone/>
            </a:pPr>
            <a:r>
              <a:rPr lang="en-US" dirty="0" smtClean="0"/>
              <a:t>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Water Flow</a:t>
            </a:r>
            <a:endParaRPr lang="en-IN" dirty="0"/>
          </a:p>
        </p:txBody>
      </p:sp>
      <p:sp>
        <p:nvSpPr>
          <p:cNvPr id="3" name="Content Placeholder 2"/>
          <p:cNvSpPr>
            <a:spLocks noGrp="1"/>
          </p:cNvSpPr>
          <p:nvPr>
            <p:ph idx="1"/>
          </p:nvPr>
        </p:nvSpPr>
        <p:spPr/>
        <p:txBody>
          <a:bodyPr/>
          <a:lstStyle/>
          <a:p>
            <a:r>
              <a:rPr lang="en-US" dirty="0" smtClean="0"/>
              <a:t>h</a:t>
            </a:r>
            <a:r>
              <a:rPr lang="en-US" baseline="-25000" dirty="0" smtClean="0"/>
              <a:t>2</a:t>
            </a:r>
            <a:r>
              <a:rPr lang="en-US" dirty="0" smtClean="0"/>
              <a:t>- h</a:t>
            </a:r>
            <a:r>
              <a:rPr lang="en-US" baseline="-25000" dirty="0" smtClean="0"/>
              <a:t>1</a:t>
            </a:r>
            <a:r>
              <a:rPr lang="en-US" dirty="0" smtClean="0"/>
              <a:t>= water head drop</a:t>
            </a:r>
          </a:p>
          <a:p>
            <a:r>
              <a:rPr lang="en-US" dirty="0" smtClean="0"/>
              <a:t>L</a:t>
            </a:r>
            <a:r>
              <a:rPr lang="en-US" baseline="-25000" dirty="0" smtClean="0"/>
              <a:t>2</a:t>
            </a:r>
            <a:r>
              <a:rPr lang="en-US" dirty="0" smtClean="0"/>
              <a:t>-L</a:t>
            </a:r>
            <a:r>
              <a:rPr lang="en-US" baseline="-25000" dirty="0" smtClean="0"/>
              <a:t>1</a:t>
            </a:r>
            <a:r>
              <a:rPr lang="en-US" dirty="0" smtClean="0"/>
              <a:t> = Length difference over which water       head drop occurs</a:t>
            </a:r>
          </a:p>
          <a:p>
            <a:r>
              <a:rPr lang="en-US" dirty="0" smtClean="0"/>
              <a:t>q = Q/A </a:t>
            </a:r>
          </a:p>
          <a:p>
            <a:r>
              <a:rPr lang="en-US" dirty="0" smtClean="0"/>
              <a:t>   = Specific discharge or </a:t>
            </a:r>
          </a:p>
          <a:p>
            <a:r>
              <a:rPr lang="en-US" dirty="0" smtClean="0"/>
              <a:t>      discharge per unit area</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IN" dirty="0"/>
          </a:p>
        </p:txBody>
      </p:sp>
      <p:sp>
        <p:nvSpPr>
          <p:cNvPr id="3" name="Content Placeholder 2"/>
          <p:cNvSpPr>
            <a:spLocks noGrp="1"/>
          </p:cNvSpPr>
          <p:nvPr>
            <p:ph idx="1"/>
          </p:nvPr>
        </p:nvSpPr>
        <p:spPr/>
        <p:txBody>
          <a:bodyPr/>
          <a:lstStyle/>
          <a:p>
            <a:pPr algn="just"/>
            <a:r>
              <a:rPr lang="en-US" dirty="0" smtClean="0"/>
              <a:t>Determine the daily flow capacity and transmissivity of an aquifer, if it’s height, width, length are 15mtr, 800mtr &amp; 2km respectively. The water head change over the length 2km is 3mtr. The hydraulic conductivity(K) value is 6x10</a:t>
            </a:r>
            <a:r>
              <a:rPr lang="en-US" baseline="30000" dirty="0" smtClean="0"/>
              <a:t>-7</a:t>
            </a:r>
            <a:r>
              <a:rPr lang="en-US" dirty="0" smtClean="0"/>
              <a:t> m/sec.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IN" dirty="0"/>
          </a:p>
        </p:txBody>
      </p:sp>
      <p:sp>
        <p:nvSpPr>
          <p:cNvPr id="3" name="Content Placeholder 2"/>
          <p:cNvSpPr>
            <a:spLocks noGrp="1"/>
          </p:cNvSpPr>
          <p:nvPr>
            <p:ph idx="1"/>
          </p:nvPr>
        </p:nvSpPr>
        <p:spPr/>
        <p:txBody>
          <a:bodyPr/>
          <a:lstStyle/>
          <a:p>
            <a:pPr algn="just"/>
            <a:r>
              <a:rPr lang="en-US" dirty="0" smtClean="0"/>
              <a:t>Determine the hydraulic conductivity(K) for an unconfined aquifer which is 10mtr thick, if a well delivers 360m</a:t>
            </a:r>
            <a:r>
              <a:rPr lang="en-US" baseline="30000" dirty="0" smtClean="0"/>
              <a:t>3</a:t>
            </a:r>
            <a:r>
              <a:rPr lang="en-US" dirty="0" smtClean="0"/>
              <a:t>/day. Observation well(1) is situated at 20mtr from pumping well &amp; record a draw down of 6mtr. Observation well(2) is situated at 600mtr from pumping well &amp; draw down is 3mtr. The original water table is recorded at 12mtr.</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Table</a:t>
            </a:r>
            <a:endParaRPr lang="en-IN" dirty="0"/>
          </a:p>
        </p:txBody>
      </p:sp>
      <p:sp>
        <p:nvSpPr>
          <p:cNvPr id="3" name="Content Placeholder 2"/>
          <p:cNvSpPr>
            <a:spLocks noGrp="1"/>
          </p:cNvSpPr>
          <p:nvPr>
            <p:ph idx="1"/>
          </p:nvPr>
        </p:nvSpPr>
        <p:spPr/>
        <p:txBody>
          <a:bodyPr/>
          <a:lstStyle/>
          <a:p>
            <a:r>
              <a:rPr lang="en-US" dirty="0" smtClean="0"/>
              <a:t>A water table is the underground depth, at which point the ground is totally saturated by water.</a:t>
            </a:r>
          </a:p>
          <a:p>
            <a:r>
              <a:rPr lang="en-US" dirty="0" smtClean="0"/>
              <a:t>The water table may vary due to seasonal changes in precipitation, evapotranspiration &amp; topography etc.</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Aquifer</a:t>
            </a:r>
            <a:endParaRPr lang="en-IN" dirty="0"/>
          </a:p>
        </p:txBody>
      </p:sp>
      <p:sp>
        <p:nvSpPr>
          <p:cNvPr id="3" name="Content Placeholder 2"/>
          <p:cNvSpPr>
            <a:spLocks noGrp="1"/>
          </p:cNvSpPr>
          <p:nvPr>
            <p:ph idx="1"/>
          </p:nvPr>
        </p:nvSpPr>
        <p:spPr/>
        <p:txBody>
          <a:bodyPr/>
          <a:lstStyle/>
          <a:p>
            <a:r>
              <a:rPr lang="en-US" dirty="0" smtClean="0"/>
              <a:t>An aquifer is a body of saturated rock through which water can easily move.</a:t>
            </a:r>
          </a:p>
          <a:p>
            <a:r>
              <a:rPr lang="en-US" dirty="0" smtClean="0"/>
              <a:t>An aquifer is an underground layer of water bearing permeable rock from which ground water can be extracted using a water well.</a:t>
            </a:r>
          </a:p>
          <a:p>
            <a:r>
              <a:rPr lang="en-US" dirty="0" smtClean="0"/>
              <a:t>Aquifer can be of two types:-</a:t>
            </a:r>
          </a:p>
          <a:p>
            <a:r>
              <a:rPr lang="en-US" dirty="0" smtClean="0"/>
              <a:t>a) Unconfined aquifer</a:t>
            </a:r>
          </a:p>
          <a:p>
            <a:r>
              <a:rPr lang="en-US" dirty="0" smtClean="0"/>
              <a:t>b) Confined aquifer</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Unconfined aquifer</a:t>
            </a:r>
            <a:endParaRPr lang="en-IN" dirty="0"/>
          </a:p>
        </p:txBody>
      </p:sp>
      <p:sp>
        <p:nvSpPr>
          <p:cNvPr id="3" name="Content Placeholder 2"/>
          <p:cNvSpPr>
            <a:spLocks noGrp="1"/>
          </p:cNvSpPr>
          <p:nvPr>
            <p:ph idx="1"/>
          </p:nvPr>
        </p:nvSpPr>
        <p:spPr/>
        <p:txBody>
          <a:bodyPr/>
          <a:lstStyle/>
          <a:p>
            <a:r>
              <a:rPr lang="en-US" dirty="0" smtClean="0"/>
              <a:t>An unconfined aquifer is the one which is open to receive water from the ground surface &amp; whose water table surface is free to fluctuate up &amp; down, depending on the recharge &amp; discharge rate.</a:t>
            </a:r>
          </a:p>
          <a:p>
            <a:r>
              <a:rPr lang="en-US" dirty="0" smtClean="0"/>
              <a:t>These are extremely susceptible to contamination.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Confined aquifer</a:t>
            </a:r>
            <a:endParaRPr lang="en-IN" dirty="0"/>
          </a:p>
        </p:txBody>
      </p:sp>
      <p:sp>
        <p:nvSpPr>
          <p:cNvPr id="3" name="Content Placeholder 2"/>
          <p:cNvSpPr>
            <a:spLocks noGrp="1"/>
          </p:cNvSpPr>
          <p:nvPr>
            <p:ph idx="1"/>
          </p:nvPr>
        </p:nvSpPr>
        <p:spPr/>
        <p:txBody>
          <a:bodyPr/>
          <a:lstStyle/>
          <a:p>
            <a:r>
              <a:rPr lang="en-US" dirty="0" smtClean="0"/>
              <a:t>These type of aquifers have rock layer with less permeability or confining bed of rock above them due to which water can’t enter freely into these type of aquifers from the ground surface.</a:t>
            </a:r>
          </a:p>
          <a:p>
            <a:r>
              <a:rPr lang="en-US" dirty="0" smtClean="0"/>
              <a:t>These are less susceptible to contamination.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Environmental Problems</a:t>
            </a:r>
            <a:endParaRPr lang="en-US" dirty="0"/>
          </a:p>
        </p:txBody>
      </p:sp>
      <p:sp>
        <p:nvSpPr>
          <p:cNvPr id="3" name="Content Placeholder 2"/>
          <p:cNvSpPr>
            <a:spLocks noGrp="1"/>
          </p:cNvSpPr>
          <p:nvPr>
            <p:ph idx="1"/>
          </p:nvPr>
        </p:nvSpPr>
        <p:spPr/>
        <p:txBody>
          <a:bodyPr/>
          <a:lstStyle/>
          <a:p>
            <a:r>
              <a:rPr lang="en-US" dirty="0" smtClean="0"/>
              <a:t>The major environmental problems that we are facing are – </a:t>
            </a:r>
          </a:p>
          <a:p>
            <a:pPr>
              <a:buNone/>
            </a:pPr>
            <a:r>
              <a:rPr lang="en-US" dirty="0" smtClean="0"/>
              <a:t>    a) Water Pollution</a:t>
            </a:r>
          </a:p>
          <a:p>
            <a:pPr>
              <a:buNone/>
            </a:pPr>
            <a:r>
              <a:rPr lang="en-US" dirty="0" smtClean="0"/>
              <a:t>    b) Air Pollution</a:t>
            </a:r>
          </a:p>
          <a:p>
            <a:pPr>
              <a:buNone/>
            </a:pPr>
            <a:r>
              <a:rPr lang="en-US" dirty="0" smtClean="0"/>
              <a:t>    c) Biodiversity Depletion</a:t>
            </a:r>
          </a:p>
          <a:p>
            <a:pPr>
              <a:buNone/>
            </a:pPr>
            <a:r>
              <a:rPr lang="en-US" dirty="0" smtClean="0"/>
              <a:t>    d) Large amount of Waste Production</a:t>
            </a:r>
          </a:p>
          <a:p>
            <a:pPr>
              <a:buNone/>
            </a:pPr>
            <a:r>
              <a:rPr lang="en-US" dirty="0" smtClean="0"/>
              <a:t>    e) Food Supply Problems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a:t>
            </a:r>
            <a:endParaRPr lang="en-IN" dirty="0"/>
          </a:p>
        </p:txBody>
      </p:sp>
      <p:pic>
        <p:nvPicPr>
          <p:cNvPr id="304130" name="Picture 2" descr="C:\Users\DELL\Desktop\606px-Aquifer_en.svg.png"/>
          <p:cNvPicPr>
            <a:picLocks noGrp="1" noChangeAspect="1" noChangeArrowheads="1"/>
          </p:cNvPicPr>
          <p:nvPr>
            <p:ph idx="1"/>
          </p:nvPr>
        </p:nvPicPr>
        <p:blipFill>
          <a:blip r:embed="rId2"/>
          <a:srcRect/>
          <a:stretch>
            <a:fillRect/>
          </a:stretch>
        </p:blipFill>
        <p:spPr bwMode="auto">
          <a:xfrm>
            <a:off x="762000" y="1600200"/>
            <a:ext cx="7391400" cy="45259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4130"/>
                                        </p:tgtEl>
                                        <p:attrNameLst>
                                          <p:attrName>style.visibility</p:attrName>
                                        </p:attrNameLst>
                                      </p:cBhvr>
                                      <p:to>
                                        <p:strVal val="visible"/>
                                      </p:to>
                                    </p:set>
                                    <p:anim calcmode="lin" valueType="num">
                                      <p:cBhvr additive="base">
                                        <p:cTn id="13" dur="500" fill="hold"/>
                                        <p:tgtEl>
                                          <p:spTgt spid="304130"/>
                                        </p:tgtEl>
                                        <p:attrNameLst>
                                          <p:attrName>ppt_x</p:attrName>
                                        </p:attrNameLst>
                                      </p:cBhvr>
                                      <p:tavLst>
                                        <p:tav tm="0">
                                          <p:val>
                                            <p:strVal val="#ppt_x"/>
                                          </p:val>
                                        </p:tav>
                                        <p:tav tm="100000">
                                          <p:val>
                                            <p:strVal val="#ppt_x"/>
                                          </p:val>
                                        </p:tav>
                                      </p:tavLst>
                                    </p:anim>
                                    <p:anim calcmode="lin" valueType="num">
                                      <p:cBhvr additive="base">
                                        <p:cTn id="14" dur="500" fill="hold"/>
                                        <p:tgtEl>
                                          <p:spTgt spid="304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Treatment</a:t>
            </a:r>
            <a:endParaRPr lang="en-IN" dirty="0"/>
          </a:p>
        </p:txBody>
      </p:sp>
      <p:sp>
        <p:nvSpPr>
          <p:cNvPr id="3" name="Content Placeholder 2"/>
          <p:cNvSpPr>
            <a:spLocks noGrp="1"/>
          </p:cNvSpPr>
          <p:nvPr>
            <p:ph idx="1"/>
          </p:nvPr>
        </p:nvSpPr>
        <p:spPr/>
        <p:txBody>
          <a:bodyPr/>
          <a:lstStyle/>
          <a:p>
            <a:r>
              <a:rPr lang="en-US" dirty="0" smtClean="0"/>
              <a:t>The objectives of water treatment are :-</a:t>
            </a:r>
          </a:p>
          <a:p>
            <a:r>
              <a:rPr lang="en-US" dirty="0" smtClean="0"/>
              <a:t>A) To produce Water which is safe for human consumption</a:t>
            </a:r>
          </a:p>
          <a:p>
            <a:r>
              <a:rPr lang="en-US" dirty="0" smtClean="0"/>
              <a:t>B) To produce Water at a reasonable cost</a:t>
            </a:r>
          </a:p>
          <a:p>
            <a:r>
              <a:rPr lang="en-US" dirty="0" smtClean="0"/>
              <a:t>C) To reduce water impurities to acceptable levels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Organoleptic</a:t>
            </a:r>
            <a:r>
              <a:rPr lang="en-US" dirty="0" smtClean="0"/>
              <a:t> Parameters</a:t>
            </a:r>
            <a:endParaRPr lang="en-IN" dirty="0"/>
          </a:p>
        </p:txBody>
      </p:sp>
      <p:sp>
        <p:nvSpPr>
          <p:cNvPr id="3" name="Content Placeholder 2"/>
          <p:cNvSpPr>
            <a:spLocks noGrp="1"/>
          </p:cNvSpPr>
          <p:nvPr>
            <p:ph idx="1"/>
          </p:nvPr>
        </p:nvSpPr>
        <p:spPr/>
        <p:txBody>
          <a:bodyPr/>
          <a:lstStyle/>
          <a:p>
            <a:r>
              <a:rPr lang="en-US" dirty="0" err="1" smtClean="0"/>
              <a:t>Organoleptic</a:t>
            </a:r>
            <a:r>
              <a:rPr lang="en-US" dirty="0" smtClean="0"/>
              <a:t> Parameters are those parameters which can be sensed or felt by human organs.</a:t>
            </a:r>
          </a:p>
          <a:p>
            <a:r>
              <a:rPr lang="en-US" dirty="0" smtClean="0"/>
              <a:t>Ex:- </a:t>
            </a:r>
            <a:r>
              <a:rPr lang="en-US" dirty="0" err="1" smtClean="0"/>
              <a:t>Colour</a:t>
            </a:r>
            <a:r>
              <a:rPr lang="en-US" dirty="0" smtClean="0"/>
              <a:t>, Taste &amp; </a:t>
            </a:r>
            <a:r>
              <a:rPr lang="en-US" dirty="0" err="1" smtClean="0"/>
              <a:t>Odour</a:t>
            </a:r>
            <a:r>
              <a:rPr lang="en-US" dirty="0" smtClean="0"/>
              <a:t> etc.</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of Water treatment</a:t>
            </a:r>
            <a:endParaRPr lang="en-IN" dirty="0"/>
          </a:p>
        </p:txBody>
      </p:sp>
      <p:sp>
        <p:nvSpPr>
          <p:cNvPr id="3" name="Content Placeholder 2"/>
          <p:cNvSpPr>
            <a:spLocks noGrp="1"/>
          </p:cNvSpPr>
          <p:nvPr>
            <p:ph idx="1"/>
          </p:nvPr>
        </p:nvSpPr>
        <p:spPr/>
        <p:txBody>
          <a:bodyPr/>
          <a:lstStyle/>
          <a:p>
            <a:r>
              <a:rPr lang="en-US" u="sng" dirty="0" smtClean="0"/>
              <a:t>Class</a:t>
            </a:r>
            <a:r>
              <a:rPr lang="en-US" dirty="0" smtClean="0"/>
              <a:t>	</a:t>
            </a:r>
            <a:r>
              <a:rPr lang="en-US" u="sng" dirty="0" smtClean="0"/>
              <a:t>Description</a:t>
            </a:r>
            <a:r>
              <a:rPr lang="en-US" dirty="0" smtClean="0"/>
              <a:t>		</a:t>
            </a:r>
            <a:r>
              <a:rPr lang="en-US" u="sng" dirty="0" smtClean="0"/>
              <a:t>Source</a:t>
            </a:r>
          </a:p>
          <a:p>
            <a:r>
              <a:rPr lang="en-US" dirty="0" smtClean="0"/>
              <a:t>  A		No Treatment	        	Borehole water</a:t>
            </a:r>
          </a:p>
          <a:p>
            <a:r>
              <a:rPr lang="en-US" dirty="0" smtClean="0"/>
              <a:t>  B		Disinfection only	Borehole water</a:t>
            </a:r>
          </a:p>
          <a:p>
            <a:r>
              <a:rPr lang="en-US" dirty="0" smtClean="0"/>
              <a:t>  C   Standard water Treatment  </a:t>
            </a:r>
            <a:r>
              <a:rPr lang="en-US" dirty="0" err="1" smtClean="0"/>
              <a:t>River,Reservoir</a:t>
            </a:r>
            <a:endParaRPr lang="en-US" dirty="0" smtClean="0"/>
          </a:p>
          <a:p>
            <a:r>
              <a:rPr lang="en-US" dirty="0" smtClean="0"/>
              <a:t>  D   Advanced/Special water    Industrial water                   	 Treatment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Frequency</a:t>
            </a:r>
            <a:endParaRPr lang="en-IN" dirty="0"/>
          </a:p>
        </p:txBody>
      </p:sp>
      <p:sp>
        <p:nvSpPr>
          <p:cNvPr id="3" name="Content Placeholder 2"/>
          <p:cNvSpPr>
            <a:spLocks noGrp="1"/>
          </p:cNvSpPr>
          <p:nvPr>
            <p:ph idx="1"/>
          </p:nvPr>
        </p:nvSpPr>
        <p:spPr/>
        <p:txBody>
          <a:bodyPr/>
          <a:lstStyle/>
          <a:p>
            <a:r>
              <a:rPr lang="en-US" dirty="0" smtClean="0"/>
              <a:t>The water quality parameters are required to be monitored depending on the source &amp; quality of raw water.</a:t>
            </a:r>
          </a:p>
          <a:p>
            <a:r>
              <a:rPr lang="en-US" dirty="0" smtClean="0"/>
              <a:t>The three categories are:-</a:t>
            </a:r>
          </a:p>
          <a:p>
            <a:r>
              <a:rPr lang="en-US" dirty="0" smtClean="0"/>
              <a:t>A) Minimum monitoring(C1)</a:t>
            </a:r>
          </a:p>
          <a:p>
            <a:r>
              <a:rPr lang="en-US" dirty="0" smtClean="0"/>
              <a:t>B) Current monitoring(C2)</a:t>
            </a:r>
          </a:p>
          <a:p>
            <a:r>
              <a:rPr lang="en-US" dirty="0" smtClean="0"/>
              <a:t>C) Periodic Monitoring(C3)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Treatment Processes</a:t>
            </a:r>
            <a:endParaRPr lang="en-IN" dirty="0"/>
          </a:p>
        </p:txBody>
      </p:sp>
      <p:sp>
        <p:nvSpPr>
          <p:cNvPr id="3" name="Content Placeholder 2"/>
          <p:cNvSpPr>
            <a:spLocks noGrp="1"/>
          </p:cNvSpPr>
          <p:nvPr>
            <p:ph idx="1"/>
          </p:nvPr>
        </p:nvSpPr>
        <p:spPr/>
        <p:txBody>
          <a:bodyPr/>
          <a:lstStyle/>
          <a:p>
            <a:r>
              <a:rPr lang="en-US" dirty="0" smtClean="0"/>
              <a:t>The treatment processes of water can be classified into three stages :-</a:t>
            </a:r>
          </a:p>
          <a:p>
            <a:r>
              <a:rPr lang="en-US" dirty="0" smtClean="0"/>
              <a:t>A) Pretreatment processes</a:t>
            </a:r>
          </a:p>
          <a:p>
            <a:r>
              <a:rPr lang="en-US" dirty="0" smtClean="0"/>
              <a:t>B) Standard or Conventional processes</a:t>
            </a:r>
          </a:p>
          <a:p>
            <a:r>
              <a:rPr lang="en-US" dirty="0" smtClean="0"/>
              <a:t>C) Special or Advanced processes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Pretreatment processes</a:t>
            </a:r>
            <a:endParaRPr lang="en-IN" dirty="0"/>
          </a:p>
        </p:txBody>
      </p:sp>
      <p:sp>
        <p:nvSpPr>
          <p:cNvPr id="3" name="Content Placeholder 2"/>
          <p:cNvSpPr>
            <a:spLocks noGrp="1"/>
          </p:cNvSpPr>
          <p:nvPr>
            <p:ph idx="1"/>
          </p:nvPr>
        </p:nvSpPr>
        <p:spPr/>
        <p:txBody>
          <a:bodyPr/>
          <a:lstStyle/>
          <a:p>
            <a:r>
              <a:rPr lang="en-US" dirty="0" smtClean="0"/>
              <a:t>Some treatment processes are required prior to standard water treatment processes which may include :-</a:t>
            </a:r>
          </a:p>
          <a:p>
            <a:r>
              <a:rPr lang="en-US" dirty="0" err="1" smtClean="0"/>
              <a:t>i</a:t>
            </a:r>
            <a:r>
              <a:rPr lang="en-US" dirty="0" smtClean="0"/>
              <a:t>) Screening</a:t>
            </a:r>
          </a:p>
          <a:p>
            <a:r>
              <a:rPr lang="en-US" dirty="0" smtClean="0"/>
              <a:t>ii) Storage</a:t>
            </a:r>
          </a:p>
          <a:p>
            <a:r>
              <a:rPr lang="en-US" dirty="0" smtClean="0"/>
              <a:t>iii) Aeration</a:t>
            </a:r>
          </a:p>
          <a:p>
            <a:r>
              <a:rPr lang="en-US" dirty="0" smtClean="0"/>
              <a:t>iv) Chemical pre-treatment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Pretreatment processes</a:t>
            </a:r>
            <a:endParaRPr lang="en-IN" dirty="0"/>
          </a:p>
        </p:txBody>
      </p:sp>
      <p:sp>
        <p:nvSpPr>
          <p:cNvPr id="3" name="Content Placeholder 2"/>
          <p:cNvSpPr>
            <a:spLocks noGrp="1"/>
          </p:cNvSpPr>
          <p:nvPr>
            <p:ph idx="1"/>
          </p:nvPr>
        </p:nvSpPr>
        <p:spPr/>
        <p:txBody>
          <a:bodyPr/>
          <a:lstStyle/>
          <a:p>
            <a:r>
              <a:rPr lang="en-US" dirty="0" err="1" smtClean="0"/>
              <a:t>i</a:t>
            </a:r>
            <a:r>
              <a:rPr lang="en-US" dirty="0" smtClean="0"/>
              <a:t>) </a:t>
            </a:r>
            <a:r>
              <a:rPr lang="en-US" u="sng" dirty="0" smtClean="0"/>
              <a:t>Screening</a:t>
            </a:r>
            <a:r>
              <a:rPr lang="en-US" dirty="0" smtClean="0"/>
              <a:t>:-</a:t>
            </a:r>
          </a:p>
          <a:p>
            <a:r>
              <a:rPr lang="en-US" dirty="0" smtClean="0"/>
              <a:t>Different types of screens are used in this process. Those are can be :-</a:t>
            </a:r>
          </a:p>
          <a:p>
            <a:r>
              <a:rPr lang="en-US" dirty="0" smtClean="0"/>
              <a:t>a)Coarse Screen</a:t>
            </a:r>
          </a:p>
          <a:p>
            <a:r>
              <a:rPr lang="en-US" dirty="0" smtClean="0"/>
              <a:t>b)Fine Screen</a:t>
            </a:r>
          </a:p>
          <a:p>
            <a:r>
              <a:rPr lang="en-US" dirty="0" smtClean="0"/>
              <a:t>c)Micro Screen </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Pretreatment processes </a:t>
            </a:r>
            <a:endParaRPr lang="en-IN" dirty="0"/>
          </a:p>
        </p:txBody>
      </p:sp>
      <p:sp>
        <p:nvSpPr>
          <p:cNvPr id="3" name="Content Placeholder 2"/>
          <p:cNvSpPr>
            <a:spLocks noGrp="1"/>
          </p:cNvSpPr>
          <p:nvPr>
            <p:ph idx="1"/>
          </p:nvPr>
        </p:nvSpPr>
        <p:spPr/>
        <p:txBody>
          <a:bodyPr/>
          <a:lstStyle/>
          <a:p>
            <a:r>
              <a:rPr lang="en-US" dirty="0" smtClean="0"/>
              <a:t>a) </a:t>
            </a:r>
            <a:r>
              <a:rPr lang="en-US" u="sng" dirty="0" smtClean="0"/>
              <a:t>Coarse Screen</a:t>
            </a:r>
            <a:r>
              <a:rPr lang="en-US" dirty="0" smtClean="0"/>
              <a:t>:-</a:t>
            </a:r>
          </a:p>
          <a:p>
            <a:r>
              <a:rPr lang="en-US" dirty="0" smtClean="0"/>
              <a:t>These screens contain typically inclined bars of 25mm </a:t>
            </a:r>
            <a:r>
              <a:rPr lang="en-US" dirty="0" err="1" smtClean="0"/>
              <a:t>dia</a:t>
            </a:r>
            <a:r>
              <a:rPr lang="en-US" dirty="0" smtClean="0"/>
              <a:t> &amp; 100mm spacing, preventing large floating matters from entering the treatment plant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Pretreatment processes</a:t>
            </a:r>
            <a:endParaRPr lang="en-IN" dirty="0"/>
          </a:p>
        </p:txBody>
      </p:sp>
      <p:sp>
        <p:nvSpPr>
          <p:cNvPr id="3" name="Content Placeholder 2"/>
          <p:cNvSpPr>
            <a:spLocks noGrp="1"/>
          </p:cNvSpPr>
          <p:nvPr>
            <p:ph idx="1"/>
          </p:nvPr>
        </p:nvSpPr>
        <p:spPr/>
        <p:txBody>
          <a:bodyPr/>
          <a:lstStyle/>
          <a:p>
            <a:r>
              <a:rPr lang="en-US" dirty="0" smtClean="0"/>
              <a:t>b) </a:t>
            </a:r>
            <a:r>
              <a:rPr lang="en-US" u="sng" dirty="0" smtClean="0"/>
              <a:t>Fine Screen</a:t>
            </a:r>
            <a:r>
              <a:rPr lang="en-US" dirty="0" smtClean="0"/>
              <a:t>:-</a:t>
            </a:r>
          </a:p>
          <a:p>
            <a:r>
              <a:rPr lang="en-US" dirty="0" smtClean="0"/>
              <a:t>If storage is not provided, then fine screens are fitted after the coarse screens.</a:t>
            </a:r>
          </a:p>
          <a:p>
            <a:r>
              <a:rPr lang="en-US" dirty="0" smtClean="0"/>
              <a:t>If there is storage, then fine screens are placed at the outlet of the storage tanks.</a:t>
            </a:r>
          </a:p>
          <a:p>
            <a:r>
              <a:rPr lang="en-US" dirty="0" smtClean="0"/>
              <a:t>Fine screens are typically mesh with openings about 6mm </a:t>
            </a:r>
            <a:r>
              <a:rPr lang="en-US" dirty="0" err="1" smtClean="0"/>
              <a:t>dia</a:t>
            </a:r>
            <a:r>
              <a:rPr lang="en-US" dirty="0" smtClean="0"/>
              <a:t> or square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 of Environmental Problems</a:t>
            </a:r>
            <a:endParaRPr lang="en-US" dirty="0"/>
          </a:p>
        </p:txBody>
      </p:sp>
      <p:sp>
        <p:nvSpPr>
          <p:cNvPr id="3" name="Content Placeholder 2"/>
          <p:cNvSpPr>
            <a:spLocks noGrp="1"/>
          </p:cNvSpPr>
          <p:nvPr>
            <p:ph idx="1"/>
          </p:nvPr>
        </p:nvSpPr>
        <p:spPr/>
        <p:txBody>
          <a:bodyPr/>
          <a:lstStyle/>
          <a:p>
            <a:r>
              <a:rPr lang="en-US" dirty="0" smtClean="0"/>
              <a:t>Many Environmental Problems presently we are facing are mainly due to –</a:t>
            </a:r>
          </a:p>
          <a:p>
            <a:pPr>
              <a:buNone/>
            </a:pPr>
            <a:r>
              <a:rPr lang="en-US" dirty="0" smtClean="0"/>
              <a:t>    a) Over Population</a:t>
            </a:r>
          </a:p>
          <a:p>
            <a:pPr>
              <a:buNone/>
            </a:pPr>
            <a:r>
              <a:rPr lang="en-US" dirty="0" smtClean="0"/>
              <a:t>    b) Wasteful use of Resources</a:t>
            </a:r>
          </a:p>
          <a:p>
            <a:pPr>
              <a:buNone/>
            </a:pPr>
            <a:r>
              <a:rPr lang="en-US" dirty="0" smtClean="0"/>
              <a:t>    c) Destruction &amp; Degradation of Wildlife             Habitats</a:t>
            </a:r>
          </a:p>
          <a:p>
            <a:pPr>
              <a:buNone/>
            </a:pPr>
            <a:r>
              <a:rPr lang="en-US" dirty="0" smtClean="0"/>
              <a:t>    d) Depletion &amp; Contamination of Surface Water &amp; Ground Water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Pretreatment processes</a:t>
            </a:r>
            <a:endParaRPr lang="en-IN" dirty="0"/>
          </a:p>
        </p:txBody>
      </p:sp>
      <p:sp>
        <p:nvSpPr>
          <p:cNvPr id="3" name="Content Placeholder 2"/>
          <p:cNvSpPr>
            <a:spLocks noGrp="1"/>
          </p:cNvSpPr>
          <p:nvPr>
            <p:ph idx="1"/>
          </p:nvPr>
        </p:nvSpPr>
        <p:spPr/>
        <p:txBody>
          <a:bodyPr/>
          <a:lstStyle/>
          <a:p>
            <a:r>
              <a:rPr lang="en-US" dirty="0" smtClean="0"/>
              <a:t>C) </a:t>
            </a:r>
            <a:r>
              <a:rPr lang="en-US" u="sng" dirty="0" smtClean="0"/>
              <a:t>Micro Screen</a:t>
            </a:r>
            <a:r>
              <a:rPr lang="en-US" dirty="0" smtClean="0"/>
              <a:t>:-</a:t>
            </a:r>
          </a:p>
          <a:p>
            <a:r>
              <a:rPr lang="en-US" dirty="0" smtClean="0"/>
              <a:t>In micro screens, mesh openings range from 20 to 40 µm.</a:t>
            </a:r>
          </a:p>
          <a:p>
            <a:r>
              <a:rPr lang="en-US" dirty="0" smtClean="0"/>
              <a:t>These type of screens are used only for relatively uncontaminated water.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Pretreatment processes</a:t>
            </a:r>
            <a:endParaRPr lang="en-IN" dirty="0"/>
          </a:p>
        </p:txBody>
      </p:sp>
      <p:sp>
        <p:nvSpPr>
          <p:cNvPr id="3" name="Content Placeholder 2"/>
          <p:cNvSpPr>
            <a:spLocks noGrp="1"/>
          </p:cNvSpPr>
          <p:nvPr>
            <p:ph idx="1"/>
          </p:nvPr>
        </p:nvSpPr>
        <p:spPr/>
        <p:txBody>
          <a:bodyPr/>
          <a:lstStyle/>
          <a:p>
            <a:r>
              <a:rPr lang="en-US" dirty="0" smtClean="0"/>
              <a:t>ii) </a:t>
            </a:r>
            <a:r>
              <a:rPr lang="en-US" u="sng" dirty="0" smtClean="0"/>
              <a:t>Storage</a:t>
            </a:r>
            <a:r>
              <a:rPr lang="en-US" dirty="0" smtClean="0"/>
              <a:t>:-</a:t>
            </a:r>
          </a:p>
          <a:p>
            <a:r>
              <a:rPr lang="en-US" dirty="0" smtClean="0"/>
              <a:t>Storage tanks balance the flows going to the treatment plant.</a:t>
            </a:r>
          </a:p>
          <a:p>
            <a:r>
              <a:rPr lang="en-US" dirty="0" smtClean="0"/>
              <a:t>Storage capacity should be equivalent to 7 to 10 days of the average water demand.</a:t>
            </a:r>
          </a:p>
          <a:p>
            <a:r>
              <a:rPr lang="en-US" dirty="0" smtClean="0"/>
              <a:t>The period of storage shouldn’t be long, so as not to encourage the growth of unwanted organisms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Pretreatment processes</a:t>
            </a:r>
            <a:endParaRPr lang="en-IN" dirty="0"/>
          </a:p>
        </p:txBody>
      </p:sp>
      <p:sp>
        <p:nvSpPr>
          <p:cNvPr id="3" name="Content Placeholder 2"/>
          <p:cNvSpPr>
            <a:spLocks noGrp="1"/>
          </p:cNvSpPr>
          <p:nvPr>
            <p:ph idx="1"/>
          </p:nvPr>
        </p:nvSpPr>
        <p:spPr/>
        <p:txBody>
          <a:bodyPr/>
          <a:lstStyle/>
          <a:p>
            <a:r>
              <a:rPr lang="en-US" dirty="0" smtClean="0"/>
              <a:t>iii) </a:t>
            </a:r>
            <a:r>
              <a:rPr lang="en-US" u="sng" dirty="0" smtClean="0"/>
              <a:t>Aeration</a:t>
            </a:r>
            <a:r>
              <a:rPr lang="en-US" dirty="0" smtClean="0"/>
              <a:t>:-</a:t>
            </a:r>
          </a:p>
          <a:p>
            <a:r>
              <a:rPr lang="en-US" dirty="0" smtClean="0"/>
              <a:t>Aeration is the supply of oxygen from the atmosphere to water to effect beneficial changes in the quality of water.</a:t>
            </a:r>
          </a:p>
          <a:p>
            <a:r>
              <a:rPr lang="en-US" dirty="0" smtClean="0"/>
              <a:t>It is a common treatment process for groundwater</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Pretreatment processes</a:t>
            </a:r>
            <a:endParaRPr lang="en-IN" dirty="0"/>
          </a:p>
        </p:txBody>
      </p:sp>
      <p:sp>
        <p:nvSpPr>
          <p:cNvPr id="3" name="Content Placeholder 2"/>
          <p:cNvSpPr>
            <a:spLocks noGrp="1"/>
          </p:cNvSpPr>
          <p:nvPr>
            <p:ph idx="1"/>
          </p:nvPr>
        </p:nvSpPr>
        <p:spPr/>
        <p:txBody>
          <a:bodyPr/>
          <a:lstStyle/>
          <a:p>
            <a:r>
              <a:rPr lang="en-US" dirty="0" smtClean="0"/>
              <a:t>Aeration is generally used for the following:-</a:t>
            </a:r>
          </a:p>
          <a:p>
            <a:r>
              <a:rPr lang="en-US" dirty="0" smtClean="0"/>
              <a:t>a) To release excess H</a:t>
            </a:r>
            <a:r>
              <a:rPr lang="en-US" baseline="-25000" dirty="0" smtClean="0"/>
              <a:t>2</a:t>
            </a:r>
            <a:r>
              <a:rPr lang="en-US" dirty="0" smtClean="0"/>
              <a:t>S gas which may cause undesirable taste &amp; </a:t>
            </a:r>
            <a:r>
              <a:rPr lang="en-US" dirty="0" err="1" smtClean="0"/>
              <a:t>odour</a:t>
            </a:r>
            <a:r>
              <a:rPr lang="en-US" dirty="0" smtClean="0"/>
              <a:t>.</a:t>
            </a:r>
          </a:p>
          <a:p>
            <a:r>
              <a:rPr lang="en-US" dirty="0" smtClean="0"/>
              <a:t>b) To release excess CO</a:t>
            </a:r>
            <a:r>
              <a:rPr lang="en-US" baseline="-25000" dirty="0" smtClean="0"/>
              <a:t>2</a:t>
            </a:r>
            <a:r>
              <a:rPr lang="en-US" dirty="0" smtClean="0"/>
              <a:t> which may have corrosive properties</a:t>
            </a:r>
          </a:p>
          <a:p>
            <a:r>
              <a:rPr lang="en-US" dirty="0" smtClean="0"/>
              <a:t>c) To increase oxygen content of water.</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Pretreatment processes</a:t>
            </a:r>
            <a:endParaRPr lang="en-IN" dirty="0"/>
          </a:p>
        </p:txBody>
      </p:sp>
      <p:sp>
        <p:nvSpPr>
          <p:cNvPr id="3" name="Content Placeholder 2"/>
          <p:cNvSpPr>
            <a:spLocks noGrp="1"/>
          </p:cNvSpPr>
          <p:nvPr>
            <p:ph idx="1"/>
          </p:nvPr>
        </p:nvSpPr>
        <p:spPr/>
        <p:txBody>
          <a:bodyPr>
            <a:normAutofit lnSpcReduction="10000"/>
          </a:bodyPr>
          <a:lstStyle/>
          <a:p>
            <a:r>
              <a:rPr lang="en-US" dirty="0" smtClean="0"/>
              <a:t>iv) </a:t>
            </a:r>
            <a:r>
              <a:rPr lang="en-US" u="sng" dirty="0" smtClean="0"/>
              <a:t>Chemical pre-treatment</a:t>
            </a:r>
            <a:r>
              <a:rPr lang="en-US" dirty="0" smtClean="0"/>
              <a:t>:-</a:t>
            </a:r>
          </a:p>
          <a:p>
            <a:r>
              <a:rPr lang="en-US" dirty="0" smtClean="0"/>
              <a:t>The chemical pre-treatment to remove undesirable properties of water like algae or excess </a:t>
            </a:r>
            <a:r>
              <a:rPr lang="en-US" dirty="0" err="1" smtClean="0"/>
              <a:t>colour</a:t>
            </a:r>
            <a:r>
              <a:rPr lang="en-US" dirty="0" smtClean="0"/>
              <a:t> is a more expensive process than chemical post-treatment.</a:t>
            </a:r>
          </a:p>
          <a:p>
            <a:r>
              <a:rPr lang="en-US" dirty="0" smtClean="0"/>
              <a:t>In pre-treatment, greater amount of chemicals are required to effect the same result as some of the chemicals are absorbed by turbidity of water.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Pretreatment processes</a:t>
            </a:r>
            <a:endParaRPr lang="en-IN" dirty="0"/>
          </a:p>
        </p:txBody>
      </p:sp>
      <p:sp>
        <p:nvSpPr>
          <p:cNvPr id="3" name="Content Placeholder 2"/>
          <p:cNvSpPr>
            <a:spLocks noGrp="1"/>
          </p:cNvSpPr>
          <p:nvPr>
            <p:ph idx="1"/>
          </p:nvPr>
        </p:nvSpPr>
        <p:spPr/>
        <p:txBody>
          <a:bodyPr/>
          <a:lstStyle/>
          <a:p>
            <a:r>
              <a:rPr lang="en-US" dirty="0" smtClean="0"/>
              <a:t>The two Chemical pre-treatment processes which are generally used are:-</a:t>
            </a:r>
          </a:p>
          <a:p>
            <a:r>
              <a:rPr lang="en-US" dirty="0" smtClean="0"/>
              <a:t>a) Pre-Chlorination</a:t>
            </a:r>
          </a:p>
          <a:p>
            <a:r>
              <a:rPr lang="en-US" dirty="0" smtClean="0"/>
              <a:t>b) Activated Carbon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Pretreatment processes</a:t>
            </a:r>
            <a:endParaRPr lang="en-IN" dirty="0"/>
          </a:p>
        </p:txBody>
      </p:sp>
      <p:sp>
        <p:nvSpPr>
          <p:cNvPr id="3" name="Content Placeholder 2"/>
          <p:cNvSpPr>
            <a:spLocks noGrp="1"/>
          </p:cNvSpPr>
          <p:nvPr>
            <p:ph idx="1"/>
          </p:nvPr>
        </p:nvSpPr>
        <p:spPr/>
        <p:txBody>
          <a:bodyPr/>
          <a:lstStyle/>
          <a:p>
            <a:r>
              <a:rPr lang="en-US" dirty="0" smtClean="0"/>
              <a:t>a) </a:t>
            </a:r>
            <a:r>
              <a:rPr lang="en-US" u="sng" dirty="0" smtClean="0"/>
              <a:t>Pre-chlorination</a:t>
            </a:r>
            <a:r>
              <a:rPr lang="en-US" dirty="0" smtClean="0"/>
              <a:t>:- </a:t>
            </a:r>
          </a:p>
          <a:p>
            <a:r>
              <a:rPr lang="en-US" dirty="0" smtClean="0"/>
              <a:t>It is used on low turbidity water with a high </a:t>
            </a:r>
            <a:r>
              <a:rPr lang="en-US" dirty="0" err="1" smtClean="0"/>
              <a:t>coliform</a:t>
            </a:r>
            <a:r>
              <a:rPr lang="en-US" dirty="0" smtClean="0"/>
              <a:t> count. The chlorine is injected into the water stream &amp; it oxidizes &amp; precipitates iron &amp; manganese. It also kill pathogens &amp; reduces </a:t>
            </a:r>
            <a:r>
              <a:rPr lang="en-US" dirty="0" err="1" smtClean="0"/>
              <a:t>colour</a:t>
            </a:r>
            <a:r>
              <a:rPr lang="en-US" dirty="0" smtClean="0"/>
              <a:t>. The chlorine dose used is 5mg/L. Pre-chlorination also reduces NH</a:t>
            </a:r>
            <a:r>
              <a:rPr lang="en-US" baseline="-25000" dirty="0" smtClean="0"/>
              <a:t>3</a:t>
            </a:r>
            <a:r>
              <a:rPr lang="en-US" dirty="0" smtClean="0"/>
              <a:t> in both surface water &amp; ground water supplies.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Pretreatment processes</a:t>
            </a:r>
            <a:endParaRPr lang="en-IN" dirty="0"/>
          </a:p>
        </p:txBody>
      </p:sp>
      <p:sp>
        <p:nvSpPr>
          <p:cNvPr id="3" name="Content Placeholder 2"/>
          <p:cNvSpPr>
            <a:spLocks noGrp="1"/>
          </p:cNvSpPr>
          <p:nvPr>
            <p:ph idx="1"/>
          </p:nvPr>
        </p:nvSpPr>
        <p:spPr/>
        <p:txBody>
          <a:bodyPr/>
          <a:lstStyle/>
          <a:p>
            <a:r>
              <a:rPr lang="en-US" dirty="0" smtClean="0"/>
              <a:t>b) </a:t>
            </a:r>
            <a:r>
              <a:rPr lang="en-US" u="sng" dirty="0" smtClean="0"/>
              <a:t>Activated Carbon</a:t>
            </a:r>
            <a:r>
              <a:rPr lang="en-US" dirty="0" smtClean="0"/>
              <a:t>:-</a:t>
            </a:r>
          </a:p>
          <a:p>
            <a:r>
              <a:rPr lang="en-US" dirty="0" smtClean="0"/>
              <a:t>The activated Carbon is used for:-</a:t>
            </a:r>
          </a:p>
          <a:p>
            <a:r>
              <a:rPr lang="en-US" dirty="0" err="1" smtClean="0"/>
              <a:t>i</a:t>
            </a:r>
            <a:r>
              <a:rPr lang="en-US" dirty="0" smtClean="0"/>
              <a:t>) Removal of Photosynthetic Algae</a:t>
            </a:r>
          </a:p>
          <a:p>
            <a:r>
              <a:rPr lang="en-US" dirty="0" smtClean="0"/>
              <a:t>ii) Improvement of </a:t>
            </a:r>
            <a:r>
              <a:rPr lang="en-US" dirty="0" err="1" smtClean="0"/>
              <a:t>colour</a:t>
            </a:r>
            <a:r>
              <a:rPr lang="en-US" dirty="0" smtClean="0"/>
              <a:t> &amp; </a:t>
            </a:r>
            <a:r>
              <a:rPr lang="en-US" dirty="0" err="1" smtClean="0"/>
              <a:t>odour</a:t>
            </a:r>
            <a:endParaRPr lang="en-US" dirty="0" smtClean="0"/>
          </a:p>
          <a:p>
            <a:r>
              <a:rPr lang="en-US" dirty="0" smtClean="0"/>
              <a:t>iii) Removal of organic compounds</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Pretreatment processes</a:t>
            </a:r>
            <a:endParaRPr lang="en-IN" dirty="0"/>
          </a:p>
        </p:txBody>
      </p:sp>
      <p:sp>
        <p:nvSpPr>
          <p:cNvPr id="3" name="Content Placeholder 2"/>
          <p:cNvSpPr>
            <a:spLocks noGrp="1"/>
          </p:cNvSpPr>
          <p:nvPr>
            <p:ph idx="1"/>
          </p:nvPr>
        </p:nvSpPr>
        <p:spPr/>
        <p:txBody>
          <a:bodyPr/>
          <a:lstStyle/>
          <a:p>
            <a:r>
              <a:rPr lang="en-US" dirty="0" smtClean="0"/>
              <a:t>Activated Carbon can be used either as PAC (Powdered Activated Carbon) or as GAC (Granular Activated Carbon).</a:t>
            </a:r>
          </a:p>
          <a:p>
            <a:r>
              <a:rPr lang="en-US" dirty="0" smtClean="0"/>
              <a:t>Generally for water treatment PAC is used, but GAC is used where taste &amp; </a:t>
            </a:r>
            <a:r>
              <a:rPr lang="en-US" dirty="0" err="1" smtClean="0"/>
              <a:t>odour</a:t>
            </a:r>
            <a:r>
              <a:rPr lang="en-US" dirty="0" smtClean="0"/>
              <a:t> of water have an industrial base.</a:t>
            </a:r>
          </a:p>
          <a:p>
            <a:r>
              <a:rPr lang="en-US" dirty="0" smtClean="0"/>
              <a:t>PAC has lower cost &amp; efficiency than GAC.</a:t>
            </a:r>
          </a:p>
          <a:p>
            <a:r>
              <a:rPr lang="en-US" dirty="0" smtClean="0"/>
              <a:t>Doses may vary from 3 to 20 mg/L.</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 Standard or Conventional processes</a:t>
            </a:r>
            <a:endParaRPr lang="en-IN" dirty="0"/>
          </a:p>
        </p:txBody>
      </p:sp>
      <p:sp>
        <p:nvSpPr>
          <p:cNvPr id="3" name="Content Placeholder 2"/>
          <p:cNvSpPr>
            <a:spLocks noGrp="1"/>
          </p:cNvSpPr>
          <p:nvPr>
            <p:ph idx="1"/>
          </p:nvPr>
        </p:nvSpPr>
        <p:spPr/>
        <p:txBody>
          <a:bodyPr/>
          <a:lstStyle/>
          <a:p>
            <a:r>
              <a:rPr lang="en-US" dirty="0" smtClean="0"/>
              <a:t>It includes:-</a:t>
            </a:r>
          </a:p>
          <a:p>
            <a:r>
              <a:rPr lang="en-US" dirty="0" err="1" smtClean="0"/>
              <a:t>i</a:t>
            </a:r>
            <a:r>
              <a:rPr lang="en-US" dirty="0" smtClean="0"/>
              <a:t>) Sedimentation</a:t>
            </a:r>
          </a:p>
          <a:p>
            <a:r>
              <a:rPr lang="en-US" dirty="0" smtClean="0"/>
              <a:t>ii) Coagulation</a:t>
            </a:r>
          </a:p>
          <a:p>
            <a:r>
              <a:rPr lang="en-US" dirty="0" smtClean="0"/>
              <a:t>iii) Flocculation</a:t>
            </a:r>
          </a:p>
          <a:p>
            <a:r>
              <a:rPr lang="en-US" dirty="0" smtClean="0"/>
              <a:t>iv) Filtration &amp;</a:t>
            </a:r>
          </a:p>
          <a:p>
            <a:r>
              <a:rPr lang="en-US" dirty="0" smtClean="0"/>
              <a:t>V) Disinfection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a:bodyPr>
          <a:lstStyle/>
          <a:p>
            <a:pPr>
              <a:buNone/>
            </a:pPr>
            <a:r>
              <a:rPr lang="en-US" dirty="0" smtClean="0"/>
              <a:t>This Course is divided into 6 Modules</a:t>
            </a:r>
          </a:p>
          <a:p>
            <a:pPr marL="514350" indent="-514350">
              <a:buAutoNum type="arabicPeriod"/>
            </a:pPr>
            <a:r>
              <a:rPr lang="en-US" dirty="0" smtClean="0"/>
              <a:t>Ecology,  biogeochemical cycles</a:t>
            </a:r>
          </a:p>
          <a:p>
            <a:pPr marL="514350" indent="-514350">
              <a:buAutoNum type="arabicPeriod"/>
            </a:pPr>
            <a:r>
              <a:rPr lang="en-US" dirty="0" smtClean="0"/>
              <a:t> Environmental Gradients</a:t>
            </a:r>
          </a:p>
          <a:p>
            <a:pPr marL="514350" indent="-514350">
              <a:buAutoNum type="arabicPeriod"/>
            </a:pPr>
            <a:r>
              <a:rPr lang="en-US" dirty="0" smtClean="0"/>
              <a:t> Water and wastewater treatment</a:t>
            </a:r>
          </a:p>
          <a:p>
            <a:pPr marL="514350" indent="-514350">
              <a:buAutoNum type="arabicPeriod"/>
            </a:pPr>
            <a:r>
              <a:rPr lang="en-US" dirty="0" smtClean="0"/>
              <a:t> Atmospheric Chemistry and noise pollution</a:t>
            </a:r>
          </a:p>
          <a:p>
            <a:pPr marL="514350" indent="-514350">
              <a:buAutoNum type="arabicPeriod"/>
            </a:pPr>
            <a:r>
              <a:rPr lang="en-US" dirty="0" smtClean="0"/>
              <a:t> Solids waste management</a:t>
            </a:r>
          </a:p>
          <a:p>
            <a:pPr marL="514350" indent="-514350">
              <a:buAutoNum type="arabicPeriod"/>
            </a:pPr>
            <a:r>
              <a:rPr lang="en-US" dirty="0" smtClean="0"/>
              <a:t> Health impacts of waste and e-waste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 of Environmental Problems</a:t>
            </a:r>
            <a:endParaRPr lang="en-US" dirty="0"/>
          </a:p>
        </p:txBody>
      </p:sp>
      <p:sp>
        <p:nvSpPr>
          <p:cNvPr id="3" name="Content Placeholder 2"/>
          <p:cNvSpPr>
            <a:spLocks noGrp="1"/>
          </p:cNvSpPr>
          <p:nvPr>
            <p:ph idx="1"/>
          </p:nvPr>
        </p:nvSpPr>
        <p:spPr/>
        <p:txBody>
          <a:bodyPr/>
          <a:lstStyle/>
          <a:p>
            <a:pPr>
              <a:buNone/>
            </a:pPr>
            <a:r>
              <a:rPr lang="en-US" dirty="0" smtClean="0"/>
              <a:t>   </a:t>
            </a:r>
          </a:p>
          <a:p>
            <a:pPr>
              <a:buNone/>
            </a:pPr>
            <a:r>
              <a:rPr lang="en-US" dirty="0" smtClean="0"/>
              <a:t> e)Depletion of Non-Renewable resources or  minerals</a:t>
            </a:r>
          </a:p>
          <a:p>
            <a:pPr>
              <a:buNone/>
            </a:pPr>
            <a:r>
              <a:rPr lang="en-US" dirty="0" smtClean="0"/>
              <a:t> f) Deforestation</a:t>
            </a:r>
          </a:p>
          <a:p>
            <a:pPr>
              <a:buNone/>
            </a:pPr>
            <a:r>
              <a:rPr lang="en-US" dirty="0" smtClean="0"/>
              <a:t> g) Soil Erosion</a:t>
            </a:r>
          </a:p>
          <a:p>
            <a:pPr>
              <a:buNone/>
            </a:pPr>
            <a:r>
              <a:rPr lang="en-US" dirty="0" smtClean="0"/>
              <a:t> h) Loss of Biodiversity </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 Standard or Conventional processes</a:t>
            </a:r>
            <a:endParaRPr lang="en-IN" dirty="0"/>
          </a:p>
        </p:txBody>
      </p:sp>
      <p:sp>
        <p:nvSpPr>
          <p:cNvPr id="3" name="Content Placeholder 2"/>
          <p:cNvSpPr>
            <a:spLocks noGrp="1"/>
          </p:cNvSpPr>
          <p:nvPr>
            <p:ph idx="1"/>
          </p:nvPr>
        </p:nvSpPr>
        <p:spPr/>
        <p:txBody>
          <a:bodyPr/>
          <a:lstStyle/>
          <a:p>
            <a:r>
              <a:rPr lang="en-US" dirty="0" err="1" smtClean="0"/>
              <a:t>i</a:t>
            </a:r>
            <a:r>
              <a:rPr lang="en-US" dirty="0" smtClean="0"/>
              <a:t>) </a:t>
            </a:r>
            <a:r>
              <a:rPr lang="en-US" u="sng" dirty="0" smtClean="0"/>
              <a:t>Sedimentation</a:t>
            </a:r>
            <a:r>
              <a:rPr lang="en-US" dirty="0" smtClean="0"/>
              <a:t>:-</a:t>
            </a:r>
          </a:p>
          <a:p>
            <a:r>
              <a:rPr lang="en-US" dirty="0" smtClean="0"/>
              <a:t>The heavier large particles settle down by the force of gravity at the bottom of the sedimentation tank, which is called Sedimentation.</a:t>
            </a:r>
          </a:p>
          <a:p>
            <a:r>
              <a:rPr lang="en-US" dirty="0" err="1" smtClean="0"/>
              <a:t>Stoke’s</a:t>
            </a:r>
            <a:r>
              <a:rPr lang="en-US" dirty="0" smtClean="0"/>
              <a:t> law for settling velocity is the deciding equation for sedimentation.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 Standard or Conventional processes</a:t>
            </a:r>
            <a:endParaRPr lang="en-IN" dirty="0"/>
          </a:p>
        </p:txBody>
      </p:sp>
      <p:sp>
        <p:nvSpPr>
          <p:cNvPr id="3" name="Content Placeholder 2"/>
          <p:cNvSpPr>
            <a:spLocks noGrp="1"/>
          </p:cNvSpPr>
          <p:nvPr>
            <p:ph idx="1"/>
          </p:nvPr>
        </p:nvSpPr>
        <p:spPr/>
        <p:txBody>
          <a:bodyPr>
            <a:normAutofit lnSpcReduction="10000"/>
          </a:bodyPr>
          <a:lstStyle/>
          <a:p>
            <a:r>
              <a:rPr lang="en-US" dirty="0" err="1" smtClean="0"/>
              <a:t>Stoke’s</a:t>
            </a:r>
            <a:r>
              <a:rPr lang="en-US" dirty="0" smtClean="0"/>
              <a:t> law can be represented by:-</a:t>
            </a:r>
          </a:p>
          <a:p>
            <a:r>
              <a:rPr lang="en-US" dirty="0" smtClean="0"/>
              <a:t>V</a:t>
            </a:r>
            <a:r>
              <a:rPr lang="en-US" baseline="-25000" dirty="0" smtClean="0"/>
              <a:t>S</a:t>
            </a:r>
            <a:r>
              <a:rPr lang="en-US" dirty="0" smtClean="0"/>
              <a:t>=(g/18µ)(</a:t>
            </a:r>
            <a:r>
              <a:rPr lang="el-GR" dirty="0" smtClean="0"/>
              <a:t>ρ</a:t>
            </a:r>
            <a:r>
              <a:rPr lang="en-US" baseline="-25000" dirty="0" smtClean="0"/>
              <a:t>s</a:t>
            </a:r>
            <a:r>
              <a:rPr lang="en-US" dirty="0" smtClean="0"/>
              <a:t>- </a:t>
            </a:r>
            <a:r>
              <a:rPr lang="el-GR" dirty="0" smtClean="0"/>
              <a:t>ρ</a:t>
            </a:r>
            <a:r>
              <a:rPr lang="en-US" baseline="-25000" dirty="0" smtClean="0"/>
              <a:t>w</a:t>
            </a:r>
            <a:r>
              <a:rPr lang="en-US" dirty="0" smtClean="0"/>
              <a:t>)d</a:t>
            </a:r>
            <a:r>
              <a:rPr lang="en-US" baseline="30000" dirty="0" smtClean="0"/>
              <a:t>2</a:t>
            </a:r>
          </a:p>
          <a:p>
            <a:r>
              <a:rPr lang="en-US" dirty="0" smtClean="0"/>
              <a:t>Where, V</a:t>
            </a:r>
            <a:r>
              <a:rPr lang="en-US" baseline="-25000" dirty="0" smtClean="0"/>
              <a:t>S</a:t>
            </a:r>
            <a:r>
              <a:rPr lang="en-US" dirty="0" smtClean="0"/>
              <a:t> is settling velocity</a:t>
            </a:r>
          </a:p>
          <a:p>
            <a:r>
              <a:rPr lang="en-US" dirty="0" smtClean="0"/>
              <a:t>g is acceleration due to gravity</a:t>
            </a:r>
          </a:p>
          <a:p>
            <a:r>
              <a:rPr lang="en-US" dirty="0" smtClean="0"/>
              <a:t>µ is dynamic viscosity</a:t>
            </a:r>
          </a:p>
          <a:p>
            <a:r>
              <a:rPr lang="en-US" dirty="0" smtClean="0"/>
              <a:t>d is diameter of settling particle</a:t>
            </a:r>
          </a:p>
          <a:p>
            <a:r>
              <a:rPr lang="el-GR" dirty="0" smtClean="0"/>
              <a:t>ρ</a:t>
            </a:r>
            <a:r>
              <a:rPr lang="en-US" baseline="-25000" dirty="0" smtClean="0"/>
              <a:t>s</a:t>
            </a:r>
            <a:r>
              <a:rPr lang="en-US" dirty="0" smtClean="0"/>
              <a:t> is density of particle settling </a:t>
            </a:r>
          </a:p>
          <a:p>
            <a:r>
              <a:rPr lang="el-GR" dirty="0" smtClean="0"/>
              <a:t>ρ</a:t>
            </a:r>
            <a:r>
              <a:rPr lang="en-US" baseline="-25000" dirty="0" smtClean="0"/>
              <a:t>w</a:t>
            </a:r>
            <a:r>
              <a:rPr lang="en-US" dirty="0" smtClean="0"/>
              <a:t> is density of water</a:t>
            </a:r>
          </a:p>
          <a:p>
            <a:endParaRPr lang="en-US" dirty="0" smtClean="0"/>
          </a:p>
          <a:p>
            <a:endParaRPr lang="en-US" dirty="0" smtClean="0"/>
          </a:p>
          <a:p>
            <a:endParaRPr lang="en-US" dirty="0" smtClean="0"/>
          </a:p>
          <a:p>
            <a:pPr>
              <a:buNone/>
            </a:pPr>
            <a:endParaRPr lang="en-IN" baseline="-25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 Standard or Conventional processes</a:t>
            </a:r>
            <a:endParaRPr lang="en-IN" dirty="0"/>
          </a:p>
        </p:txBody>
      </p:sp>
      <p:sp>
        <p:nvSpPr>
          <p:cNvPr id="3" name="Content Placeholder 2"/>
          <p:cNvSpPr>
            <a:spLocks noGrp="1"/>
          </p:cNvSpPr>
          <p:nvPr>
            <p:ph idx="1"/>
          </p:nvPr>
        </p:nvSpPr>
        <p:spPr/>
        <p:txBody>
          <a:bodyPr/>
          <a:lstStyle/>
          <a:p>
            <a:r>
              <a:rPr lang="en-US" dirty="0" smtClean="0"/>
              <a:t>ii) </a:t>
            </a:r>
            <a:r>
              <a:rPr lang="en-US" u="sng" dirty="0" smtClean="0"/>
              <a:t>Coagulation</a:t>
            </a:r>
            <a:r>
              <a:rPr lang="en-US" dirty="0" smtClean="0"/>
              <a:t>:-</a:t>
            </a:r>
          </a:p>
          <a:p>
            <a:r>
              <a:rPr lang="en-US" dirty="0" smtClean="0"/>
              <a:t>The lighter smaller particles don’t settle down by the force of gravity.</a:t>
            </a:r>
          </a:p>
          <a:p>
            <a:r>
              <a:rPr lang="en-US" dirty="0" smtClean="0"/>
              <a:t>To make them settle down, some amount of coagulants are added to the water, which is called Coagulation.</a:t>
            </a:r>
          </a:p>
          <a:p>
            <a:endParaRPr lang="en-US" dirty="0" smtClean="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 Standard or Conventional processes</a:t>
            </a:r>
            <a:endParaRPr lang="en-IN" dirty="0"/>
          </a:p>
        </p:txBody>
      </p:sp>
      <p:sp>
        <p:nvSpPr>
          <p:cNvPr id="3" name="Content Placeholder 2"/>
          <p:cNvSpPr>
            <a:spLocks noGrp="1"/>
          </p:cNvSpPr>
          <p:nvPr>
            <p:ph idx="1"/>
          </p:nvPr>
        </p:nvSpPr>
        <p:spPr/>
        <p:txBody>
          <a:bodyPr/>
          <a:lstStyle/>
          <a:p>
            <a:r>
              <a:rPr lang="en-US" dirty="0" smtClean="0"/>
              <a:t>Some examples of coagulants are:-</a:t>
            </a:r>
          </a:p>
          <a:p>
            <a:r>
              <a:rPr lang="en-US" dirty="0" smtClean="0"/>
              <a:t>Alum i.e. </a:t>
            </a:r>
            <a:r>
              <a:rPr lang="en-US" dirty="0" err="1" smtClean="0"/>
              <a:t>aluminium</a:t>
            </a:r>
            <a:r>
              <a:rPr lang="en-US" dirty="0" smtClean="0"/>
              <a:t> </a:t>
            </a:r>
            <a:r>
              <a:rPr lang="en-US" dirty="0" err="1" smtClean="0"/>
              <a:t>sulphate</a:t>
            </a:r>
            <a:endParaRPr lang="en-US" dirty="0" smtClean="0"/>
          </a:p>
          <a:p>
            <a:r>
              <a:rPr lang="en-US" dirty="0" smtClean="0"/>
              <a:t>Ferric Chloride</a:t>
            </a:r>
          </a:p>
          <a:p>
            <a:r>
              <a:rPr lang="en-US" dirty="0" smtClean="0"/>
              <a:t>Ferric </a:t>
            </a:r>
            <a:r>
              <a:rPr lang="en-US" dirty="0" err="1" smtClean="0"/>
              <a:t>Sulphate</a:t>
            </a:r>
            <a:endParaRPr lang="en-US" dirty="0" smtClean="0"/>
          </a:p>
          <a:p>
            <a:r>
              <a:rPr lang="en-US" dirty="0" smtClean="0"/>
              <a:t>Ferrous </a:t>
            </a:r>
            <a:r>
              <a:rPr lang="en-US" dirty="0" err="1" smtClean="0"/>
              <a:t>Sulphate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 Standard or Conventional processes</a:t>
            </a:r>
            <a:endParaRPr lang="en-IN" dirty="0"/>
          </a:p>
        </p:txBody>
      </p:sp>
      <p:sp>
        <p:nvSpPr>
          <p:cNvPr id="3" name="Content Placeholder 2"/>
          <p:cNvSpPr>
            <a:spLocks noGrp="1"/>
          </p:cNvSpPr>
          <p:nvPr>
            <p:ph idx="1"/>
          </p:nvPr>
        </p:nvSpPr>
        <p:spPr/>
        <p:txBody>
          <a:bodyPr/>
          <a:lstStyle/>
          <a:p>
            <a:r>
              <a:rPr lang="en-US" dirty="0" smtClean="0"/>
              <a:t>iii) </a:t>
            </a:r>
            <a:r>
              <a:rPr lang="en-US" u="sng" dirty="0" smtClean="0"/>
              <a:t>Flocculation</a:t>
            </a:r>
            <a:r>
              <a:rPr lang="en-US" dirty="0" smtClean="0"/>
              <a:t>:-</a:t>
            </a:r>
          </a:p>
          <a:p>
            <a:r>
              <a:rPr lang="en-US" dirty="0" smtClean="0"/>
              <a:t>When coagulants are added to the water, the lighter smaller particles coagulate or combine with each other forming bigger particles, known as </a:t>
            </a:r>
            <a:r>
              <a:rPr lang="en-US" dirty="0" err="1" smtClean="0"/>
              <a:t>floc</a:t>
            </a:r>
            <a:r>
              <a:rPr lang="en-US" dirty="0" smtClean="0"/>
              <a:t> &amp; the process is called flocculation.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 Standard or Conventional processes</a:t>
            </a:r>
            <a:endParaRPr lang="en-IN" dirty="0"/>
          </a:p>
        </p:txBody>
      </p:sp>
      <p:sp>
        <p:nvSpPr>
          <p:cNvPr id="3" name="Content Placeholder 2"/>
          <p:cNvSpPr>
            <a:spLocks noGrp="1"/>
          </p:cNvSpPr>
          <p:nvPr>
            <p:ph idx="1"/>
          </p:nvPr>
        </p:nvSpPr>
        <p:spPr/>
        <p:txBody>
          <a:bodyPr/>
          <a:lstStyle/>
          <a:p>
            <a:r>
              <a:rPr lang="en-US" dirty="0" smtClean="0"/>
              <a:t>iv) </a:t>
            </a:r>
            <a:r>
              <a:rPr lang="en-US" u="sng" dirty="0" smtClean="0"/>
              <a:t>Filtration</a:t>
            </a:r>
            <a:r>
              <a:rPr lang="en-US" dirty="0" smtClean="0"/>
              <a:t>:-</a:t>
            </a:r>
          </a:p>
          <a:p>
            <a:r>
              <a:rPr lang="en-US" dirty="0" smtClean="0"/>
              <a:t>It is the process of passing water through a porous medium, with the expectation that the filtrate water has better quality than the incoming water.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 Standard or Conventional processes</a:t>
            </a:r>
            <a:endParaRPr lang="en-IN" dirty="0"/>
          </a:p>
        </p:txBody>
      </p:sp>
      <p:sp>
        <p:nvSpPr>
          <p:cNvPr id="3" name="Content Placeholder 2"/>
          <p:cNvSpPr>
            <a:spLocks noGrp="1"/>
          </p:cNvSpPr>
          <p:nvPr>
            <p:ph idx="1"/>
          </p:nvPr>
        </p:nvSpPr>
        <p:spPr/>
        <p:txBody>
          <a:bodyPr/>
          <a:lstStyle/>
          <a:p>
            <a:r>
              <a:rPr lang="en-US" dirty="0" smtClean="0"/>
              <a:t>Generally, two types of filters are used</a:t>
            </a:r>
            <a:endParaRPr lang="en-IN" dirty="0" smtClean="0"/>
          </a:p>
          <a:p>
            <a:r>
              <a:rPr lang="en-US" dirty="0" smtClean="0"/>
              <a:t>a)</a:t>
            </a:r>
            <a:r>
              <a:rPr lang="en-US" u="sng" dirty="0" smtClean="0"/>
              <a:t>Rapid gravity filter</a:t>
            </a:r>
            <a:r>
              <a:rPr lang="en-US" dirty="0" smtClean="0"/>
              <a:t>:-</a:t>
            </a:r>
          </a:p>
          <a:p>
            <a:r>
              <a:rPr lang="en-US" dirty="0" smtClean="0"/>
              <a:t> Here rate of filtration is high i.e. 5 to 20m/hr.</a:t>
            </a:r>
          </a:p>
          <a:p>
            <a:r>
              <a:rPr lang="en-US" dirty="0" smtClean="0"/>
              <a:t>b) </a:t>
            </a:r>
            <a:r>
              <a:rPr lang="en-US" u="sng" dirty="0" smtClean="0"/>
              <a:t>Slow sand filter</a:t>
            </a:r>
            <a:r>
              <a:rPr lang="en-US" dirty="0" smtClean="0"/>
              <a:t>:-</a:t>
            </a:r>
          </a:p>
          <a:p>
            <a:r>
              <a:rPr lang="en-US" dirty="0" smtClean="0"/>
              <a:t>Here rate of filtration is slow i.e. 0.1 to 0.2m/hr.</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Slow Sand Filter</a:t>
            </a:r>
            <a:endParaRPr lang="en-IN" dirty="0"/>
          </a:p>
        </p:txBody>
      </p:sp>
      <p:pic>
        <p:nvPicPr>
          <p:cNvPr id="369666" name="Picture 2" descr="C:\Users\DELL\Desktop\slowsand.gif"/>
          <p:cNvPicPr>
            <a:picLocks noGrp="1" noChangeAspect="1" noChangeArrowheads="1"/>
          </p:cNvPicPr>
          <p:nvPr>
            <p:ph idx="1"/>
          </p:nvPr>
        </p:nvPicPr>
        <p:blipFill>
          <a:blip r:embed="rId2"/>
          <a:srcRect/>
          <a:stretch>
            <a:fillRect/>
          </a:stretch>
        </p:blipFill>
        <p:spPr bwMode="auto">
          <a:xfrm>
            <a:off x="533400" y="1752600"/>
            <a:ext cx="8001000" cy="4038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9666"/>
                                        </p:tgtEl>
                                        <p:attrNameLst>
                                          <p:attrName>style.visibility</p:attrName>
                                        </p:attrNameLst>
                                      </p:cBhvr>
                                      <p:to>
                                        <p:strVal val="visible"/>
                                      </p:to>
                                    </p:set>
                                    <p:anim calcmode="lin" valueType="num">
                                      <p:cBhvr additive="base">
                                        <p:cTn id="13" dur="500" fill="hold"/>
                                        <p:tgtEl>
                                          <p:spTgt spid="369666"/>
                                        </p:tgtEl>
                                        <p:attrNameLst>
                                          <p:attrName>ppt_x</p:attrName>
                                        </p:attrNameLst>
                                      </p:cBhvr>
                                      <p:tavLst>
                                        <p:tav tm="0">
                                          <p:val>
                                            <p:strVal val="#ppt_x"/>
                                          </p:val>
                                        </p:tav>
                                        <p:tav tm="100000">
                                          <p:val>
                                            <p:strVal val="#ppt_x"/>
                                          </p:val>
                                        </p:tav>
                                      </p:tavLst>
                                    </p:anim>
                                    <p:anim calcmode="lin" valueType="num">
                                      <p:cBhvr additive="base">
                                        <p:cTn id="14" dur="500" fill="hold"/>
                                        <p:tgtEl>
                                          <p:spTgt spid="3696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Gravity Filter</a:t>
            </a:r>
            <a:endParaRPr lang="en-IN" dirty="0"/>
          </a:p>
        </p:txBody>
      </p:sp>
      <p:pic>
        <p:nvPicPr>
          <p:cNvPr id="370690" name="Picture 2" descr="C:\Users\DELL\Desktop\rapid-1.jpg"/>
          <p:cNvPicPr>
            <a:picLocks noGrp="1" noChangeAspect="1" noChangeArrowheads="1"/>
          </p:cNvPicPr>
          <p:nvPr>
            <p:ph idx="1"/>
          </p:nvPr>
        </p:nvPicPr>
        <p:blipFill>
          <a:blip r:embed="rId2"/>
          <a:srcRect/>
          <a:stretch>
            <a:fillRect/>
          </a:stretch>
        </p:blipFill>
        <p:spPr bwMode="auto">
          <a:xfrm>
            <a:off x="914400" y="1828800"/>
            <a:ext cx="7239000" cy="457199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0690"/>
                                        </p:tgtEl>
                                        <p:attrNameLst>
                                          <p:attrName>style.visibility</p:attrName>
                                        </p:attrNameLst>
                                      </p:cBhvr>
                                      <p:to>
                                        <p:strVal val="visible"/>
                                      </p:to>
                                    </p:set>
                                    <p:anim calcmode="lin" valueType="num">
                                      <p:cBhvr additive="base">
                                        <p:cTn id="13" dur="500" fill="hold"/>
                                        <p:tgtEl>
                                          <p:spTgt spid="370690"/>
                                        </p:tgtEl>
                                        <p:attrNameLst>
                                          <p:attrName>ppt_x</p:attrName>
                                        </p:attrNameLst>
                                      </p:cBhvr>
                                      <p:tavLst>
                                        <p:tav tm="0">
                                          <p:val>
                                            <p:strVal val="#ppt_x"/>
                                          </p:val>
                                        </p:tav>
                                        <p:tav tm="100000">
                                          <p:val>
                                            <p:strVal val="#ppt_x"/>
                                          </p:val>
                                        </p:tav>
                                      </p:tavLst>
                                    </p:anim>
                                    <p:anim calcmode="lin" valueType="num">
                                      <p:cBhvr additive="base">
                                        <p:cTn id="14" dur="500" fill="hold"/>
                                        <p:tgtEl>
                                          <p:spTgt spid="3706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IN" dirty="0"/>
          </a:p>
        </p:txBody>
      </p:sp>
      <p:sp>
        <p:nvSpPr>
          <p:cNvPr id="3" name="Content Placeholder 2"/>
          <p:cNvSpPr>
            <a:spLocks noGrp="1"/>
          </p:cNvSpPr>
          <p:nvPr>
            <p:ph idx="1"/>
          </p:nvPr>
        </p:nvSpPr>
        <p:spPr/>
        <p:txBody>
          <a:bodyPr/>
          <a:lstStyle/>
          <a:p>
            <a:r>
              <a:rPr lang="en-IN" dirty="0" smtClean="0"/>
              <a:t> Sand particles range in diameter from 0.0625 mm to 2 mm. An individual particle in this range size is termed a </a:t>
            </a:r>
            <a:r>
              <a:rPr lang="en-IN" i="1" dirty="0" smtClean="0"/>
              <a:t>sand grain</a:t>
            </a:r>
            <a:r>
              <a:rPr lang="en-IN" dirty="0" smtClean="0"/>
              <a:t>. Sand grains are between </a:t>
            </a:r>
            <a:r>
              <a:rPr lang="en-IN" dirty="0" smtClean="0">
                <a:hlinkClick r:id="rId2" tooltip="Gravel"/>
              </a:rPr>
              <a:t>gravel</a:t>
            </a:r>
            <a:r>
              <a:rPr lang="en-IN" dirty="0" smtClean="0"/>
              <a:t> (with particles ranging from 2 mm up to 64 mm) and </a:t>
            </a:r>
            <a:r>
              <a:rPr lang="en-IN" dirty="0" smtClean="0">
                <a:hlinkClick r:id="rId3" tooltip="Silt"/>
              </a:rPr>
              <a:t>silt</a:t>
            </a:r>
            <a:r>
              <a:rPr lang="en-IN" dirty="0" smtClean="0"/>
              <a:t> (particles smaller than 0.0625 mm down to 0.004 mm)</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Pollution</a:t>
            </a:r>
            <a:endParaRPr lang="en-US" dirty="0"/>
          </a:p>
        </p:txBody>
      </p:sp>
      <p:sp>
        <p:nvSpPr>
          <p:cNvPr id="3" name="Content Placeholder 2"/>
          <p:cNvSpPr>
            <a:spLocks noGrp="1"/>
          </p:cNvSpPr>
          <p:nvPr>
            <p:ph idx="1"/>
          </p:nvPr>
        </p:nvSpPr>
        <p:spPr/>
        <p:txBody>
          <a:bodyPr>
            <a:normAutofit/>
          </a:bodyPr>
          <a:lstStyle/>
          <a:p>
            <a:pPr algn="just"/>
            <a:r>
              <a:rPr lang="en-US" sz="3600" dirty="0" smtClean="0"/>
              <a:t>It is an undesirable change in physical, chemical or biological characteristics of air, water &amp; soil, that may harmfully affect human beings, animals, the plant life, industrial progress, living conditions &amp; cultural assets.</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IN" dirty="0"/>
          </a:p>
        </p:txBody>
      </p:sp>
      <p:sp>
        <p:nvSpPr>
          <p:cNvPr id="3" name="Content Placeholder 2"/>
          <p:cNvSpPr>
            <a:spLocks noGrp="1"/>
          </p:cNvSpPr>
          <p:nvPr>
            <p:ph idx="1"/>
          </p:nvPr>
        </p:nvSpPr>
        <p:spPr/>
        <p:txBody>
          <a:bodyPr/>
          <a:lstStyle/>
          <a:p>
            <a:r>
              <a:rPr lang="en-IN" dirty="0" smtClean="0">
                <a:hlinkClick r:id="rId2" tooltip="International Organization for Standardization"/>
              </a:rPr>
              <a:t>ISO</a:t>
            </a:r>
            <a:r>
              <a:rPr lang="en-IN" dirty="0" smtClean="0"/>
              <a:t> (International Organization for Standardization)14688 grades sands as fine, medium and coarse with ranges 0.063 mm to 0.2 mm, 0.2 mm to 0.63 mm, 0.63 mm to 2.0 mm respectively.</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Comparision</a:t>
            </a:r>
            <a:endParaRPr lang="en-IN" dirty="0"/>
          </a:p>
        </p:txBody>
      </p:sp>
      <p:pic>
        <p:nvPicPr>
          <p:cNvPr id="371714" name="Picture 2"/>
          <p:cNvPicPr>
            <a:picLocks noGrp="1" noChangeAspect="1" noChangeArrowheads="1"/>
          </p:cNvPicPr>
          <p:nvPr>
            <p:ph idx="1"/>
          </p:nvPr>
        </p:nvPicPr>
        <p:blipFill>
          <a:blip r:embed="rId2"/>
          <a:srcRect/>
          <a:stretch>
            <a:fillRect/>
          </a:stretch>
        </p:blipFill>
        <p:spPr bwMode="auto">
          <a:xfrm>
            <a:off x="914400" y="1600200"/>
            <a:ext cx="7467600" cy="4525963"/>
          </a:xfrm>
          <a:prstGeom prst="rect">
            <a:avLst/>
          </a:prstGeom>
          <a:noFill/>
          <a:ln w="9525">
            <a:noFill/>
            <a:miter lim="800000"/>
            <a:headEnd/>
            <a:tailEnd/>
          </a:ln>
          <a:effectLst/>
        </p:spPr>
      </p:pic>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IN" dirty="0"/>
          </a:p>
        </p:txBody>
      </p:sp>
      <p:sp>
        <p:nvSpPr>
          <p:cNvPr id="3" name="Content Placeholder 2"/>
          <p:cNvSpPr>
            <a:spLocks noGrp="1"/>
          </p:cNvSpPr>
          <p:nvPr>
            <p:ph idx="1"/>
          </p:nvPr>
        </p:nvSpPr>
        <p:spPr/>
        <p:txBody>
          <a:bodyPr/>
          <a:lstStyle/>
          <a:p>
            <a:r>
              <a:rPr lang="en-IN" dirty="0" smtClean="0"/>
              <a:t>In order to select the correct grain size it is necessary to measure the Effective Size (or D10) and Uniformity Coefficient (or K). Both are used in defining filter media, in this case to know whether a type of media is or is not suitable for slow sand filtration.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IN" dirty="0"/>
          </a:p>
        </p:txBody>
      </p:sp>
      <p:sp>
        <p:nvSpPr>
          <p:cNvPr id="3" name="Content Placeholder 2"/>
          <p:cNvSpPr>
            <a:spLocks noGrp="1"/>
          </p:cNvSpPr>
          <p:nvPr>
            <p:ph idx="1"/>
          </p:nvPr>
        </p:nvSpPr>
        <p:spPr/>
        <p:txBody>
          <a:bodyPr/>
          <a:lstStyle/>
          <a:p>
            <a:r>
              <a:rPr lang="en-IN" dirty="0" smtClean="0"/>
              <a:t>The effective size of a given sample of sand is the particle size (in millimetres) where 10% of the particles in that sample (by weight) are smaller, while 90% are larger. Usually this is denoted as the D10.</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IN" dirty="0"/>
          </a:p>
        </p:txBody>
      </p:sp>
      <p:sp>
        <p:nvSpPr>
          <p:cNvPr id="3" name="Content Placeholder 2"/>
          <p:cNvSpPr>
            <a:spLocks noGrp="1"/>
          </p:cNvSpPr>
          <p:nvPr>
            <p:ph idx="1"/>
          </p:nvPr>
        </p:nvSpPr>
        <p:spPr/>
        <p:txBody>
          <a:bodyPr/>
          <a:lstStyle/>
          <a:p>
            <a:r>
              <a:rPr lang="en-IN" dirty="0" smtClean="0"/>
              <a:t>The size distribution is represented by the Uniformity Coefficient, which enables you to see how well graded your sand sample is (that is, whether there is a whole different range of sizes, or whether most of the sample is only one size). This is done by taking the D60 and dividing by the D10.</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 Standard or Conventional processes</a:t>
            </a:r>
            <a:endParaRPr lang="en-IN" dirty="0"/>
          </a:p>
        </p:txBody>
      </p:sp>
      <p:sp>
        <p:nvSpPr>
          <p:cNvPr id="3" name="Content Placeholder 2"/>
          <p:cNvSpPr>
            <a:spLocks noGrp="1"/>
          </p:cNvSpPr>
          <p:nvPr>
            <p:ph idx="1"/>
          </p:nvPr>
        </p:nvSpPr>
        <p:spPr/>
        <p:txBody>
          <a:bodyPr/>
          <a:lstStyle/>
          <a:p>
            <a:r>
              <a:rPr lang="en-US" dirty="0" smtClean="0"/>
              <a:t>V) </a:t>
            </a:r>
            <a:r>
              <a:rPr lang="en-US" u="sng" dirty="0" smtClean="0"/>
              <a:t>Disinfection</a:t>
            </a:r>
            <a:r>
              <a:rPr lang="en-US" dirty="0" smtClean="0"/>
              <a:t>:-</a:t>
            </a:r>
          </a:p>
          <a:p>
            <a:r>
              <a:rPr lang="en-US" dirty="0" smtClean="0"/>
              <a:t>By disinfection, pathogens &amp; micro-organisms are killed, thereby making water more pure.</a:t>
            </a:r>
          </a:p>
          <a:p>
            <a:r>
              <a:rPr lang="en-US" dirty="0" smtClean="0"/>
              <a:t>The requirements of a good disinfectant are-</a:t>
            </a:r>
          </a:p>
          <a:p>
            <a:r>
              <a:rPr lang="en-US" dirty="0" smtClean="0"/>
              <a:t>a) It should be toxic to micro-organisms.</a:t>
            </a:r>
          </a:p>
          <a:p>
            <a:r>
              <a:rPr lang="en-US" dirty="0" smtClean="0"/>
              <a:t>b) It should have a fast rate of kill.</a:t>
            </a:r>
          </a:p>
          <a:p>
            <a:pPr>
              <a:buNone/>
            </a:pPr>
            <a:r>
              <a:rPr lang="en-US" dirty="0" smtClean="0"/>
              <a:t>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 Standard or Conventional processes</a:t>
            </a:r>
            <a:endParaRPr lang="en-IN" dirty="0"/>
          </a:p>
        </p:txBody>
      </p:sp>
      <p:sp>
        <p:nvSpPr>
          <p:cNvPr id="3" name="Content Placeholder 2"/>
          <p:cNvSpPr>
            <a:spLocks noGrp="1"/>
          </p:cNvSpPr>
          <p:nvPr>
            <p:ph idx="1"/>
          </p:nvPr>
        </p:nvSpPr>
        <p:spPr/>
        <p:txBody>
          <a:bodyPr/>
          <a:lstStyle/>
          <a:p>
            <a:r>
              <a:rPr lang="en-US" dirty="0" smtClean="0"/>
              <a:t>c) It should be persistent enough to prevent regrowth of organisms in the distribution system.</a:t>
            </a:r>
          </a:p>
          <a:p>
            <a:r>
              <a:rPr lang="en-US" dirty="0" smtClean="0"/>
              <a:t>d) It shouldn’t produce undesirable compounds.</a:t>
            </a:r>
          </a:p>
          <a:p>
            <a:r>
              <a:rPr lang="en-US" dirty="0" smtClean="0"/>
              <a:t>e) It should be safe to handle.</a:t>
            </a:r>
          </a:p>
          <a:p>
            <a:r>
              <a:rPr lang="en-US" dirty="0" smtClean="0"/>
              <a:t>f) It should be of reasonable cost.</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 Standard or Conventional processes</a:t>
            </a:r>
            <a:endParaRPr lang="en-IN" dirty="0"/>
          </a:p>
        </p:txBody>
      </p:sp>
      <p:sp>
        <p:nvSpPr>
          <p:cNvPr id="3" name="Content Placeholder 2"/>
          <p:cNvSpPr>
            <a:spLocks noGrp="1"/>
          </p:cNvSpPr>
          <p:nvPr>
            <p:ph idx="1"/>
          </p:nvPr>
        </p:nvSpPr>
        <p:spPr/>
        <p:txBody>
          <a:bodyPr/>
          <a:lstStyle/>
          <a:p>
            <a:r>
              <a:rPr lang="en-US" u="sng" dirty="0" smtClean="0"/>
              <a:t>Chick’s law</a:t>
            </a:r>
            <a:r>
              <a:rPr lang="en-US" dirty="0" smtClean="0"/>
              <a:t>:-</a:t>
            </a:r>
          </a:p>
          <a:p>
            <a:r>
              <a:rPr lang="en-US" dirty="0" smtClean="0"/>
              <a:t>The rate of destruction of micro-organisms is often a first order chemical reaction as given by Chick’s law i.e.</a:t>
            </a:r>
          </a:p>
          <a:p>
            <a:endParaRPr lang="en-IN" dirty="0"/>
          </a:p>
        </p:txBody>
      </p:sp>
      <p:graphicFrame>
        <p:nvGraphicFramePr>
          <p:cNvPr id="4" name="Object 3"/>
          <p:cNvGraphicFramePr>
            <a:graphicFrameLocks noChangeAspect="1"/>
          </p:cNvGraphicFramePr>
          <p:nvPr/>
        </p:nvGraphicFramePr>
        <p:xfrm>
          <a:off x="914400" y="4038600"/>
          <a:ext cx="6705600" cy="1905000"/>
        </p:xfrm>
        <a:graphic>
          <a:graphicData uri="http://schemas.openxmlformats.org/presentationml/2006/ole">
            <p:oleObj spid="_x0000_s304130" name="Equation" r:id="rId3" imgW="2108160" imgH="66024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 Standard or Conventional processes</a:t>
            </a:r>
            <a:endParaRPr lang="en-IN" dirty="0"/>
          </a:p>
        </p:txBody>
      </p:sp>
      <p:sp>
        <p:nvSpPr>
          <p:cNvPr id="3" name="Content Placeholder 2"/>
          <p:cNvSpPr>
            <a:spLocks noGrp="1"/>
          </p:cNvSpPr>
          <p:nvPr>
            <p:ph idx="1"/>
          </p:nvPr>
        </p:nvSpPr>
        <p:spPr/>
        <p:txBody>
          <a:bodyPr/>
          <a:lstStyle/>
          <a:p>
            <a:r>
              <a:rPr lang="en-US" dirty="0" smtClean="0"/>
              <a:t>Where,</a:t>
            </a:r>
          </a:p>
          <a:p>
            <a:r>
              <a:rPr lang="en-US" dirty="0" err="1" smtClean="0"/>
              <a:t>N</a:t>
            </a:r>
            <a:r>
              <a:rPr lang="en-US" baseline="-25000" dirty="0" err="1" smtClean="0"/>
              <a:t>t</a:t>
            </a:r>
            <a:r>
              <a:rPr lang="en-US" dirty="0" smtClean="0"/>
              <a:t> = Number of organisms at time ‘t’</a:t>
            </a:r>
          </a:p>
          <a:p>
            <a:r>
              <a:rPr lang="en-US" dirty="0" smtClean="0"/>
              <a:t>N</a:t>
            </a:r>
            <a:r>
              <a:rPr lang="en-US" baseline="-25000" dirty="0" smtClean="0"/>
              <a:t>0</a:t>
            </a:r>
            <a:r>
              <a:rPr lang="en-US" dirty="0" smtClean="0"/>
              <a:t> = Number of organisms at time ‘t’= 0</a:t>
            </a:r>
          </a:p>
          <a:p>
            <a:r>
              <a:rPr lang="en-US" dirty="0" smtClean="0"/>
              <a:t>K = Rate constant depends on types of micro-organisms present &amp; types of disinfectants used</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 Standard or Conventional processes</a:t>
            </a:r>
            <a:endParaRPr lang="en-IN" dirty="0"/>
          </a:p>
        </p:txBody>
      </p:sp>
      <p:sp>
        <p:nvSpPr>
          <p:cNvPr id="3" name="Content Placeholder 2"/>
          <p:cNvSpPr>
            <a:spLocks noGrp="1"/>
          </p:cNvSpPr>
          <p:nvPr>
            <p:ph idx="1"/>
          </p:nvPr>
        </p:nvSpPr>
        <p:spPr/>
        <p:txBody>
          <a:bodyPr/>
          <a:lstStyle/>
          <a:p>
            <a:r>
              <a:rPr lang="en-US" dirty="0" smtClean="0"/>
              <a:t>The various examples of disinfectants are:-</a:t>
            </a:r>
          </a:p>
          <a:p>
            <a:r>
              <a:rPr lang="en-US" dirty="0" smtClean="0"/>
              <a:t>a) Chlorine dioxide</a:t>
            </a:r>
          </a:p>
          <a:p>
            <a:r>
              <a:rPr lang="en-US" dirty="0" smtClean="0"/>
              <a:t>b</a:t>
            </a:r>
            <a:r>
              <a:rPr lang="en-US" smtClean="0"/>
              <a:t>) Chlorine</a:t>
            </a:r>
            <a:endParaRPr lang="en-US" dirty="0" smtClean="0"/>
          </a:p>
          <a:p>
            <a:r>
              <a:rPr lang="en-US" dirty="0" smtClean="0"/>
              <a:t>c) Chloramines</a:t>
            </a:r>
          </a:p>
          <a:p>
            <a:r>
              <a:rPr lang="en-US" dirty="0" smtClean="0"/>
              <a:t>d) UV radiation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Pollutant</a:t>
            </a:r>
            <a:endParaRPr lang="en-US" dirty="0"/>
          </a:p>
        </p:txBody>
      </p:sp>
      <p:sp>
        <p:nvSpPr>
          <p:cNvPr id="3" name="Content Placeholder 2"/>
          <p:cNvSpPr>
            <a:spLocks noGrp="1"/>
          </p:cNvSpPr>
          <p:nvPr>
            <p:ph idx="1"/>
          </p:nvPr>
        </p:nvSpPr>
        <p:spPr/>
        <p:txBody>
          <a:bodyPr>
            <a:normAutofit/>
          </a:bodyPr>
          <a:lstStyle/>
          <a:p>
            <a:pPr algn="just"/>
            <a:r>
              <a:rPr lang="en-US" sz="4000" dirty="0" smtClean="0"/>
              <a:t>It is an undesirable harmful solid, liquid or gaseous substance present in such a concentration in the environment which tends to be injurious for the whole living organisms.</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Chlorine demand &amp; Breakpoint Chlorination</a:t>
            </a:r>
            <a:endParaRPr lang="en-IN" dirty="0"/>
          </a:p>
        </p:txBody>
      </p:sp>
      <p:sp>
        <p:nvSpPr>
          <p:cNvPr id="3" name="Content Placeholder 2"/>
          <p:cNvSpPr>
            <a:spLocks noGrp="1"/>
          </p:cNvSpPr>
          <p:nvPr>
            <p:ph idx="1"/>
          </p:nvPr>
        </p:nvSpPr>
        <p:spPr/>
        <p:txBody>
          <a:bodyPr/>
          <a:lstStyle/>
          <a:p>
            <a:r>
              <a:rPr lang="en-US" dirty="0" smtClean="0"/>
              <a:t>When chlorine is added to water, the chlorine at first oxidizes inorganic compounds &amp; some amount of chlorine will be consumed by organic matter present in water. Then some amount of chlorine will be used for formation &amp; subsequent destruction of chloramines.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Chlorine demand &amp; Breakpoint Chlorination</a:t>
            </a:r>
            <a:endParaRPr lang="en-IN" dirty="0"/>
          </a:p>
        </p:txBody>
      </p:sp>
      <p:sp>
        <p:nvSpPr>
          <p:cNvPr id="3" name="Content Placeholder 2"/>
          <p:cNvSpPr>
            <a:spLocks noGrp="1"/>
          </p:cNvSpPr>
          <p:nvPr>
            <p:ph idx="1"/>
          </p:nvPr>
        </p:nvSpPr>
        <p:spPr/>
        <p:txBody>
          <a:bodyPr/>
          <a:lstStyle/>
          <a:p>
            <a:r>
              <a:rPr lang="en-US" dirty="0" smtClean="0"/>
              <a:t>The amount of chlorine required to fulfill the above consumption requirements are called </a:t>
            </a:r>
            <a:r>
              <a:rPr lang="en-US" u="sng" dirty="0" smtClean="0"/>
              <a:t>chlorine demand</a:t>
            </a:r>
            <a:r>
              <a:rPr lang="en-US" dirty="0" smtClean="0"/>
              <a:t>.</a:t>
            </a:r>
          </a:p>
          <a:p>
            <a:r>
              <a:rPr lang="en-US" dirty="0" smtClean="0"/>
              <a:t>The point at which the chlorine demand is satisfied is called the </a:t>
            </a:r>
            <a:r>
              <a:rPr lang="en-US" u="sng" dirty="0" smtClean="0"/>
              <a:t>breakpoint chlorination.</a:t>
            </a:r>
            <a:r>
              <a:rPr lang="en-US" dirty="0" smtClean="0"/>
              <a:t>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Chlorine demand &amp; Breakpoint Chlorination</a:t>
            </a:r>
            <a:endParaRPr lang="en-IN" dirty="0"/>
          </a:p>
        </p:txBody>
      </p:sp>
      <p:sp>
        <p:nvSpPr>
          <p:cNvPr id="3" name="Content Placeholder 2"/>
          <p:cNvSpPr>
            <a:spLocks noGrp="1"/>
          </p:cNvSpPr>
          <p:nvPr>
            <p:ph idx="1"/>
          </p:nvPr>
        </p:nvSpPr>
        <p:spPr/>
        <p:txBody>
          <a:bodyPr/>
          <a:lstStyle/>
          <a:p>
            <a:r>
              <a:rPr lang="en-US" dirty="0" smtClean="0"/>
              <a:t>The excess dose of chlorine after breakpoint, is available for disinfection which appears as residual chlorine.</a:t>
            </a:r>
          </a:p>
          <a:p>
            <a:r>
              <a:rPr lang="en-US" dirty="0" smtClean="0"/>
              <a:t>A residual chlorine of minimum 0.5mg/L is maintained in disinfection practices.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Chlorine demand &amp; Breakpoint Chlorination</a:t>
            </a:r>
            <a:endParaRPr lang="en-IN" dirty="0"/>
          </a:p>
        </p:txBody>
      </p:sp>
      <p:pic>
        <p:nvPicPr>
          <p:cNvPr id="305154" name="Picture 2" descr="C:\Users\DELL\Desktop\chlorine-2.jpg"/>
          <p:cNvPicPr>
            <a:picLocks noGrp="1" noChangeAspect="1" noChangeArrowheads="1"/>
          </p:cNvPicPr>
          <p:nvPr>
            <p:ph idx="1"/>
          </p:nvPr>
        </p:nvPicPr>
        <p:blipFill>
          <a:blip r:embed="rId2"/>
          <a:srcRect/>
          <a:stretch>
            <a:fillRect/>
          </a:stretch>
        </p:blipFill>
        <p:spPr bwMode="auto">
          <a:xfrm>
            <a:off x="685800" y="1676400"/>
            <a:ext cx="7772399" cy="441959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5154"/>
                                        </p:tgtEl>
                                        <p:attrNameLst>
                                          <p:attrName>style.visibility</p:attrName>
                                        </p:attrNameLst>
                                      </p:cBhvr>
                                      <p:to>
                                        <p:strVal val="visible"/>
                                      </p:to>
                                    </p:set>
                                    <p:anim calcmode="lin" valueType="num">
                                      <p:cBhvr additive="base">
                                        <p:cTn id="13" dur="500" fill="hold"/>
                                        <p:tgtEl>
                                          <p:spTgt spid="305154"/>
                                        </p:tgtEl>
                                        <p:attrNameLst>
                                          <p:attrName>ppt_x</p:attrName>
                                        </p:attrNameLst>
                                      </p:cBhvr>
                                      <p:tavLst>
                                        <p:tav tm="0">
                                          <p:val>
                                            <p:strVal val="#ppt_x"/>
                                          </p:val>
                                        </p:tav>
                                        <p:tav tm="100000">
                                          <p:val>
                                            <p:strVal val="#ppt_x"/>
                                          </p:val>
                                        </p:tav>
                                      </p:tavLst>
                                    </p:anim>
                                    <p:anim calcmode="lin" valueType="num">
                                      <p:cBhvr additive="base">
                                        <p:cTn id="14" dur="500" fill="hold"/>
                                        <p:tgtEl>
                                          <p:spTgt spid="3051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Special or Advanced processes </a:t>
            </a:r>
            <a:endParaRPr lang="en-IN" dirty="0"/>
          </a:p>
        </p:txBody>
      </p:sp>
      <p:sp>
        <p:nvSpPr>
          <p:cNvPr id="3" name="Content Placeholder 2"/>
          <p:cNvSpPr>
            <a:spLocks noGrp="1"/>
          </p:cNvSpPr>
          <p:nvPr>
            <p:ph idx="1"/>
          </p:nvPr>
        </p:nvSpPr>
        <p:spPr/>
        <p:txBody>
          <a:bodyPr/>
          <a:lstStyle/>
          <a:p>
            <a:r>
              <a:rPr lang="en-US" dirty="0" smtClean="0"/>
              <a:t>The purposes of advanced water treatment processes are:-</a:t>
            </a:r>
          </a:p>
          <a:p>
            <a:r>
              <a:rPr lang="en-US" dirty="0" err="1" smtClean="0"/>
              <a:t>i</a:t>
            </a:r>
            <a:r>
              <a:rPr lang="en-US" dirty="0" smtClean="0"/>
              <a:t>) To take water treated by standard water treatment processes &amp; to improve it to an exceptionally high quality water as often required by particular industries like food industry &amp; pharmaceuticals etc.</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Special or Advanced processes</a:t>
            </a:r>
            <a:endParaRPr lang="en-IN" dirty="0"/>
          </a:p>
        </p:txBody>
      </p:sp>
      <p:sp>
        <p:nvSpPr>
          <p:cNvPr id="3" name="Content Placeholder 2"/>
          <p:cNvSpPr>
            <a:spLocks noGrp="1"/>
          </p:cNvSpPr>
          <p:nvPr>
            <p:ph idx="1"/>
          </p:nvPr>
        </p:nvSpPr>
        <p:spPr/>
        <p:txBody>
          <a:bodyPr/>
          <a:lstStyle/>
          <a:p>
            <a:r>
              <a:rPr lang="en-US" dirty="0" smtClean="0"/>
              <a:t>ii) To treat water containing specific chemical or microbiological contaminants, so that they can be brought to an acceptable standard.</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Special or Advanced processes</a:t>
            </a:r>
            <a:endParaRPr lang="en-IN" dirty="0"/>
          </a:p>
        </p:txBody>
      </p:sp>
      <p:sp>
        <p:nvSpPr>
          <p:cNvPr id="3" name="Content Placeholder 2"/>
          <p:cNvSpPr>
            <a:spLocks noGrp="1"/>
          </p:cNvSpPr>
          <p:nvPr>
            <p:ph idx="1"/>
          </p:nvPr>
        </p:nvSpPr>
        <p:spPr/>
        <p:txBody>
          <a:bodyPr/>
          <a:lstStyle/>
          <a:p>
            <a:r>
              <a:rPr lang="en-US" dirty="0" smtClean="0"/>
              <a:t>The various advanced water treatment processes are:-</a:t>
            </a:r>
          </a:p>
          <a:p>
            <a:r>
              <a:rPr lang="en-US" dirty="0" err="1" smtClean="0"/>
              <a:t>i</a:t>
            </a:r>
            <a:r>
              <a:rPr lang="en-US" dirty="0" smtClean="0"/>
              <a:t>) Iron(Fe) &amp; Manganese(</a:t>
            </a:r>
            <a:r>
              <a:rPr lang="en-US" dirty="0" err="1" smtClean="0"/>
              <a:t>Mn</a:t>
            </a:r>
            <a:r>
              <a:rPr lang="en-US" dirty="0" smtClean="0"/>
              <a:t>) removal</a:t>
            </a:r>
          </a:p>
          <a:p>
            <a:r>
              <a:rPr lang="en-US" dirty="0" smtClean="0"/>
              <a:t>ii) Ion exchange</a:t>
            </a:r>
          </a:p>
          <a:p>
            <a:r>
              <a:rPr lang="en-US" dirty="0" smtClean="0"/>
              <a:t>iii) Chemical Oxidation</a:t>
            </a:r>
          </a:p>
          <a:p>
            <a:r>
              <a:rPr lang="en-US" dirty="0" smtClean="0"/>
              <a:t>iv) Membrane processes like Reverse Osmosis &amp; </a:t>
            </a:r>
            <a:r>
              <a:rPr lang="en-US" dirty="0" err="1" smtClean="0"/>
              <a:t>electrodialysis</a:t>
            </a:r>
            <a:r>
              <a:rPr lang="en-US" dirty="0" smtClean="0"/>
              <a: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Special or Advanced processes</a:t>
            </a:r>
            <a:endParaRPr lang="en-IN" dirty="0"/>
          </a:p>
        </p:txBody>
      </p:sp>
      <p:sp>
        <p:nvSpPr>
          <p:cNvPr id="3" name="Content Placeholder 2"/>
          <p:cNvSpPr>
            <a:spLocks noGrp="1"/>
          </p:cNvSpPr>
          <p:nvPr>
            <p:ph idx="1"/>
          </p:nvPr>
        </p:nvSpPr>
        <p:spPr/>
        <p:txBody>
          <a:bodyPr>
            <a:normAutofit/>
          </a:bodyPr>
          <a:lstStyle/>
          <a:p>
            <a:r>
              <a:rPr lang="en-US" dirty="0" err="1" smtClean="0"/>
              <a:t>i</a:t>
            </a:r>
            <a:r>
              <a:rPr lang="en-US" dirty="0" smtClean="0"/>
              <a:t>)</a:t>
            </a:r>
            <a:r>
              <a:rPr lang="en-US" u="sng" dirty="0" smtClean="0"/>
              <a:t> Iron(Fe) &amp; Manganese(</a:t>
            </a:r>
            <a:r>
              <a:rPr lang="en-US" u="sng" dirty="0" err="1" smtClean="0"/>
              <a:t>Mn</a:t>
            </a:r>
            <a:r>
              <a:rPr lang="en-US" u="sng" dirty="0" smtClean="0"/>
              <a:t>) removal</a:t>
            </a:r>
            <a:r>
              <a:rPr lang="en-US" dirty="0" smtClean="0"/>
              <a:t>:- </a:t>
            </a:r>
          </a:p>
          <a:p>
            <a:r>
              <a:rPr lang="en-US" dirty="0" smtClean="0"/>
              <a:t>The acceptable limit of Iron as Fe and  Manganese as </a:t>
            </a:r>
            <a:r>
              <a:rPr lang="en-US" dirty="0" err="1" smtClean="0"/>
              <a:t>Mn</a:t>
            </a:r>
            <a:r>
              <a:rPr lang="en-US" dirty="0" smtClean="0"/>
              <a:t> in drinking water are 0.3 &amp; 0.1 mg/L respectively. </a:t>
            </a:r>
          </a:p>
          <a:p>
            <a:r>
              <a:rPr lang="en-US" dirty="0" smtClean="0"/>
              <a:t>By aeration the Fe</a:t>
            </a:r>
            <a:r>
              <a:rPr lang="en-US" baseline="30000" dirty="0" smtClean="0"/>
              <a:t>+2</a:t>
            </a:r>
            <a:r>
              <a:rPr lang="en-US" dirty="0" smtClean="0"/>
              <a:t> ions are oxidized to Fe</a:t>
            </a:r>
            <a:r>
              <a:rPr lang="en-US" baseline="30000" dirty="0" smtClean="0"/>
              <a:t>+3</a:t>
            </a:r>
            <a:r>
              <a:rPr lang="en-US" dirty="0" smtClean="0"/>
              <a:t> &amp; precipitates out as Fe(OH)</a:t>
            </a:r>
            <a:r>
              <a:rPr lang="en-US" baseline="-25000" dirty="0" smtClean="0"/>
              <a:t>3</a:t>
            </a:r>
            <a:r>
              <a:rPr lang="en-US" dirty="0" smtClean="0"/>
              <a:t>, which can be removed by filtration. </a:t>
            </a:r>
          </a:p>
          <a:p>
            <a:endParaRPr lang="en-IN" dirty="0"/>
          </a:p>
        </p:txBody>
      </p:sp>
      <p:graphicFrame>
        <p:nvGraphicFramePr>
          <p:cNvPr id="4" name="Object 3"/>
          <p:cNvGraphicFramePr>
            <a:graphicFrameLocks noChangeAspect="1"/>
          </p:cNvGraphicFramePr>
          <p:nvPr/>
        </p:nvGraphicFramePr>
        <p:xfrm>
          <a:off x="914400" y="5334000"/>
          <a:ext cx="7467600" cy="609600"/>
        </p:xfrm>
        <a:graphic>
          <a:graphicData uri="http://schemas.openxmlformats.org/presentationml/2006/ole">
            <p:oleObj spid="_x0000_s493569" name="Equation" r:id="rId3" imgW="3835080" imgH="2412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Special or Advanced processes</a:t>
            </a:r>
            <a:endParaRPr lang="en-IN" dirty="0"/>
          </a:p>
        </p:txBody>
      </p:sp>
      <p:sp>
        <p:nvSpPr>
          <p:cNvPr id="3" name="Content Placeholder 2"/>
          <p:cNvSpPr>
            <a:spLocks noGrp="1"/>
          </p:cNvSpPr>
          <p:nvPr>
            <p:ph idx="1"/>
          </p:nvPr>
        </p:nvSpPr>
        <p:spPr/>
        <p:txBody>
          <a:bodyPr/>
          <a:lstStyle/>
          <a:p>
            <a:r>
              <a:rPr lang="en-US" dirty="0" smtClean="0"/>
              <a:t>Mn</a:t>
            </a:r>
            <a:r>
              <a:rPr lang="en-US" baseline="30000" dirty="0" smtClean="0"/>
              <a:t>+2</a:t>
            </a:r>
            <a:r>
              <a:rPr lang="en-US" dirty="0" smtClean="0"/>
              <a:t> can be removed by oxidizing Mn</a:t>
            </a:r>
            <a:r>
              <a:rPr lang="en-US" baseline="30000" dirty="0" smtClean="0"/>
              <a:t>+2</a:t>
            </a:r>
            <a:r>
              <a:rPr lang="en-US" dirty="0" smtClean="0"/>
              <a:t> to Mn</a:t>
            </a:r>
            <a:r>
              <a:rPr lang="en-US" baseline="30000" dirty="0" smtClean="0"/>
              <a:t>+4</a:t>
            </a:r>
            <a:r>
              <a:rPr lang="en-US" dirty="0" smtClean="0"/>
              <a:t> &amp; then precipitating out. </a:t>
            </a:r>
          </a:p>
          <a:p>
            <a:endParaRPr lang="en-IN" dirty="0"/>
          </a:p>
        </p:txBody>
      </p:sp>
      <p:graphicFrame>
        <p:nvGraphicFramePr>
          <p:cNvPr id="4" name="Object 3"/>
          <p:cNvGraphicFramePr>
            <a:graphicFrameLocks noChangeAspect="1"/>
          </p:cNvGraphicFramePr>
          <p:nvPr/>
        </p:nvGraphicFramePr>
        <p:xfrm>
          <a:off x="762000" y="3124200"/>
          <a:ext cx="7924800" cy="762000"/>
        </p:xfrm>
        <a:graphic>
          <a:graphicData uri="http://schemas.openxmlformats.org/presentationml/2006/ole">
            <p:oleObj spid="_x0000_s517122" name="Equation" r:id="rId3" imgW="3098520" imgH="2412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Special or Advanced processes</a:t>
            </a:r>
            <a:endParaRPr lang="en-IN" dirty="0"/>
          </a:p>
        </p:txBody>
      </p:sp>
      <p:sp>
        <p:nvSpPr>
          <p:cNvPr id="3" name="Content Placeholder 2"/>
          <p:cNvSpPr>
            <a:spLocks noGrp="1"/>
          </p:cNvSpPr>
          <p:nvPr>
            <p:ph idx="1"/>
          </p:nvPr>
        </p:nvSpPr>
        <p:spPr/>
        <p:txBody>
          <a:bodyPr/>
          <a:lstStyle/>
          <a:p>
            <a:r>
              <a:rPr lang="en-US" dirty="0" smtClean="0"/>
              <a:t>ii) </a:t>
            </a:r>
            <a:r>
              <a:rPr lang="en-US" u="sng" dirty="0" smtClean="0"/>
              <a:t>Ion Exchange</a:t>
            </a:r>
            <a:r>
              <a:rPr lang="en-US" dirty="0" smtClean="0"/>
              <a:t>:- Ion exchange processes are reversible &amp; the direction of reaction in this case depends on the concentration &amp; levels of the saturation of the sodium resin. </a:t>
            </a:r>
          </a:p>
          <a:p>
            <a:r>
              <a:rPr lang="en-US" dirty="0" smtClean="0"/>
              <a:t>Ex:-Water softening process </a:t>
            </a:r>
          </a:p>
          <a:p>
            <a:pPr>
              <a:buNone/>
            </a:pPr>
            <a:endParaRPr lang="en-US" dirty="0" smtClean="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Ecological Concepts</a:t>
            </a:r>
            <a:endParaRPr lang="en-US" dirty="0"/>
          </a:p>
        </p:txBody>
      </p:sp>
      <p:sp>
        <p:nvSpPr>
          <p:cNvPr id="3" name="Content Placeholder 2"/>
          <p:cNvSpPr>
            <a:spLocks noGrp="1"/>
          </p:cNvSpPr>
          <p:nvPr>
            <p:ph idx="1"/>
          </p:nvPr>
        </p:nvSpPr>
        <p:spPr/>
        <p:txBody>
          <a:bodyPr/>
          <a:lstStyle/>
          <a:p>
            <a:r>
              <a:rPr lang="en-US" dirty="0" smtClean="0"/>
              <a:t>The word </a:t>
            </a:r>
            <a:r>
              <a:rPr lang="en-US" b="1" dirty="0" smtClean="0"/>
              <a:t>ecology </a:t>
            </a:r>
            <a:r>
              <a:rPr lang="en-US" dirty="0" smtClean="0"/>
              <a:t>was</a:t>
            </a:r>
            <a:r>
              <a:rPr lang="en-US" b="1" dirty="0" smtClean="0"/>
              <a:t> </a:t>
            </a:r>
            <a:r>
              <a:rPr lang="en-US" dirty="0" smtClean="0"/>
              <a:t>coined by Ernst Haeckel from two Greek words, Oikos &amp; Logos.</a:t>
            </a:r>
          </a:p>
          <a:p>
            <a:r>
              <a:rPr lang="en-US" dirty="0" smtClean="0"/>
              <a:t>Oikos means House or Living Space &amp; Logos means Study</a:t>
            </a:r>
          </a:p>
          <a:p>
            <a:r>
              <a:rPr lang="en-US" dirty="0" smtClean="0"/>
              <a:t>Ecology is the branch of Biology concerned with the relations of various species to one another &amp; to their physical surroundings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Special or Advanced processes</a:t>
            </a:r>
            <a:endParaRPr lang="en-IN" dirty="0"/>
          </a:p>
        </p:txBody>
      </p:sp>
      <p:sp>
        <p:nvSpPr>
          <p:cNvPr id="6" name="Rectangle 5"/>
          <p:cNvSpPr/>
          <p:nvPr/>
        </p:nvSpPr>
        <p:spPr>
          <a:xfrm>
            <a:off x="1447800" y="1600200"/>
            <a:ext cx="6629400" cy="523220"/>
          </a:xfrm>
          <a:prstGeom prst="rect">
            <a:avLst/>
          </a:prstGeom>
        </p:spPr>
        <p:txBody>
          <a:bodyPr wrap="square">
            <a:spAutoFit/>
          </a:bodyPr>
          <a:lstStyle/>
          <a:p>
            <a:r>
              <a:rPr lang="en-US" sz="2800" dirty="0" smtClean="0"/>
              <a:t>The reactions can be -</a:t>
            </a:r>
          </a:p>
        </p:txBody>
      </p:sp>
      <p:graphicFrame>
        <p:nvGraphicFramePr>
          <p:cNvPr id="356356" name="Object 4"/>
          <p:cNvGraphicFramePr>
            <a:graphicFrameLocks noChangeAspect="1"/>
          </p:cNvGraphicFramePr>
          <p:nvPr/>
        </p:nvGraphicFramePr>
        <p:xfrm>
          <a:off x="1676400" y="2209800"/>
          <a:ext cx="6477000" cy="1752600"/>
        </p:xfrm>
        <a:graphic>
          <a:graphicData uri="http://schemas.openxmlformats.org/presentationml/2006/ole">
            <p:oleObj spid="_x0000_s356356" name="Equation" r:id="rId3" imgW="1866600" imgH="4824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6356"/>
                                        </p:tgtEl>
                                        <p:attrNameLst>
                                          <p:attrName>style.visibility</p:attrName>
                                        </p:attrNameLst>
                                      </p:cBhvr>
                                      <p:to>
                                        <p:strVal val="visible"/>
                                      </p:to>
                                    </p:set>
                                    <p:anim calcmode="lin" valueType="num">
                                      <p:cBhvr additive="base">
                                        <p:cTn id="19" dur="500" fill="hold"/>
                                        <p:tgtEl>
                                          <p:spTgt spid="356356"/>
                                        </p:tgtEl>
                                        <p:attrNameLst>
                                          <p:attrName>ppt_x</p:attrName>
                                        </p:attrNameLst>
                                      </p:cBhvr>
                                      <p:tavLst>
                                        <p:tav tm="0">
                                          <p:val>
                                            <p:strVal val="#ppt_x"/>
                                          </p:val>
                                        </p:tav>
                                        <p:tav tm="100000">
                                          <p:val>
                                            <p:strVal val="#ppt_x"/>
                                          </p:val>
                                        </p:tav>
                                      </p:tavLst>
                                    </p:anim>
                                    <p:anim calcmode="lin" valueType="num">
                                      <p:cBhvr additive="base">
                                        <p:cTn id="20" dur="500" fill="hold"/>
                                        <p:tgtEl>
                                          <p:spTgt spid="3563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Special or Advanced processes</a:t>
            </a:r>
            <a:endParaRPr lang="en-IN" dirty="0"/>
          </a:p>
        </p:txBody>
      </p:sp>
      <p:sp>
        <p:nvSpPr>
          <p:cNvPr id="3" name="Content Placeholder 2"/>
          <p:cNvSpPr>
            <a:spLocks noGrp="1"/>
          </p:cNvSpPr>
          <p:nvPr>
            <p:ph idx="1"/>
          </p:nvPr>
        </p:nvSpPr>
        <p:spPr/>
        <p:txBody>
          <a:bodyPr/>
          <a:lstStyle/>
          <a:p>
            <a:r>
              <a:rPr lang="en-US" dirty="0" smtClean="0"/>
              <a:t>Na</a:t>
            </a:r>
            <a:r>
              <a:rPr lang="en-US" baseline="-25000" dirty="0" smtClean="0"/>
              <a:t>2</a:t>
            </a:r>
            <a:r>
              <a:rPr lang="en-US" dirty="0" smtClean="0"/>
              <a:t>R is Exchangeable Na Resin &amp; </a:t>
            </a:r>
          </a:p>
          <a:p>
            <a:r>
              <a:rPr lang="en-US" dirty="0" smtClean="0"/>
              <a:t>R is complex base like </a:t>
            </a:r>
            <a:r>
              <a:rPr lang="en-US" dirty="0" err="1" smtClean="0"/>
              <a:t>Zeolite</a:t>
            </a:r>
            <a:r>
              <a:rPr lang="en-US" dirty="0" smtClean="0"/>
              <a:t>.</a:t>
            </a:r>
          </a:p>
          <a:p>
            <a:r>
              <a:rPr lang="en-IN" dirty="0" err="1" smtClean="0"/>
              <a:t>Zeolites</a:t>
            </a:r>
            <a:r>
              <a:rPr lang="en-IN" dirty="0" smtClean="0"/>
              <a:t> are the </a:t>
            </a:r>
            <a:r>
              <a:rPr lang="en-IN" dirty="0" err="1" smtClean="0">
                <a:hlinkClick r:id="rId2" tooltip="Aluminosilicate"/>
              </a:rPr>
              <a:t>aluminosilicate</a:t>
            </a:r>
            <a:r>
              <a:rPr lang="en-IN" dirty="0" smtClean="0"/>
              <a:t> members.</a:t>
            </a:r>
            <a:endParaRPr lang="en-US" dirty="0" smtClean="0"/>
          </a:p>
          <a:p>
            <a:r>
              <a:rPr lang="en-US" dirty="0" smtClean="0"/>
              <a:t>Ex. of </a:t>
            </a:r>
            <a:r>
              <a:rPr lang="en-US" dirty="0" err="1" smtClean="0"/>
              <a:t>Zeolite</a:t>
            </a:r>
            <a:r>
              <a:rPr lang="en-US" dirty="0" smtClean="0"/>
              <a:t> is </a:t>
            </a:r>
            <a:r>
              <a:rPr lang="en-IN" dirty="0" smtClean="0"/>
              <a:t> Na</a:t>
            </a:r>
            <a:r>
              <a:rPr lang="en-IN" baseline="-25000" dirty="0" smtClean="0"/>
              <a:t>2</a:t>
            </a:r>
            <a:r>
              <a:rPr lang="en-IN" dirty="0" smtClean="0"/>
              <a:t>Al</a:t>
            </a:r>
            <a:r>
              <a:rPr lang="en-IN" baseline="-25000" dirty="0" smtClean="0"/>
              <a:t>2</a:t>
            </a:r>
            <a:r>
              <a:rPr lang="en-IN" dirty="0" smtClean="0"/>
              <a:t>Si</a:t>
            </a:r>
            <a:r>
              <a:rPr lang="en-IN" baseline="-25000" dirty="0" smtClean="0"/>
              <a:t>3</a:t>
            </a:r>
            <a:r>
              <a:rPr lang="en-IN" dirty="0" smtClean="0"/>
              <a:t>O</a:t>
            </a:r>
            <a:r>
              <a:rPr lang="en-IN" baseline="-25000" dirty="0" smtClean="0"/>
              <a:t>10</a:t>
            </a:r>
            <a:r>
              <a:rPr lang="en-IN" dirty="0" smtClean="0"/>
              <a:t>·2H</a:t>
            </a:r>
            <a:r>
              <a:rPr lang="en-IN" baseline="-25000" dirty="0" smtClean="0"/>
              <a:t>2</a:t>
            </a:r>
            <a:r>
              <a:rPr lang="en-IN" dirty="0" smtClean="0"/>
              <a:t>O, the formula for </a:t>
            </a:r>
            <a:r>
              <a:rPr lang="en-IN" dirty="0" err="1" smtClean="0">
                <a:hlinkClick r:id="rId3" tooltip="Natrolite"/>
              </a:rPr>
              <a:t>natrolite</a:t>
            </a:r>
            <a:r>
              <a:rPr lang="en-IN" dirty="0" smtClean="0"/>
              <a:t>. </a:t>
            </a:r>
            <a:r>
              <a:rPr lang="en-US" dirty="0" smtClean="0"/>
              <a:t> </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Special or Advanced processes</a:t>
            </a:r>
            <a:endParaRPr lang="en-IN" dirty="0"/>
          </a:p>
        </p:txBody>
      </p:sp>
      <p:sp>
        <p:nvSpPr>
          <p:cNvPr id="3" name="Content Placeholder 2"/>
          <p:cNvSpPr>
            <a:spLocks noGrp="1"/>
          </p:cNvSpPr>
          <p:nvPr>
            <p:ph idx="1"/>
          </p:nvPr>
        </p:nvSpPr>
        <p:spPr/>
        <p:txBody>
          <a:bodyPr/>
          <a:lstStyle/>
          <a:p>
            <a:r>
              <a:rPr lang="en-US" dirty="0" smtClean="0"/>
              <a:t>iii) </a:t>
            </a:r>
            <a:r>
              <a:rPr lang="en-US" u="sng" dirty="0" smtClean="0"/>
              <a:t>Chemical Oxidation</a:t>
            </a:r>
            <a:r>
              <a:rPr lang="en-US" dirty="0" smtClean="0"/>
              <a:t>:-</a:t>
            </a:r>
          </a:p>
          <a:p>
            <a:r>
              <a:rPr lang="en-US" dirty="0" smtClean="0"/>
              <a:t>It is the resultant reaction when two or more chemical species are added with each other with the purpose of increasing the oxidation state of one by reducing the other.</a:t>
            </a:r>
          </a:p>
          <a:p>
            <a:r>
              <a:rPr lang="en-US" dirty="0" smtClean="0"/>
              <a:t>Ex:- Fe</a:t>
            </a:r>
            <a:r>
              <a:rPr lang="en-US" baseline="30000" dirty="0" smtClean="0"/>
              <a:t>+2</a:t>
            </a:r>
            <a:r>
              <a:rPr lang="en-US" dirty="0" smtClean="0"/>
              <a:t> is </a:t>
            </a:r>
            <a:r>
              <a:rPr lang="en-US" dirty="0" err="1" smtClean="0"/>
              <a:t>oxidised</a:t>
            </a:r>
            <a:r>
              <a:rPr lang="en-US" dirty="0" smtClean="0"/>
              <a:t> by </a:t>
            </a:r>
            <a:r>
              <a:rPr lang="en-US" dirty="0" err="1" smtClean="0"/>
              <a:t>HOCl</a:t>
            </a:r>
            <a:r>
              <a:rPr lang="en-US" dirty="0" smtClean="0"/>
              <a:t> (</a:t>
            </a:r>
            <a:r>
              <a:rPr lang="en-US" dirty="0" err="1" smtClean="0"/>
              <a:t>Hypochlorous</a:t>
            </a:r>
            <a:r>
              <a:rPr lang="en-US" dirty="0" smtClean="0"/>
              <a:t> acid)</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Special or Advanced processes</a:t>
            </a:r>
            <a:endParaRPr lang="en-IN" dirty="0"/>
          </a:p>
        </p:txBody>
      </p:sp>
      <p:sp>
        <p:nvSpPr>
          <p:cNvPr id="3" name="Content Placeholder 2"/>
          <p:cNvSpPr>
            <a:spLocks noGrp="1"/>
          </p:cNvSpPr>
          <p:nvPr>
            <p:ph idx="1"/>
          </p:nvPr>
        </p:nvSpPr>
        <p:spPr/>
        <p:txBody>
          <a:bodyPr/>
          <a:lstStyle/>
          <a:p>
            <a:r>
              <a:rPr lang="en-US" dirty="0" smtClean="0"/>
              <a:t>The ferrous ion increased in oxidation state from +2 to +3 &amp; chlorine reduced from </a:t>
            </a:r>
            <a:r>
              <a:rPr lang="en-US" dirty="0" err="1" smtClean="0"/>
              <a:t>Cl</a:t>
            </a:r>
            <a:r>
              <a:rPr lang="en-US" baseline="30000" dirty="0" smtClean="0"/>
              <a:t>+</a:t>
            </a:r>
            <a:r>
              <a:rPr lang="en-US" dirty="0" smtClean="0"/>
              <a:t> to </a:t>
            </a:r>
            <a:r>
              <a:rPr lang="en-US" dirty="0" err="1" smtClean="0"/>
              <a:t>Cl</a:t>
            </a:r>
            <a:r>
              <a:rPr lang="en-US" baseline="30000" dirty="0" smtClean="0"/>
              <a:t>-</a:t>
            </a:r>
            <a:r>
              <a:rPr lang="en-US" dirty="0" smtClean="0"/>
              <a:t>. </a:t>
            </a:r>
          </a:p>
          <a:p>
            <a:r>
              <a:rPr lang="en-US" dirty="0" smtClean="0"/>
              <a:t>The reaction can be –</a:t>
            </a:r>
          </a:p>
          <a:p>
            <a:r>
              <a:rPr lang="en-US" dirty="0" smtClean="0"/>
              <a:t>2Fe</a:t>
            </a:r>
            <a:r>
              <a:rPr lang="en-US" baseline="30000" dirty="0" smtClean="0"/>
              <a:t>+2</a:t>
            </a:r>
            <a:r>
              <a:rPr lang="en-US" dirty="0" smtClean="0"/>
              <a:t> + </a:t>
            </a:r>
            <a:r>
              <a:rPr lang="en-US" dirty="0" err="1" smtClean="0"/>
              <a:t>HOCl</a:t>
            </a:r>
            <a:r>
              <a:rPr lang="en-US" dirty="0" smtClean="0"/>
              <a:t> + 5H</a:t>
            </a:r>
            <a:r>
              <a:rPr lang="en-US" baseline="-25000" dirty="0" smtClean="0"/>
              <a:t>2</a:t>
            </a:r>
            <a:r>
              <a:rPr lang="en-US" dirty="0" smtClean="0"/>
              <a:t>O           2Fe(OH)</a:t>
            </a:r>
            <a:r>
              <a:rPr lang="en-US" baseline="-25000" dirty="0" smtClean="0"/>
              <a:t>3</a:t>
            </a:r>
            <a:r>
              <a:rPr lang="en-US" dirty="0" smtClean="0"/>
              <a:t>+Cl</a:t>
            </a:r>
            <a:r>
              <a:rPr lang="en-US" baseline="30000" dirty="0" smtClean="0"/>
              <a:t>- </a:t>
            </a:r>
            <a:r>
              <a:rPr lang="en-US" dirty="0" smtClean="0"/>
              <a:t>+ 5H</a:t>
            </a:r>
            <a:r>
              <a:rPr lang="en-US" baseline="30000" dirty="0" smtClean="0"/>
              <a:t>+</a:t>
            </a:r>
            <a:r>
              <a:rPr lang="en-US" dirty="0" smtClean="0"/>
              <a:t> </a:t>
            </a:r>
            <a:endParaRPr lang="en-IN" dirty="0"/>
          </a:p>
        </p:txBody>
      </p:sp>
      <p:cxnSp>
        <p:nvCxnSpPr>
          <p:cNvPr id="8" name="Straight Arrow Connector 7"/>
          <p:cNvCxnSpPr/>
          <p:nvPr/>
        </p:nvCxnSpPr>
        <p:spPr>
          <a:xfrm>
            <a:off x="4267200" y="4038600"/>
            <a:ext cx="762000" cy="158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Special or Advanced processes</a:t>
            </a:r>
            <a:endParaRPr lang="en-IN" dirty="0"/>
          </a:p>
        </p:txBody>
      </p:sp>
      <p:sp>
        <p:nvSpPr>
          <p:cNvPr id="3" name="Content Placeholder 2"/>
          <p:cNvSpPr>
            <a:spLocks noGrp="1"/>
          </p:cNvSpPr>
          <p:nvPr>
            <p:ph idx="1"/>
          </p:nvPr>
        </p:nvSpPr>
        <p:spPr/>
        <p:txBody>
          <a:bodyPr/>
          <a:lstStyle/>
          <a:p>
            <a:r>
              <a:rPr lang="en-US" dirty="0" smtClean="0"/>
              <a:t>iv) </a:t>
            </a:r>
            <a:r>
              <a:rPr lang="en-US" u="sng" dirty="0" smtClean="0"/>
              <a:t>Membrane processes like Reverse Osmosis &amp; </a:t>
            </a:r>
            <a:r>
              <a:rPr lang="en-US" u="sng" dirty="0" err="1" smtClean="0"/>
              <a:t>electrodialysis</a:t>
            </a:r>
            <a:r>
              <a:rPr lang="en-US" dirty="0" smtClean="0"/>
              <a:t>:-</a:t>
            </a:r>
          </a:p>
          <a:p>
            <a:r>
              <a:rPr lang="en-US" u="sng" dirty="0" smtClean="0"/>
              <a:t>Reverse Osmosis(RO)</a:t>
            </a:r>
            <a:r>
              <a:rPr lang="en-US" dirty="0" smtClean="0"/>
              <a:t>:- It is a </a:t>
            </a:r>
            <a:r>
              <a:rPr lang="en-US" dirty="0" err="1" smtClean="0"/>
              <a:t>solubilization</a:t>
            </a:r>
            <a:r>
              <a:rPr lang="en-US" dirty="0" smtClean="0"/>
              <a:t> diffusion technique, that makes use of a </a:t>
            </a:r>
            <a:r>
              <a:rPr lang="en-US" dirty="0" err="1" smtClean="0"/>
              <a:t>semipermeable</a:t>
            </a:r>
            <a:r>
              <a:rPr lang="en-US" dirty="0" smtClean="0"/>
              <a:t> membrane which acts as a barrier to dissolved salts &amp; inorganic molecules.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Special or Advanced processes</a:t>
            </a:r>
            <a:endParaRPr lang="en-IN" dirty="0"/>
          </a:p>
        </p:txBody>
      </p:sp>
      <p:sp>
        <p:nvSpPr>
          <p:cNvPr id="3" name="Content Placeholder 2"/>
          <p:cNvSpPr>
            <a:spLocks noGrp="1"/>
          </p:cNvSpPr>
          <p:nvPr>
            <p:ph idx="1"/>
          </p:nvPr>
        </p:nvSpPr>
        <p:spPr/>
        <p:txBody>
          <a:bodyPr>
            <a:normAutofit fontScale="92500"/>
          </a:bodyPr>
          <a:lstStyle/>
          <a:p>
            <a:r>
              <a:rPr lang="en-IN" b="1" dirty="0" smtClean="0"/>
              <a:t>Reverse osmosis</a:t>
            </a:r>
            <a:r>
              <a:rPr lang="en-IN" dirty="0" smtClean="0"/>
              <a:t> (</a:t>
            </a:r>
            <a:r>
              <a:rPr lang="en-IN" b="1" dirty="0" smtClean="0"/>
              <a:t>RO</a:t>
            </a:r>
            <a:r>
              <a:rPr lang="en-IN" dirty="0" smtClean="0"/>
              <a:t>) is a water purification technology that uses a </a:t>
            </a:r>
            <a:r>
              <a:rPr lang="en-IN" dirty="0" err="1" smtClean="0">
                <a:hlinkClick r:id="rId2" tooltip="Semipermeable membrane"/>
              </a:rPr>
              <a:t>semipermeable</a:t>
            </a:r>
            <a:r>
              <a:rPr lang="en-IN" dirty="0" smtClean="0">
                <a:hlinkClick r:id="rId2" tooltip="Semipermeable membrane"/>
              </a:rPr>
              <a:t> membrane</a:t>
            </a:r>
            <a:r>
              <a:rPr lang="en-IN" dirty="0" smtClean="0"/>
              <a:t>. This </a:t>
            </a:r>
            <a:r>
              <a:rPr lang="en-IN" dirty="0" smtClean="0">
                <a:hlinkClick r:id="rId3" tooltip="Membrane technology"/>
              </a:rPr>
              <a:t>membrane technology</a:t>
            </a:r>
            <a:r>
              <a:rPr lang="en-IN" dirty="0" smtClean="0"/>
              <a:t> is not properly a </a:t>
            </a:r>
            <a:r>
              <a:rPr lang="en-IN" dirty="0" smtClean="0">
                <a:hlinkClick r:id="rId4" tooltip="Filtration"/>
              </a:rPr>
              <a:t>filtration</a:t>
            </a:r>
            <a:r>
              <a:rPr lang="en-IN" dirty="0" smtClean="0"/>
              <a:t> method.</a:t>
            </a:r>
          </a:p>
          <a:p>
            <a:r>
              <a:rPr lang="en-IN" dirty="0" smtClean="0"/>
              <a:t> In reverse osmosis, an applied pressure is used to overcome </a:t>
            </a:r>
            <a:r>
              <a:rPr lang="en-IN" u="sng" dirty="0" smtClean="0">
                <a:hlinkClick r:id="rId5" tooltip="Osmotic pressure"/>
              </a:rPr>
              <a:t>osmotic pressure</a:t>
            </a:r>
            <a:r>
              <a:rPr lang="en-IN" u="sng" dirty="0" smtClean="0"/>
              <a:t>,</a:t>
            </a:r>
            <a:r>
              <a:rPr lang="en-IN" dirty="0" smtClean="0"/>
              <a:t> which  is the minimum </a:t>
            </a:r>
            <a:r>
              <a:rPr lang="en-IN" dirty="0" smtClean="0">
                <a:hlinkClick r:id="rId6" tooltip="Pressure"/>
              </a:rPr>
              <a:t>pressure</a:t>
            </a:r>
            <a:r>
              <a:rPr lang="en-IN" dirty="0" smtClean="0"/>
              <a:t> which needs to be applied to a solution to prevent the inward flow of water across a </a:t>
            </a:r>
            <a:r>
              <a:rPr lang="en-IN" dirty="0" err="1" smtClean="0">
                <a:hlinkClick r:id="rId2" tooltip="Semipermeable membrane"/>
              </a:rPr>
              <a:t>semipermeable</a:t>
            </a:r>
            <a:r>
              <a:rPr lang="en-IN" dirty="0" smtClean="0">
                <a:hlinkClick r:id="rId2" tooltip="Semipermeable membrane"/>
              </a:rPr>
              <a:t> membrane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Special or Advanced processes</a:t>
            </a:r>
            <a:endParaRPr lang="en-IN" dirty="0"/>
          </a:p>
        </p:txBody>
      </p:sp>
      <p:sp>
        <p:nvSpPr>
          <p:cNvPr id="3" name="Content Placeholder 2"/>
          <p:cNvSpPr>
            <a:spLocks noGrp="1"/>
          </p:cNvSpPr>
          <p:nvPr>
            <p:ph idx="1"/>
          </p:nvPr>
        </p:nvSpPr>
        <p:spPr/>
        <p:txBody>
          <a:bodyPr/>
          <a:lstStyle/>
          <a:p>
            <a:r>
              <a:rPr lang="en-IN" dirty="0" smtClean="0"/>
              <a:t>Reverse osmosis can remove many types of </a:t>
            </a:r>
            <a:r>
              <a:rPr lang="en-IN" dirty="0" smtClean="0">
                <a:hlinkClick r:id="rId2" tooltip="Molecules"/>
              </a:rPr>
              <a:t>molecules</a:t>
            </a:r>
            <a:r>
              <a:rPr lang="en-IN" dirty="0" smtClean="0"/>
              <a:t> and </a:t>
            </a:r>
            <a:r>
              <a:rPr lang="en-IN" dirty="0" smtClean="0">
                <a:hlinkClick r:id="rId3" tooltip="Ions"/>
              </a:rPr>
              <a:t>ions</a:t>
            </a:r>
            <a:r>
              <a:rPr lang="en-IN" dirty="0" smtClean="0"/>
              <a:t> from solutions, and is used in both industrial processes and the production of potable water. The result is that the </a:t>
            </a:r>
            <a:r>
              <a:rPr lang="en-IN" dirty="0" smtClean="0">
                <a:hlinkClick r:id="rId4" tooltip="Solution"/>
              </a:rPr>
              <a:t>solute</a:t>
            </a:r>
            <a:r>
              <a:rPr lang="en-IN" dirty="0" smtClean="0"/>
              <a:t> is retained on the pressurized side of the membrane and the pure </a:t>
            </a:r>
            <a:r>
              <a:rPr lang="en-IN" dirty="0" smtClean="0">
                <a:hlinkClick r:id="rId5" tooltip="Solvent"/>
              </a:rPr>
              <a:t>solvent</a:t>
            </a:r>
            <a:r>
              <a:rPr lang="en-IN" dirty="0" smtClean="0"/>
              <a:t> is allowed to pass to the other side.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a:t>
            </a:r>
            <a:endParaRPr lang="en-IN" dirty="0"/>
          </a:p>
        </p:txBody>
      </p:sp>
      <p:pic>
        <p:nvPicPr>
          <p:cNvPr id="395266" name="Picture 2" descr="C:\Users\DELL\Desktop\RO.gif"/>
          <p:cNvPicPr>
            <a:picLocks noGrp="1" noChangeAspect="1" noChangeArrowheads="1"/>
          </p:cNvPicPr>
          <p:nvPr>
            <p:ph idx="1"/>
          </p:nvPr>
        </p:nvPicPr>
        <p:blipFill>
          <a:blip r:embed="rId2"/>
          <a:srcRect/>
          <a:stretch>
            <a:fillRect/>
          </a:stretch>
        </p:blipFill>
        <p:spPr bwMode="auto">
          <a:xfrm>
            <a:off x="609600" y="1752600"/>
            <a:ext cx="7696200" cy="4114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5266"/>
                                        </p:tgtEl>
                                        <p:attrNameLst>
                                          <p:attrName>style.visibility</p:attrName>
                                        </p:attrNameLst>
                                      </p:cBhvr>
                                      <p:to>
                                        <p:strVal val="visible"/>
                                      </p:to>
                                    </p:set>
                                    <p:anim calcmode="lin" valueType="num">
                                      <p:cBhvr additive="base">
                                        <p:cTn id="13" dur="500" fill="hold"/>
                                        <p:tgtEl>
                                          <p:spTgt spid="395266"/>
                                        </p:tgtEl>
                                        <p:attrNameLst>
                                          <p:attrName>ppt_x</p:attrName>
                                        </p:attrNameLst>
                                      </p:cBhvr>
                                      <p:tavLst>
                                        <p:tav tm="0">
                                          <p:val>
                                            <p:strVal val="#ppt_x"/>
                                          </p:val>
                                        </p:tav>
                                        <p:tav tm="100000">
                                          <p:val>
                                            <p:strVal val="#ppt_x"/>
                                          </p:val>
                                        </p:tav>
                                      </p:tavLst>
                                    </p:anim>
                                    <p:anim calcmode="lin" valueType="num">
                                      <p:cBhvr additive="base">
                                        <p:cTn id="14" dur="500" fill="hold"/>
                                        <p:tgtEl>
                                          <p:spTgt spid="395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Special or Advanced processes</a:t>
            </a:r>
            <a:endParaRPr lang="en-IN" dirty="0"/>
          </a:p>
        </p:txBody>
      </p:sp>
      <p:sp>
        <p:nvSpPr>
          <p:cNvPr id="3" name="Content Placeholder 2"/>
          <p:cNvSpPr>
            <a:spLocks noGrp="1"/>
          </p:cNvSpPr>
          <p:nvPr>
            <p:ph idx="1"/>
          </p:nvPr>
        </p:nvSpPr>
        <p:spPr/>
        <p:txBody>
          <a:bodyPr/>
          <a:lstStyle/>
          <a:p>
            <a:r>
              <a:rPr lang="en-US" u="sng" dirty="0" err="1" smtClean="0"/>
              <a:t>Electrodialysis</a:t>
            </a:r>
            <a:r>
              <a:rPr lang="en-US" u="sng" smtClean="0"/>
              <a:t>(ED)</a:t>
            </a:r>
            <a:r>
              <a:rPr lang="en-US" smtClean="0"/>
              <a:t>:- </a:t>
            </a:r>
            <a:r>
              <a:rPr lang="en-US" dirty="0" smtClean="0"/>
              <a:t>It is an electrically charged membrane process, where the ions are transferred through a membrane from a less concentrated solution to a more concentrated solution.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Diagram</a:t>
            </a:r>
            <a:endParaRPr lang="en-IN" dirty="0"/>
          </a:p>
        </p:txBody>
      </p:sp>
      <p:pic>
        <p:nvPicPr>
          <p:cNvPr id="368642" name="Picture 2"/>
          <p:cNvPicPr>
            <a:picLocks noGrp="1" noChangeAspect="1" noChangeArrowheads="1"/>
          </p:cNvPicPr>
          <p:nvPr>
            <p:ph idx="1"/>
          </p:nvPr>
        </p:nvPicPr>
        <p:blipFill>
          <a:blip r:embed="rId2"/>
          <a:srcRect/>
          <a:stretch>
            <a:fillRect/>
          </a:stretch>
        </p:blipFill>
        <p:spPr bwMode="auto">
          <a:xfrm>
            <a:off x="914400" y="1752600"/>
            <a:ext cx="7772400" cy="4343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42"/>
                                        </p:tgtEl>
                                        <p:attrNameLst>
                                          <p:attrName>style.visibility</p:attrName>
                                        </p:attrNameLst>
                                      </p:cBhvr>
                                      <p:to>
                                        <p:strVal val="visible"/>
                                      </p:to>
                                    </p:set>
                                    <p:anim calcmode="lin" valueType="num">
                                      <p:cBhvr additive="base">
                                        <p:cTn id="13" dur="500" fill="hold"/>
                                        <p:tgtEl>
                                          <p:spTgt spid="368642"/>
                                        </p:tgtEl>
                                        <p:attrNameLst>
                                          <p:attrName>ppt_x</p:attrName>
                                        </p:attrNameLst>
                                      </p:cBhvr>
                                      <p:tavLst>
                                        <p:tav tm="0">
                                          <p:val>
                                            <p:strVal val="#ppt_x"/>
                                          </p:val>
                                        </p:tav>
                                        <p:tav tm="100000">
                                          <p:val>
                                            <p:strVal val="#ppt_x"/>
                                          </p:val>
                                        </p:tav>
                                      </p:tavLst>
                                    </p:anim>
                                    <p:anim calcmode="lin" valueType="num">
                                      <p:cBhvr additive="base">
                                        <p:cTn id="14" dur="500" fill="hold"/>
                                        <p:tgtEl>
                                          <p:spTgt spid="3686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Ecological Perspective</a:t>
            </a:r>
            <a:endParaRPr lang="en-US" dirty="0"/>
          </a:p>
        </p:txBody>
      </p:sp>
      <p:sp>
        <p:nvSpPr>
          <p:cNvPr id="3" name="Content Placeholder 2"/>
          <p:cNvSpPr>
            <a:spLocks noGrp="1"/>
          </p:cNvSpPr>
          <p:nvPr>
            <p:ph idx="1"/>
          </p:nvPr>
        </p:nvSpPr>
        <p:spPr/>
        <p:txBody>
          <a:bodyPr/>
          <a:lstStyle/>
          <a:p>
            <a:r>
              <a:rPr lang="en-US" dirty="0" smtClean="0"/>
              <a:t>Ecological perspective demands a greater understanding of the functioning of living systems &amp; their interactions with the environment.</a:t>
            </a:r>
          </a:p>
          <a:p>
            <a:r>
              <a:rPr lang="en-US" dirty="0" smtClean="0"/>
              <a:t>It gives a qualitative emphasis on ecological concepts.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treatment plant</a:t>
            </a:r>
            <a:endParaRPr lang="en-IN" dirty="0"/>
          </a:p>
        </p:txBody>
      </p:sp>
      <p:pic>
        <p:nvPicPr>
          <p:cNvPr id="280577" name="Picture 1" descr="C:\Users\DELL\Desktop\Surface-Water-Treatment-Plant.gif"/>
          <p:cNvPicPr>
            <a:picLocks noGrp="1" noChangeAspect="1" noChangeArrowheads="1"/>
          </p:cNvPicPr>
          <p:nvPr>
            <p:ph idx="1"/>
          </p:nvPr>
        </p:nvPicPr>
        <p:blipFill>
          <a:blip r:embed="rId2"/>
          <a:srcRect/>
          <a:stretch>
            <a:fillRect/>
          </a:stretch>
        </p:blipFill>
        <p:spPr bwMode="auto">
          <a:xfrm>
            <a:off x="609600" y="1600200"/>
            <a:ext cx="7848599" cy="45259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0577"/>
                                        </p:tgtEl>
                                        <p:attrNameLst>
                                          <p:attrName>style.visibility</p:attrName>
                                        </p:attrNameLst>
                                      </p:cBhvr>
                                      <p:to>
                                        <p:strVal val="visible"/>
                                      </p:to>
                                    </p:set>
                                    <p:anim calcmode="lin" valueType="num">
                                      <p:cBhvr additive="base">
                                        <p:cTn id="13" dur="500" fill="hold"/>
                                        <p:tgtEl>
                                          <p:spTgt spid="280577"/>
                                        </p:tgtEl>
                                        <p:attrNameLst>
                                          <p:attrName>ppt_x</p:attrName>
                                        </p:attrNameLst>
                                      </p:cBhvr>
                                      <p:tavLst>
                                        <p:tav tm="0">
                                          <p:val>
                                            <p:strVal val="#ppt_x"/>
                                          </p:val>
                                        </p:tav>
                                        <p:tav tm="100000">
                                          <p:val>
                                            <p:strVal val="#ppt_x"/>
                                          </p:val>
                                        </p:tav>
                                      </p:tavLst>
                                    </p:anim>
                                    <p:anim calcmode="lin" valueType="num">
                                      <p:cBhvr additive="base">
                                        <p:cTn id="14" dur="500" fill="hold"/>
                                        <p:tgtEl>
                                          <p:spTgt spid="2805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Pollution</a:t>
            </a:r>
            <a:endParaRPr lang="en-IN" dirty="0"/>
          </a:p>
        </p:txBody>
      </p:sp>
      <p:sp>
        <p:nvSpPr>
          <p:cNvPr id="3" name="Content Placeholder 2"/>
          <p:cNvSpPr>
            <a:spLocks noGrp="1"/>
          </p:cNvSpPr>
          <p:nvPr>
            <p:ph idx="1"/>
          </p:nvPr>
        </p:nvSpPr>
        <p:spPr/>
        <p:txBody>
          <a:bodyPr/>
          <a:lstStyle/>
          <a:p>
            <a:r>
              <a:rPr lang="en-US" u="sng" dirty="0" smtClean="0"/>
              <a:t>Criteria Pollutants</a:t>
            </a:r>
            <a:r>
              <a:rPr lang="en-US" dirty="0" smtClean="0"/>
              <a:t>:-</a:t>
            </a:r>
          </a:p>
          <a:p>
            <a:r>
              <a:rPr lang="en-US" dirty="0" smtClean="0"/>
              <a:t>The criteria pollutants as defined by USA, EC(European Community) &amp; WHO includes CO,NO</a:t>
            </a:r>
            <a:r>
              <a:rPr lang="en-US" baseline="-25000" dirty="0" smtClean="0"/>
              <a:t>2</a:t>
            </a:r>
            <a:r>
              <a:rPr lang="en-US" dirty="0" smtClean="0"/>
              <a:t>,SO</a:t>
            </a:r>
            <a:r>
              <a:rPr lang="en-US" baseline="-25000" dirty="0" smtClean="0"/>
              <a:t>2</a:t>
            </a:r>
            <a:r>
              <a:rPr lang="en-US" dirty="0" smtClean="0"/>
              <a:t>,Pb,PM-10(Particulate Matter of </a:t>
            </a:r>
            <a:r>
              <a:rPr lang="en-US" dirty="0" err="1" smtClean="0"/>
              <a:t>dia</a:t>
            </a:r>
            <a:r>
              <a:rPr lang="en-US" dirty="0" smtClean="0"/>
              <a:t> less than 10µm)</a:t>
            </a:r>
          </a:p>
          <a:p>
            <a:r>
              <a:rPr lang="en-US" dirty="0" smtClean="0"/>
              <a:t>These are generally found in urban environment.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Pollution</a:t>
            </a:r>
            <a:endParaRPr lang="en-IN" dirty="0"/>
          </a:p>
        </p:txBody>
      </p:sp>
      <p:sp>
        <p:nvSpPr>
          <p:cNvPr id="3" name="Content Placeholder 2"/>
          <p:cNvSpPr>
            <a:spLocks noGrp="1"/>
          </p:cNvSpPr>
          <p:nvPr>
            <p:ph idx="1"/>
          </p:nvPr>
        </p:nvSpPr>
        <p:spPr/>
        <p:txBody>
          <a:bodyPr/>
          <a:lstStyle/>
          <a:p>
            <a:r>
              <a:rPr lang="en-US" u="sng" dirty="0" smtClean="0"/>
              <a:t>Non-Criteria Pollutants</a:t>
            </a:r>
            <a:r>
              <a:rPr lang="en-US" dirty="0" smtClean="0"/>
              <a:t>:-</a:t>
            </a:r>
          </a:p>
          <a:p>
            <a:r>
              <a:rPr lang="en-US" dirty="0" smtClean="0"/>
              <a:t>The non-criteria air pollutants are those for which emission limits from industry are set or fixed.</a:t>
            </a:r>
          </a:p>
          <a:p>
            <a:r>
              <a:rPr lang="en-US" dirty="0" smtClean="0"/>
              <a:t>These are more poisonous &amp; hazardous </a:t>
            </a:r>
            <a:r>
              <a:rPr lang="en-US" dirty="0" err="1" smtClean="0"/>
              <a:t>w.r.t</a:t>
            </a:r>
            <a:r>
              <a:rPr lang="en-US" dirty="0" smtClean="0"/>
              <a:t>. criteria pollutants</a:t>
            </a:r>
          </a:p>
          <a:p>
            <a:r>
              <a:rPr lang="en-US" dirty="0" smtClean="0"/>
              <a:t>Ex:- Benzene(C</a:t>
            </a:r>
            <a:r>
              <a:rPr lang="en-US" baseline="-25000" dirty="0" smtClean="0"/>
              <a:t>6</a:t>
            </a:r>
            <a:r>
              <a:rPr lang="en-US" dirty="0" smtClean="0"/>
              <a:t>H</a:t>
            </a:r>
            <a:r>
              <a:rPr lang="en-US" baseline="-25000" dirty="0" smtClean="0"/>
              <a:t>6</a:t>
            </a:r>
            <a:r>
              <a:rPr lang="en-US" dirty="0" smtClean="0"/>
              <a:t>),Carbon disulphide(CS</a:t>
            </a:r>
            <a:r>
              <a:rPr lang="en-US" baseline="-25000" dirty="0" smtClean="0"/>
              <a:t>2</a:t>
            </a:r>
            <a:r>
              <a:rPr lang="en-US" dirty="0" smtClean="0"/>
              <a:t>), Arsenic, Asbestos</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Pollution</a:t>
            </a:r>
            <a:endParaRPr lang="en-IN" dirty="0"/>
          </a:p>
        </p:txBody>
      </p:sp>
      <p:sp>
        <p:nvSpPr>
          <p:cNvPr id="3" name="Content Placeholder 2"/>
          <p:cNvSpPr>
            <a:spLocks noGrp="1"/>
          </p:cNvSpPr>
          <p:nvPr>
            <p:ph idx="1"/>
          </p:nvPr>
        </p:nvSpPr>
        <p:spPr/>
        <p:txBody>
          <a:bodyPr/>
          <a:lstStyle/>
          <a:p>
            <a:r>
              <a:rPr lang="en-US" u="sng" dirty="0" smtClean="0"/>
              <a:t>Acid Deposition</a:t>
            </a:r>
            <a:r>
              <a:rPr lang="en-US" dirty="0" smtClean="0"/>
              <a:t>:-</a:t>
            </a:r>
          </a:p>
          <a:p>
            <a:r>
              <a:rPr lang="en-US" dirty="0" smtClean="0"/>
              <a:t>Rainwater has pH approximately 5.7 &amp; rainwater having pH less than this will be treated as acid rain, which will be a reason for acid deposition on the earth.</a:t>
            </a:r>
          </a:p>
          <a:p>
            <a:r>
              <a:rPr lang="en-US" dirty="0" smtClean="0"/>
              <a:t>Hydrocarbon(HC),SO</a:t>
            </a:r>
            <a:r>
              <a:rPr lang="en-US" baseline="-25000" dirty="0" smtClean="0"/>
              <a:t>X</a:t>
            </a:r>
            <a:r>
              <a:rPr lang="en-US" dirty="0" smtClean="0"/>
              <a:t>,NO</a:t>
            </a:r>
            <a:r>
              <a:rPr lang="en-US" baseline="-25000" dirty="0" smtClean="0"/>
              <a:t>X</a:t>
            </a:r>
            <a:r>
              <a:rPr lang="en-US" dirty="0" smtClean="0"/>
              <a:t> emitted from industries &amp; vehicles are the main source of acid deposition.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Pollution</a:t>
            </a:r>
            <a:endParaRPr lang="en-IN" dirty="0"/>
          </a:p>
        </p:txBody>
      </p:sp>
      <p:sp>
        <p:nvSpPr>
          <p:cNvPr id="3" name="Content Placeholder 2"/>
          <p:cNvSpPr>
            <a:spLocks noGrp="1"/>
          </p:cNvSpPr>
          <p:nvPr>
            <p:ph idx="1"/>
          </p:nvPr>
        </p:nvSpPr>
        <p:spPr/>
        <p:txBody>
          <a:bodyPr/>
          <a:lstStyle/>
          <a:p>
            <a:r>
              <a:rPr lang="en-US" u="sng" dirty="0" smtClean="0"/>
              <a:t>GHG(Green House Gases)</a:t>
            </a:r>
            <a:r>
              <a:rPr lang="en-US" dirty="0" smtClean="0"/>
              <a:t>:-</a:t>
            </a:r>
          </a:p>
          <a:p>
            <a:r>
              <a:rPr lang="en-US" dirty="0" smtClean="0"/>
              <a:t>A GHG absorbs &amp; emits radiation within the thermal infrared range having wavelength between 700nm to 1mm i.e.</a:t>
            </a:r>
          </a:p>
          <a:p>
            <a:r>
              <a:rPr lang="en-US" dirty="0" smtClean="0"/>
              <a:t>700x10</a:t>
            </a:r>
            <a:r>
              <a:rPr lang="en-US" baseline="30000" dirty="0" smtClean="0"/>
              <a:t>-9</a:t>
            </a:r>
            <a:r>
              <a:rPr lang="en-US" dirty="0" smtClean="0"/>
              <a:t> m to 10</a:t>
            </a:r>
            <a:r>
              <a:rPr lang="en-US" baseline="30000" dirty="0" smtClean="0"/>
              <a:t>-3</a:t>
            </a:r>
            <a:r>
              <a:rPr lang="en-US" dirty="0" smtClean="0"/>
              <a:t>m  </a:t>
            </a:r>
          </a:p>
          <a:p>
            <a:r>
              <a:rPr lang="en-US" dirty="0" smtClean="0"/>
              <a:t>The major GHGs in order of their contribution are CO</a:t>
            </a:r>
            <a:r>
              <a:rPr lang="en-US" baseline="-25000" dirty="0" smtClean="0"/>
              <a:t>2</a:t>
            </a:r>
            <a:r>
              <a:rPr lang="en-US" dirty="0" smtClean="0"/>
              <a:t>&gt;CFCs&gt;CH</a:t>
            </a:r>
            <a:r>
              <a:rPr lang="en-US" baseline="-25000" dirty="0" smtClean="0"/>
              <a:t>4</a:t>
            </a:r>
            <a:r>
              <a:rPr lang="en-US" dirty="0" smtClean="0"/>
              <a:t>&gt;N</a:t>
            </a:r>
            <a:r>
              <a:rPr lang="en-US" baseline="-25000" dirty="0" smtClean="0"/>
              <a:t>2</a:t>
            </a:r>
            <a:r>
              <a:rPr lang="en-US" dirty="0" smtClean="0"/>
              <a:t>O(Nitrous Oxide)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Pollution</a:t>
            </a:r>
            <a:endParaRPr lang="en-IN" dirty="0"/>
          </a:p>
        </p:txBody>
      </p:sp>
      <p:sp>
        <p:nvSpPr>
          <p:cNvPr id="3" name="Content Placeholder 2"/>
          <p:cNvSpPr>
            <a:spLocks noGrp="1"/>
          </p:cNvSpPr>
          <p:nvPr>
            <p:ph idx="1"/>
          </p:nvPr>
        </p:nvSpPr>
        <p:spPr/>
        <p:txBody>
          <a:bodyPr/>
          <a:lstStyle/>
          <a:p>
            <a:r>
              <a:rPr lang="en-US" u="sng" dirty="0" smtClean="0"/>
              <a:t>Air Pollution Meteorology</a:t>
            </a:r>
            <a:r>
              <a:rPr lang="en-US" dirty="0" smtClean="0"/>
              <a:t>:-</a:t>
            </a:r>
          </a:p>
          <a:p>
            <a:r>
              <a:rPr lang="en-US" dirty="0" smtClean="0"/>
              <a:t>The meteorological factors are –</a:t>
            </a:r>
          </a:p>
          <a:p>
            <a:r>
              <a:rPr lang="en-US" dirty="0" smtClean="0"/>
              <a:t>Wind speed &amp; direction</a:t>
            </a:r>
          </a:p>
          <a:p>
            <a:r>
              <a:rPr lang="en-US" dirty="0" smtClean="0"/>
              <a:t>Temperature &amp; humidity</a:t>
            </a:r>
          </a:p>
          <a:p>
            <a:r>
              <a:rPr lang="en-US" dirty="0" smtClean="0"/>
              <a:t>Turbulence </a:t>
            </a:r>
          </a:p>
          <a:p>
            <a:r>
              <a:rPr lang="en-US" dirty="0" smtClean="0"/>
              <a:t>Atmospheric Stability</a:t>
            </a:r>
          </a:p>
          <a:p>
            <a:r>
              <a:rPr lang="en-US" dirty="0" smtClean="0"/>
              <a:t>Topographic effects on meteorology</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Pollution</a:t>
            </a:r>
            <a:endParaRPr lang="en-IN" dirty="0"/>
          </a:p>
        </p:txBody>
      </p:sp>
      <p:sp>
        <p:nvSpPr>
          <p:cNvPr id="3" name="Content Placeholder 2"/>
          <p:cNvSpPr>
            <a:spLocks noGrp="1"/>
          </p:cNvSpPr>
          <p:nvPr>
            <p:ph idx="1"/>
          </p:nvPr>
        </p:nvSpPr>
        <p:spPr/>
        <p:txBody>
          <a:bodyPr/>
          <a:lstStyle/>
          <a:p>
            <a:r>
              <a:rPr lang="en-US" u="sng" dirty="0" smtClean="0"/>
              <a:t>Scales</a:t>
            </a:r>
            <a:r>
              <a:rPr lang="en-US" dirty="0" smtClean="0"/>
              <a:t>:-</a:t>
            </a:r>
          </a:p>
          <a:p>
            <a:r>
              <a:rPr lang="en-US" dirty="0" smtClean="0"/>
              <a:t>Air pollution emission can be measured in 3 scales-</a:t>
            </a:r>
          </a:p>
          <a:p>
            <a:r>
              <a:rPr lang="en-US" dirty="0" smtClean="0"/>
              <a:t>a) </a:t>
            </a:r>
            <a:r>
              <a:rPr lang="en-US" dirty="0" err="1" smtClean="0"/>
              <a:t>Microscale</a:t>
            </a:r>
            <a:endParaRPr lang="en-US" dirty="0" smtClean="0"/>
          </a:p>
          <a:p>
            <a:r>
              <a:rPr lang="en-US" dirty="0" smtClean="0"/>
              <a:t>b) </a:t>
            </a:r>
            <a:r>
              <a:rPr lang="en-US" dirty="0" err="1" smtClean="0"/>
              <a:t>Mesoscale</a:t>
            </a:r>
            <a:endParaRPr lang="en-US" dirty="0" smtClean="0"/>
          </a:p>
          <a:p>
            <a:r>
              <a:rPr lang="en-US" dirty="0" smtClean="0"/>
              <a:t>c) </a:t>
            </a:r>
            <a:r>
              <a:rPr lang="en-US" dirty="0" err="1" smtClean="0"/>
              <a:t>Macroscale</a:t>
            </a:r>
            <a:r>
              <a:rPr lang="en-US" dirty="0" smtClean="0"/>
              <a:t>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Pollution</a:t>
            </a:r>
            <a:endParaRPr lang="en-IN" dirty="0"/>
          </a:p>
        </p:txBody>
      </p:sp>
      <p:sp>
        <p:nvSpPr>
          <p:cNvPr id="3" name="Content Placeholder 2"/>
          <p:cNvSpPr>
            <a:spLocks noGrp="1"/>
          </p:cNvSpPr>
          <p:nvPr>
            <p:ph idx="1"/>
          </p:nvPr>
        </p:nvSpPr>
        <p:spPr/>
        <p:txBody>
          <a:bodyPr/>
          <a:lstStyle/>
          <a:p>
            <a:r>
              <a:rPr lang="en-US" dirty="0" smtClean="0"/>
              <a:t>a) </a:t>
            </a:r>
            <a:r>
              <a:rPr lang="en-US" u="sng" dirty="0" err="1" smtClean="0"/>
              <a:t>Microscale</a:t>
            </a:r>
            <a:r>
              <a:rPr lang="en-US" dirty="0" smtClean="0"/>
              <a:t>:-</a:t>
            </a:r>
          </a:p>
          <a:p>
            <a:r>
              <a:rPr lang="en-US" dirty="0" smtClean="0"/>
              <a:t>It is of the order of 1km &amp; duration is minutes to hours.</a:t>
            </a:r>
          </a:p>
          <a:p>
            <a:r>
              <a:rPr lang="en-US" dirty="0" smtClean="0"/>
              <a:t>Ex:- Chimney gases</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Pollution</a:t>
            </a:r>
            <a:endParaRPr lang="en-IN" dirty="0"/>
          </a:p>
        </p:txBody>
      </p:sp>
      <p:sp>
        <p:nvSpPr>
          <p:cNvPr id="3" name="Content Placeholder 2"/>
          <p:cNvSpPr>
            <a:spLocks noGrp="1"/>
          </p:cNvSpPr>
          <p:nvPr>
            <p:ph idx="1"/>
          </p:nvPr>
        </p:nvSpPr>
        <p:spPr/>
        <p:txBody>
          <a:bodyPr/>
          <a:lstStyle/>
          <a:p>
            <a:r>
              <a:rPr lang="en-US" dirty="0" smtClean="0"/>
              <a:t>b) </a:t>
            </a:r>
            <a:r>
              <a:rPr lang="en-US" u="sng" dirty="0" err="1" smtClean="0"/>
              <a:t>Mesoscale</a:t>
            </a:r>
            <a:r>
              <a:rPr lang="en-US" dirty="0" smtClean="0"/>
              <a:t>:-</a:t>
            </a:r>
          </a:p>
          <a:p>
            <a:r>
              <a:rPr lang="en-US" dirty="0" smtClean="0"/>
              <a:t>It is of the order of 100km &amp; duration is hours to days.</a:t>
            </a:r>
          </a:p>
          <a:p>
            <a:r>
              <a:rPr lang="en-US" dirty="0" smtClean="0"/>
              <a:t>Ex:- Mountain valley wind </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Pollution</a:t>
            </a:r>
            <a:endParaRPr lang="en-IN" dirty="0"/>
          </a:p>
        </p:txBody>
      </p:sp>
      <p:sp>
        <p:nvSpPr>
          <p:cNvPr id="3" name="Content Placeholder 2"/>
          <p:cNvSpPr>
            <a:spLocks noGrp="1"/>
          </p:cNvSpPr>
          <p:nvPr>
            <p:ph idx="1"/>
          </p:nvPr>
        </p:nvSpPr>
        <p:spPr/>
        <p:txBody>
          <a:bodyPr/>
          <a:lstStyle/>
          <a:p>
            <a:r>
              <a:rPr lang="en-US" dirty="0" smtClean="0"/>
              <a:t>c) </a:t>
            </a:r>
            <a:r>
              <a:rPr lang="en-US" u="sng" dirty="0" err="1" smtClean="0"/>
              <a:t>Macroscale</a:t>
            </a:r>
            <a:r>
              <a:rPr lang="en-US" dirty="0" smtClean="0"/>
              <a:t>:-</a:t>
            </a:r>
          </a:p>
          <a:p>
            <a:r>
              <a:rPr lang="en-US" dirty="0" smtClean="0"/>
              <a:t>It is of the order of 1000km &amp; duration is days to weeks.</a:t>
            </a:r>
          </a:p>
          <a:p>
            <a:r>
              <a:rPr lang="en-US" dirty="0" smtClean="0"/>
              <a:t>Ex:- wind over oceans &amp; continents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ecology</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Living organisms can’t exist with total disregard to their environment.</a:t>
            </a:r>
          </a:p>
          <a:p>
            <a:r>
              <a:rPr lang="en-US" dirty="0" smtClean="0"/>
              <a:t>All living organisms &amp; their physical environment are interdependent upon each other &amp; also affect each other.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Pollution</a:t>
            </a:r>
            <a:endParaRPr lang="en-IN" dirty="0"/>
          </a:p>
        </p:txBody>
      </p:sp>
      <p:sp>
        <p:nvSpPr>
          <p:cNvPr id="3" name="Content Placeholder 2"/>
          <p:cNvSpPr>
            <a:spLocks noGrp="1"/>
          </p:cNvSpPr>
          <p:nvPr>
            <p:ph idx="1"/>
          </p:nvPr>
        </p:nvSpPr>
        <p:spPr/>
        <p:txBody>
          <a:bodyPr/>
          <a:lstStyle/>
          <a:p>
            <a:r>
              <a:rPr lang="en-US" u="sng" dirty="0" smtClean="0"/>
              <a:t>Wind Speed</a:t>
            </a:r>
            <a:r>
              <a:rPr lang="en-US" dirty="0" smtClean="0"/>
              <a:t>:-</a:t>
            </a:r>
          </a:p>
          <a:p>
            <a:r>
              <a:rPr lang="en-US" dirty="0" smtClean="0"/>
              <a:t>Wind speed at any height(z) can be determined using power law relationship i.e. </a:t>
            </a:r>
          </a:p>
          <a:p>
            <a:r>
              <a:rPr lang="en-US" dirty="0" smtClean="0"/>
              <a:t>U</a:t>
            </a:r>
            <a:r>
              <a:rPr lang="en-US" baseline="-25000" dirty="0" smtClean="0"/>
              <a:t>Z</a:t>
            </a:r>
            <a:r>
              <a:rPr lang="en-US" dirty="0" smtClean="0"/>
              <a:t>=U</a:t>
            </a:r>
            <a:r>
              <a:rPr lang="en-US" baseline="-25000" dirty="0" smtClean="0"/>
              <a:t>10</a:t>
            </a:r>
            <a:r>
              <a:rPr lang="en-US" dirty="0" smtClean="0"/>
              <a:t>(Z/Z</a:t>
            </a:r>
            <a:r>
              <a:rPr lang="en-US" baseline="-25000" dirty="0" smtClean="0"/>
              <a:t>10</a:t>
            </a:r>
            <a:r>
              <a:rPr lang="en-US" dirty="0" smtClean="0"/>
              <a:t>)</a:t>
            </a:r>
            <a:r>
              <a:rPr lang="en-US" baseline="30000" dirty="0" smtClean="0"/>
              <a:t>P</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Pollution</a:t>
            </a:r>
            <a:endParaRPr lang="en-IN" dirty="0"/>
          </a:p>
        </p:txBody>
      </p:sp>
      <p:sp>
        <p:nvSpPr>
          <p:cNvPr id="3" name="Content Placeholder 2"/>
          <p:cNvSpPr>
            <a:spLocks noGrp="1"/>
          </p:cNvSpPr>
          <p:nvPr>
            <p:ph idx="1"/>
          </p:nvPr>
        </p:nvSpPr>
        <p:spPr/>
        <p:txBody>
          <a:bodyPr/>
          <a:lstStyle/>
          <a:p>
            <a:r>
              <a:rPr lang="en-US" dirty="0" smtClean="0"/>
              <a:t>Where,</a:t>
            </a:r>
          </a:p>
          <a:p>
            <a:r>
              <a:rPr lang="en-US" dirty="0" smtClean="0"/>
              <a:t>U</a:t>
            </a:r>
            <a:r>
              <a:rPr lang="en-US" baseline="-25000" dirty="0" smtClean="0"/>
              <a:t>Z</a:t>
            </a:r>
            <a:r>
              <a:rPr lang="en-US" dirty="0" smtClean="0"/>
              <a:t> is wind speed at height Z </a:t>
            </a:r>
            <a:r>
              <a:rPr lang="en-US" dirty="0" err="1" smtClean="0"/>
              <a:t>mtr</a:t>
            </a:r>
            <a:endParaRPr lang="en-US" dirty="0" smtClean="0"/>
          </a:p>
          <a:p>
            <a:r>
              <a:rPr lang="en-US" dirty="0" smtClean="0"/>
              <a:t>U</a:t>
            </a:r>
            <a:r>
              <a:rPr lang="en-US" baseline="-25000" dirty="0" smtClean="0"/>
              <a:t>10</a:t>
            </a:r>
            <a:r>
              <a:rPr lang="en-US" dirty="0" smtClean="0"/>
              <a:t> is wind speed at 10mtr height</a:t>
            </a:r>
          </a:p>
          <a:p>
            <a:r>
              <a:rPr lang="en-US" dirty="0" smtClean="0"/>
              <a:t>Z is height in </a:t>
            </a:r>
            <a:r>
              <a:rPr lang="en-US" dirty="0" err="1" smtClean="0"/>
              <a:t>mtr</a:t>
            </a:r>
            <a:endParaRPr lang="en-US" dirty="0" smtClean="0"/>
          </a:p>
          <a:p>
            <a:r>
              <a:rPr lang="en-US" dirty="0" smtClean="0"/>
              <a:t>Z</a:t>
            </a:r>
            <a:r>
              <a:rPr lang="en-US" baseline="-25000" dirty="0" smtClean="0"/>
              <a:t>10</a:t>
            </a:r>
            <a:r>
              <a:rPr lang="en-US" dirty="0" smtClean="0"/>
              <a:t> is 10 </a:t>
            </a:r>
            <a:r>
              <a:rPr lang="en-US" dirty="0" err="1" smtClean="0"/>
              <a:t>mtr</a:t>
            </a:r>
            <a:r>
              <a:rPr lang="en-US" dirty="0" smtClean="0"/>
              <a:t> height</a:t>
            </a:r>
          </a:p>
          <a:p>
            <a:r>
              <a:rPr lang="en-US" dirty="0" smtClean="0"/>
              <a:t>P is exponent, depends on terrain &amp; stability class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Pollution</a:t>
            </a:r>
            <a:endParaRPr lang="en-IN" dirty="0"/>
          </a:p>
        </p:txBody>
      </p:sp>
      <p:sp>
        <p:nvSpPr>
          <p:cNvPr id="3" name="Content Placeholder 2"/>
          <p:cNvSpPr>
            <a:spLocks noGrp="1"/>
          </p:cNvSpPr>
          <p:nvPr>
            <p:ph idx="1"/>
          </p:nvPr>
        </p:nvSpPr>
        <p:spPr/>
        <p:txBody>
          <a:bodyPr/>
          <a:lstStyle/>
          <a:p>
            <a:r>
              <a:rPr lang="en-US" dirty="0" smtClean="0"/>
              <a:t>Q. Use power law velocity profile equation to determine U</a:t>
            </a:r>
            <a:r>
              <a:rPr lang="en-US" baseline="-25000" dirty="0" smtClean="0"/>
              <a:t>20</a:t>
            </a:r>
            <a:r>
              <a:rPr lang="en-US" dirty="0" smtClean="0"/>
              <a:t>,U</a:t>
            </a:r>
            <a:r>
              <a:rPr lang="en-US" baseline="-25000" dirty="0" smtClean="0"/>
              <a:t>50</a:t>
            </a:r>
            <a:r>
              <a:rPr lang="en-US" dirty="0" smtClean="0"/>
              <a:t>,U</a:t>
            </a:r>
            <a:r>
              <a:rPr lang="en-US" baseline="-25000" dirty="0" smtClean="0"/>
              <a:t>100</a:t>
            </a:r>
            <a:r>
              <a:rPr lang="en-US" dirty="0" smtClean="0"/>
              <a:t>,U</a:t>
            </a:r>
            <a:r>
              <a:rPr lang="en-US" baseline="-25000" dirty="0" smtClean="0"/>
              <a:t>200</a:t>
            </a:r>
            <a:r>
              <a:rPr lang="en-US" dirty="0" smtClean="0"/>
              <a:t> if U</a:t>
            </a:r>
            <a:r>
              <a:rPr lang="en-US" baseline="-25000" dirty="0" smtClean="0"/>
              <a:t>10</a:t>
            </a:r>
            <a:r>
              <a:rPr lang="en-US" dirty="0" smtClean="0"/>
              <a:t> is 5m/sec &amp; p is 0.2.</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Pollution</a:t>
            </a:r>
            <a:endParaRPr lang="en-IN" dirty="0"/>
          </a:p>
        </p:txBody>
      </p:sp>
      <p:sp>
        <p:nvSpPr>
          <p:cNvPr id="3" name="Content Placeholder 2"/>
          <p:cNvSpPr>
            <a:spLocks noGrp="1"/>
          </p:cNvSpPr>
          <p:nvPr>
            <p:ph idx="1"/>
          </p:nvPr>
        </p:nvSpPr>
        <p:spPr/>
        <p:txBody>
          <a:bodyPr/>
          <a:lstStyle/>
          <a:p>
            <a:r>
              <a:rPr lang="en-US" u="sng" dirty="0" smtClean="0"/>
              <a:t>Lapse Rate</a:t>
            </a:r>
            <a:r>
              <a:rPr lang="en-US" dirty="0" smtClean="0"/>
              <a:t>:-</a:t>
            </a:r>
          </a:p>
          <a:p>
            <a:r>
              <a:rPr lang="en-US" dirty="0" smtClean="0"/>
              <a:t>In the lower troposphere, the temperature usually decreases with altitude.</a:t>
            </a:r>
          </a:p>
          <a:p>
            <a:r>
              <a:rPr lang="en-US" dirty="0" smtClean="0"/>
              <a:t>The rate of temperature change or gradient is known as the lapse rate. </a:t>
            </a:r>
          </a:p>
          <a:p>
            <a:r>
              <a:rPr lang="en-US" dirty="0" smtClean="0"/>
              <a:t>Lapse rate can be ambient or adiabatic.</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Pollution</a:t>
            </a:r>
            <a:endParaRPr lang="en-IN" dirty="0"/>
          </a:p>
        </p:txBody>
      </p:sp>
      <p:sp>
        <p:nvSpPr>
          <p:cNvPr id="3" name="Content Placeholder 2"/>
          <p:cNvSpPr>
            <a:spLocks noGrp="1"/>
          </p:cNvSpPr>
          <p:nvPr>
            <p:ph idx="1"/>
          </p:nvPr>
        </p:nvSpPr>
        <p:spPr/>
        <p:txBody>
          <a:bodyPr/>
          <a:lstStyle/>
          <a:p>
            <a:r>
              <a:rPr lang="en-US" u="sng" dirty="0" smtClean="0"/>
              <a:t>Ambient Lapse Rate (ALR)</a:t>
            </a:r>
            <a:r>
              <a:rPr lang="en-US" dirty="0" smtClean="0"/>
              <a:t> or</a:t>
            </a:r>
          </a:p>
          <a:p>
            <a:r>
              <a:rPr lang="en-US" u="sng" dirty="0" smtClean="0"/>
              <a:t>Environmental Lapse Rate(ELR)</a:t>
            </a:r>
            <a:r>
              <a:rPr lang="en-US" dirty="0" smtClean="0"/>
              <a:t>:-</a:t>
            </a:r>
          </a:p>
          <a:p>
            <a:r>
              <a:rPr lang="en-US" dirty="0" smtClean="0"/>
              <a:t>The temperature change or gradient with respect to rising altitude is known as ambient lapse rate &amp; it varies from day to day &amp; day to night.</a:t>
            </a:r>
          </a:p>
          <a:p>
            <a:r>
              <a:rPr lang="en-IN" dirty="0" smtClean="0"/>
              <a:t>This is the actual change of temperature with altitude for the stationary atmosphere.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Pollution</a:t>
            </a:r>
            <a:endParaRPr lang="en-IN" dirty="0"/>
          </a:p>
        </p:txBody>
      </p:sp>
      <p:sp>
        <p:nvSpPr>
          <p:cNvPr id="3" name="Content Placeholder 2"/>
          <p:cNvSpPr>
            <a:spLocks noGrp="1"/>
          </p:cNvSpPr>
          <p:nvPr>
            <p:ph idx="1"/>
          </p:nvPr>
        </p:nvSpPr>
        <p:spPr/>
        <p:txBody>
          <a:bodyPr/>
          <a:lstStyle/>
          <a:p>
            <a:r>
              <a:rPr lang="en-US" u="sng" dirty="0" smtClean="0"/>
              <a:t>Adiabatic Lapse Rate</a:t>
            </a:r>
            <a:r>
              <a:rPr lang="en-US" dirty="0" smtClean="0"/>
              <a:t>:-</a:t>
            </a:r>
          </a:p>
          <a:p>
            <a:r>
              <a:rPr lang="en-US" dirty="0" smtClean="0"/>
              <a:t>The temperature change of a parcel of air against rising altitude under adiabatic condition (i.e. occurring without the addition or loss of heat) is called the adiabatic lapse rate.</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Pollution</a:t>
            </a:r>
            <a:endParaRPr lang="en-IN" dirty="0"/>
          </a:p>
        </p:txBody>
      </p:sp>
      <p:sp>
        <p:nvSpPr>
          <p:cNvPr id="3" name="Content Placeholder 2"/>
          <p:cNvSpPr>
            <a:spLocks noGrp="1"/>
          </p:cNvSpPr>
          <p:nvPr>
            <p:ph idx="1"/>
          </p:nvPr>
        </p:nvSpPr>
        <p:spPr/>
        <p:txBody>
          <a:bodyPr/>
          <a:lstStyle/>
          <a:p>
            <a:r>
              <a:rPr lang="en-US" dirty="0" smtClean="0"/>
              <a:t>Adiabatic Lapse Rate can be of two types-</a:t>
            </a:r>
          </a:p>
          <a:p>
            <a:r>
              <a:rPr lang="en-US" dirty="0" err="1" smtClean="0"/>
              <a:t>i</a:t>
            </a:r>
            <a:r>
              <a:rPr lang="en-US" dirty="0" smtClean="0"/>
              <a:t>) Dry Adiabatic Lapse Rate(DALR)</a:t>
            </a:r>
          </a:p>
          <a:p>
            <a:r>
              <a:rPr lang="en-US" dirty="0" smtClean="0"/>
              <a:t>ii) </a:t>
            </a:r>
            <a:r>
              <a:rPr lang="en-IN" dirty="0" smtClean="0"/>
              <a:t>Moist adiabatic lapse rate (MALR) or </a:t>
            </a:r>
          </a:p>
          <a:p>
            <a:r>
              <a:rPr lang="en-US" dirty="0" smtClean="0"/>
              <a:t>    </a:t>
            </a:r>
            <a:r>
              <a:rPr lang="en-IN" dirty="0" smtClean="0"/>
              <a:t>Saturated adiabatic lapse rate(SALR)</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Pollution</a:t>
            </a:r>
            <a:endParaRPr lang="en-IN" dirty="0"/>
          </a:p>
        </p:txBody>
      </p:sp>
      <p:sp>
        <p:nvSpPr>
          <p:cNvPr id="3" name="Content Placeholder 2"/>
          <p:cNvSpPr>
            <a:spLocks noGrp="1"/>
          </p:cNvSpPr>
          <p:nvPr>
            <p:ph idx="1"/>
          </p:nvPr>
        </p:nvSpPr>
        <p:spPr/>
        <p:txBody>
          <a:bodyPr/>
          <a:lstStyle/>
          <a:p>
            <a:r>
              <a:rPr lang="en-US" dirty="0" smtClean="0"/>
              <a:t>For dry air i.e. DALR value is 0.98</a:t>
            </a:r>
            <a:r>
              <a:rPr lang="en-US" baseline="30000" dirty="0" smtClean="0"/>
              <a:t>0</a:t>
            </a:r>
            <a:r>
              <a:rPr lang="en-US" dirty="0" smtClean="0"/>
              <a:t>C per 100mtr or approximately 1</a:t>
            </a:r>
            <a:r>
              <a:rPr lang="en-US" baseline="30000" dirty="0" smtClean="0"/>
              <a:t>0</a:t>
            </a:r>
            <a:r>
              <a:rPr lang="en-US" dirty="0" smtClean="0"/>
              <a:t>C per 100mtr                     or 10</a:t>
            </a:r>
            <a:r>
              <a:rPr lang="en-US" baseline="30000" dirty="0" smtClean="0"/>
              <a:t>0</a:t>
            </a:r>
            <a:r>
              <a:rPr lang="en-US" dirty="0" smtClean="0"/>
              <a:t>C per KM height</a:t>
            </a:r>
          </a:p>
          <a:p>
            <a:r>
              <a:rPr lang="en-US" dirty="0" smtClean="0"/>
              <a:t>For moist air i.e. MALR value is 0.55</a:t>
            </a:r>
            <a:r>
              <a:rPr lang="en-US" baseline="30000" dirty="0" smtClean="0"/>
              <a:t>0</a:t>
            </a:r>
            <a:r>
              <a:rPr lang="en-US" dirty="0" smtClean="0"/>
              <a:t>C per 100mtr or approximately 0.6</a:t>
            </a:r>
            <a:r>
              <a:rPr lang="en-US" baseline="30000" dirty="0" smtClean="0"/>
              <a:t>0</a:t>
            </a:r>
            <a:r>
              <a:rPr lang="en-US" dirty="0" smtClean="0"/>
              <a:t>C per 100mtr    or 6</a:t>
            </a:r>
            <a:r>
              <a:rPr lang="en-US" baseline="30000" dirty="0" smtClean="0"/>
              <a:t>0</a:t>
            </a:r>
            <a:r>
              <a:rPr lang="en-US" dirty="0" smtClean="0"/>
              <a:t>C per KM height.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Pollution</a:t>
            </a:r>
            <a:endParaRPr lang="en-IN" dirty="0"/>
          </a:p>
        </p:txBody>
      </p:sp>
      <p:sp>
        <p:nvSpPr>
          <p:cNvPr id="3" name="Content Placeholder 2"/>
          <p:cNvSpPr>
            <a:spLocks noGrp="1"/>
          </p:cNvSpPr>
          <p:nvPr>
            <p:ph idx="1"/>
          </p:nvPr>
        </p:nvSpPr>
        <p:spPr/>
        <p:txBody>
          <a:bodyPr/>
          <a:lstStyle/>
          <a:p>
            <a:r>
              <a:rPr lang="en-US" dirty="0" smtClean="0"/>
              <a:t>A </a:t>
            </a:r>
            <a:r>
              <a:rPr lang="en-US" u="sng" dirty="0" smtClean="0"/>
              <a:t>neutrally stable</a:t>
            </a:r>
            <a:r>
              <a:rPr lang="en-US" dirty="0" smtClean="0"/>
              <a:t> atmosphere occurs when ALR(Ambient)=DALR i.e. rate of cooling with rising altitude is nearly 1</a:t>
            </a:r>
            <a:r>
              <a:rPr lang="en-US" baseline="30000" dirty="0" smtClean="0"/>
              <a:t>0</a:t>
            </a:r>
            <a:r>
              <a:rPr lang="en-US" dirty="0" smtClean="0"/>
              <a:t>C per 100mtr.</a:t>
            </a:r>
          </a:p>
          <a:p>
            <a:r>
              <a:rPr lang="en-US" dirty="0" smtClean="0"/>
              <a:t>A </a:t>
            </a:r>
            <a:r>
              <a:rPr lang="en-US" u="sng" dirty="0" smtClean="0"/>
              <a:t>stable</a:t>
            </a:r>
            <a:r>
              <a:rPr lang="en-US" dirty="0" smtClean="0"/>
              <a:t> atmosphere occurs when ALR &lt; DALR i.e. rate of cooling with rising altitude is less than 1</a:t>
            </a:r>
            <a:r>
              <a:rPr lang="en-US" baseline="30000" dirty="0" smtClean="0"/>
              <a:t>0</a:t>
            </a:r>
            <a:r>
              <a:rPr lang="en-US" dirty="0" smtClean="0"/>
              <a:t>C per 100mtr.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Pollution</a:t>
            </a:r>
            <a:endParaRPr lang="en-IN" dirty="0"/>
          </a:p>
        </p:txBody>
      </p:sp>
      <p:sp>
        <p:nvSpPr>
          <p:cNvPr id="3" name="Content Placeholder 2"/>
          <p:cNvSpPr>
            <a:spLocks noGrp="1"/>
          </p:cNvSpPr>
          <p:nvPr>
            <p:ph idx="1"/>
          </p:nvPr>
        </p:nvSpPr>
        <p:spPr/>
        <p:txBody>
          <a:bodyPr/>
          <a:lstStyle/>
          <a:p>
            <a:r>
              <a:rPr lang="en-US" dirty="0" smtClean="0"/>
              <a:t>An </a:t>
            </a:r>
            <a:r>
              <a:rPr lang="en-US" u="sng" dirty="0" smtClean="0"/>
              <a:t>unstable</a:t>
            </a:r>
            <a:r>
              <a:rPr lang="en-US" dirty="0" smtClean="0"/>
              <a:t> atmosphere occurs when ALR &gt; DALR i.e. rate of cooling with rising altitude is greater than 1</a:t>
            </a:r>
            <a:r>
              <a:rPr lang="en-US" baseline="30000" dirty="0" smtClean="0"/>
              <a:t>0</a:t>
            </a:r>
            <a:r>
              <a:rPr lang="en-US" dirty="0" smtClean="0"/>
              <a:t>C per 100mtr.</a:t>
            </a:r>
          </a:p>
          <a:p>
            <a:r>
              <a:rPr lang="en-US" dirty="0" smtClean="0"/>
              <a:t>A </a:t>
            </a:r>
            <a:r>
              <a:rPr lang="en-US" u="sng" dirty="0" smtClean="0"/>
              <a:t>stable inversion</a:t>
            </a:r>
            <a:r>
              <a:rPr lang="en-US" dirty="0" smtClean="0"/>
              <a:t> condition occurs, when the temperature increases with altitude.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ecology</a:t>
            </a:r>
            <a:endParaRPr lang="en-US" dirty="0"/>
          </a:p>
        </p:txBody>
      </p:sp>
      <p:sp>
        <p:nvSpPr>
          <p:cNvPr id="3" name="Content Placeholder 2"/>
          <p:cNvSpPr>
            <a:spLocks noGrp="1"/>
          </p:cNvSpPr>
          <p:nvPr>
            <p:ph idx="1"/>
          </p:nvPr>
        </p:nvSpPr>
        <p:spPr/>
        <p:txBody>
          <a:bodyPr/>
          <a:lstStyle/>
          <a:p>
            <a:r>
              <a:rPr lang="en-US" dirty="0" smtClean="0"/>
              <a:t>Every living organisms has certain limits of tolerance towards the various factors of environment &amp; only within these limits the organisms can survive.</a:t>
            </a:r>
          </a:p>
          <a:p>
            <a:r>
              <a:rPr lang="en-US" dirty="0" smtClean="0"/>
              <a:t>The existence of life depends upon flow of energy through food chains &amp; the cycling of nutrients.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Stability Classes</a:t>
            </a:r>
            <a:endParaRPr lang="en-IN" dirty="0"/>
          </a:p>
        </p:txBody>
      </p:sp>
      <p:pic>
        <p:nvPicPr>
          <p:cNvPr id="376834" name="Picture 2"/>
          <p:cNvPicPr>
            <a:picLocks noGrp="1" noChangeAspect="1" noChangeArrowheads="1"/>
          </p:cNvPicPr>
          <p:nvPr>
            <p:ph idx="1"/>
          </p:nvPr>
        </p:nvPicPr>
        <p:blipFill>
          <a:blip r:embed="rId2"/>
          <a:srcRect/>
          <a:stretch>
            <a:fillRect/>
          </a:stretch>
        </p:blipFill>
        <p:spPr bwMode="auto">
          <a:xfrm>
            <a:off x="838200" y="1447800"/>
            <a:ext cx="7696199" cy="4572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6834"/>
                                        </p:tgtEl>
                                        <p:attrNameLst>
                                          <p:attrName>style.visibility</p:attrName>
                                        </p:attrNameLst>
                                      </p:cBhvr>
                                      <p:to>
                                        <p:strVal val="visible"/>
                                      </p:to>
                                    </p:set>
                                    <p:anim calcmode="lin" valueType="num">
                                      <p:cBhvr additive="base">
                                        <p:cTn id="13" dur="500" fill="hold"/>
                                        <p:tgtEl>
                                          <p:spTgt spid="376834"/>
                                        </p:tgtEl>
                                        <p:attrNameLst>
                                          <p:attrName>ppt_x</p:attrName>
                                        </p:attrNameLst>
                                      </p:cBhvr>
                                      <p:tavLst>
                                        <p:tav tm="0">
                                          <p:val>
                                            <p:strVal val="#ppt_x"/>
                                          </p:val>
                                        </p:tav>
                                        <p:tav tm="100000">
                                          <p:val>
                                            <p:strVal val="#ppt_x"/>
                                          </p:val>
                                        </p:tav>
                                      </p:tavLst>
                                    </p:anim>
                                    <p:anim calcmode="lin" valueType="num">
                                      <p:cBhvr additive="base">
                                        <p:cTn id="14" dur="500" fill="hold"/>
                                        <p:tgtEl>
                                          <p:spTgt spid="3768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Stability Classes</a:t>
            </a:r>
            <a:endParaRPr lang="en-IN" dirty="0"/>
          </a:p>
        </p:txBody>
      </p:sp>
      <p:sp>
        <p:nvSpPr>
          <p:cNvPr id="3" name="Content Placeholder 2"/>
          <p:cNvSpPr>
            <a:spLocks noGrp="1"/>
          </p:cNvSpPr>
          <p:nvPr>
            <p:ph idx="1"/>
          </p:nvPr>
        </p:nvSpPr>
        <p:spPr/>
        <p:txBody>
          <a:bodyPr/>
          <a:lstStyle/>
          <a:p>
            <a:r>
              <a:rPr lang="en-US" dirty="0" smtClean="0"/>
              <a:t>The previous figure represents the relationship of the variety of possible ambient lapse rate(ALR) to the dry adiabatic lapse rate(DALR) as corresponding to the </a:t>
            </a:r>
            <a:r>
              <a:rPr lang="en-US" dirty="0" err="1" smtClean="0"/>
              <a:t>Pasquill</a:t>
            </a:r>
            <a:r>
              <a:rPr lang="en-US" dirty="0" smtClean="0"/>
              <a:t>-Gifford stability classes.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Pollution</a:t>
            </a:r>
            <a:endParaRPr lang="en-IN" dirty="0"/>
          </a:p>
        </p:txBody>
      </p:sp>
      <p:sp>
        <p:nvSpPr>
          <p:cNvPr id="3" name="Content Placeholder 2"/>
          <p:cNvSpPr>
            <a:spLocks noGrp="1"/>
          </p:cNvSpPr>
          <p:nvPr>
            <p:ph idx="1"/>
          </p:nvPr>
        </p:nvSpPr>
        <p:spPr/>
        <p:txBody>
          <a:bodyPr>
            <a:normAutofit lnSpcReduction="10000"/>
          </a:bodyPr>
          <a:lstStyle/>
          <a:p>
            <a:r>
              <a:rPr lang="en-US" u="sng" dirty="0" smtClean="0"/>
              <a:t>Atmospheric Dispersion</a:t>
            </a:r>
            <a:r>
              <a:rPr lang="en-US" dirty="0" smtClean="0"/>
              <a:t>:-</a:t>
            </a:r>
          </a:p>
          <a:p>
            <a:r>
              <a:rPr lang="en-US" dirty="0" smtClean="0"/>
              <a:t>For determining atmospheric dispersion, generally 5 models are used like – </a:t>
            </a:r>
          </a:p>
          <a:p>
            <a:r>
              <a:rPr lang="en-US" dirty="0" smtClean="0"/>
              <a:t>Gaussian model</a:t>
            </a:r>
          </a:p>
          <a:p>
            <a:r>
              <a:rPr lang="en-US" dirty="0" smtClean="0"/>
              <a:t>Numerical model</a:t>
            </a:r>
          </a:p>
          <a:p>
            <a:r>
              <a:rPr lang="en-US" dirty="0" smtClean="0"/>
              <a:t>Statistical model</a:t>
            </a:r>
          </a:p>
          <a:p>
            <a:r>
              <a:rPr lang="en-US" dirty="0" smtClean="0"/>
              <a:t>Empirical model</a:t>
            </a:r>
          </a:p>
          <a:p>
            <a:r>
              <a:rPr lang="en-US" dirty="0" smtClean="0"/>
              <a:t>Physical model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Pollution</a:t>
            </a:r>
            <a:endParaRPr lang="en-IN" dirty="0"/>
          </a:p>
        </p:txBody>
      </p:sp>
      <p:sp>
        <p:nvSpPr>
          <p:cNvPr id="3" name="Content Placeholder 2"/>
          <p:cNvSpPr>
            <a:spLocks noGrp="1"/>
          </p:cNvSpPr>
          <p:nvPr>
            <p:ph idx="1"/>
          </p:nvPr>
        </p:nvSpPr>
        <p:spPr/>
        <p:txBody>
          <a:bodyPr/>
          <a:lstStyle/>
          <a:p>
            <a:r>
              <a:rPr lang="en-US" dirty="0" smtClean="0"/>
              <a:t>Out of the above models, Gaussian model is generally used.</a:t>
            </a:r>
          </a:p>
          <a:p>
            <a:r>
              <a:rPr lang="en-US" dirty="0" smtClean="0"/>
              <a:t>The various assumptions of Gaussian model are – </a:t>
            </a:r>
          </a:p>
          <a:p>
            <a:r>
              <a:rPr lang="en-US" dirty="0" err="1" smtClean="0"/>
              <a:t>i</a:t>
            </a:r>
            <a:r>
              <a:rPr lang="en-US" dirty="0" smtClean="0"/>
              <a:t>) There is no variation in wind speed &amp; direction between the source &amp; receptor.</a:t>
            </a:r>
          </a:p>
          <a:p>
            <a:pPr>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Pollution</a:t>
            </a:r>
            <a:endParaRPr lang="en-IN" dirty="0"/>
          </a:p>
        </p:txBody>
      </p:sp>
      <p:sp>
        <p:nvSpPr>
          <p:cNvPr id="3" name="Content Placeholder 2"/>
          <p:cNvSpPr>
            <a:spLocks noGrp="1"/>
          </p:cNvSpPr>
          <p:nvPr>
            <p:ph idx="1"/>
          </p:nvPr>
        </p:nvSpPr>
        <p:spPr/>
        <p:txBody>
          <a:bodyPr/>
          <a:lstStyle/>
          <a:p>
            <a:r>
              <a:rPr lang="en-US" dirty="0" smtClean="0"/>
              <a:t>ii) All discharges remain in the atmosphere.</a:t>
            </a:r>
          </a:p>
          <a:p>
            <a:r>
              <a:rPr lang="en-US" dirty="0" smtClean="0"/>
              <a:t>iii) Dispersion doesn’t occur in the downward direction.</a:t>
            </a:r>
          </a:p>
          <a:p>
            <a:r>
              <a:rPr lang="en-US" dirty="0" smtClean="0"/>
              <a:t>iv) Emission rates are assumed constant &amp; continuous.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Industrial Air Emission Control</a:t>
            </a:r>
            <a:endParaRPr lang="en-IN" dirty="0"/>
          </a:p>
        </p:txBody>
      </p:sp>
      <p:sp>
        <p:nvSpPr>
          <p:cNvPr id="3" name="Content Placeholder 2"/>
          <p:cNvSpPr>
            <a:spLocks noGrp="1"/>
          </p:cNvSpPr>
          <p:nvPr>
            <p:ph idx="1"/>
          </p:nvPr>
        </p:nvSpPr>
        <p:spPr/>
        <p:txBody>
          <a:bodyPr/>
          <a:lstStyle/>
          <a:p>
            <a:r>
              <a:rPr lang="en-US" dirty="0" smtClean="0"/>
              <a:t>There are three general options in air emission control:-</a:t>
            </a:r>
          </a:p>
          <a:p>
            <a:r>
              <a:rPr lang="en-US" dirty="0" err="1" smtClean="0"/>
              <a:t>i</a:t>
            </a:r>
            <a:r>
              <a:rPr lang="en-US" dirty="0" smtClean="0"/>
              <a:t>) Waste minimization</a:t>
            </a:r>
          </a:p>
          <a:p>
            <a:r>
              <a:rPr lang="en-US" dirty="0" smtClean="0"/>
              <a:t>ii) Recovery &amp; Recycling</a:t>
            </a:r>
          </a:p>
          <a:p>
            <a:r>
              <a:rPr lang="en-US" dirty="0" smtClean="0"/>
              <a:t>iii) Destruction or Disposal</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Industrial Air Emission Control</a:t>
            </a:r>
            <a:endParaRPr lang="en-IN" dirty="0"/>
          </a:p>
        </p:txBody>
      </p:sp>
      <p:sp>
        <p:nvSpPr>
          <p:cNvPr id="3" name="Content Placeholder 2"/>
          <p:cNvSpPr>
            <a:spLocks noGrp="1"/>
          </p:cNvSpPr>
          <p:nvPr>
            <p:ph idx="1"/>
          </p:nvPr>
        </p:nvSpPr>
        <p:spPr/>
        <p:txBody>
          <a:bodyPr/>
          <a:lstStyle/>
          <a:p>
            <a:r>
              <a:rPr lang="en-US" u="sng" dirty="0" smtClean="0"/>
              <a:t>Special Methods</a:t>
            </a:r>
            <a:r>
              <a:rPr lang="en-US" dirty="0" smtClean="0"/>
              <a:t>:-</a:t>
            </a:r>
          </a:p>
          <a:p>
            <a:r>
              <a:rPr lang="en-US" dirty="0" smtClean="0"/>
              <a:t>There are three special methods of air emission control:-</a:t>
            </a:r>
          </a:p>
          <a:p>
            <a:r>
              <a:rPr lang="en-US" dirty="0" err="1" smtClean="0"/>
              <a:t>i</a:t>
            </a:r>
            <a:r>
              <a:rPr lang="en-US" dirty="0" smtClean="0"/>
              <a:t>) FGD(Flue Gas Desulphurization)</a:t>
            </a:r>
          </a:p>
          <a:p>
            <a:r>
              <a:rPr lang="en-US" dirty="0" smtClean="0"/>
              <a:t>ii) NO</a:t>
            </a:r>
            <a:r>
              <a:rPr lang="en-US" baseline="-25000" dirty="0" smtClean="0"/>
              <a:t>X</a:t>
            </a:r>
            <a:r>
              <a:rPr lang="en-US" dirty="0" smtClean="0"/>
              <a:t> removal</a:t>
            </a:r>
          </a:p>
          <a:p>
            <a:r>
              <a:rPr lang="en-US" dirty="0" smtClean="0"/>
              <a:t>iii) Fugitive emission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Industrial Air Emission Control</a:t>
            </a:r>
            <a:endParaRPr lang="en-IN" dirty="0"/>
          </a:p>
        </p:txBody>
      </p:sp>
      <p:sp>
        <p:nvSpPr>
          <p:cNvPr id="3" name="Content Placeholder 2"/>
          <p:cNvSpPr>
            <a:spLocks noGrp="1"/>
          </p:cNvSpPr>
          <p:nvPr>
            <p:ph idx="1"/>
          </p:nvPr>
        </p:nvSpPr>
        <p:spPr/>
        <p:txBody>
          <a:bodyPr/>
          <a:lstStyle/>
          <a:p>
            <a:r>
              <a:rPr lang="en-US" dirty="0" err="1" smtClean="0"/>
              <a:t>i</a:t>
            </a:r>
            <a:r>
              <a:rPr lang="en-US" dirty="0" smtClean="0"/>
              <a:t>) </a:t>
            </a:r>
            <a:r>
              <a:rPr lang="en-US" u="sng" dirty="0" smtClean="0"/>
              <a:t>FGD</a:t>
            </a:r>
            <a:r>
              <a:rPr lang="en-US" dirty="0" smtClean="0"/>
              <a:t>:-</a:t>
            </a:r>
          </a:p>
          <a:p>
            <a:r>
              <a:rPr lang="en-US" dirty="0" smtClean="0"/>
              <a:t>FGD systems are of two types.</a:t>
            </a:r>
          </a:p>
          <a:p>
            <a:r>
              <a:rPr lang="en-US" dirty="0" smtClean="0"/>
              <a:t>a) It generates a residue which must be disposed off.</a:t>
            </a:r>
          </a:p>
          <a:p>
            <a:r>
              <a:rPr lang="en-US" dirty="0" smtClean="0"/>
              <a:t>b) It converts SO</a:t>
            </a:r>
            <a:r>
              <a:rPr lang="en-US" baseline="-25000" dirty="0" smtClean="0"/>
              <a:t>2</a:t>
            </a:r>
            <a:r>
              <a:rPr lang="en-US" dirty="0" smtClean="0"/>
              <a:t> &amp; SO</a:t>
            </a:r>
            <a:r>
              <a:rPr lang="en-US" baseline="-25000" dirty="0" smtClean="0"/>
              <a:t>3</a:t>
            </a:r>
            <a:r>
              <a:rPr lang="en-US" dirty="0" smtClean="0"/>
              <a:t> to a marketable product.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Industrial Air Emission Control</a:t>
            </a:r>
            <a:endParaRPr lang="en-IN" dirty="0"/>
          </a:p>
        </p:txBody>
      </p:sp>
      <p:sp>
        <p:nvSpPr>
          <p:cNvPr id="3" name="Content Placeholder 2"/>
          <p:cNvSpPr>
            <a:spLocks noGrp="1"/>
          </p:cNvSpPr>
          <p:nvPr>
            <p:ph idx="1"/>
          </p:nvPr>
        </p:nvSpPr>
        <p:spPr/>
        <p:txBody>
          <a:bodyPr/>
          <a:lstStyle/>
          <a:p>
            <a:r>
              <a:rPr lang="en-US" dirty="0" smtClean="0"/>
              <a:t>The chemistry of FGD systems are – </a:t>
            </a:r>
          </a:p>
          <a:p>
            <a:r>
              <a:rPr lang="en-US" dirty="0" smtClean="0"/>
              <a:t>SO</a:t>
            </a:r>
            <a:r>
              <a:rPr lang="en-US" baseline="-25000" dirty="0" smtClean="0"/>
              <a:t>2</a:t>
            </a:r>
            <a:r>
              <a:rPr lang="en-US" dirty="0" smtClean="0"/>
              <a:t> + </a:t>
            </a:r>
            <a:r>
              <a:rPr lang="en-US" dirty="0" err="1" smtClean="0"/>
              <a:t>CaO</a:t>
            </a:r>
            <a:r>
              <a:rPr lang="en-US" dirty="0" smtClean="0"/>
              <a:t> → CaSO</a:t>
            </a:r>
            <a:r>
              <a:rPr lang="en-US" baseline="-25000" dirty="0" smtClean="0"/>
              <a:t>3</a:t>
            </a:r>
          </a:p>
          <a:p>
            <a:r>
              <a:rPr lang="en-US" dirty="0" smtClean="0"/>
              <a:t>2CaSO</a:t>
            </a:r>
            <a:r>
              <a:rPr lang="en-US" baseline="-25000" dirty="0" smtClean="0"/>
              <a:t>3</a:t>
            </a:r>
            <a:r>
              <a:rPr lang="en-US" dirty="0" smtClean="0"/>
              <a:t> + O</a:t>
            </a:r>
            <a:r>
              <a:rPr lang="en-US" baseline="-25000" dirty="0" smtClean="0"/>
              <a:t>2</a:t>
            </a:r>
            <a:r>
              <a:rPr lang="en-US" dirty="0" smtClean="0"/>
              <a:t> → 2CaSO</a:t>
            </a:r>
            <a:r>
              <a:rPr lang="en-US" baseline="-25000" dirty="0" smtClean="0"/>
              <a:t>4</a:t>
            </a:r>
          </a:p>
          <a:p>
            <a:r>
              <a:rPr lang="en-US" dirty="0" smtClean="0"/>
              <a:t>CaCO</a:t>
            </a:r>
            <a:r>
              <a:rPr lang="en-US" baseline="-25000" dirty="0" smtClean="0"/>
              <a:t>3</a:t>
            </a:r>
            <a:r>
              <a:rPr lang="en-US" dirty="0" smtClean="0"/>
              <a:t> + SO</a:t>
            </a:r>
            <a:r>
              <a:rPr lang="en-US" baseline="-25000" dirty="0" smtClean="0"/>
              <a:t>2</a:t>
            </a:r>
            <a:r>
              <a:rPr lang="en-US" dirty="0" smtClean="0"/>
              <a:t> → CaSO</a:t>
            </a:r>
            <a:r>
              <a:rPr lang="en-US" baseline="-25000" dirty="0" smtClean="0"/>
              <a:t>3</a:t>
            </a:r>
            <a:r>
              <a:rPr lang="en-US" dirty="0" smtClean="0"/>
              <a:t> + CO</a:t>
            </a:r>
            <a:r>
              <a:rPr lang="en-US" baseline="-25000" dirty="0" smtClean="0"/>
              <a:t>2</a:t>
            </a:r>
            <a:endParaRPr lang="en-IN" baseline="-25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Industrial Air Emission Control</a:t>
            </a:r>
            <a:endParaRPr lang="en-IN" dirty="0"/>
          </a:p>
        </p:txBody>
      </p:sp>
      <p:sp>
        <p:nvSpPr>
          <p:cNvPr id="3" name="Content Placeholder 2"/>
          <p:cNvSpPr>
            <a:spLocks noGrp="1"/>
          </p:cNvSpPr>
          <p:nvPr>
            <p:ph idx="1"/>
          </p:nvPr>
        </p:nvSpPr>
        <p:spPr/>
        <p:txBody>
          <a:bodyPr/>
          <a:lstStyle/>
          <a:p>
            <a:r>
              <a:rPr lang="en-US" dirty="0" smtClean="0"/>
              <a:t>ii) </a:t>
            </a:r>
            <a:r>
              <a:rPr lang="en-US" u="sng" dirty="0" smtClean="0"/>
              <a:t>NO</a:t>
            </a:r>
            <a:r>
              <a:rPr lang="en-US" u="sng" baseline="-25000" dirty="0" smtClean="0"/>
              <a:t>X</a:t>
            </a:r>
            <a:r>
              <a:rPr lang="en-US" u="sng" dirty="0" smtClean="0"/>
              <a:t> removal</a:t>
            </a:r>
            <a:r>
              <a:rPr lang="en-US" dirty="0" smtClean="0"/>
              <a:t>:-</a:t>
            </a:r>
          </a:p>
          <a:p>
            <a:r>
              <a:rPr lang="en-US" dirty="0" smtClean="0"/>
              <a:t>The term NO</a:t>
            </a:r>
            <a:r>
              <a:rPr lang="en-US" baseline="-25000" dirty="0" smtClean="0"/>
              <a:t>X</a:t>
            </a:r>
            <a:r>
              <a:rPr lang="en-US" dirty="0" smtClean="0"/>
              <a:t> implies two major oxides of nitrogen i.e. </a:t>
            </a:r>
          </a:p>
          <a:p>
            <a:r>
              <a:rPr lang="en-US" dirty="0" smtClean="0"/>
              <a:t>NO(Nitric Oxide) &amp;</a:t>
            </a:r>
          </a:p>
          <a:p>
            <a:r>
              <a:rPr lang="en-US" dirty="0" smtClean="0"/>
              <a:t>NO</a:t>
            </a:r>
            <a:r>
              <a:rPr lang="en-US" baseline="-25000" dirty="0" smtClean="0"/>
              <a:t>2</a:t>
            </a:r>
            <a:r>
              <a:rPr lang="en-US" dirty="0" smtClean="0"/>
              <a:t>(Nitrogen Dioxide)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Aspects of ecology</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two important aspects of ecology are –</a:t>
            </a:r>
          </a:p>
          <a:p>
            <a:pPr>
              <a:buNone/>
            </a:pPr>
            <a:r>
              <a:rPr lang="en-US" dirty="0" smtClean="0"/>
              <a:t>     </a:t>
            </a:r>
          </a:p>
          <a:p>
            <a:pPr>
              <a:buNone/>
            </a:pPr>
            <a:r>
              <a:rPr lang="en-US" dirty="0" smtClean="0"/>
              <a:t>     a) </a:t>
            </a:r>
            <a:r>
              <a:rPr lang="en-US" dirty="0" err="1" smtClean="0"/>
              <a:t>Autecology</a:t>
            </a:r>
            <a:r>
              <a:rPr lang="en-US" dirty="0" smtClean="0"/>
              <a:t> or species ecology</a:t>
            </a:r>
          </a:p>
          <a:p>
            <a:pPr>
              <a:buNone/>
            </a:pPr>
            <a:r>
              <a:rPr lang="en-US" dirty="0" smtClean="0"/>
              <a:t>     b) Synecology or community ecology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Industrial Air Emission Control</a:t>
            </a:r>
            <a:endParaRPr lang="en-IN" dirty="0"/>
          </a:p>
        </p:txBody>
      </p:sp>
      <p:sp>
        <p:nvSpPr>
          <p:cNvPr id="3" name="Content Placeholder 2"/>
          <p:cNvSpPr>
            <a:spLocks noGrp="1"/>
          </p:cNvSpPr>
          <p:nvPr>
            <p:ph idx="1"/>
          </p:nvPr>
        </p:nvSpPr>
        <p:spPr/>
        <p:txBody>
          <a:bodyPr/>
          <a:lstStyle/>
          <a:p>
            <a:r>
              <a:rPr lang="en-US" dirty="0" smtClean="0"/>
              <a:t>The simplest, most widely used model of NO</a:t>
            </a:r>
            <a:r>
              <a:rPr lang="en-US" baseline="-25000" dirty="0" smtClean="0"/>
              <a:t>X</a:t>
            </a:r>
            <a:r>
              <a:rPr lang="en-US" dirty="0" smtClean="0"/>
              <a:t> formation is the </a:t>
            </a:r>
            <a:r>
              <a:rPr lang="en-US" dirty="0" err="1" smtClean="0"/>
              <a:t>Zeldovich</a:t>
            </a:r>
            <a:r>
              <a:rPr lang="en-US" dirty="0" smtClean="0"/>
              <a:t> mechanism, which may be expressed as follows – </a:t>
            </a:r>
          </a:p>
          <a:p>
            <a:r>
              <a:rPr lang="en-US" dirty="0" smtClean="0"/>
              <a:t>N</a:t>
            </a:r>
            <a:r>
              <a:rPr lang="en-US" baseline="-25000" dirty="0" smtClean="0"/>
              <a:t>2</a:t>
            </a:r>
            <a:r>
              <a:rPr lang="en-US" dirty="0" smtClean="0"/>
              <a:t> + O = NO + N</a:t>
            </a:r>
          </a:p>
          <a:p>
            <a:r>
              <a:rPr lang="en-US" dirty="0" smtClean="0"/>
              <a:t>O</a:t>
            </a:r>
            <a:r>
              <a:rPr lang="en-US" baseline="-25000" dirty="0" smtClean="0"/>
              <a:t>2</a:t>
            </a:r>
            <a:r>
              <a:rPr lang="en-US" dirty="0" smtClean="0"/>
              <a:t> + N = NO + O</a:t>
            </a:r>
          </a:p>
          <a:p>
            <a:r>
              <a:rPr lang="en-US" dirty="0" smtClean="0"/>
              <a:t>OH + N = NO + H</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Industrial Air Emission Control</a:t>
            </a:r>
            <a:endParaRPr lang="en-IN" dirty="0"/>
          </a:p>
        </p:txBody>
      </p:sp>
      <p:sp>
        <p:nvSpPr>
          <p:cNvPr id="3" name="Content Placeholder 2"/>
          <p:cNvSpPr>
            <a:spLocks noGrp="1"/>
          </p:cNvSpPr>
          <p:nvPr>
            <p:ph idx="1"/>
          </p:nvPr>
        </p:nvSpPr>
        <p:spPr/>
        <p:txBody>
          <a:bodyPr>
            <a:normAutofit lnSpcReduction="10000"/>
          </a:bodyPr>
          <a:lstStyle/>
          <a:p>
            <a:r>
              <a:rPr lang="en-US" u="sng" dirty="0" smtClean="0"/>
              <a:t>Methods of NO</a:t>
            </a:r>
            <a:r>
              <a:rPr lang="en-US" u="sng" baseline="-25000" dirty="0" smtClean="0"/>
              <a:t>X</a:t>
            </a:r>
            <a:r>
              <a:rPr lang="en-US" u="sng" dirty="0" smtClean="0"/>
              <a:t> reduction</a:t>
            </a:r>
            <a:r>
              <a:rPr lang="en-US" dirty="0" smtClean="0"/>
              <a:t>:-                               (T-16.5,P-777,G.kiely) </a:t>
            </a:r>
          </a:p>
          <a:p>
            <a:r>
              <a:rPr lang="en-US" u="sng" dirty="0" smtClean="0"/>
              <a:t>Methods:-</a:t>
            </a:r>
          </a:p>
          <a:p>
            <a:r>
              <a:rPr lang="en-US" dirty="0" smtClean="0"/>
              <a:t>a)Flue gas recirculation</a:t>
            </a:r>
          </a:p>
          <a:p>
            <a:r>
              <a:rPr lang="en-US" dirty="0" smtClean="0"/>
              <a:t>b)Low NO</a:t>
            </a:r>
            <a:r>
              <a:rPr lang="en-US" baseline="-25000" dirty="0" smtClean="0"/>
              <a:t>X</a:t>
            </a:r>
            <a:r>
              <a:rPr lang="en-US" dirty="0" smtClean="0"/>
              <a:t> burner</a:t>
            </a:r>
            <a:r>
              <a:rPr lang="en-US" u="sng" dirty="0" smtClean="0"/>
              <a:t> </a:t>
            </a:r>
          </a:p>
          <a:p>
            <a:r>
              <a:rPr lang="en-US" dirty="0" smtClean="0"/>
              <a:t>c)Staged burners</a:t>
            </a:r>
          </a:p>
          <a:p>
            <a:r>
              <a:rPr lang="en-US" dirty="0" smtClean="0"/>
              <a:t>d)Selective catalytic reduction(SCR)</a:t>
            </a:r>
          </a:p>
          <a:p>
            <a:r>
              <a:rPr lang="en-US" dirty="0" smtClean="0"/>
              <a:t>e)Selective non-catalytic reduction(SNCR) </a:t>
            </a:r>
          </a:p>
          <a:p>
            <a:endParaRPr lang="en-US" dirty="0" smtClean="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Industrial Air Emission Control</a:t>
            </a:r>
            <a:endParaRPr lang="en-IN" dirty="0"/>
          </a:p>
        </p:txBody>
      </p:sp>
      <p:sp>
        <p:nvSpPr>
          <p:cNvPr id="3" name="Content Placeholder 2"/>
          <p:cNvSpPr>
            <a:spLocks noGrp="1"/>
          </p:cNvSpPr>
          <p:nvPr>
            <p:ph idx="1"/>
          </p:nvPr>
        </p:nvSpPr>
        <p:spPr/>
        <p:txBody>
          <a:bodyPr/>
          <a:lstStyle/>
          <a:p>
            <a:r>
              <a:rPr lang="en-US" dirty="0" smtClean="0"/>
              <a:t>iii) </a:t>
            </a:r>
            <a:r>
              <a:rPr lang="en-US" u="sng" dirty="0" smtClean="0"/>
              <a:t>Fugitive Emission</a:t>
            </a:r>
            <a:r>
              <a:rPr lang="en-US" dirty="0" smtClean="0"/>
              <a:t>:-</a:t>
            </a:r>
          </a:p>
          <a:p>
            <a:r>
              <a:rPr lang="en-US" dirty="0" smtClean="0"/>
              <a:t>Fugitive emissions are industrial emissions from both point &amp; non-point sources. These sources may be considered the equipments &amp; methods associated with the transferring, conveying, loading, unloading, storage, packaging &amp; processing of materials.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Industrial Air Emission Control</a:t>
            </a:r>
            <a:endParaRPr lang="en-IN" dirty="0"/>
          </a:p>
        </p:txBody>
      </p:sp>
      <p:sp>
        <p:nvSpPr>
          <p:cNvPr id="3" name="Content Placeholder 2"/>
          <p:cNvSpPr>
            <a:spLocks noGrp="1"/>
          </p:cNvSpPr>
          <p:nvPr>
            <p:ph idx="1"/>
          </p:nvPr>
        </p:nvSpPr>
        <p:spPr/>
        <p:txBody>
          <a:bodyPr/>
          <a:lstStyle/>
          <a:p>
            <a:r>
              <a:rPr lang="en-US" dirty="0" smtClean="0"/>
              <a:t>Control of fugitive emissions depend on compounds involved, quantities involved &amp; the equipment being used.</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Equipment Selection &amp; Design</a:t>
            </a:r>
            <a:endParaRPr lang="en-IN" dirty="0"/>
          </a:p>
        </p:txBody>
      </p:sp>
      <p:sp>
        <p:nvSpPr>
          <p:cNvPr id="3" name="Content Placeholder 2"/>
          <p:cNvSpPr>
            <a:spLocks noGrp="1"/>
          </p:cNvSpPr>
          <p:nvPr>
            <p:ph idx="1"/>
          </p:nvPr>
        </p:nvSpPr>
        <p:spPr/>
        <p:txBody>
          <a:bodyPr/>
          <a:lstStyle/>
          <a:p>
            <a:r>
              <a:rPr lang="en-US" dirty="0" smtClean="0"/>
              <a:t>The Equipment Selection &amp; Design is made on the basis of the types of compounds which are required to be removed.</a:t>
            </a:r>
          </a:p>
          <a:p>
            <a:r>
              <a:rPr lang="en-US" dirty="0" smtClean="0"/>
              <a:t>Generally, compounds can be of three types –</a:t>
            </a:r>
          </a:p>
          <a:p>
            <a:r>
              <a:rPr lang="en-US" dirty="0" smtClean="0"/>
              <a:t>a) Volatile Organic Compounds(VOCs)</a:t>
            </a:r>
          </a:p>
          <a:p>
            <a:r>
              <a:rPr lang="en-US" dirty="0" smtClean="0"/>
              <a:t>b) Inorganic Compounds</a:t>
            </a:r>
          </a:p>
          <a:p>
            <a:r>
              <a:rPr lang="en-US" dirty="0" smtClean="0"/>
              <a:t>c) Particulate matter</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Equipment Selection &amp; Design</a:t>
            </a:r>
            <a:endParaRPr lang="en-IN" dirty="0"/>
          </a:p>
        </p:txBody>
      </p:sp>
      <p:sp>
        <p:nvSpPr>
          <p:cNvPr id="3" name="Content Placeholder 2"/>
          <p:cNvSpPr>
            <a:spLocks noGrp="1"/>
          </p:cNvSpPr>
          <p:nvPr>
            <p:ph idx="1"/>
          </p:nvPr>
        </p:nvSpPr>
        <p:spPr/>
        <p:txBody>
          <a:bodyPr/>
          <a:lstStyle/>
          <a:p>
            <a:r>
              <a:rPr lang="en-US" dirty="0" smtClean="0"/>
              <a:t>The major types of equipments which are used are – </a:t>
            </a:r>
          </a:p>
          <a:p>
            <a:r>
              <a:rPr lang="en-US" dirty="0" err="1" smtClean="0"/>
              <a:t>i</a:t>
            </a:r>
            <a:r>
              <a:rPr lang="en-US" dirty="0" smtClean="0"/>
              <a:t>) Incinerators</a:t>
            </a:r>
          </a:p>
          <a:p>
            <a:r>
              <a:rPr lang="en-US" dirty="0" smtClean="0"/>
              <a:t>ii) Absorbers</a:t>
            </a:r>
          </a:p>
          <a:p>
            <a:r>
              <a:rPr lang="en-US" dirty="0" smtClean="0"/>
              <a:t>iii) Adsorbers</a:t>
            </a:r>
          </a:p>
          <a:p>
            <a:r>
              <a:rPr lang="en-US" dirty="0" smtClean="0"/>
              <a:t>iv) Condensers</a:t>
            </a:r>
          </a:p>
          <a:p>
            <a:r>
              <a:rPr lang="en-US" dirty="0" smtClean="0"/>
              <a:t>v) Filters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Equipment Selection &amp; Design</a:t>
            </a:r>
            <a:endParaRPr lang="en-IN" dirty="0"/>
          </a:p>
        </p:txBody>
      </p:sp>
      <p:sp>
        <p:nvSpPr>
          <p:cNvPr id="3" name="Content Placeholder 2"/>
          <p:cNvSpPr>
            <a:spLocks noGrp="1"/>
          </p:cNvSpPr>
          <p:nvPr>
            <p:ph idx="1"/>
          </p:nvPr>
        </p:nvSpPr>
        <p:spPr/>
        <p:txBody>
          <a:bodyPr/>
          <a:lstStyle/>
          <a:p>
            <a:r>
              <a:rPr lang="en-US" dirty="0" smtClean="0"/>
              <a:t>vi) </a:t>
            </a:r>
            <a:r>
              <a:rPr lang="en-US" u="sng" dirty="0" smtClean="0"/>
              <a:t>Scrubbers or wet collectors</a:t>
            </a:r>
            <a:r>
              <a:rPr lang="en-US" dirty="0" smtClean="0"/>
              <a:t>:- </a:t>
            </a:r>
          </a:p>
          <a:p>
            <a:r>
              <a:rPr lang="en-US" dirty="0" smtClean="0"/>
              <a:t> It is an apparatus using water or solution for purifying gases or </a:t>
            </a:r>
            <a:r>
              <a:rPr lang="en-US" dirty="0" err="1" smtClean="0"/>
              <a:t>vapours</a:t>
            </a:r>
            <a:endParaRPr lang="en-US" dirty="0" smtClean="0"/>
          </a:p>
          <a:p>
            <a:r>
              <a:rPr lang="en-US" dirty="0" smtClean="0"/>
              <a:t>vii) Various particle collection devices like ESP(Electrostatic Precipitator)</a:t>
            </a:r>
          </a:p>
          <a:p>
            <a:r>
              <a:rPr lang="en-US" dirty="0" smtClean="0"/>
              <a:t>viii) </a:t>
            </a:r>
            <a:r>
              <a:rPr lang="en-US" u="sng" dirty="0" smtClean="0"/>
              <a:t>Impingement separators</a:t>
            </a:r>
            <a:r>
              <a:rPr lang="en-US" dirty="0" smtClean="0"/>
              <a:t>:-</a:t>
            </a:r>
          </a:p>
          <a:p>
            <a:r>
              <a:rPr lang="en-US" dirty="0" smtClean="0"/>
              <a:t>By density difference, it separates solids from gases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Equipment Selection &amp; Design</a:t>
            </a:r>
            <a:endParaRPr lang="en-IN" dirty="0"/>
          </a:p>
        </p:txBody>
      </p:sp>
      <p:sp>
        <p:nvSpPr>
          <p:cNvPr id="3" name="Content Placeholder 2"/>
          <p:cNvSpPr>
            <a:spLocks noGrp="1"/>
          </p:cNvSpPr>
          <p:nvPr>
            <p:ph idx="1"/>
          </p:nvPr>
        </p:nvSpPr>
        <p:spPr/>
        <p:txBody>
          <a:bodyPr/>
          <a:lstStyle/>
          <a:p>
            <a:r>
              <a:rPr lang="en-US" u="sng" dirty="0" smtClean="0"/>
              <a:t>ESP</a:t>
            </a:r>
            <a:r>
              <a:rPr lang="en-US" dirty="0" smtClean="0"/>
              <a:t>:- </a:t>
            </a:r>
            <a:r>
              <a:rPr lang="en-IN" dirty="0" smtClean="0"/>
              <a:t>An </a:t>
            </a:r>
            <a:r>
              <a:rPr lang="en-IN" b="1" dirty="0" smtClean="0"/>
              <a:t>electrostatic precipitator</a:t>
            </a:r>
            <a:r>
              <a:rPr lang="en-IN" dirty="0" smtClean="0"/>
              <a:t> (ESP) is a highly efficient filtration device that removes fine particles, like dust and smoke, from a flowing gas using the force of an induced electrostatic charge minimally impeding the flow of gases through the unit.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Equipment Selection &amp; Design</a:t>
            </a:r>
            <a:endParaRPr lang="en-IN" dirty="0"/>
          </a:p>
        </p:txBody>
      </p:sp>
      <p:sp>
        <p:nvSpPr>
          <p:cNvPr id="3" name="Content Placeholder 2"/>
          <p:cNvSpPr>
            <a:spLocks noGrp="1"/>
          </p:cNvSpPr>
          <p:nvPr>
            <p:ph idx="1"/>
          </p:nvPr>
        </p:nvSpPr>
        <p:spPr/>
        <p:txBody>
          <a:bodyPr>
            <a:normAutofit fontScale="92500" lnSpcReduction="20000"/>
          </a:bodyPr>
          <a:lstStyle/>
          <a:p>
            <a:r>
              <a:rPr lang="en-IN" b="1" u="sng" dirty="0" smtClean="0"/>
              <a:t>Basic Working Principle of ESP:-</a:t>
            </a:r>
            <a:endParaRPr lang="en-IN" u="sng" dirty="0" smtClean="0"/>
          </a:p>
          <a:p>
            <a:r>
              <a:rPr lang="en-IN" dirty="0" smtClean="0"/>
              <a:t>In high- voltage electrostatic field, affected by the electric field force, gas ionization takes place. There are tremendous amount of electrons and ions existing in the ionized gas. After the dust particles are combined with these electrons and ions, they will be polarized, most of them are negatively polarized. Under the action of the field force, negatively charged particles migrates towards the positive electrode and in turn release electrons and attach to the positive electrode.</a:t>
            </a:r>
          </a:p>
          <a:p>
            <a:endParaRPr lang="en-IN" dirty="0" smtClean="0"/>
          </a:p>
          <a:p>
            <a:pPr>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Equipment Selection &amp; Design</a:t>
            </a:r>
            <a:endParaRPr lang="en-IN" dirty="0"/>
          </a:p>
        </p:txBody>
      </p:sp>
      <p:sp>
        <p:nvSpPr>
          <p:cNvPr id="3" name="Content Placeholder 2"/>
          <p:cNvSpPr>
            <a:spLocks noGrp="1"/>
          </p:cNvSpPr>
          <p:nvPr>
            <p:ph idx="1"/>
          </p:nvPr>
        </p:nvSpPr>
        <p:spPr/>
        <p:txBody>
          <a:bodyPr/>
          <a:lstStyle/>
          <a:p>
            <a:r>
              <a:rPr lang="en-IN" dirty="0" smtClean="0"/>
              <a:t>When the particles agglomerate and the layers reaches a certain thickness on the plate, rapping system will start to work and the particles will be dislodged from the collecting plate by vibration and falling into the hopper. That ends the collection process.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err="1" smtClean="0"/>
              <a:t>Autecology</a:t>
            </a:r>
            <a:endParaRPr lang="en-US" dirty="0"/>
          </a:p>
        </p:txBody>
      </p:sp>
      <p:sp>
        <p:nvSpPr>
          <p:cNvPr id="3" name="Content Placeholder 2"/>
          <p:cNvSpPr>
            <a:spLocks noGrp="1"/>
          </p:cNvSpPr>
          <p:nvPr>
            <p:ph idx="1"/>
          </p:nvPr>
        </p:nvSpPr>
        <p:spPr/>
        <p:txBody>
          <a:bodyPr/>
          <a:lstStyle/>
          <a:p>
            <a:endParaRPr lang="en-US" dirty="0" smtClean="0"/>
          </a:p>
          <a:p>
            <a:r>
              <a:rPr lang="en-US" dirty="0" smtClean="0"/>
              <a:t>It is concerned with the ecology of an individual species &amp; it’s population.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a:t>
            </a:r>
            <a:endParaRPr lang="en-IN" dirty="0"/>
          </a:p>
        </p:txBody>
      </p:sp>
      <p:pic>
        <p:nvPicPr>
          <p:cNvPr id="520194" name="Picture 2" descr="C:\Users\DELL\Desktop\ESP.png"/>
          <p:cNvPicPr>
            <a:picLocks noGrp="1" noChangeAspect="1" noChangeArrowheads="1"/>
          </p:cNvPicPr>
          <p:nvPr>
            <p:ph idx="1"/>
          </p:nvPr>
        </p:nvPicPr>
        <p:blipFill>
          <a:blip r:embed="rId2"/>
          <a:srcRect/>
          <a:stretch>
            <a:fillRect/>
          </a:stretch>
        </p:blipFill>
        <p:spPr bwMode="auto">
          <a:xfrm>
            <a:off x="914400" y="1447800"/>
            <a:ext cx="7086600" cy="4952999"/>
          </a:xfrm>
          <a:prstGeom prst="rect">
            <a:avLst/>
          </a:prstGeom>
          <a:noFill/>
        </p:spPr>
      </p:pic>
    </p:spTree>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Equipment Selection &amp; Design</a:t>
            </a:r>
            <a:endParaRPr lang="en-IN" dirty="0"/>
          </a:p>
        </p:txBody>
      </p:sp>
      <p:sp>
        <p:nvSpPr>
          <p:cNvPr id="3" name="Content Placeholder 2"/>
          <p:cNvSpPr>
            <a:spLocks noGrp="1"/>
          </p:cNvSpPr>
          <p:nvPr>
            <p:ph idx="1"/>
          </p:nvPr>
        </p:nvSpPr>
        <p:spPr/>
        <p:txBody>
          <a:bodyPr/>
          <a:lstStyle/>
          <a:p>
            <a:r>
              <a:rPr lang="en-US" dirty="0" smtClean="0"/>
              <a:t>The efficiency of an ESP with plate collector is given by Anderson-Deutsch equation which can be expressed as follows:-</a:t>
            </a:r>
          </a:p>
          <a:p>
            <a:r>
              <a:rPr lang="en-US" dirty="0" smtClean="0"/>
              <a:t>Efficiency = 1- e</a:t>
            </a:r>
            <a:r>
              <a:rPr lang="en-US" baseline="30000" dirty="0" smtClean="0"/>
              <a:t>(-AW/Q)</a:t>
            </a:r>
            <a:r>
              <a:rPr lang="en-US" dirty="0" smtClean="0"/>
              <a:t> </a:t>
            </a:r>
          </a:p>
          <a:p>
            <a:r>
              <a:rPr lang="en-US" dirty="0" smtClean="0"/>
              <a:t>where, A = area of the plates in square </a:t>
            </a:r>
            <a:r>
              <a:rPr lang="en-US" dirty="0" err="1" smtClean="0"/>
              <a:t>mtr</a:t>
            </a:r>
            <a:endParaRPr lang="en-US" dirty="0" smtClean="0"/>
          </a:p>
          <a:p>
            <a:r>
              <a:rPr lang="en-US" dirty="0" smtClean="0"/>
              <a:t>W= particle sedimentation velocity in an electric field in </a:t>
            </a:r>
            <a:r>
              <a:rPr lang="en-US" dirty="0" err="1" smtClean="0"/>
              <a:t>mtr</a:t>
            </a:r>
            <a:r>
              <a:rPr lang="en-US" dirty="0" smtClean="0"/>
              <a:t>/sec</a:t>
            </a:r>
          </a:p>
          <a:p>
            <a:r>
              <a:rPr lang="en-US" dirty="0" smtClean="0"/>
              <a:t>Q= Gas flow rate in m</a:t>
            </a:r>
            <a:r>
              <a:rPr lang="en-US" baseline="30000" dirty="0" smtClean="0"/>
              <a:t>3</a:t>
            </a:r>
            <a:r>
              <a:rPr lang="en-US" dirty="0" smtClean="0"/>
              <a:t>/sec</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IN" dirty="0"/>
          </a:p>
        </p:txBody>
      </p:sp>
      <p:sp>
        <p:nvSpPr>
          <p:cNvPr id="3" name="Content Placeholder 2"/>
          <p:cNvSpPr>
            <a:spLocks noGrp="1"/>
          </p:cNvSpPr>
          <p:nvPr>
            <p:ph idx="1"/>
          </p:nvPr>
        </p:nvSpPr>
        <p:spPr/>
        <p:txBody>
          <a:bodyPr/>
          <a:lstStyle/>
          <a:p>
            <a:r>
              <a:rPr lang="en-US" dirty="0" smtClean="0"/>
              <a:t>A quantity of 50 m</a:t>
            </a:r>
            <a:r>
              <a:rPr lang="en-US" baseline="30000" dirty="0" smtClean="0"/>
              <a:t>3</a:t>
            </a:r>
            <a:r>
              <a:rPr lang="en-US" dirty="0" smtClean="0"/>
              <a:t>/sec of air flows from a cement manufacturing facility. It contains cement particles whose settling velocity is 0.12 </a:t>
            </a:r>
            <a:r>
              <a:rPr lang="en-US" dirty="0" err="1" smtClean="0"/>
              <a:t>mtr</a:t>
            </a:r>
            <a:r>
              <a:rPr lang="en-US" dirty="0" smtClean="0"/>
              <a:t>/sec. If 99% removal efficiency is required, calculate the surface area of the ESP or design an ESP.</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IN" dirty="0"/>
          </a:p>
        </p:txBody>
      </p:sp>
      <p:sp>
        <p:nvSpPr>
          <p:cNvPr id="3" name="Content Placeholder 2"/>
          <p:cNvSpPr>
            <a:spLocks noGrp="1"/>
          </p:cNvSpPr>
          <p:nvPr>
            <p:ph idx="1"/>
          </p:nvPr>
        </p:nvSpPr>
        <p:spPr/>
        <p:txBody>
          <a:bodyPr/>
          <a:lstStyle/>
          <a:p>
            <a:r>
              <a:rPr lang="en-US" dirty="0" smtClean="0"/>
              <a:t>Calculate the percentage increase in area of the ESP plates, if the efficiency of the ESP unit is to be increased from 99% to 99.7%. Given the flow rate is 50m</a:t>
            </a:r>
            <a:r>
              <a:rPr lang="en-US" baseline="30000" dirty="0" smtClean="0"/>
              <a:t>3</a:t>
            </a:r>
            <a:r>
              <a:rPr lang="en-US" dirty="0" smtClean="0"/>
              <a:t>/sec  &amp; particulate velocity is 0.15mtr/sec.</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IN" dirty="0"/>
          </a:p>
        </p:txBody>
      </p:sp>
      <p:sp>
        <p:nvSpPr>
          <p:cNvPr id="3" name="Content Placeholder 2"/>
          <p:cNvSpPr>
            <a:spLocks noGrp="1"/>
          </p:cNvSpPr>
          <p:nvPr>
            <p:ph idx="1"/>
          </p:nvPr>
        </p:nvSpPr>
        <p:spPr/>
        <p:txBody>
          <a:bodyPr/>
          <a:lstStyle/>
          <a:p>
            <a:r>
              <a:rPr lang="en-US" dirty="0" smtClean="0"/>
              <a:t>The drift velocity of fly ash particle is given by the empirical equation w= 1.5X10</a:t>
            </a:r>
            <a:r>
              <a:rPr lang="en-US" baseline="30000" dirty="0" smtClean="0"/>
              <a:t>5</a:t>
            </a:r>
            <a:r>
              <a:rPr lang="en-US" dirty="0" smtClean="0"/>
              <a:t> </a:t>
            </a:r>
            <a:r>
              <a:rPr lang="en-US" dirty="0" err="1" smtClean="0"/>
              <a:t>d</a:t>
            </a:r>
            <a:r>
              <a:rPr lang="en-US" baseline="-25000" dirty="0" err="1" smtClean="0"/>
              <a:t>p</a:t>
            </a:r>
            <a:r>
              <a:rPr lang="en-US" dirty="0" smtClean="0"/>
              <a:t>, where </a:t>
            </a:r>
            <a:r>
              <a:rPr lang="en-US" dirty="0" err="1" smtClean="0"/>
              <a:t>d</a:t>
            </a:r>
            <a:r>
              <a:rPr lang="en-US" baseline="-25000" dirty="0" err="1" smtClean="0"/>
              <a:t>p</a:t>
            </a:r>
            <a:r>
              <a:rPr lang="en-US" dirty="0" smtClean="0"/>
              <a:t> is particle size. Determine the plate area required to remove particles of </a:t>
            </a:r>
            <a:r>
              <a:rPr lang="en-US" dirty="0" err="1" smtClean="0"/>
              <a:t>dia</a:t>
            </a:r>
            <a:r>
              <a:rPr lang="en-US" dirty="0" smtClean="0"/>
              <a:t> 0.7µm with removal efficiency 95%. Flow to ESP is 5m</a:t>
            </a:r>
            <a:r>
              <a:rPr lang="en-US" baseline="30000" dirty="0" smtClean="0"/>
              <a:t>3</a:t>
            </a:r>
            <a:r>
              <a:rPr lang="en-US" dirty="0" smtClean="0"/>
              <a:t>/sec. </a:t>
            </a:r>
            <a:endParaRPr lang="en-IN" baseline="-25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Minimization</a:t>
            </a:r>
            <a:endParaRPr lang="en-IN" dirty="0"/>
          </a:p>
        </p:txBody>
      </p:sp>
      <p:sp>
        <p:nvSpPr>
          <p:cNvPr id="3" name="Content Placeholder 2"/>
          <p:cNvSpPr>
            <a:spLocks noGrp="1"/>
          </p:cNvSpPr>
          <p:nvPr>
            <p:ph idx="1"/>
          </p:nvPr>
        </p:nvSpPr>
        <p:spPr/>
        <p:txBody>
          <a:bodyPr/>
          <a:lstStyle/>
          <a:p>
            <a:r>
              <a:rPr lang="en-US" dirty="0" smtClean="0"/>
              <a:t>Waste minimization is necessary :-</a:t>
            </a:r>
          </a:p>
          <a:p>
            <a:r>
              <a:rPr lang="en-US" dirty="0" err="1" smtClean="0"/>
              <a:t>i</a:t>
            </a:r>
            <a:r>
              <a:rPr lang="en-US" dirty="0" smtClean="0"/>
              <a:t>) To control pollution</a:t>
            </a:r>
          </a:p>
          <a:p>
            <a:r>
              <a:rPr lang="en-US" dirty="0" smtClean="0"/>
              <a:t>ii) To decrease the depletion rate of resources</a:t>
            </a:r>
          </a:p>
          <a:p>
            <a:r>
              <a:rPr lang="en-US" dirty="0" smtClean="0"/>
              <a:t>ii) To increase efficiency &amp; hence profitability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Minimization</a:t>
            </a:r>
            <a:endParaRPr lang="en-IN" dirty="0"/>
          </a:p>
        </p:txBody>
      </p:sp>
      <p:sp>
        <p:nvSpPr>
          <p:cNvPr id="3" name="Content Placeholder 2"/>
          <p:cNvSpPr>
            <a:spLocks noGrp="1"/>
          </p:cNvSpPr>
          <p:nvPr>
            <p:ph idx="1"/>
          </p:nvPr>
        </p:nvSpPr>
        <p:spPr/>
        <p:txBody>
          <a:bodyPr/>
          <a:lstStyle/>
          <a:p>
            <a:r>
              <a:rPr lang="en-US" dirty="0" smtClean="0"/>
              <a:t>Elements of a waste minimization strategy:-</a:t>
            </a:r>
          </a:p>
          <a:p>
            <a:r>
              <a:rPr lang="en-US" dirty="0" smtClean="0"/>
              <a:t>It includes –</a:t>
            </a:r>
          </a:p>
          <a:p>
            <a:r>
              <a:rPr lang="en-US" dirty="0" err="1" smtClean="0"/>
              <a:t>i</a:t>
            </a:r>
            <a:r>
              <a:rPr lang="en-US" dirty="0" smtClean="0"/>
              <a:t>) Reduction at source</a:t>
            </a:r>
          </a:p>
          <a:p>
            <a:r>
              <a:rPr lang="en-US" dirty="0" smtClean="0"/>
              <a:t>ii) Recycle/ Reuse</a:t>
            </a:r>
          </a:p>
          <a:p>
            <a:r>
              <a:rPr lang="en-US" dirty="0" smtClean="0"/>
              <a:t>iii) Treatment</a:t>
            </a:r>
          </a:p>
          <a:p>
            <a:r>
              <a:rPr lang="en-US" dirty="0" smtClean="0"/>
              <a:t>iv) Disposal</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Minimization Hierarchy</a:t>
            </a:r>
            <a:endParaRPr lang="en-IN" dirty="0"/>
          </a:p>
        </p:txBody>
      </p:sp>
      <p:pic>
        <p:nvPicPr>
          <p:cNvPr id="520194" name="Picture 2" descr="C:\Users\DELL\Desktop\waste-hierarchy.jpg"/>
          <p:cNvPicPr>
            <a:picLocks noGrp="1" noChangeAspect="1" noChangeArrowheads="1"/>
          </p:cNvPicPr>
          <p:nvPr>
            <p:ph idx="1"/>
          </p:nvPr>
        </p:nvPicPr>
        <p:blipFill>
          <a:blip r:embed="rId2"/>
          <a:srcRect/>
          <a:stretch>
            <a:fillRect/>
          </a:stretch>
        </p:blipFill>
        <p:spPr bwMode="auto">
          <a:xfrm>
            <a:off x="1752600" y="1524000"/>
            <a:ext cx="5486400" cy="4724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0194"/>
                                        </p:tgtEl>
                                        <p:attrNameLst>
                                          <p:attrName>style.visibility</p:attrName>
                                        </p:attrNameLst>
                                      </p:cBhvr>
                                      <p:to>
                                        <p:strVal val="visible"/>
                                      </p:to>
                                    </p:set>
                                    <p:anim calcmode="lin" valueType="num">
                                      <p:cBhvr additive="base">
                                        <p:cTn id="13" dur="500" fill="hold"/>
                                        <p:tgtEl>
                                          <p:spTgt spid="520194"/>
                                        </p:tgtEl>
                                        <p:attrNameLst>
                                          <p:attrName>ppt_x</p:attrName>
                                        </p:attrNameLst>
                                      </p:cBhvr>
                                      <p:tavLst>
                                        <p:tav tm="0">
                                          <p:val>
                                            <p:strVal val="#ppt_x"/>
                                          </p:val>
                                        </p:tav>
                                        <p:tav tm="100000">
                                          <p:val>
                                            <p:strVal val="#ppt_x"/>
                                          </p:val>
                                        </p:tav>
                                      </p:tavLst>
                                    </p:anim>
                                    <p:anim calcmode="lin" valueType="num">
                                      <p:cBhvr additive="base">
                                        <p:cTn id="14" dur="500" fill="hold"/>
                                        <p:tgtEl>
                                          <p:spTgt spid="520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Minimization Hierarchy </a:t>
            </a:r>
            <a:endParaRPr lang="en-IN" dirty="0"/>
          </a:p>
        </p:txBody>
      </p:sp>
      <p:pic>
        <p:nvPicPr>
          <p:cNvPr id="521218" name="Picture 2" descr="C:\Users\DELL\Desktop\Waste_hierarchy.svg.png"/>
          <p:cNvPicPr>
            <a:picLocks noGrp="1" noChangeAspect="1" noChangeArrowheads="1"/>
          </p:cNvPicPr>
          <p:nvPr>
            <p:ph idx="1"/>
          </p:nvPr>
        </p:nvPicPr>
        <p:blipFill>
          <a:blip r:embed="rId2"/>
          <a:srcRect/>
          <a:stretch>
            <a:fillRect/>
          </a:stretch>
        </p:blipFill>
        <p:spPr bwMode="auto">
          <a:xfrm>
            <a:off x="457200" y="1619329"/>
            <a:ext cx="8229600" cy="44877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1218"/>
                                        </p:tgtEl>
                                        <p:attrNameLst>
                                          <p:attrName>style.visibility</p:attrName>
                                        </p:attrNameLst>
                                      </p:cBhvr>
                                      <p:to>
                                        <p:strVal val="visible"/>
                                      </p:to>
                                    </p:set>
                                    <p:anim calcmode="lin" valueType="num">
                                      <p:cBhvr additive="base">
                                        <p:cTn id="13" dur="500" fill="hold"/>
                                        <p:tgtEl>
                                          <p:spTgt spid="521218"/>
                                        </p:tgtEl>
                                        <p:attrNameLst>
                                          <p:attrName>ppt_x</p:attrName>
                                        </p:attrNameLst>
                                      </p:cBhvr>
                                      <p:tavLst>
                                        <p:tav tm="0">
                                          <p:val>
                                            <p:strVal val="#ppt_x"/>
                                          </p:val>
                                        </p:tav>
                                        <p:tav tm="100000">
                                          <p:val>
                                            <p:strVal val="#ppt_x"/>
                                          </p:val>
                                        </p:tav>
                                      </p:tavLst>
                                    </p:anim>
                                    <p:anim calcmode="lin" valueType="num">
                                      <p:cBhvr additive="base">
                                        <p:cTn id="14" dur="500" fill="hold"/>
                                        <p:tgtEl>
                                          <p:spTgt spid="521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Reduction Techniques</a:t>
            </a:r>
            <a:endParaRPr lang="en-IN" dirty="0"/>
          </a:p>
        </p:txBody>
      </p:sp>
      <p:sp>
        <p:nvSpPr>
          <p:cNvPr id="3" name="Content Placeholder 2"/>
          <p:cNvSpPr>
            <a:spLocks noGrp="1"/>
          </p:cNvSpPr>
          <p:nvPr>
            <p:ph idx="1"/>
          </p:nvPr>
        </p:nvSpPr>
        <p:spPr/>
        <p:txBody>
          <a:bodyPr/>
          <a:lstStyle/>
          <a:p>
            <a:r>
              <a:rPr lang="en-US" dirty="0" smtClean="0"/>
              <a:t>It has four major categories:-</a:t>
            </a:r>
          </a:p>
          <a:p>
            <a:r>
              <a:rPr lang="en-US" dirty="0" err="1" smtClean="0"/>
              <a:t>i</a:t>
            </a:r>
            <a:r>
              <a:rPr lang="en-US" dirty="0" smtClean="0"/>
              <a:t>) Inventory Management</a:t>
            </a:r>
          </a:p>
          <a:p>
            <a:r>
              <a:rPr lang="en-US" dirty="0" smtClean="0"/>
              <a:t>ii) Production Process Modification</a:t>
            </a:r>
          </a:p>
          <a:p>
            <a:r>
              <a:rPr lang="en-US" dirty="0" smtClean="0"/>
              <a:t>iii) Volume Reduction</a:t>
            </a:r>
          </a:p>
          <a:p>
            <a:r>
              <a:rPr lang="en-US" dirty="0" smtClean="0"/>
              <a:t>iv) Recovery</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a:t>
            </a:r>
            <a:r>
              <a:rPr lang="en-US" dirty="0" err="1" smtClean="0"/>
              <a:t>Synecology</a:t>
            </a:r>
            <a:endParaRPr lang="en-US" dirty="0"/>
          </a:p>
        </p:txBody>
      </p:sp>
      <p:sp>
        <p:nvSpPr>
          <p:cNvPr id="3" name="Content Placeholder 2"/>
          <p:cNvSpPr>
            <a:spLocks noGrp="1"/>
          </p:cNvSpPr>
          <p:nvPr>
            <p:ph idx="1"/>
          </p:nvPr>
        </p:nvSpPr>
        <p:spPr/>
        <p:txBody>
          <a:bodyPr/>
          <a:lstStyle/>
          <a:p>
            <a:r>
              <a:rPr lang="en-US" dirty="0" smtClean="0"/>
              <a:t>It is the study of communities, their composition, their behaviour &amp; the relation to the environment.</a:t>
            </a:r>
          </a:p>
          <a:p>
            <a:r>
              <a:rPr lang="en-US" dirty="0" smtClean="0"/>
              <a:t>Synecology is further subdivided into  three categories – </a:t>
            </a:r>
          </a:p>
          <a:p>
            <a:pPr>
              <a:buNone/>
            </a:pPr>
            <a:r>
              <a:rPr lang="en-US" dirty="0" smtClean="0"/>
              <a:t>    </a:t>
            </a:r>
            <a:r>
              <a:rPr lang="en-US" dirty="0" err="1" smtClean="0"/>
              <a:t>i</a:t>
            </a:r>
            <a:r>
              <a:rPr lang="en-US" dirty="0" smtClean="0"/>
              <a:t>) Population Ecology</a:t>
            </a:r>
          </a:p>
          <a:p>
            <a:pPr>
              <a:buNone/>
            </a:pPr>
            <a:r>
              <a:rPr lang="en-US" dirty="0" smtClean="0"/>
              <a:t>    ii) Genetic Ecology</a:t>
            </a:r>
          </a:p>
          <a:p>
            <a:pPr>
              <a:buNone/>
            </a:pPr>
            <a:r>
              <a:rPr lang="en-US" dirty="0" smtClean="0"/>
              <a:t>    iii) Taxonomic Ecology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Reduction Techniques</a:t>
            </a:r>
            <a:endParaRPr lang="en-IN" dirty="0"/>
          </a:p>
        </p:txBody>
      </p:sp>
      <p:sp>
        <p:nvSpPr>
          <p:cNvPr id="3" name="Content Placeholder 2"/>
          <p:cNvSpPr>
            <a:spLocks noGrp="1"/>
          </p:cNvSpPr>
          <p:nvPr>
            <p:ph idx="1"/>
          </p:nvPr>
        </p:nvSpPr>
        <p:spPr/>
        <p:txBody>
          <a:bodyPr/>
          <a:lstStyle/>
          <a:p>
            <a:r>
              <a:rPr lang="en-US" dirty="0" err="1" smtClean="0"/>
              <a:t>i</a:t>
            </a:r>
            <a:r>
              <a:rPr lang="en-US" dirty="0" smtClean="0"/>
              <a:t>) </a:t>
            </a:r>
            <a:r>
              <a:rPr lang="en-US" u="sng" dirty="0" smtClean="0"/>
              <a:t>Inventory Management</a:t>
            </a:r>
            <a:r>
              <a:rPr lang="en-US" dirty="0" smtClean="0"/>
              <a:t>:-</a:t>
            </a:r>
            <a:r>
              <a:rPr lang="en-IN" dirty="0" smtClean="0"/>
              <a:t> </a:t>
            </a:r>
          </a:p>
          <a:p>
            <a:r>
              <a:rPr lang="en-IN" dirty="0" smtClean="0"/>
              <a:t>Inventory means  a </a:t>
            </a:r>
            <a:r>
              <a:rPr lang="en-IN" u="sng" dirty="0" smtClean="0"/>
              <a:t>detailed</a:t>
            </a:r>
            <a:r>
              <a:rPr lang="en-IN" dirty="0" smtClean="0"/>
              <a:t> list of articles, goods, property.</a:t>
            </a:r>
            <a:endParaRPr lang="en-US" dirty="0" smtClean="0"/>
          </a:p>
          <a:p>
            <a:r>
              <a:rPr lang="en-US" dirty="0" smtClean="0"/>
              <a:t>Inventory management includes – </a:t>
            </a:r>
          </a:p>
          <a:p>
            <a:r>
              <a:rPr lang="en-US" dirty="0" smtClean="0"/>
              <a:t>a) Inventory Control</a:t>
            </a:r>
          </a:p>
          <a:p>
            <a:r>
              <a:rPr lang="en-US" dirty="0" smtClean="0"/>
              <a:t>b) Materials Control</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Reduction Techniques</a:t>
            </a:r>
            <a:endParaRPr lang="en-IN" dirty="0"/>
          </a:p>
        </p:txBody>
      </p:sp>
      <p:sp>
        <p:nvSpPr>
          <p:cNvPr id="3" name="Content Placeholder 2"/>
          <p:cNvSpPr>
            <a:spLocks noGrp="1"/>
          </p:cNvSpPr>
          <p:nvPr>
            <p:ph idx="1"/>
          </p:nvPr>
        </p:nvSpPr>
        <p:spPr/>
        <p:txBody>
          <a:bodyPr/>
          <a:lstStyle/>
          <a:p>
            <a:r>
              <a:rPr lang="en-US" dirty="0" smtClean="0"/>
              <a:t>ii) </a:t>
            </a:r>
            <a:r>
              <a:rPr lang="en-US" u="sng" dirty="0" smtClean="0"/>
              <a:t>Production Process Modification</a:t>
            </a:r>
            <a:r>
              <a:rPr lang="en-US" dirty="0" smtClean="0"/>
              <a:t>:-</a:t>
            </a:r>
          </a:p>
          <a:p>
            <a:r>
              <a:rPr lang="en-US" dirty="0" smtClean="0"/>
              <a:t>It includes –</a:t>
            </a:r>
          </a:p>
          <a:p>
            <a:r>
              <a:rPr lang="en-US" dirty="0" smtClean="0"/>
              <a:t>a) Operational &amp; maintenance procedures</a:t>
            </a:r>
          </a:p>
          <a:p>
            <a:r>
              <a:rPr lang="en-US" dirty="0" smtClean="0"/>
              <a:t>b) Materials Change</a:t>
            </a:r>
          </a:p>
          <a:p>
            <a:r>
              <a:rPr lang="en-US" dirty="0" smtClean="0"/>
              <a:t>c) Process equipment modification</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Reduction Techniques</a:t>
            </a:r>
            <a:endParaRPr lang="en-IN" dirty="0"/>
          </a:p>
        </p:txBody>
      </p:sp>
      <p:sp>
        <p:nvSpPr>
          <p:cNvPr id="3" name="Content Placeholder 2"/>
          <p:cNvSpPr>
            <a:spLocks noGrp="1"/>
          </p:cNvSpPr>
          <p:nvPr>
            <p:ph idx="1"/>
          </p:nvPr>
        </p:nvSpPr>
        <p:spPr/>
        <p:txBody>
          <a:bodyPr/>
          <a:lstStyle/>
          <a:p>
            <a:r>
              <a:rPr lang="en-US" dirty="0" smtClean="0"/>
              <a:t>iii) </a:t>
            </a:r>
            <a:r>
              <a:rPr lang="en-US" u="sng" dirty="0" smtClean="0"/>
              <a:t>Volume Reduction</a:t>
            </a:r>
            <a:r>
              <a:rPr lang="en-US" dirty="0" smtClean="0"/>
              <a:t>:-</a:t>
            </a:r>
          </a:p>
          <a:p>
            <a:r>
              <a:rPr lang="en-US" dirty="0" smtClean="0"/>
              <a:t>It includes –</a:t>
            </a:r>
          </a:p>
          <a:p>
            <a:r>
              <a:rPr lang="en-US" dirty="0" smtClean="0"/>
              <a:t>a) Source Segregation</a:t>
            </a:r>
          </a:p>
          <a:p>
            <a:r>
              <a:rPr lang="en-US" dirty="0" smtClean="0"/>
              <a:t>b) Concentration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Reduction Techniques</a:t>
            </a:r>
            <a:endParaRPr lang="en-IN" dirty="0"/>
          </a:p>
        </p:txBody>
      </p:sp>
      <p:sp>
        <p:nvSpPr>
          <p:cNvPr id="3" name="Content Placeholder 2"/>
          <p:cNvSpPr>
            <a:spLocks noGrp="1"/>
          </p:cNvSpPr>
          <p:nvPr>
            <p:ph idx="1"/>
          </p:nvPr>
        </p:nvSpPr>
        <p:spPr/>
        <p:txBody>
          <a:bodyPr/>
          <a:lstStyle/>
          <a:p>
            <a:r>
              <a:rPr lang="en-US" dirty="0" smtClean="0"/>
              <a:t>iv) </a:t>
            </a:r>
            <a:r>
              <a:rPr lang="en-US" u="sng" dirty="0" smtClean="0"/>
              <a:t>Recovery</a:t>
            </a:r>
            <a:r>
              <a:rPr lang="en-US" dirty="0" smtClean="0"/>
              <a:t>:-</a:t>
            </a:r>
          </a:p>
          <a:p>
            <a:r>
              <a:rPr lang="en-US" dirty="0" smtClean="0"/>
              <a:t>It includes –</a:t>
            </a:r>
          </a:p>
          <a:p>
            <a:r>
              <a:rPr lang="en-US" dirty="0" smtClean="0"/>
              <a:t>a) on-site</a:t>
            </a:r>
          </a:p>
          <a:p>
            <a:r>
              <a:rPr lang="en-US" dirty="0" smtClean="0"/>
              <a:t>b) off-site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Assessment(LCA)</a:t>
            </a:r>
            <a:endParaRPr lang="en-IN" dirty="0"/>
          </a:p>
        </p:txBody>
      </p:sp>
      <p:sp>
        <p:nvSpPr>
          <p:cNvPr id="3" name="Content Placeholder 2"/>
          <p:cNvSpPr>
            <a:spLocks noGrp="1"/>
          </p:cNvSpPr>
          <p:nvPr>
            <p:ph idx="1"/>
          </p:nvPr>
        </p:nvSpPr>
        <p:spPr/>
        <p:txBody>
          <a:bodyPr/>
          <a:lstStyle/>
          <a:p>
            <a:r>
              <a:rPr lang="en-US" dirty="0" smtClean="0"/>
              <a:t>LCA is an useful environmental management tool.</a:t>
            </a:r>
          </a:p>
          <a:p>
            <a:r>
              <a:rPr lang="en-US" dirty="0" smtClean="0"/>
              <a:t>Any product may have the following stages in it’s lifecycle –</a:t>
            </a:r>
          </a:p>
          <a:p>
            <a:r>
              <a:rPr lang="en-US" dirty="0" err="1" smtClean="0"/>
              <a:t>i</a:t>
            </a:r>
            <a:r>
              <a:rPr lang="en-US" dirty="0" smtClean="0"/>
              <a:t>) Raw material acquisition</a:t>
            </a:r>
          </a:p>
          <a:p>
            <a:r>
              <a:rPr lang="en-US" dirty="0" smtClean="0"/>
              <a:t>ii) Bulk material processing</a:t>
            </a:r>
          </a:p>
          <a:p>
            <a:pPr>
              <a:buNone/>
            </a:pPr>
            <a:endParaRPr lang="en-US" dirty="0" smtClean="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Assessment(LCA)</a:t>
            </a:r>
            <a:endParaRPr lang="en-IN" dirty="0"/>
          </a:p>
        </p:txBody>
      </p:sp>
      <p:sp>
        <p:nvSpPr>
          <p:cNvPr id="3" name="Content Placeholder 2"/>
          <p:cNvSpPr>
            <a:spLocks noGrp="1"/>
          </p:cNvSpPr>
          <p:nvPr>
            <p:ph idx="1"/>
          </p:nvPr>
        </p:nvSpPr>
        <p:spPr/>
        <p:txBody>
          <a:bodyPr/>
          <a:lstStyle/>
          <a:p>
            <a:r>
              <a:rPr lang="en-US" dirty="0" smtClean="0"/>
              <a:t>iii) Engineered &amp; specialty materials production</a:t>
            </a:r>
          </a:p>
          <a:p>
            <a:r>
              <a:rPr lang="en-US" dirty="0" smtClean="0"/>
              <a:t>iv) Manufacturing &amp; assembly</a:t>
            </a:r>
          </a:p>
          <a:p>
            <a:r>
              <a:rPr lang="en-US" dirty="0" smtClean="0"/>
              <a:t>v) Uses &amp; services</a:t>
            </a:r>
          </a:p>
          <a:p>
            <a:r>
              <a:rPr lang="en-US" dirty="0" smtClean="0"/>
              <a:t>vi) Retirement or expired</a:t>
            </a:r>
          </a:p>
          <a:p>
            <a:r>
              <a:rPr lang="en-US" dirty="0" smtClean="0"/>
              <a:t>vii) Disposal</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Assessment(LCA)</a:t>
            </a:r>
            <a:endParaRPr lang="en-IN" dirty="0"/>
          </a:p>
        </p:txBody>
      </p:sp>
      <p:sp>
        <p:nvSpPr>
          <p:cNvPr id="3" name="Content Placeholder 2"/>
          <p:cNvSpPr>
            <a:spLocks noGrp="1"/>
          </p:cNvSpPr>
          <p:nvPr>
            <p:ph idx="1"/>
          </p:nvPr>
        </p:nvSpPr>
        <p:spPr/>
        <p:txBody>
          <a:bodyPr/>
          <a:lstStyle/>
          <a:p>
            <a:r>
              <a:rPr lang="en-US" dirty="0" smtClean="0"/>
              <a:t>LCA has the following phases – </a:t>
            </a:r>
          </a:p>
          <a:p>
            <a:r>
              <a:rPr lang="en-US" dirty="0" err="1" smtClean="0"/>
              <a:t>i</a:t>
            </a:r>
            <a:r>
              <a:rPr lang="en-US" dirty="0" smtClean="0"/>
              <a:t>) Planning</a:t>
            </a:r>
          </a:p>
          <a:p>
            <a:r>
              <a:rPr lang="en-US" dirty="0" smtClean="0"/>
              <a:t>ii) Screening</a:t>
            </a:r>
          </a:p>
          <a:p>
            <a:r>
              <a:rPr lang="en-US" dirty="0" smtClean="0"/>
              <a:t>iii) Data Collection</a:t>
            </a:r>
          </a:p>
          <a:p>
            <a:r>
              <a:rPr lang="en-US" dirty="0" smtClean="0"/>
              <a:t>iv) Data treatment</a:t>
            </a:r>
          </a:p>
          <a:p>
            <a:r>
              <a:rPr lang="en-US" dirty="0" smtClean="0"/>
              <a:t>v) Evaluation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a:t>
            </a:r>
            <a:endParaRPr lang="en-IN" dirty="0"/>
          </a:p>
        </p:txBody>
      </p:sp>
      <p:pic>
        <p:nvPicPr>
          <p:cNvPr id="520194" name="Picture 2" descr="C:\Users\DELL\Desktop\life-cycle-assessment.jpg"/>
          <p:cNvPicPr>
            <a:picLocks noGrp="1" noChangeAspect="1" noChangeArrowheads="1"/>
          </p:cNvPicPr>
          <p:nvPr>
            <p:ph idx="1"/>
          </p:nvPr>
        </p:nvPicPr>
        <p:blipFill>
          <a:blip r:embed="rId2"/>
          <a:srcRect/>
          <a:stretch>
            <a:fillRect/>
          </a:stretch>
        </p:blipFill>
        <p:spPr bwMode="auto">
          <a:xfrm>
            <a:off x="1676400" y="1676400"/>
            <a:ext cx="5562600" cy="4419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0194"/>
                                        </p:tgtEl>
                                        <p:attrNameLst>
                                          <p:attrName>style.visibility</p:attrName>
                                        </p:attrNameLst>
                                      </p:cBhvr>
                                      <p:to>
                                        <p:strVal val="visible"/>
                                      </p:to>
                                    </p:set>
                                    <p:anim calcmode="lin" valueType="num">
                                      <p:cBhvr additive="base">
                                        <p:cTn id="13" dur="500" fill="hold"/>
                                        <p:tgtEl>
                                          <p:spTgt spid="520194"/>
                                        </p:tgtEl>
                                        <p:attrNameLst>
                                          <p:attrName>ppt_x</p:attrName>
                                        </p:attrNameLst>
                                      </p:cBhvr>
                                      <p:tavLst>
                                        <p:tav tm="0">
                                          <p:val>
                                            <p:strVal val="#ppt_x"/>
                                          </p:val>
                                        </p:tav>
                                        <p:tav tm="100000">
                                          <p:val>
                                            <p:strVal val="#ppt_x"/>
                                          </p:val>
                                        </p:tav>
                                      </p:tavLst>
                                    </p:anim>
                                    <p:anim calcmode="lin" valueType="num">
                                      <p:cBhvr additive="base">
                                        <p:cTn id="14" dur="500" fill="hold"/>
                                        <p:tgtEl>
                                          <p:spTgt spid="520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Environmental Impact Assessment</a:t>
            </a:r>
            <a:endParaRPr lang="en-IN" dirty="0"/>
          </a:p>
        </p:txBody>
      </p:sp>
      <p:sp>
        <p:nvSpPr>
          <p:cNvPr id="3" name="Content Placeholder 2"/>
          <p:cNvSpPr>
            <a:spLocks noGrp="1"/>
          </p:cNvSpPr>
          <p:nvPr>
            <p:ph idx="1"/>
          </p:nvPr>
        </p:nvSpPr>
        <p:spPr/>
        <p:txBody>
          <a:bodyPr>
            <a:normAutofit lnSpcReduction="10000"/>
          </a:bodyPr>
          <a:lstStyle/>
          <a:p>
            <a:r>
              <a:rPr lang="en-US" dirty="0" smtClean="0"/>
              <a:t>Environmental Impact Assessment (EIA) is a process that requires consideration of the environment &amp; public participation in the decision making process of project development. </a:t>
            </a:r>
          </a:p>
          <a:p>
            <a:r>
              <a:rPr lang="en-IN" dirty="0" smtClean="0"/>
              <a:t>Environmental Impact Assessment (EIA) is an important management tool for ensuring optimal use of natural resources for sustainable development.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Environmental Impact Assessment</a:t>
            </a:r>
            <a:endParaRPr lang="en-IN" dirty="0"/>
          </a:p>
        </p:txBody>
      </p:sp>
      <p:sp>
        <p:nvSpPr>
          <p:cNvPr id="3" name="Content Placeholder 2"/>
          <p:cNvSpPr>
            <a:spLocks noGrp="1"/>
          </p:cNvSpPr>
          <p:nvPr>
            <p:ph idx="1"/>
          </p:nvPr>
        </p:nvSpPr>
        <p:spPr/>
        <p:txBody>
          <a:bodyPr/>
          <a:lstStyle/>
          <a:p>
            <a:r>
              <a:rPr lang="en-US" dirty="0" smtClean="0"/>
              <a:t>The stages of EIA include –</a:t>
            </a:r>
          </a:p>
          <a:p>
            <a:r>
              <a:rPr lang="en-US" dirty="0" err="1" smtClean="0"/>
              <a:t>i</a:t>
            </a:r>
            <a:r>
              <a:rPr lang="en-US" dirty="0" smtClean="0"/>
              <a:t>) Screening</a:t>
            </a:r>
          </a:p>
          <a:p>
            <a:r>
              <a:rPr lang="en-US" dirty="0" smtClean="0"/>
              <a:t>ii) Scoping</a:t>
            </a:r>
          </a:p>
          <a:p>
            <a:r>
              <a:rPr lang="en-US" dirty="0" smtClean="0"/>
              <a:t>iii) EIS preparation</a:t>
            </a:r>
          </a:p>
          <a:p>
            <a:r>
              <a:rPr lang="en-US" dirty="0" smtClean="0"/>
              <a:t>iv) Review</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Swachh</a:t>
            </a:r>
            <a:r>
              <a:rPr lang="en-IN" dirty="0" smtClean="0"/>
              <a:t> Bharat </a:t>
            </a:r>
            <a:r>
              <a:rPr lang="en-IN" dirty="0" err="1" smtClean="0"/>
              <a:t>Abhiyaan</a:t>
            </a:r>
            <a:r>
              <a:rPr lang="en-IN" dirty="0" smtClean="0"/>
              <a:t/>
            </a:r>
            <a:br>
              <a:rPr lang="en-IN" dirty="0" smtClean="0"/>
            </a:br>
            <a:r>
              <a:rPr lang="en-IN" dirty="0" smtClean="0"/>
              <a:t>(Clean India Mission)</a:t>
            </a:r>
            <a:endParaRPr lang="en-IN" dirty="0"/>
          </a:p>
        </p:txBody>
      </p:sp>
      <p:pic>
        <p:nvPicPr>
          <p:cNvPr id="90114" name="Picture 2" descr="http://images.mapsofindia.com/my-india/2014/12/banega-swachh-india.jpg"/>
          <p:cNvPicPr>
            <a:picLocks noGrp="1" noChangeAspect="1" noChangeArrowheads="1"/>
          </p:cNvPicPr>
          <p:nvPr>
            <p:ph idx="1"/>
          </p:nvPr>
        </p:nvPicPr>
        <p:blipFill>
          <a:blip r:embed="rId2"/>
          <a:srcRect/>
          <a:stretch>
            <a:fillRect/>
          </a:stretch>
        </p:blipFill>
        <p:spPr bwMode="auto">
          <a:xfrm>
            <a:off x="2057400" y="2383670"/>
            <a:ext cx="4724400" cy="2471659"/>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t>
            </a:r>
            <a:r>
              <a:rPr lang="en-US" dirty="0" smtClean="0"/>
              <a:t>) Population Ecology</a:t>
            </a:r>
            <a:endParaRPr lang="en-US" dirty="0"/>
          </a:p>
        </p:txBody>
      </p:sp>
      <p:sp>
        <p:nvSpPr>
          <p:cNvPr id="3" name="Content Placeholder 2"/>
          <p:cNvSpPr>
            <a:spLocks noGrp="1"/>
          </p:cNvSpPr>
          <p:nvPr>
            <p:ph idx="1"/>
          </p:nvPr>
        </p:nvSpPr>
        <p:spPr/>
        <p:txBody>
          <a:bodyPr/>
          <a:lstStyle/>
          <a:p>
            <a:endParaRPr lang="en-US" dirty="0" smtClean="0"/>
          </a:p>
          <a:p>
            <a:r>
              <a:rPr lang="en-US" dirty="0" smtClean="0"/>
              <a:t>It relates with individual organisms with different groups of organisms within the ecosystem of different levels &amp; the interrelationship among themselves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Environmental Impact Assessment</a:t>
            </a:r>
            <a:endParaRPr lang="en-IN" dirty="0"/>
          </a:p>
        </p:txBody>
      </p:sp>
      <p:sp>
        <p:nvSpPr>
          <p:cNvPr id="3" name="Content Placeholder 2"/>
          <p:cNvSpPr>
            <a:spLocks noGrp="1"/>
          </p:cNvSpPr>
          <p:nvPr>
            <p:ph idx="1"/>
          </p:nvPr>
        </p:nvSpPr>
        <p:spPr/>
        <p:txBody>
          <a:bodyPr/>
          <a:lstStyle/>
          <a:p>
            <a:r>
              <a:rPr lang="en-US" dirty="0" err="1" smtClean="0"/>
              <a:t>i</a:t>
            </a:r>
            <a:r>
              <a:rPr lang="en-US" dirty="0" smtClean="0"/>
              <a:t>) </a:t>
            </a:r>
            <a:r>
              <a:rPr lang="en-US" u="sng" dirty="0" smtClean="0"/>
              <a:t>Screening</a:t>
            </a:r>
            <a:r>
              <a:rPr lang="en-US" dirty="0" smtClean="0"/>
              <a:t>:-</a:t>
            </a:r>
          </a:p>
          <a:p>
            <a:r>
              <a:rPr lang="en-US" dirty="0" smtClean="0"/>
              <a:t>By screening, it is to be decided which projects should be subject to environmental assessment.</a:t>
            </a:r>
          </a:p>
          <a:p>
            <a:r>
              <a:rPr lang="en-US" dirty="0" smtClean="0"/>
              <a:t>ii) </a:t>
            </a:r>
            <a:r>
              <a:rPr lang="en-US" u="sng" dirty="0" smtClean="0"/>
              <a:t>Scoping</a:t>
            </a:r>
            <a:r>
              <a:rPr lang="en-US" dirty="0" smtClean="0"/>
              <a:t>:-</a:t>
            </a:r>
          </a:p>
          <a:p>
            <a:r>
              <a:rPr lang="en-US" dirty="0" smtClean="0"/>
              <a:t>It is the process which defines the key or important issues that should be included in the environmental assessment. </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Environmental Impact Assessment</a:t>
            </a:r>
            <a:endParaRPr lang="en-IN" dirty="0"/>
          </a:p>
        </p:txBody>
      </p:sp>
      <p:sp>
        <p:nvSpPr>
          <p:cNvPr id="3" name="Content Placeholder 2"/>
          <p:cNvSpPr>
            <a:spLocks noGrp="1"/>
          </p:cNvSpPr>
          <p:nvPr>
            <p:ph idx="1"/>
          </p:nvPr>
        </p:nvSpPr>
        <p:spPr/>
        <p:txBody>
          <a:bodyPr/>
          <a:lstStyle/>
          <a:p>
            <a:r>
              <a:rPr lang="en-US" dirty="0" smtClean="0"/>
              <a:t>iii) </a:t>
            </a:r>
            <a:r>
              <a:rPr lang="en-US" u="sng" dirty="0" smtClean="0"/>
              <a:t>EIS preparation</a:t>
            </a:r>
            <a:r>
              <a:rPr lang="en-US" dirty="0" smtClean="0"/>
              <a:t>:-</a:t>
            </a:r>
          </a:p>
          <a:p>
            <a:r>
              <a:rPr lang="en-US" dirty="0" smtClean="0"/>
              <a:t>It is the scientific &amp; objective analysis of the scale, significance &amp; importance of impacts identified.</a:t>
            </a:r>
          </a:p>
          <a:p>
            <a:r>
              <a:rPr lang="en-US" dirty="0" smtClean="0"/>
              <a:t>iv) </a:t>
            </a:r>
            <a:r>
              <a:rPr lang="en-US" u="sng" dirty="0" smtClean="0"/>
              <a:t>Review</a:t>
            </a:r>
            <a:r>
              <a:rPr lang="en-US" dirty="0" smtClean="0"/>
              <a:t>:-</a:t>
            </a:r>
          </a:p>
          <a:p>
            <a:r>
              <a:rPr lang="en-US" dirty="0" smtClean="0"/>
              <a:t>The review panel guides the study &amp; then advises the decision makers.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Environmental Impact Assessment</a:t>
            </a:r>
            <a:endParaRPr lang="en-IN" dirty="0"/>
          </a:p>
        </p:txBody>
      </p:sp>
      <p:sp>
        <p:nvSpPr>
          <p:cNvPr id="3" name="Content Placeholder 2"/>
          <p:cNvSpPr>
            <a:spLocks noGrp="1"/>
          </p:cNvSpPr>
          <p:nvPr>
            <p:ph idx="1"/>
          </p:nvPr>
        </p:nvSpPr>
        <p:spPr/>
        <p:txBody>
          <a:bodyPr>
            <a:normAutofit lnSpcReduction="10000"/>
          </a:bodyPr>
          <a:lstStyle/>
          <a:p>
            <a:r>
              <a:rPr lang="en-US" u="sng" dirty="0" smtClean="0"/>
              <a:t>Origin of EIA</a:t>
            </a:r>
            <a:r>
              <a:rPr lang="en-US" dirty="0" smtClean="0"/>
              <a:t>:-</a:t>
            </a:r>
          </a:p>
          <a:p>
            <a:r>
              <a:rPr lang="en-US" dirty="0" smtClean="0"/>
              <a:t>All ecosystems including human beings have threshold of tolerance for pollution &amp; disturbances, beyond which the system may suffer anything from temporary upsets to complete destruction. After second world war industrial &amp; agricultural practices began to cause environmental damage which crossed the thresholds &amp; lead to origin of EIA.</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Environmental Impact Assessment</a:t>
            </a:r>
            <a:endParaRPr lang="en-IN" dirty="0"/>
          </a:p>
        </p:txBody>
      </p:sp>
      <p:sp>
        <p:nvSpPr>
          <p:cNvPr id="3" name="Content Placeholder 2"/>
          <p:cNvSpPr>
            <a:spLocks noGrp="1"/>
          </p:cNvSpPr>
          <p:nvPr>
            <p:ph idx="1"/>
          </p:nvPr>
        </p:nvSpPr>
        <p:spPr/>
        <p:txBody>
          <a:bodyPr/>
          <a:lstStyle/>
          <a:p>
            <a:r>
              <a:rPr lang="en-US" u="sng" dirty="0" smtClean="0"/>
              <a:t>EIA Procedure</a:t>
            </a:r>
            <a:r>
              <a:rPr lang="en-US" dirty="0" smtClean="0"/>
              <a:t>:-</a:t>
            </a:r>
          </a:p>
          <a:p>
            <a:r>
              <a:rPr lang="en-US" dirty="0" smtClean="0"/>
              <a:t>There are generally three options for establishing EIA procedures.</a:t>
            </a:r>
          </a:p>
          <a:p>
            <a:r>
              <a:rPr lang="en-US" dirty="0" err="1" smtClean="0"/>
              <a:t>i</a:t>
            </a:r>
            <a:r>
              <a:rPr lang="en-US" dirty="0" smtClean="0"/>
              <a:t>) Legislative Option i.e. Legal approach</a:t>
            </a:r>
          </a:p>
          <a:p>
            <a:r>
              <a:rPr lang="en-US" dirty="0" smtClean="0"/>
              <a:t>ii) Middle Ground Option i.e. within accepted planning &amp; Procedures</a:t>
            </a:r>
          </a:p>
          <a:p>
            <a:r>
              <a:rPr lang="en-US" dirty="0" smtClean="0"/>
              <a:t>iii) Policy Option i.e. within the administrative policy of government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Environmental Impact Assessment</a:t>
            </a:r>
            <a:endParaRPr lang="en-IN" dirty="0"/>
          </a:p>
        </p:txBody>
      </p:sp>
      <p:sp>
        <p:nvSpPr>
          <p:cNvPr id="3" name="Content Placeholder 2"/>
          <p:cNvSpPr>
            <a:spLocks noGrp="1"/>
          </p:cNvSpPr>
          <p:nvPr>
            <p:ph idx="1"/>
          </p:nvPr>
        </p:nvSpPr>
        <p:spPr/>
        <p:txBody>
          <a:bodyPr/>
          <a:lstStyle/>
          <a:p>
            <a:r>
              <a:rPr lang="en-US" u="sng" dirty="0" smtClean="0"/>
              <a:t>Project Screening for EIA</a:t>
            </a:r>
            <a:r>
              <a:rPr lang="en-US" dirty="0" smtClean="0"/>
              <a:t>:-</a:t>
            </a:r>
          </a:p>
          <a:p>
            <a:r>
              <a:rPr lang="en-US" dirty="0" smtClean="0"/>
              <a:t>The success of EIA depends on effective coverage &amp; application of projects. The various methods commonly used to select projects for EIA are – </a:t>
            </a:r>
          </a:p>
          <a:p>
            <a:r>
              <a:rPr lang="en-US" dirty="0" err="1" smtClean="0"/>
              <a:t>i</a:t>
            </a:r>
            <a:r>
              <a:rPr lang="en-US" dirty="0" smtClean="0"/>
              <a:t>) The use of positive (EIA required) &amp; negative (EIA not required) list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Environmental Impact Assessment</a:t>
            </a:r>
            <a:endParaRPr lang="en-IN" dirty="0"/>
          </a:p>
        </p:txBody>
      </p:sp>
      <p:sp>
        <p:nvSpPr>
          <p:cNvPr id="3" name="Content Placeholder 2"/>
          <p:cNvSpPr>
            <a:spLocks noGrp="1"/>
          </p:cNvSpPr>
          <p:nvPr>
            <p:ph idx="1"/>
          </p:nvPr>
        </p:nvSpPr>
        <p:spPr/>
        <p:txBody>
          <a:bodyPr/>
          <a:lstStyle/>
          <a:p>
            <a:r>
              <a:rPr lang="en-US" dirty="0" smtClean="0"/>
              <a:t>ii) The use of project criteria</a:t>
            </a:r>
          </a:p>
          <a:p>
            <a:r>
              <a:rPr lang="en-US" dirty="0" smtClean="0"/>
              <a:t>iii) The sensitive area criteria</a:t>
            </a:r>
          </a:p>
          <a:p>
            <a:r>
              <a:rPr lang="en-US" dirty="0" smtClean="0"/>
              <a:t>iv) Matrices</a:t>
            </a:r>
          </a:p>
          <a:p>
            <a:r>
              <a:rPr lang="en-US" dirty="0" smtClean="0"/>
              <a:t>v) Initial Environmental Evaluation(IEE)</a:t>
            </a:r>
            <a:endParaRPr lang="en-IN" dirty="0"/>
          </a:p>
        </p:txBody>
      </p:sp>
    </p:spTree>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Environmental Impact Assessment</a:t>
            </a:r>
            <a:endParaRPr lang="en-IN" dirty="0"/>
          </a:p>
        </p:txBody>
      </p:sp>
      <p:sp>
        <p:nvSpPr>
          <p:cNvPr id="3" name="Content Placeholder 2"/>
          <p:cNvSpPr>
            <a:spLocks noGrp="1"/>
          </p:cNvSpPr>
          <p:nvPr>
            <p:ph idx="1"/>
          </p:nvPr>
        </p:nvSpPr>
        <p:spPr/>
        <p:txBody>
          <a:bodyPr/>
          <a:lstStyle/>
          <a:p>
            <a:r>
              <a:rPr lang="en-US" u="sng" dirty="0" smtClean="0"/>
              <a:t>Initial Environmental Evaluation(IEE)</a:t>
            </a:r>
            <a:r>
              <a:rPr lang="en-US" dirty="0" smtClean="0"/>
              <a:t>:-</a:t>
            </a:r>
          </a:p>
          <a:p>
            <a:r>
              <a:rPr lang="en-US" dirty="0" smtClean="0"/>
              <a:t>IEE is a mini EIA. </a:t>
            </a:r>
          </a:p>
          <a:p>
            <a:r>
              <a:rPr lang="en-US" dirty="0" smtClean="0"/>
              <a:t>It requires a description of the environment &amp; the development &amp; the identification of environmental impacts those are anticipated.</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Environmental Impact Statement(EIS)</a:t>
            </a:r>
            <a:endParaRPr lang="en-IN" dirty="0"/>
          </a:p>
        </p:txBody>
      </p:sp>
      <p:sp>
        <p:nvSpPr>
          <p:cNvPr id="3" name="Content Placeholder 2"/>
          <p:cNvSpPr>
            <a:spLocks noGrp="1"/>
          </p:cNvSpPr>
          <p:nvPr>
            <p:ph idx="1"/>
          </p:nvPr>
        </p:nvSpPr>
        <p:spPr/>
        <p:txBody>
          <a:bodyPr/>
          <a:lstStyle/>
          <a:p>
            <a:r>
              <a:rPr lang="en-US" dirty="0" smtClean="0"/>
              <a:t>EIS is a review document prepared for assessment in the EIA process.</a:t>
            </a:r>
          </a:p>
          <a:p>
            <a:r>
              <a:rPr lang="en-US" u="sng" dirty="0" smtClean="0"/>
              <a:t>Scope Studies of EIS</a:t>
            </a:r>
            <a:r>
              <a:rPr lang="en-US" dirty="0" smtClean="0"/>
              <a:t>:-  </a:t>
            </a:r>
          </a:p>
          <a:p>
            <a:r>
              <a:rPr lang="en-US" dirty="0" smtClean="0"/>
              <a:t>Scoping is the procedure for establishing the TOR(Terms Of Reference) for the EIS. </a:t>
            </a:r>
          </a:p>
          <a:p>
            <a:pPr>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Environmental Impact Statement(EIS)</a:t>
            </a:r>
            <a:endParaRPr lang="en-IN" dirty="0"/>
          </a:p>
        </p:txBody>
      </p:sp>
      <p:sp>
        <p:nvSpPr>
          <p:cNvPr id="3" name="Content Placeholder 2"/>
          <p:cNvSpPr>
            <a:spLocks noGrp="1"/>
          </p:cNvSpPr>
          <p:nvPr>
            <p:ph idx="1"/>
          </p:nvPr>
        </p:nvSpPr>
        <p:spPr/>
        <p:txBody>
          <a:bodyPr/>
          <a:lstStyle/>
          <a:p>
            <a:r>
              <a:rPr lang="en-US" dirty="0" smtClean="0"/>
              <a:t>In general, the objectives would be to identify the concerns &amp; issues those need attention, necessary for public involvement &amp; to prepare a detailed report for the investigation of specific issues associated with the development.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Environmental Impact Statement(EIS)</a:t>
            </a:r>
            <a:endParaRPr lang="en-IN" dirty="0"/>
          </a:p>
        </p:txBody>
      </p:sp>
      <p:sp>
        <p:nvSpPr>
          <p:cNvPr id="3" name="Content Placeholder 2"/>
          <p:cNvSpPr>
            <a:spLocks noGrp="1"/>
          </p:cNvSpPr>
          <p:nvPr>
            <p:ph idx="1"/>
          </p:nvPr>
        </p:nvSpPr>
        <p:spPr/>
        <p:txBody>
          <a:bodyPr/>
          <a:lstStyle/>
          <a:p>
            <a:r>
              <a:rPr lang="en-US" u="sng" dirty="0" smtClean="0"/>
              <a:t>Preparation of an EIS</a:t>
            </a:r>
            <a:r>
              <a:rPr lang="en-US" dirty="0" smtClean="0"/>
              <a:t>:-</a:t>
            </a:r>
          </a:p>
          <a:p>
            <a:r>
              <a:rPr lang="en-US" dirty="0" smtClean="0"/>
              <a:t>One of the important elements of any project is the preparation of documentation to communicate the findings &amp; conclusions of the study.</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Genetic Ecology</a:t>
            </a:r>
            <a:endParaRPr lang="en-US" dirty="0"/>
          </a:p>
        </p:txBody>
      </p:sp>
      <p:sp>
        <p:nvSpPr>
          <p:cNvPr id="3" name="Content Placeholder 2"/>
          <p:cNvSpPr>
            <a:spLocks noGrp="1"/>
          </p:cNvSpPr>
          <p:nvPr>
            <p:ph idx="1"/>
          </p:nvPr>
        </p:nvSpPr>
        <p:spPr/>
        <p:txBody>
          <a:bodyPr/>
          <a:lstStyle/>
          <a:p>
            <a:r>
              <a:rPr lang="en-US" dirty="0" smtClean="0"/>
              <a:t>It is also known as Gene Ecology.</a:t>
            </a:r>
          </a:p>
          <a:p>
            <a:r>
              <a:rPr lang="en-US" dirty="0" smtClean="0"/>
              <a:t>Different organisms have different genes &amp; chromosomes, hence they live in different places. </a:t>
            </a:r>
          </a:p>
          <a:p>
            <a:r>
              <a:rPr lang="en-US" dirty="0" smtClean="0"/>
              <a:t>The relationship due to the variation in genes among biotic components with their surroundings non-biotic environment is known as Genetic Ecology.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Environmental Impact Statement(EIS)</a:t>
            </a:r>
            <a:endParaRPr lang="en-IN" dirty="0"/>
          </a:p>
        </p:txBody>
      </p:sp>
      <p:sp>
        <p:nvSpPr>
          <p:cNvPr id="3" name="Content Placeholder 2"/>
          <p:cNvSpPr>
            <a:spLocks noGrp="1"/>
          </p:cNvSpPr>
          <p:nvPr>
            <p:ph idx="1"/>
          </p:nvPr>
        </p:nvSpPr>
        <p:spPr/>
        <p:txBody>
          <a:bodyPr/>
          <a:lstStyle/>
          <a:p>
            <a:r>
              <a:rPr lang="en-US" dirty="0" smtClean="0"/>
              <a:t>The value of the project is sharply diminished, if it’s findings don’t reach it’s requisite results or intended audiences.</a:t>
            </a:r>
          </a:p>
          <a:p>
            <a:r>
              <a:rPr lang="en-US" dirty="0" smtClean="0"/>
              <a:t>The important points to be considered are –</a:t>
            </a:r>
          </a:p>
          <a:p>
            <a:r>
              <a:rPr lang="en-US" dirty="0" err="1" smtClean="0"/>
              <a:t>i</a:t>
            </a:r>
            <a:r>
              <a:rPr lang="en-US" dirty="0" smtClean="0"/>
              <a:t>) Planning </a:t>
            </a:r>
          </a:p>
          <a:p>
            <a:r>
              <a:rPr lang="en-US" dirty="0" smtClean="0"/>
              <a:t>ii) Purpose</a:t>
            </a:r>
          </a:p>
          <a:p>
            <a:r>
              <a:rPr lang="en-US" dirty="0" smtClean="0"/>
              <a:t>iii) Audience</a:t>
            </a:r>
          </a:p>
          <a:p>
            <a:r>
              <a:rPr lang="en-US" dirty="0" smtClean="0"/>
              <a:t>iv) Structure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Environmental Impact Statement(EIS)</a:t>
            </a:r>
            <a:endParaRPr lang="en-IN" dirty="0"/>
          </a:p>
        </p:txBody>
      </p:sp>
      <p:sp>
        <p:nvSpPr>
          <p:cNvPr id="3" name="Content Placeholder 2"/>
          <p:cNvSpPr>
            <a:spLocks noGrp="1"/>
          </p:cNvSpPr>
          <p:nvPr>
            <p:ph idx="1"/>
          </p:nvPr>
        </p:nvSpPr>
        <p:spPr/>
        <p:txBody>
          <a:bodyPr/>
          <a:lstStyle/>
          <a:p>
            <a:r>
              <a:rPr lang="en-US" u="sng" dirty="0" smtClean="0"/>
              <a:t>Review of an EIS</a:t>
            </a:r>
            <a:r>
              <a:rPr lang="en-US" dirty="0" smtClean="0"/>
              <a:t>:-</a:t>
            </a:r>
          </a:p>
          <a:p>
            <a:r>
              <a:rPr lang="en-US" dirty="0" smtClean="0"/>
              <a:t>The functions of the review authority includes- </a:t>
            </a:r>
          </a:p>
          <a:p>
            <a:r>
              <a:rPr lang="en-US" dirty="0" err="1" smtClean="0"/>
              <a:t>i</a:t>
            </a:r>
            <a:r>
              <a:rPr lang="en-US" dirty="0" smtClean="0"/>
              <a:t>) The scope of the assessment i.e. which projects should be subjected to a full or partial EIS.</a:t>
            </a:r>
          </a:p>
          <a:p>
            <a:r>
              <a:rPr lang="en-US" dirty="0" smtClean="0"/>
              <a:t>ii) General or specific guidelines &amp; advice on the methods of EIS.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Environmental Impact Statement(EIS)</a:t>
            </a:r>
            <a:endParaRPr lang="en-IN" dirty="0"/>
          </a:p>
        </p:txBody>
      </p:sp>
      <p:sp>
        <p:nvSpPr>
          <p:cNvPr id="3" name="Content Placeholder 2"/>
          <p:cNvSpPr>
            <a:spLocks noGrp="1"/>
          </p:cNvSpPr>
          <p:nvPr>
            <p:ph idx="1"/>
          </p:nvPr>
        </p:nvSpPr>
        <p:spPr/>
        <p:txBody>
          <a:bodyPr/>
          <a:lstStyle/>
          <a:p>
            <a:r>
              <a:rPr lang="en-US" dirty="0" smtClean="0"/>
              <a:t>iii) Formulate the TOR(Terms Of Reference) &amp; initiate a detailed EIS.</a:t>
            </a:r>
          </a:p>
          <a:p>
            <a:r>
              <a:rPr lang="en-US" dirty="0" smtClean="0"/>
              <a:t>iv) Ensure that, the EIS had been adequately completed within the TOR.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p:txBody>
          <a:bodyPr>
            <a:normAutofit lnSpcReduction="10000"/>
          </a:bodyPr>
          <a:lstStyle/>
          <a:p>
            <a:r>
              <a:rPr lang="en-US" dirty="0" smtClean="0"/>
              <a:t>Solid waste is the unwanted or useless solid materials generated from combined residential, industrial and commercial activities in a given area. </a:t>
            </a:r>
          </a:p>
          <a:p>
            <a:r>
              <a:rPr lang="en-US" dirty="0" smtClean="0"/>
              <a:t>Management of solid waste reduces or eliminates adverse impacts on the environment and human health and supports economic development and improved quality of life.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p:txBody>
          <a:bodyPr/>
          <a:lstStyle/>
          <a:p>
            <a:r>
              <a:rPr lang="en-US" dirty="0" smtClean="0"/>
              <a:t>It may be </a:t>
            </a:r>
            <a:r>
              <a:rPr lang="en-US" dirty="0" err="1" smtClean="0"/>
              <a:t>categorised</a:t>
            </a:r>
            <a:r>
              <a:rPr lang="en-US" dirty="0" smtClean="0"/>
              <a:t> according to its </a:t>
            </a:r>
            <a:r>
              <a:rPr lang="en-US" u="sng" dirty="0" smtClean="0"/>
              <a:t>origin</a:t>
            </a:r>
            <a:r>
              <a:rPr lang="en-US" dirty="0" smtClean="0"/>
              <a:t> (domestic, industrial, commercial, construction or institutional); according to its </a:t>
            </a:r>
            <a:r>
              <a:rPr lang="en-US" u="sng" dirty="0" smtClean="0"/>
              <a:t>contents</a:t>
            </a:r>
            <a:r>
              <a:rPr lang="en-US" dirty="0" smtClean="0"/>
              <a:t> (organic materials like plastics, rubber, food items &amp; inorganic materials like  glass, metal etc); or according to </a:t>
            </a:r>
            <a:r>
              <a:rPr lang="en-US" u="sng" dirty="0" smtClean="0"/>
              <a:t>hazard potential</a:t>
            </a:r>
            <a:r>
              <a:rPr lang="en-US" dirty="0" smtClean="0"/>
              <a:t> (toxic, non-toxic, flammable, radioactive, infectious etc).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p:txBody>
          <a:bodyPr/>
          <a:lstStyle/>
          <a:p>
            <a:r>
              <a:rPr lang="en-US" dirty="0" smtClean="0"/>
              <a:t>A number of processes are involved in effectively managing waste for a municipality. </a:t>
            </a:r>
            <a:endParaRPr lang="en-IN" dirty="0" smtClean="0"/>
          </a:p>
          <a:p>
            <a:r>
              <a:rPr lang="en-US" dirty="0" smtClean="0"/>
              <a:t>These include monitoring, collection, transport, processing, recycling and disposal.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p:txBody>
          <a:bodyPr/>
          <a:lstStyle/>
          <a:p>
            <a:r>
              <a:rPr lang="en-US" dirty="0" smtClean="0"/>
              <a:t>The order or hierarchy of solid waste management includes – </a:t>
            </a:r>
          </a:p>
          <a:p>
            <a:r>
              <a:rPr lang="en-US" dirty="0" err="1" smtClean="0"/>
              <a:t>i</a:t>
            </a:r>
            <a:r>
              <a:rPr lang="en-US" dirty="0" smtClean="0"/>
              <a:t>) Waste prevention &amp; minimization</a:t>
            </a:r>
          </a:p>
          <a:p>
            <a:r>
              <a:rPr lang="en-US" dirty="0" smtClean="0"/>
              <a:t>ii) Reuse &amp; Recycling</a:t>
            </a:r>
          </a:p>
          <a:p>
            <a:r>
              <a:rPr lang="en-US" dirty="0" smtClean="0"/>
              <a:t>iii) Transformation</a:t>
            </a:r>
          </a:p>
          <a:p>
            <a:r>
              <a:rPr lang="en-US" dirty="0" smtClean="0"/>
              <a:t>iv) Landfill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p:txBody>
          <a:bodyPr/>
          <a:lstStyle/>
          <a:p>
            <a:r>
              <a:rPr lang="en-US" u="sng" dirty="0" smtClean="0"/>
              <a:t>Reuse</a:t>
            </a:r>
            <a:r>
              <a:rPr lang="en-US" dirty="0" smtClean="0"/>
              <a:t>:- </a:t>
            </a:r>
          </a:p>
          <a:p>
            <a:r>
              <a:rPr lang="en-US" dirty="0" smtClean="0"/>
              <a:t>A newly purchased product is put to another use after the first use is completed.</a:t>
            </a:r>
          </a:p>
          <a:p>
            <a:r>
              <a:rPr lang="en-US" u="sng" dirty="0" smtClean="0"/>
              <a:t>Recycling</a:t>
            </a:r>
            <a:r>
              <a:rPr lang="en-US" dirty="0" smtClean="0"/>
              <a:t>:-</a:t>
            </a:r>
          </a:p>
          <a:p>
            <a:r>
              <a:rPr lang="en-US" dirty="0" smtClean="0"/>
              <a:t>It is the processing of used materials or waste into new products to prevent waste of potentially useful materials.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p:txBody>
          <a:bodyPr/>
          <a:lstStyle/>
          <a:p>
            <a:r>
              <a:rPr lang="en-US" u="sng" dirty="0" smtClean="0"/>
              <a:t>Properties of MSW(Municipal Solid Waste)</a:t>
            </a:r>
            <a:r>
              <a:rPr lang="en-US" dirty="0" smtClean="0"/>
              <a:t>:-</a:t>
            </a:r>
          </a:p>
          <a:p>
            <a:r>
              <a:rPr lang="en-US" dirty="0" smtClean="0"/>
              <a:t>The various properties of MSW includes –</a:t>
            </a:r>
          </a:p>
          <a:p>
            <a:r>
              <a:rPr lang="en-US" dirty="0" err="1" smtClean="0"/>
              <a:t>i</a:t>
            </a:r>
            <a:r>
              <a:rPr lang="en-US" dirty="0" smtClean="0"/>
              <a:t>) Physical Properties of MSW</a:t>
            </a:r>
          </a:p>
          <a:p>
            <a:r>
              <a:rPr lang="en-US" dirty="0" smtClean="0"/>
              <a:t>ii) Biological Properties of MSW</a:t>
            </a:r>
          </a:p>
          <a:p>
            <a:r>
              <a:rPr lang="en-US" dirty="0" smtClean="0"/>
              <a:t>iii) Chemical &amp; Energy Properties of MSW</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p:txBody>
          <a:bodyPr/>
          <a:lstStyle/>
          <a:p>
            <a:r>
              <a:rPr lang="en-US" dirty="0" err="1" smtClean="0"/>
              <a:t>i</a:t>
            </a:r>
            <a:r>
              <a:rPr lang="en-US" dirty="0" smtClean="0"/>
              <a:t>) </a:t>
            </a:r>
            <a:r>
              <a:rPr lang="en-US" u="sng" dirty="0" smtClean="0"/>
              <a:t>Physical Properties of MSW</a:t>
            </a:r>
            <a:r>
              <a:rPr lang="en-US" dirty="0" smtClean="0"/>
              <a:t>:-</a:t>
            </a:r>
          </a:p>
          <a:p>
            <a:r>
              <a:rPr lang="en-US" dirty="0" smtClean="0"/>
              <a:t>The various Physical Properties of MSW are –</a:t>
            </a:r>
          </a:p>
          <a:p>
            <a:r>
              <a:rPr lang="en-US" dirty="0" smtClean="0"/>
              <a:t>a) Particle Size Distribution</a:t>
            </a:r>
          </a:p>
          <a:p>
            <a:r>
              <a:rPr lang="en-US" dirty="0" smtClean="0"/>
              <a:t>b) Density &amp; Moisture Content</a:t>
            </a:r>
          </a:p>
          <a:p>
            <a:r>
              <a:rPr lang="en-US" dirty="0" smtClean="0"/>
              <a:t>c) Field Capacity</a:t>
            </a:r>
          </a:p>
          <a:p>
            <a:r>
              <a:rPr lang="en-US" dirty="0" smtClean="0"/>
              <a:t>d) Shear Strength</a:t>
            </a:r>
          </a:p>
          <a:p>
            <a:r>
              <a:rPr lang="en-US" dirty="0" smtClean="0"/>
              <a:t>e) Hydraulic Conductivity</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 Taxonomic Ecology</a:t>
            </a:r>
            <a:endParaRPr lang="en-US" dirty="0"/>
          </a:p>
        </p:txBody>
      </p:sp>
      <p:sp>
        <p:nvSpPr>
          <p:cNvPr id="3" name="Content Placeholder 2"/>
          <p:cNvSpPr>
            <a:spLocks noGrp="1"/>
          </p:cNvSpPr>
          <p:nvPr>
            <p:ph idx="1"/>
          </p:nvPr>
        </p:nvSpPr>
        <p:spPr/>
        <p:txBody>
          <a:bodyPr/>
          <a:lstStyle/>
          <a:p>
            <a:endParaRPr lang="en-US" dirty="0" smtClean="0"/>
          </a:p>
          <a:p>
            <a:r>
              <a:rPr lang="en-US" dirty="0" smtClean="0"/>
              <a:t>It includes ecology of taxonomic groups such as microbes, vertebrates (with backbone), invertebrates (without backbone) &amp; insects 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p:txBody>
          <a:bodyPr/>
          <a:lstStyle/>
          <a:p>
            <a:r>
              <a:rPr lang="en-US" dirty="0" smtClean="0"/>
              <a:t>a) </a:t>
            </a:r>
            <a:r>
              <a:rPr lang="en-US" u="sng" dirty="0" smtClean="0"/>
              <a:t>Particle Size Distribution</a:t>
            </a:r>
            <a:r>
              <a:rPr lang="en-US" dirty="0" smtClean="0"/>
              <a:t>:-</a:t>
            </a:r>
          </a:p>
          <a:p>
            <a:r>
              <a:rPr lang="en-US" dirty="0" smtClean="0"/>
              <a:t>Particle size is measured in terms of size of screens in mm through which wastes are passing.</a:t>
            </a:r>
          </a:p>
          <a:p>
            <a:r>
              <a:rPr lang="en-US" dirty="0" smtClean="0"/>
              <a:t>This distribution will provide the information of various materials present.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p:txBody>
          <a:bodyPr/>
          <a:lstStyle/>
          <a:p>
            <a:r>
              <a:rPr lang="en-US" dirty="0" smtClean="0"/>
              <a:t>b) </a:t>
            </a:r>
            <a:r>
              <a:rPr lang="en-US" u="sng" dirty="0" smtClean="0"/>
              <a:t>Density &amp; Moisture Content</a:t>
            </a:r>
            <a:r>
              <a:rPr lang="en-US" dirty="0" smtClean="0"/>
              <a:t>:-</a:t>
            </a:r>
          </a:p>
          <a:p>
            <a:r>
              <a:rPr lang="en-US" dirty="0" smtClean="0"/>
              <a:t>Density is mass per unit volume, which is a useful physical parameter used for separating various wastes from each other before treatment.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p:txBody>
          <a:bodyPr/>
          <a:lstStyle/>
          <a:p>
            <a:r>
              <a:rPr lang="en-US" dirty="0" smtClean="0"/>
              <a:t>The moisture content is expressed as mass of water </a:t>
            </a:r>
            <a:r>
              <a:rPr lang="en-US" dirty="0" err="1" smtClean="0"/>
              <a:t>vapour</a:t>
            </a:r>
            <a:r>
              <a:rPr lang="en-US" dirty="0" smtClean="0"/>
              <a:t> per unit mass of substance.</a:t>
            </a:r>
          </a:p>
          <a:p>
            <a:r>
              <a:rPr lang="en-US" dirty="0" smtClean="0"/>
              <a:t>Moisture Content(%) = {(a-b)/a}X100</a:t>
            </a:r>
          </a:p>
          <a:p>
            <a:r>
              <a:rPr lang="en-US" dirty="0" smtClean="0"/>
              <a:t>Where, </a:t>
            </a:r>
          </a:p>
          <a:p>
            <a:r>
              <a:rPr lang="en-US" dirty="0" smtClean="0"/>
              <a:t>‘a’ is initial mass of sample &amp; </a:t>
            </a:r>
          </a:p>
          <a:p>
            <a:r>
              <a:rPr lang="en-US" dirty="0" smtClean="0"/>
              <a:t>‘b’ is mass of sample after drying</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p:txBody>
          <a:bodyPr/>
          <a:lstStyle/>
          <a:p>
            <a:r>
              <a:rPr lang="en-US" dirty="0" smtClean="0"/>
              <a:t>c) </a:t>
            </a:r>
            <a:r>
              <a:rPr lang="en-US" u="sng" dirty="0" smtClean="0"/>
              <a:t>Field Capacity (FC)</a:t>
            </a:r>
            <a:r>
              <a:rPr lang="en-US" dirty="0" smtClean="0"/>
              <a:t>:-</a:t>
            </a:r>
          </a:p>
          <a:p>
            <a:r>
              <a:rPr lang="en-US" dirty="0" smtClean="0"/>
              <a:t>It is the maximum percentage of volumetric soil moisture that a MSW sample will hold freely against earth’s gravity.</a:t>
            </a:r>
          </a:p>
          <a:p>
            <a:r>
              <a:rPr lang="en-US" dirty="0" smtClean="0"/>
              <a:t>FC can be calculated by –</a:t>
            </a:r>
          </a:p>
          <a:p>
            <a:r>
              <a:rPr lang="en-US" dirty="0" smtClean="0"/>
              <a:t>FC = 0.6 – 0.55(W/4500+W)</a:t>
            </a:r>
          </a:p>
          <a:p>
            <a:r>
              <a:rPr lang="en-US" dirty="0" smtClean="0"/>
              <a:t>Where, W is overburden weight in Kg.</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p:txBody>
          <a:bodyPr/>
          <a:lstStyle/>
          <a:p>
            <a:r>
              <a:rPr lang="en-US" dirty="0" smtClean="0"/>
              <a:t>d) </a:t>
            </a:r>
            <a:r>
              <a:rPr lang="en-US" u="sng" dirty="0" smtClean="0"/>
              <a:t>Shear Strength</a:t>
            </a:r>
            <a:r>
              <a:rPr lang="en-US" dirty="0" smtClean="0"/>
              <a:t>:-</a:t>
            </a:r>
          </a:p>
          <a:p>
            <a:r>
              <a:rPr lang="en-US" dirty="0" smtClean="0"/>
              <a:t>Solid wastes when compacted usually have high shearing strength &amp; hence don’t flow on standing, but sludge has poor shearing strength &amp; therefore very often sludge is co-disposed with MSW.</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p:txBody>
          <a:bodyPr/>
          <a:lstStyle/>
          <a:p>
            <a:r>
              <a:rPr lang="en-US" dirty="0" smtClean="0"/>
              <a:t>e) </a:t>
            </a:r>
            <a:r>
              <a:rPr lang="en-US" u="sng" dirty="0" smtClean="0"/>
              <a:t>Hydraulic Conductivity</a:t>
            </a:r>
            <a:r>
              <a:rPr lang="en-US" dirty="0" smtClean="0"/>
              <a:t>:-</a:t>
            </a:r>
          </a:p>
          <a:p>
            <a:r>
              <a:rPr lang="en-US" dirty="0" smtClean="0"/>
              <a:t>Sludge in landfills tend to resist the movement of water through them due to low hydraulic conductivity, as sludge has high moisture content.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p:txBody>
          <a:bodyPr/>
          <a:lstStyle/>
          <a:p>
            <a:r>
              <a:rPr lang="en-US" dirty="0" smtClean="0"/>
              <a:t>ii) </a:t>
            </a:r>
            <a:r>
              <a:rPr lang="en-US" u="sng" dirty="0" smtClean="0"/>
              <a:t>Biological Properties of MSW</a:t>
            </a:r>
            <a:r>
              <a:rPr lang="en-US" dirty="0" smtClean="0"/>
              <a:t>:-</a:t>
            </a:r>
          </a:p>
          <a:p>
            <a:r>
              <a:rPr lang="en-US" dirty="0" smtClean="0"/>
              <a:t>Organic or biological matter in MSW is significant for the energy recovery by biodegradation. </a:t>
            </a:r>
          </a:p>
          <a:p>
            <a:r>
              <a:rPr lang="en-US" dirty="0" smtClean="0"/>
              <a:t>Biodegradation can be accomplished either by aerobic or anaerobic process.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p:txBody>
          <a:bodyPr/>
          <a:lstStyle/>
          <a:p>
            <a:r>
              <a:rPr lang="en-US" dirty="0" smtClean="0"/>
              <a:t>The biodegradability of the organic fraction of MSW is given by –</a:t>
            </a:r>
          </a:p>
          <a:p>
            <a:r>
              <a:rPr lang="en-US" dirty="0" smtClean="0"/>
              <a:t>BF = 0.83 - 0.028LC</a:t>
            </a:r>
          </a:p>
          <a:p>
            <a:r>
              <a:rPr lang="en-US" dirty="0" smtClean="0"/>
              <a:t>Where, </a:t>
            </a:r>
          </a:p>
          <a:p>
            <a:r>
              <a:rPr lang="en-US" dirty="0" smtClean="0"/>
              <a:t>BF is Biodegradable Fraction</a:t>
            </a:r>
          </a:p>
          <a:p>
            <a:r>
              <a:rPr lang="en-US" dirty="0" smtClean="0"/>
              <a:t>LC is Lignin(organic) Content in % of dry weight</a:t>
            </a:r>
          </a:p>
          <a:p>
            <a:r>
              <a:rPr lang="en-US" dirty="0" smtClean="0"/>
              <a:t>High LC will give low biodegradability.</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p:txBody>
          <a:bodyPr/>
          <a:lstStyle/>
          <a:p>
            <a:r>
              <a:rPr lang="en-US" dirty="0" smtClean="0"/>
              <a:t>iii) </a:t>
            </a:r>
            <a:r>
              <a:rPr lang="en-US" u="sng" dirty="0" smtClean="0"/>
              <a:t>Chemical &amp; Energy Properties of MSW</a:t>
            </a:r>
            <a:r>
              <a:rPr lang="en-US" dirty="0" smtClean="0"/>
              <a:t>:-</a:t>
            </a:r>
          </a:p>
          <a:p>
            <a:r>
              <a:rPr lang="en-US" dirty="0" smtClean="0"/>
              <a:t>The various steps involved in this are –</a:t>
            </a:r>
          </a:p>
          <a:p>
            <a:r>
              <a:rPr lang="en-US" dirty="0" smtClean="0"/>
              <a:t>a) Proximate Analysis</a:t>
            </a:r>
          </a:p>
          <a:p>
            <a:r>
              <a:rPr lang="en-US" dirty="0" smtClean="0"/>
              <a:t>b) Ultimate Analysis</a:t>
            </a:r>
          </a:p>
          <a:p>
            <a:r>
              <a:rPr lang="en-US" dirty="0" smtClean="0"/>
              <a:t>c) Energy Content</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p:txBody>
          <a:bodyPr/>
          <a:lstStyle/>
          <a:p>
            <a:r>
              <a:rPr lang="en-US" dirty="0" smtClean="0"/>
              <a:t>a) </a:t>
            </a:r>
            <a:r>
              <a:rPr lang="en-US" u="sng" dirty="0" smtClean="0"/>
              <a:t>Proximate Analysis</a:t>
            </a:r>
            <a:r>
              <a:rPr lang="en-US" dirty="0" smtClean="0"/>
              <a:t>:-</a:t>
            </a:r>
          </a:p>
          <a:p>
            <a:r>
              <a:rPr lang="en-US" dirty="0" smtClean="0"/>
              <a:t>It deals with the determination of moisture content(W%), volatile matter(VM%), non-combustible fraction (i.e. ash%) &amp; Fixed Carbon(FC).</a:t>
            </a:r>
          </a:p>
          <a:p>
            <a:r>
              <a:rPr lang="en-US" dirty="0" smtClean="0"/>
              <a:t>FC can be found out by –</a:t>
            </a:r>
          </a:p>
          <a:p>
            <a:r>
              <a:rPr lang="en-US" dirty="0" smtClean="0"/>
              <a:t>FC=100 - W(%) - VM(%) - ash(%)</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Ecosystem</a:t>
            </a:r>
            <a:endParaRPr lang="en-US" dirty="0"/>
          </a:p>
        </p:txBody>
      </p:sp>
      <p:sp>
        <p:nvSpPr>
          <p:cNvPr id="3" name="Content Placeholder 2"/>
          <p:cNvSpPr>
            <a:spLocks noGrp="1"/>
          </p:cNvSpPr>
          <p:nvPr>
            <p:ph idx="1"/>
          </p:nvPr>
        </p:nvSpPr>
        <p:spPr/>
        <p:txBody>
          <a:bodyPr/>
          <a:lstStyle/>
          <a:p>
            <a:r>
              <a:rPr lang="en-US" dirty="0" smtClean="0"/>
              <a:t>An ecosystem is defined as a natural functional ecological unit comprising of living organisms (i.e. biotic community) &amp; their non-living (i.e. abiotic) environment that interact to form a stable self-supporting system.</a:t>
            </a:r>
          </a:p>
          <a:p>
            <a:r>
              <a:rPr lang="en-US" dirty="0" smtClean="0"/>
              <a:t>Example: Pond ecosystem, Forest ecosystem 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p:txBody>
          <a:bodyPr/>
          <a:lstStyle/>
          <a:p>
            <a:r>
              <a:rPr lang="en-US" dirty="0" smtClean="0"/>
              <a:t>FC is the solid combustible residue that remains after the material is heated &amp; the volatile matter is ejected.</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p:txBody>
          <a:bodyPr/>
          <a:lstStyle/>
          <a:p>
            <a:r>
              <a:rPr lang="en-US" dirty="0" smtClean="0"/>
              <a:t>b) </a:t>
            </a:r>
            <a:r>
              <a:rPr lang="en-US" u="sng" dirty="0" smtClean="0"/>
              <a:t>Ultimate Analysis</a:t>
            </a:r>
            <a:r>
              <a:rPr lang="en-US" dirty="0" smtClean="0"/>
              <a:t>:-</a:t>
            </a:r>
          </a:p>
          <a:p>
            <a:r>
              <a:rPr lang="en-US" dirty="0" smtClean="0"/>
              <a:t>It is the elemental analysis of essential major elements like C,H,O,N,P,S in percentage mass.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a:xfrm>
            <a:off x="457200" y="1600200"/>
            <a:ext cx="8153400" cy="4525963"/>
          </a:xfrm>
        </p:spPr>
        <p:txBody>
          <a:bodyPr/>
          <a:lstStyle/>
          <a:p>
            <a:r>
              <a:rPr lang="en-US" dirty="0" smtClean="0"/>
              <a:t>c) </a:t>
            </a:r>
            <a:r>
              <a:rPr lang="en-US" u="sng" dirty="0" smtClean="0"/>
              <a:t>Energy Content</a:t>
            </a:r>
            <a:r>
              <a:rPr lang="en-US" dirty="0" smtClean="0"/>
              <a:t>:-</a:t>
            </a:r>
          </a:p>
          <a:p>
            <a:r>
              <a:rPr lang="en-US" dirty="0" smtClean="0"/>
              <a:t>Heating value or calorific value of MSW may be defined as the amount of heat liberated in calorie, when a gram of MSW is burnt. </a:t>
            </a:r>
          </a:p>
          <a:p>
            <a:r>
              <a:rPr lang="en-US" dirty="0" smtClean="0"/>
              <a:t>It gives the amount of organic matter present in the MSW.</a:t>
            </a:r>
          </a:p>
          <a:p>
            <a:r>
              <a:rPr lang="en-US" dirty="0" smtClean="0"/>
              <a:t>Generally, terms like E, </a:t>
            </a:r>
            <a:r>
              <a:rPr lang="en-US" dirty="0" err="1" smtClean="0"/>
              <a:t>H</a:t>
            </a:r>
            <a:r>
              <a:rPr lang="en-US" baseline="-25000" dirty="0" err="1" smtClean="0"/>
              <a:t>u</a:t>
            </a:r>
            <a:r>
              <a:rPr lang="en-US" dirty="0" smtClean="0"/>
              <a:t>, </a:t>
            </a:r>
            <a:r>
              <a:rPr lang="en-US" dirty="0" err="1" smtClean="0"/>
              <a:t>H</a:t>
            </a:r>
            <a:r>
              <a:rPr lang="en-US" baseline="-25000" dirty="0" err="1" smtClean="0"/>
              <a:t>wf</a:t>
            </a:r>
            <a:r>
              <a:rPr lang="en-US" dirty="0" smtClean="0"/>
              <a:t>, </a:t>
            </a:r>
            <a:r>
              <a:rPr lang="en-US" dirty="0" err="1" smtClean="0"/>
              <a:t>H</a:t>
            </a:r>
            <a:r>
              <a:rPr lang="en-US" baseline="-25000" dirty="0" err="1" smtClean="0"/>
              <a:t>awf</a:t>
            </a:r>
            <a:r>
              <a:rPr lang="en-US" dirty="0" smtClean="0"/>
              <a:t> are used to express energy content.</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p:txBody>
          <a:bodyPr/>
          <a:lstStyle/>
          <a:p>
            <a:r>
              <a:rPr lang="en-US" dirty="0" smtClean="0"/>
              <a:t>E is Energy Content</a:t>
            </a:r>
          </a:p>
          <a:p>
            <a:r>
              <a:rPr lang="en-US" dirty="0" err="1" smtClean="0"/>
              <a:t>H</a:t>
            </a:r>
            <a:r>
              <a:rPr lang="en-US" baseline="-25000" dirty="0" err="1" smtClean="0"/>
              <a:t>u</a:t>
            </a:r>
            <a:r>
              <a:rPr lang="en-US" dirty="0" smtClean="0"/>
              <a:t> is LHV(Lower Heat Value) i.e. energy received from waste as collected from site</a:t>
            </a:r>
          </a:p>
          <a:p>
            <a:r>
              <a:rPr lang="en-US" dirty="0" err="1" smtClean="0"/>
              <a:t>H</a:t>
            </a:r>
            <a:r>
              <a:rPr lang="en-US" baseline="-25000" dirty="0" err="1" smtClean="0"/>
              <a:t>wf</a:t>
            </a:r>
            <a:r>
              <a:rPr lang="en-US" dirty="0" smtClean="0"/>
              <a:t> is NHV(Normal Heat Value) i.e. energy received from water-free waste</a:t>
            </a:r>
          </a:p>
          <a:p>
            <a:r>
              <a:rPr lang="en-US" dirty="0" err="1" smtClean="0"/>
              <a:t>H</a:t>
            </a:r>
            <a:r>
              <a:rPr lang="en-US" baseline="-25000" dirty="0" err="1" smtClean="0"/>
              <a:t>awf</a:t>
            </a:r>
            <a:r>
              <a:rPr lang="en-US" dirty="0" smtClean="0"/>
              <a:t> is HHV(Higher Heat Value) i.e. energy received from ash-water-free waste </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p:txBody>
          <a:bodyPr/>
          <a:lstStyle/>
          <a:p>
            <a:r>
              <a:rPr lang="en-US" dirty="0" err="1" smtClean="0"/>
              <a:t>H</a:t>
            </a:r>
            <a:r>
              <a:rPr lang="en-US" baseline="-25000" dirty="0" err="1" smtClean="0"/>
              <a:t>u</a:t>
            </a:r>
            <a:r>
              <a:rPr lang="en-US" dirty="0" smtClean="0"/>
              <a:t> = </a:t>
            </a:r>
            <a:r>
              <a:rPr lang="en-US" dirty="0" err="1" smtClean="0"/>
              <a:t>H</a:t>
            </a:r>
            <a:r>
              <a:rPr lang="en-US" baseline="-25000" dirty="0" err="1" smtClean="0"/>
              <a:t>awf</a:t>
            </a:r>
            <a:r>
              <a:rPr lang="en-US" dirty="0" smtClean="0"/>
              <a:t> x B – 2.445 x W</a:t>
            </a:r>
          </a:p>
          <a:p>
            <a:r>
              <a:rPr lang="en-US" dirty="0" smtClean="0"/>
              <a:t>Where, </a:t>
            </a:r>
          </a:p>
          <a:p>
            <a:r>
              <a:rPr lang="en-US" dirty="0" smtClean="0"/>
              <a:t>B is flammable fraction or combustible component </a:t>
            </a:r>
          </a:p>
          <a:p>
            <a:r>
              <a:rPr lang="en-US" dirty="0" smtClean="0"/>
              <a:t>W is moisture content fraction or water content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p:txBody>
          <a:bodyPr/>
          <a:lstStyle/>
          <a:p>
            <a:r>
              <a:rPr lang="en-US" dirty="0" smtClean="0"/>
              <a:t>The energy content of MSW can be determined from following equations – </a:t>
            </a:r>
          </a:p>
          <a:p>
            <a:r>
              <a:rPr lang="en-US" dirty="0" err="1" smtClean="0"/>
              <a:t>i</a:t>
            </a:r>
            <a:r>
              <a:rPr lang="en-US" dirty="0" smtClean="0"/>
              <a:t>) </a:t>
            </a:r>
            <a:r>
              <a:rPr lang="en-US" dirty="0" err="1" smtClean="0"/>
              <a:t>Dulong</a:t>
            </a:r>
            <a:r>
              <a:rPr lang="en-US" dirty="0" smtClean="0"/>
              <a:t> Equation</a:t>
            </a:r>
          </a:p>
          <a:p>
            <a:r>
              <a:rPr lang="en-US" dirty="0" smtClean="0"/>
              <a:t>ii) Khan Equation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p:txBody>
          <a:bodyPr/>
          <a:lstStyle/>
          <a:p>
            <a:r>
              <a:rPr lang="en-US" dirty="0" err="1" smtClean="0"/>
              <a:t>i</a:t>
            </a:r>
            <a:r>
              <a:rPr lang="en-US" dirty="0" smtClean="0"/>
              <a:t>) </a:t>
            </a:r>
            <a:r>
              <a:rPr lang="en-US" u="sng" dirty="0" err="1" smtClean="0"/>
              <a:t>Dulong</a:t>
            </a:r>
            <a:r>
              <a:rPr lang="en-US" u="sng" dirty="0" smtClean="0"/>
              <a:t> Equation</a:t>
            </a:r>
            <a:r>
              <a:rPr lang="en-US" dirty="0" smtClean="0"/>
              <a:t>:-</a:t>
            </a:r>
          </a:p>
          <a:p>
            <a:r>
              <a:rPr lang="en-US" dirty="0" err="1" smtClean="0"/>
              <a:t>H</a:t>
            </a:r>
            <a:r>
              <a:rPr lang="en-US" baseline="-25000" dirty="0" err="1" smtClean="0"/>
              <a:t>awf</a:t>
            </a:r>
            <a:r>
              <a:rPr lang="en-US" dirty="0" smtClean="0"/>
              <a:t> = 337(C )+1419{(H)- 0.125(O)} + 93(S) +      </a:t>
            </a:r>
          </a:p>
          <a:p>
            <a:pPr>
              <a:buNone/>
            </a:pPr>
            <a:r>
              <a:rPr lang="en-US" dirty="0" smtClean="0"/>
              <a:t>               23(N)</a:t>
            </a:r>
          </a:p>
          <a:p>
            <a:r>
              <a:rPr lang="en-US" dirty="0" smtClean="0"/>
              <a:t>Where, C, H, O, S, N are the % by weight of each element present in the material.</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p:txBody>
          <a:bodyPr/>
          <a:lstStyle/>
          <a:p>
            <a:r>
              <a:rPr lang="en-US" dirty="0" smtClean="0"/>
              <a:t>ii) </a:t>
            </a:r>
            <a:r>
              <a:rPr lang="en-US" u="sng" dirty="0" smtClean="0"/>
              <a:t>Khan Equation</a:t>
            </a:r>
            <a:r>
              <a:rPr lang="en-US" dirty="0" smtClean="0"/>
              <a:t>:-</a:t>
            </a:r>
          </a:p>
          <a:p>
            <a:r>
              <a:rPr lang="en-US" dirty="0" smtClean="0"/>
              <a:t>E= 0.051{F + 3.6(CP)} + 0.352(PLR)</a:t>
            </a:r>
          </a:p>
          <a:p>
            <a:r>
              <a:rPr lang="en-US" dirty="0" smtClean="0"/>
              <a:t>Where, E = Energy content,</a:t>
            </a:r>
          </a:p>
          <a:p>
            <a:r>
              <a:rPr lang="en-US" dirty="0" smtClean="0"/>
              <a:t>F = % of food material by weight</a:t>
            </a:r>
          </a:p>
          <a:p>
            <a:r>
              <a:rPr lang="en-US" dirty="0" smtClean="0"/>
              <a:t>CP = % of Cardboard &amp; Paper by weight</a:t>
            </a:r>
          </a:p>
          <a:p>
            <a:r>
              <a:rPr lang="en-US" dirty="0" smtClean="0"/>
              <a:t>PLR = % of Plastic &amp; Rubber by weight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p:txBody>
          <a:bodyPr/>
          <a:lstStyle/>
          <a:p>
            <a:r>
              <a:rPr lang="en-US" dirty="0" smtClean="0"/>
              <a:t>Q. Calculate the heat value of domestic MSW, if the chemical composition is C</a:t>
            </a:r>
            <a:r>
              <a:rPr lang="en-US" baseline="-25000" dirty="0" smtClean="0"/>
              <a:t>450</a:t>
            </a:r>
            <a:r>
              <a:rPr lang="en-US" dirty="0" smtClean="0"/>
              <a:t>H</a:t>
            </a:r>
            <a:r>
              <a:rPr lang="en-US" baseline="-25000" dirty="0" smtClean="0"/>
              <a:t>2050</a:t>
            </a:r>
            <a:r>
              <a:rPr lang="en-US" dirty="0" smtClean="0"/>
              <a:t>O</a:t>
            </a:r>
            <a:r>
              <a:rPr lang="en-US" baseline="-25000" dirty="0" smtClean="0"/>
              <a:t>950</a:t>
            </a:r>
            <a:r>
              <a:rPr lang="en-US" dirty="0" smtClean="0"/>
              <a:t>N</a:t>
            </a:r>
            <a:r>
              <a:rPr lang="en-US" baseline="-25000" dirty="0" smtClean="0"/>
              <a:t>12</a:t>
            </a:r>
            <a:r>
              <a:rPr lang="en-US" dirty="0" smtClean="0"/>
              <a:t>S.</a:t>
            </a:r>
          </a:p>
          <a:p>
            <a:r>
              <a:rPr lang="en-US" dirty="0" smtClean="0"/>
              <a:t>Q. Calculate the lower heat value of the above MSW if</a:t>
            </a:r>
            <a:r>
              <a:rPr lang="en-IN" dirty="0" smtClean="0"/>
              <a:t> water content(w) = 21% &amp; ash content(A) = 20%</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p:txBody>
          <a:bodyPr>
            <a:normAutofit lnSpcReduction="10000"/>
          </a:bodyPr>
          <a:lstStyle/>
          <a:p>
            <a:r>
              <a:rPr lang="en-US" u="sng" dirty="0" smtClean="0"/>
              <a:t>Separation of MSW</a:t>
            </a:r>
            <a:r>
              <a:rPr lang="en-US" dirty="0" smtClean="0"/>
              <a:t>:-</a:t>
            </a:r>
          </a:p>
          <a:p>
            <a:r>
              <a:rPr lang="en-US" dirty="0" smtClean="0"/>
              <a:t>The different major components of MSW must be separated from one &amp; the other in order to have suitable management of MSW. </a:t>
            </a:r>
          </a:p>
          <a:p>
            <a:r>
              <a:rPr lang="en-US" dirty="0" smtClean="0"/>
              <a:t>The component separation can be done at the household or at the industry i.e. at the source or at the transfer station or at the final destination, where mechanical sorting or separation is possible.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Ecosystem</a:t>
            </a:r>
            <a:endParaRPr lang="en-US" dirty="0"/>
          </a:p>
        </p:txBody>
      </p:sp>
      <p:sp>
        <p:nvSpPr>
          <p:cNvPr id="3" name="Content Placeholder 2"/>
          <p:cNvSpPr>
            <a:spLocks noGrp="1"/>
          </p:cNvSpPr>
          <p:nvPr>
            <p:ph idx="1"/>
          </p:nvPr>
        </p:nvSpPr>
        <p:spPr/>
        <p:txBody>
          <a:bodyPr/>
          <a:lstStyle/>
          <a:p>
            <a:r>
              <a:rPr lang="en-US" dirty="0" smtClean="0"/>
              <a:t>The ecosystems are characterized by a diversity of species, but in an ecosystem there must be representatives from the three functional or metabolic groups such as Primary Producers, Consumers &amp; Decomposers.</a:t>
            </a:r>
          </a:p>
          <a:p>
            <a:r>
              <a:rPr lang="en-US" dirty="0" smtClean="0"/>
              <a:t>The ecosystems can vary in sizes.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p:txBody>
          <a:bodyPr/>
          <a:lstStyle/>
          <a:p>
            <a:r>
              <a:rPr lang="en-US" u="sng" dirty="0" smtClean="0"/>
              <a:t>Storage &amp; Transport of MSW</a:t>
            </a:r>
            <a:r>
              <a:rPr lang="en-US" dirty="0" smtClean="0"/>
              <a:t>:-</a:t>
            </a:r>
          </a:p>
          <a:p>
            <a:r>
              <a:rPr lang="en-US" dirty="0" smtClean="0"/>
              <a:t>It depends on types of collection facility available &amp; materials present, which can be –</a:t>
            </a:r>
          </a:p>
          <a:p>
            <a:r>
              <a:rPr lang="en-US" dirty="0" err="1" smtClean="0"/>
              <a:t>i</a:t>
            </a:r>
            <a:r>
              <a:rPr lang="en-US" dirty="0" smtClean="0"/>
              <a:t>) Door Step Collection</a:t>
            </a:r>
          </a:p>
          <a:p>
            <a:r>
              <a:rPr lang="en-US" dirty="0" smtClean="0"/>
              <a:t>ii) Regular Roadside Collection</a:t>
            </a:r>
          </a:p>
          <a:p>
            <a:r>
              <a:rPr lang="en-US" dirty="0" smtClean="0"/>
              <a:t>iii) Dustbins at market places</a:t>
            </a:r>
          </a:p>
          <a:p>
            <a:r>
              <a:rPr lang="en-US" dirty="0" smtClean="0"/>
              <a:t>iv) Community Recycle bin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p:txBody>
          <a:bodyPr/>
          <a:lstStyle/>
          <a:p>
            <a:r>
              <a:rPr lang="en-US" u="sng" dirty="0" smtClean="0"/>
              <a:t>Integrated Waste Management</a:t>
            </a:r>
            <a:r>
              <a:rPr lang="en-US" dirty="0" smtClean="0"/>
              <a:t>:-</a:t>
            </a:r>
          </a:p>
          <a:p>
            <a:r>
              <a:rPr lang="en-US" dirty="0" smtClean="0"/>
              <a:t>The ideal integrated waste management plan might have following priorities – </a:t>
            </a:r>
          </a:p>
          <a:p>
            <a:r>
              <a:rPr lang="en-US" dirty="0" err="1" smtClean="0"/>
              <a:t>i</a:t>
            </a:r>
            <a:r>
              <a:rPr lang="en-US" dirty="0" smtClean="0"/>
              <a:t>) Minimize all components of waste fraction.</a:t>
            </a:r>
          </a:p>
          <a:p>
            <a:r>
              <a:rPr lang="en-US" dirty="0" smtClean="0"/>
              <a:t>ii) Recycle, what is possible of paper, cardboard, non-ferrous metals.</a:t>
            </a:r>
          </a:p>
          <a:p>
            <a:r>
              <a:rPr lang="en-US" dirty="0" smtClean="0"/>
              <a:t>iii) Reuse plastics, ferrous metals, glass.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p:txBody>
          <a:bodyPr/>
          <a:lstStyle/>
          <a:p>
            <a:r>
              <a:rPr lang="en-US" dirty="0" smtClean="0"/>
              <a:t>iv) Compost food fraction of MSW.</a:t>
            </a:r>
          </a:p>
          <a:p>
            <a:r>
              <a:rPr lang="en-US" dirty="0" smtClean="0"/>
              <a:t>v) Incinerate the remaining food waste.</a:t>
            </a:r>
          </a:p>
          <a:p>
            <a:r>
              <a:rPr lang="en-US" dirty="0" smtClean="0"/>
              <a:t>vi) Landfill the remaining after proper treatment.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p:txBody>
          <a:bodyPr/>
          <a:lstStyle/>
          <a:p>
            <a:r>
              <a:rPr lang="en-US" u="sng" dirty="0" err="1" smtClean="0"/>
              <a:t>Leachate</a:t>
            </a:r>
            <a:r>
              <a:rPr lang="en-US" u="sng" dirty="0" smtClean="0"/>
              <a:t> in Landfills</a:t>
            </a:r>
            <a:r>
              <a:rPr lang="en-US" dirty="0" smtClean="0"/>
              <a:t>:-</a:t>
            </a:r>
          </a:p>
          <a:p>
            <a:r>
              <a:rPr lang="en-US" dirty="0" err="1" smtClean="0"/>
              <a:t>Leachate</a:t>
            </a:r>
            <a:r>
              <a:rPr lang="en-US" dirty="0" smtClean="0"/>
              <a:t> is the contaminated water in landfills which arrive at the landfill site through external precipitation.</a:t>
            </a:r>
          </a:p>
          <a:p>
            <a:r>
              <a:rPr lang="en-US" dirty="0" smtClean="0"/>
              <a:t>The amount of </a:t>
            </a:r>
            <a:r>
              <a:rPr lang="en-US" dirty="0" err="1" smtClean="0"/>
              <a:t>leachate</a:t>
            </a:r>
            <a:r>
              <a:rPr lang="en-US" dirty="0" smtClean="0"/>
              <a:t> produced in a landfill depends on it’s water balance, which can be expressed as follows – </a:t>
            </a:r>
          </a:p>
          <a:p>
            <a:r>
              <a:rPr lang="en-US" dirty="0" smtClean="0"/>
              <a:t>LC = PR + SRT – SRO – EP – ST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p:txBody>
          <a:bodyPr>
            <a:normAutofit lnSpcReduction="10000"/>
          </a:bodyPr>
          <a:lstStyle/>
          <a:p>
            <a:r>
              <a:rPr lang="en-US" dirty="0" smtClean="0"/>
              <a:t>Where, </a:t>
            </a:r>
          </a:p>
          <a:p>
            <a:r>
              <a:rPr lang="en-US" dirty="0" smtClean="0"/>
              <a:t>LC is </a:t>
            </a:r>
            <a:r>
              <a:rPr lang="en-US" dirty="0" err="1" smtClean="0"/>
              <a:t>Leachate</a:t>
            </a:r>
            <a:r>
              <a:rPr lang="en-US" dirty="0" smtClean="0"/>
              <a:t>,</a:t>
            </a:r>
          </a:p>
          <a:p>
            <a:r>
              <a:rPr lang="en-US" dirty="0" smtClean="0"/>
              <a:t>PR is Precipitation</a:t>
            </a:r>
          </a:p>
          <a:p>
            <a:r>
              <a:rPr lang="en-US" dirty="0" smtClean="0"/>
              <a:t>SRT is Surface Run To i.e. water outside the site entering the landfill</a:t>
            </a:r>
          </a:p>
          <a:p>
            <a:r>
              <a:rPr lang="en-US" dirty="0" smtClean="0"/>
              <a:t>SRO is Surface Run-off</a:t>
            </a:r>
          </a:p>
          <a:p>
            <a:r>
              <a:rPr lang="en-US" dirty="0" smtClean="0"/>
              <a:t>EP is </a:t>
            </a:r>
            <a:r>
              <a:rPr lang="en-US" dirty="0" err="1" smtClean="0"/>
              <a:t>Evapotranspiraton</a:t>
            </a:r>
            <a:endParaRPr lang="en-US" dirty="0" smtClean="0"/>
          </a:p>
          <a:p>
            <a:r>
              <a:rPr lang="en-US" dirty="0" smtClean="0"/>
              <a:t>ST is Change in water storage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Waste Management</a:t>
            </a:r>
            <a:endParaRPr lang="en-IN" dirty="0"/>
          </a:p>
        </p:txBody>
      </p:sp>
      <p:sp>
        <p:nvSpPr>
          <p:cNvPr id="3" name="Content Placeholder 2"/>
          <p:cNvSpPr>
            <a:spLocks noGrp="1"/>
          </p:cNvSpPr>
          <p:nvPr>
            <p:ph idx="1"/>
          </p:nvPr>
        </p:nvSpPr>
        <p:spPr/>
        <p:txBody>
          <a:bodyPr/>
          <a:lstStyle/>
          <a:p>
            <a:r>
              <a:rPr lang="en-US" dirty="0" smtClean="0"/>
              <a:t>Q. Calculate the Landfill area requirement for 20 years for a city of population of about 5 </a:t>
            </a:r>
            <a:r>
              <a:rPr lang="en-US" dirty="0" err="1" smtClean="0"/>
              <a:t>lakhs</a:t>
            </a:r>
            <a:r>
              <a:rPr lang="en-US" dirty="0" smtClean="0"/>
              <a:t>. Assume MSW generation as 500gm per capita per day &amp; density of MSW is 500kg/m</a:t>
            </a:r>
            <a:r>
              <a:rPr lang="en-US" baseline="30000" dirty="0" smtClean="0"/>
              <a:t>3</a:t>
            </a:r>
            <a:r>
              <a:rPr lang="en-US" dirty="0" smtClean="0"/>
              <a: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Hazardous Waste Management</a:t>
            </a:r>
            <a:endParaRPr lang="en-IN" dirty="0"/>
          </a:p>
        </p:txBody>
      </p:sp>
      <p:sp>
        <p:nvSpPr>
          <p:cNvPr id="3" name="Content Placeholder 2"/>
          <p:cNvSpPr>
            <a:spLocks noGrp="1"/>
          </p:cNvSpPr>
          <p:nvPr>
            <p:ph idx="1"/>
          </p:nvPr>
        </p:nvSpPr>
        <p:spPr/>
        <p:txBody>
          <a:bodyPr/>
          <a:lstStyle/>
          <a:p>
            <a:r>
              <a:rPr lang="en-US" dirty="0" smtClean="0"/>
              <a:t>Hazardous waste is defined as, any waste which because of it’s physical, chemical quality, quantity and infectious characteristics can cause significant hazards to human health or the environment, when improperly treated, stored, transported or disposed.</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Hazardous Waste Management</a:t>
            </a:r>
            <a:endParaRPr lang="en-IN" dirty="0"/>
          </a:p>
        </p:txBody>
      </p:sp>
      <p:sp>
        <p:nvSpPr>
          <p:cNvPr id="3" name="Content Placeholder 2"/>
          <p:cNvSpPr>
            <a:spLocks noGrp="1"/>
          </p:cNvSpPr>
          <p:nvPr>
            <p:ph idx="1"/>
          </p:nvPr>
        </p:nvSpPr>
        <p:spPr/>
        <p:txBody>
          <a:bodyPr/>
          <a:lstStyle/>
          <a:p>
            <a:r>
              <a:rPr lang="en-US" dirty="0" smtClean="0"/>
              <a:t>A substance is hazardous, if it exhibits one or more of the following characteristics.</a:t>
            </a:r>
          </a:p>
          <a:p>
            <a:r>
              <a:rPr lang="en-US" dirty="0" err="1" smtClean="0"/>
              <a:t>i</a:t>
            </a:r>
            <a:r>
              <a:rPr lang="en-US" dirty="0" smtClean="0"/>
              <a:t>) </a:t>
            </a:r>
            <a:r>
              <a:rPr lang="en-US" u="sng" dirty="0" smtClean="0"/>
              <a:t>Ignitable</a:t>
            </a:r>
            <a:r>
              <a:rPr lang="en-US" dirty="0" smtClean="0"/>
              <a:t>:- The substance causes or enhances fire.</a:t>
            </a:r>
          </a:p>
          <a:p>
            <a:r>
              <a:rPr lang="en-US" dirty="0" smtClean="0"/>
              <a:t>ii) </a:t>
            </a:r>
            <a:r>
              <a:rPr lang="en-US" u="sng" dirty="0" smtClean="0"/>
              <a:t>Reactive</a:t>
            </a:r>
            <a:r>
              <a:rPr lang="en-US" dirty="0" smtClean="0"/>
              <a:t>:- The substance reacts with other materials &amp; may explode.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Hazardous Waste Management</a:t>
            </a:r>
            <a:endParaRPr lang="en-IN" dirty="0"/>
          </a:p>
        </p:txBody>
      </p:sp>
      <p:sp>
        <p:nvSpPr>
          <p:cNvPr id="3" name="Content Placeholder 2"/>
          <p:cNvSpPr>
            <a:spLocks noGrp="1"/>
          </p:cNvSpPr>
          <p:nvPr>
            <p:ph idx="1"/>
          </p:nvPr>
        </p:nvSpPr>
        <p:spPr/>
        <p:txBody>
          <a:bodyPr/>
          <a:lstStyle/>
          <a:p>
            <a:r>
              <a:rPr lang="en-US" dirty="0" smtClean="0"/>
              <a:t>iii) </a:t>
            </a:r>
            <a:r>
              <a:rPr lang="en-US" u="sng" dirty="0" smtClean="0"/>
              <a:t>Corrosive</a:t>
            </a:r>
            <a:r>
              <a:rPr lang="en-US" dirty="0" smtClean="0"/>
              <a:t>:- The substance destroys tissues or metals.</a:t>
            </a:r>
          </a:p>
          <a:p>
            <a:r>
              <a:rPr lang="en-US" dirty="0" smtClean="0"/>
              <a:t>iv) </a:t>
            </a:r>
            <a:r>
              <a:rPr lang="en-US" u="sng" dirty="0" smtClean="0"/>
              <a:t>Toxic</a:t>
            </a:r>
            <a:r>
              <a:rPr lang="en-US" dirty="0" smtClean="0"/>
              <a:t>:- The substance is a danger to health, water, food &amp; air.</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Hazardous Waste Management</a:t>
            </a:r>
            <a:endParaRPr lang="en-IN" dirty="0"/>
          </a:p>
        </p:txBody>
      </p:sp>
      <p:sp>
        <p:nvSpPr>
          <p:cNvPr id="3" name="Content Placeholder 2"/>
          <p:cNvSpPr>
            <a:spLocks noGrp="1"/>
          </p:cNvSpPr>
          <p:nvPr>
            <p:ph idx="1"/>
          </p:nvPr>
        </p:nvSpPr>
        <p:spPr/>
        <p:txBody>
          <a:bodyPr/>
          <a:lstStyle/>
          <a:p>
            <a:r>
              <a:rPr lang="en-US" u="sng" dirty="0" smtClean="0"/>
              <a:t>Hazardous Category</a:t>
            </a:r>
            <a:r>
              <a:rPr lang="en-US" dirty="0" smtClean="0"/>
              <a:t>       </a:t>
            </a:r>
            <a:r>
              <a:rPr lang="en-US" u="sng" dirty="0" smtClean="0"/>
              <a:t>Nature of Waste</a:t>
            </a:r>
          </a:p>
          <a:p>
            <a:r>
              <a:rPr lang="en-US" dirty="0" smtClean="0"/>
              <a:t> 	H1                                	Explosive</a:t>
            </a:r>
          </a:p>
          <a:p>
            <a:r>
              <a:rPr lang="en-US" dirty="0" smtClean="0"/>
              <a:t>      	H2				</a:t>
            </a:r>
            <a:r>
              <a:rPr lang="en-US" dirty="0" err="1" smtClean="0"/>
              <a:t>Oxidiser</a:t>
            </a:r>
            <a:endParaRPr lang="en-US" dirty="0" smtClean="0"/>
          </a:p>
          <a:p>
            <a:r>
              <a:rPr lang="en-US" dirty="0" smtClean="0"/>
              <a:t> 	H3A				Highly Flammable</a:t>
            </a:r>
          </a:p>
          <a:p>
            <a:r>
              <a:rPr lang="en-US" dirty="0" smtClean="0"/>
              <a:t>  	H3B				Flammable</a:t>
            </a:r>
          </a:p>
          <a:p>
            <a:r>
              <a:rPr lang="en-US" dirty="0" smtClean="0"/>
              <a:t>  	H4				Irritant</a:t>
            </a:r>
          </a:p>
          <a:p>
            <a:r>
              <a:rPr lang="en-US" dirty="0" smtClean="0"/>
              <a:t>    	H5				Harmful</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Ecosystem</a:t>
            </a:r>
            <a:endParaRPr lang="en-US" dirty="0"/>
          </a:p>
        </p:txBody>
      </p:sp>
      <p:sp>
        <p:nvSpPr>
          <p:cNvPr id="3" name="Content Placeholder 2"/>
          <p:cNvSpPr>
            <a:spLocks noGrp="1"/>
          </p:cNvSpPr>
          <p:nvPr>
            <p:ph idx="1"/>
          </p:nvPr>
        </p:nvSpPr>
        <p:spPr/>
        <p:txBody>
          <a:bodyPr/>
          <a:lstStyle/>
          <a:p>
            <a:r>
              <a:rPr lang="en-US" dirty="0" smtClean="0"/>
              <a:t>An Ecosystem exists independent of specific components i.e. an individual tree may die, but a forest persist.</a:t>
            </a:r>
          </a:p>
          <a:p>
            <a:r>
              <a:rPr lang="en-US" dirty="0" smtClean="0"/>
              <a:t>The components of an ecosystem are interdependent.</a:t>
            </a:r>
          </a:p>
          <a:p>
            <a:r>
              <a:rPr lang="en-US" dirty="0" smtClean="0"/>
              <a:t>The nature of ecosystem depends on the species biodiversity of the ecosystem.</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Hazardous Waste Management</a:t>
            </a:r>
            <a:endParaRPr lang="en-IN" dirty="0"/>
          </a:p>
        </p:txBody>
      </p:sp>
      <p:sp>
        <p:nvSpPr>
          <p:cNvPr id="3" name="Content Placeholder 2"/>
          <p:cNvSpPr>
            <a:spLocks noGrp="1"/>
          </p:cNvSpPr>
          <p:nvPr>
            <p:ph idx="1"/>
          </p:nvPr>
        </p:nvSpPr>
        <p:spPr/>
        <p:txBody>
          <a:bodyPr/>
          <a:lstStyle/>
          <a:p>
            <a:r>
              <a:rPr lang="en-US" u="sng" dirty="0" smtClean="0"/>
              <a:t>Generation of Hazardous Waste</a:t>
            </a:r>
            <a:r>
              <a:rPr lang="en-US" dirty="0" smtClean="0"/>
              <a:t>:-</a:t>
            </a:r>
          </a:p>
          <a:p>
            <a:r>
              <a:rPr lang="en-US" dirty="0" smtClean="0"/>
              <a:t> </a:t>
            </a:r>
            <a:r>
              <a:rPr lang="en-US" u="sng" dirty="0" smtClean="0"/>
              <a:t>Industry Type</a:t>
            </a:r>
            <a:r>
              <a:rPr lang="en-US" dirty="0" smtClean="0"/>
              <a:t>		</a:t>
            </a:r>
            <a:r>
              <a:rPr lang="en-US" u="sng" dirty="0" smtClean="0"/>
              <a:t>Hazardous Substances</a:t>
            </a:r>
          </a:p>
          <a:p>
            <a:r>
              <a:rPr lang="en-US" dirty="0" smtClean="0"/>
              <a:t> 	Battery		</a:t>
            </a:r>
            <a:r>
              <a:rPr lang="en-US" dirty="0" err="1" smtClean="0"/>
              <a:t>Cd</a:t>
            </a:r>
            <a:r>
              <a:rPr lang="en-US" dirty="0" smtClean="0"/>
              <a:t>, </a:t>
            </a:r>
            <a:r>
              <a:rPr lang="en-US" dirty="0" err="1" smtClean="0"/>
              <a:t>Pb</a:t>
            </a:r>
            <a:r>
              <a:rPr lang="en-US" dirty="0" smtClean="0"/>
              <a:t>, Ag, Zn</a:t>
            </a:r>
          </a:p>
          <a:p>
            <a:r>
              <a:rPr lang="en-US" dirty="0" smtClean="0"/>
              <a:t> Electroplating		</a:t>
            </a:r>
            <a:r>
              <a:rPr lang="en-US" dirty="0" err="1" smtClean="0"/>
              <a:t>Co,Cr,Cu,Zn</a:t>
            </a:r>
            <a:endParaRPr lang="en-US" dirty="0" smtClean="0"/>
          </a:p>
          <a:p>
            <a:r>
              <a:rPr lang="en-US" dirty="0" smtClean="0"/>
              <a:t>  	Printing		</a:t>
            </a:r>
            <a:r>
              <a:rPr lang="en-US" dirty="0" err="1" smtClean="0"/>
              <a:t>As,Cr</a:t>
            </a:r>
            <a:r>
              <a:rPr lang="en-US" dirty="0" smtClean="0"/>
              <a:t>, </a:t>
            </a:r>
            <a:r>
              <a:rPr lang="en-US" dirty="0" err="1" smtClean="0"/>
              <a:t>Cu,Pb,Se</a:t>
            </a:r>
            <a:endParaRPr lang="en-US" dirty="0" smtClean="0"/>
          </a:p>
          <a:p>
            <a:r>
              <a:rPr lang="en-US" dirty="0" smtClean="0"/>
              <a:t> 	Textiles 		Cr, Cu, Organics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Hazardous Waste Management</a:t>
            </a:r>
            <a:endParaRPr lang="en-IN" dirty="0"/>
          </a:p>
        </p:txBody>
      </p:sp>
      <p:sp>
        <p:nvSpPr>
          <p:cNvPr id="3" name="Content Placeholder 2"/>
          <p:cNvSpPr>
            <a:spLocks noGrp="1"/>
          </p:cNvSpPr>
          <p:nvPr>
            <p:ph idx="1"/>
          </p:nvPr>
        </p:nvSpPr>
        <p:spPr/>
        <p:txBody>
          <a:bodyPr>
            <a:normAutofit/>
          </a:bodyPr>
          <a:lstStyle/>
          <a:p>
            <a:r>
              <a:rPr lang="en-US" u="sng" dirty="0" smtClean="0"/>
              <a:t>Medical Hazardous Wastes</a:t>
            </a:r>
            <a:r>
              <a:rPr lang="en-US" dirty="0" smtClean="0"/>
              <a:t> :-</a:t>
            </a:r>
          </a:p>
          <a:p>
            <a:r>
              <a:rPr lang="en-US" dirty="0" smtClean="0"/>
              <a:t>These are the wastes generated from hospitals, medical colleges, nursing homes, clinical laboratories &amp; operation theatres etc.</a:t>
            </a:r>
          </a:p>
          <a:p>
            <a:pPr>
              <a:buNone/>
            </a:pPr>
            <a:endParaRPr lang="en-US" dirty="0" smtClean="0"/>
          </a:p>
          <a:p>
            <a:pPr>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Hazardous Waste Management</a:t>
            </a:r>
            <a:endParaRPr lang="en-IN" dirty="0"/>
          </a:p>
        </p:txBody>
      </p:sp>
      <p:sp>
        <p:nvSpPr>
          <p:cNvPr id="3" name="Content Placeholder 2"/>
          <p:cNvSpPr>
            <a:spLocks noGrp="1"/>
          </p:cNvSpPr>
          <p:nvPr>
            <p:ph idx="1"/>
          </p:nvPr>
        </p:nvSpPr>
        <p:spPr/>
        <p:txBody>
          <a:bodyPr/>
          <a:lstStyle/>
          <a:p>
            <a:r>
              <a:rPr lang="en-US" dirty="0" smtClean="0"/>
              <a:t>Medical hazardous wastes include –</a:t>
            </a:r>
          </a:p>
          <a:p>
            <a:r>
              <a:rPr lang="en-US" dirty="0" err="1" smtClean="0"/>
              <a:t>i</a:t>
            </a:r>
            <a:r>
              <a:rPr lang="en-US" dirty="0" smtClean="0"/>
              <a:t>) Expired or Obsolete medicines</a:t>
            </a:r>
          </a:p>
          <a:p>
            <a:r>
              <a:rPr lang="en-US" dirty="0" smtClean="0"/>
              <a:t>ii) Infectious dressing materials</a:t>
            </a:r>
          </a:p>
          <a:p>
            <a:r>
              <a:rPr lang="en-US" dirty="0" smtClean="0"/>
              <a:t>iii) Pathological wastes from medical laboratories &amp; operation theatres</a:t>
            </a:r>
          </a:p>
          <a:p>
            <a:r>
              <a:rPr lang="en-US" dirty="0" smtClean="0"/>
              <a:t>iv) Wastes from dental clinics etc.</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Hazardous Waste Management</a:t>
            </a:r>
            <a:endParaRPr lang="en-IN" dirty="0"/>
          </a:p>
        </p:txBody>
      </p:sp>
      <p:sp>
        <p:nvSpPr>
          <p:cNvPr id="3" name="Content Placeholder 2"/>
          <p:cNvSpPr>
            <a:spLocks noGrp="1"/>
          </p:cNvSpPr>
          <p:nvPr>
            <p:ph idx="1"/>
          </p:nvPr>
        </p:nvSpPr>
        <p:spPr/>
        <p:txBody>
          <a:bodyPr/>
          <a:lstStyle/>
          <a:p>
            <a:r>
              <a:rPr lang="en-US" u="sng" dirty="0" smtClean="0"/>
              <a:t>Household Hazardous Waste</a:t>
            </a:r>
            <a:r>
              <a:rPr lang="en-US" dirty="0" smtClean="0"/>
              <a:t>:-</a:t>
            </a:r>
          </a:p>
          <a:p>
            <a:r>
              <a:rPr lang="en-US" dirty="0" smtClean="0"/>
              <a:t>The household hazardous wastes come from kitchen, bathroom, garage, garden etc.</a:t>
            </a:r>
          </a:p>
          <a:p>
            <a:r>
              <a:rPr lang="en-US" dirty="0" smtClean="0"/>
              <a:t>It may include –</a:t>
            </a:r>
          </a:p>
          <a:p>
            <a:r>
              <a:rPr lang="en-US" dirty="0" err="1" smtClean="0"/>
              <a:t>i</a:t>
            </a:r>
            <a:r>
              <a:rPr lang="en-US" dirty="0" smtClean="0"/>
              <a:t>)Used or Exhausted batteries</a:t>
            </a:r>
          </a:p>
          <a:p>
            <a:r>
              <a:rPr lang="en-US" dirty="0" smtClean="0"/>
              <a:t>ii)Chemicals like dyes, perfumes</a:t>
            </a:r>
          </a:p>
          <a:p>
            <a:r>
              <a:rPr lang="en-US" dirty="0" smtClean="0"/>
              <a:t>iii)Pesticides, herbicides, used oils, lubricants etc.</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Hazardous Waste Management</a:t>
            </a:r>
            <a:endParaRPr lang="en-IN" dirty="0"/>
          </a:p>
        </p:txBody>
      </p:sp>
      <p:sp>
        <p:nvSpPr>
          <p:cNvPr id="3" name="Content Placeholder 2"/>
          <p:cNvSpPr>
            <a:spLocks noGrp="1"/>
          </p:cNvSpPr>
          <p:nvPr>
            <p:ph idx="1"/>
          </p:nvPr>
        </p:nvSpPr>
        <p:spPr/>
        <p:txBody>
          <a:bodyPr/>
          <a:lstStyle/>
          <a:p>
            <a:r>
              <a:rPr lang="en-US" u="sng" dirty="0" smtClean="0"/>
              <a:t>Transportation of Hazardous Waste</a:t>
            </a:r>
            <a:r>
              <a:rPr lang="en-US" dirty="0" smtClean="0"/>
              <a:t> :-</a:t>
            </a:r>
          </a:p>
          <a:p>
            <a:r>
              <a:rPr lang="en-US" dirty="0" smtClean="0"/>
              <a:t>The data or information required for Transportation of Hazardous Waste are –</a:t>
            </a:r>
          </a:p>
          <a:p>
            <a:r>
              <a:rPr lang="en-US" dirty="0" err="1" smtClean="0"/>
              <a:t>i</a:t>
            </a:r>
            <a:r>
              <a:rPr lang="en-US" dirty="0" smtClean="0"/>
              <a:t>) Waste Generator</a:t>
            </a:r>
          </a:p>
          <a:p>
            <a:r>
              <a:rPr lang="en-US" dirty="0" smtClean="0"/>
              <a:t>ii) Composition of Waste</a:t>
            </a:r>
          </a:p>
          <a:p>
            <a:r>
              <a:rPr lang="en-US" dirty="0" smtClean="0"/>
              <a:t>iii) Physical Appearance</a:t>
            </a:r>
          </a:p>
          <a:p>
            <a:r>
              <a:rPr lang="en-US" dirty="0" smtClean="0"/>
              <a:t>iv) Method of Packaging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Hazardous Waste Management</a:t>
            </a:r>
            <a:endParaRPr lang="en-IN" dirty="0"/>
          </a:p>
        </p:txBody>
      </p:sp>
      <p:sp>
        <p:nvSpPr>
          <p:cNvPr id="3" name="Content Placeholder 2"/>
          <p:cNvSpPr>
            <a:spLocks noGrp="1"/>
          </p:cNvSpPr>
          <p:nvPr>
            <p:ph idx="1"/>
          </p:nvPr>
        </p:nvSpPr>
        <p:spPr/>
        <p:txBody>
          <a:bodyPr/>
          <a:lstStyle/>
          <a:p>
            <a:r>
              <a:rPr lang="en-US" dirty="0" smtClean="0"/>
              <a:t>v) ADR/RID classification</a:t>
            </a:r>
          </a:p>
          <a:p>
            <a:r>
              <a:rPr lang="en-US" dirty="0" smtClean="0"/>
              <a:t>ADR means transport of dangerous goods by road</a:t>
            </a:r>
          </a:p>
          <a:p>
            <a:r>
              <a:rPr lang="en-US" dirty="0" smtClean="0"/>
              <a:t>RID means transport of dangerous goods by  rail</a:t>
            </a:r>
          </a:p>
          <a:p>
            <a:r>
              <a:rPr lang="en-US" dirty="0" smtClean="0"/>
              <a:t>vi) UN Number(United Nation Number)</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Hazardous Waste Management</a:t>
            </a:r>
            <a:endParaRPr lang="en-IN" dirty="0"/>
          </a:p>
        </p:txBody>
      </p:sp>
      <p:sp>
        <p:nvSpPr>
          <p:cNvPr id="3" name="Content Placeholder 2"/>
          <p:cNvSpPr>
            <a:spLocks noGrp="1"/>
          </p:cNvSpPr>
          <p:nvPr>
            <p:ph idx="1"/>
          </p:nvPr>
        </p:nvSpPr>
        <p:spPr/>
        <p:txBody>
          <a:bodyPr>
            <a:normAutofit lnSpcReduction="10000"/>
          </a:bodyPr>
          <a:lstStyle/>
          <a:p>
            <a:r>
              <a:rPr lang="en-US" u="sng" dirty="0" smtClean="0"/>
              <a:t>ADR/RID classification</a:t>
            </a:r>
            <a:r>
              <a:rPr lang="en-US" dirty="0" smtClean="0"/>
              <a:t>:-</a:t>
            </a:r>
          </a:p>
          <a:p>
            <a:r>
              <a:rPr lang="en-US" u="sng" dirty="0" smtClean="0"/>
              <a:t>Class</a:t>
            </a:r>
            <a:r>
              <a:rPr lang="en-US" dirty="0" smtClean="0"/>
              <a:t> 		</a:t>
            </a:r>
            <a:r>
              <a:rPr lang="en-US" u="sng" dirty="0" smtClean="0"/>
              <a:t>Item Description</a:t>
            </a:r>
          </a:p>
          <a:p>
            <a:r>
              <a:rPr lang="en-US" dirty="0" smtClean="0"/>
              <a:t> 1a			Explosive Items</a:t>
            </a:r>
          </a:p>
          <a:p>
            <a:r>
              <a:rPr lang="en-US" dirty="0" smtClean="0"/>
              <a:t> 1b			Items loaded with explosives</a:t>
            </a:r>
          </a:p>
          <a:p>
            <a:r>
              <a:rPr lang="en-US" dirty="0" smtClean="0"/>
              <a:t> 1c		 Detonators &amp; similar types of goods</a:t>
            </a:r>
          </a:p>
          <a:p>
            <a:r>
              <a:rPr lang="en-US" dirty="0" smtClean="0"/>
              <a:t>  2		 Gases, Compressed, Condensed or   </a:t>
            </a:r>
          </a:p>
          <a:p>
            <a:pPr>
              <a:buNone/>
            </a:pPr>
            <a:r>
              <a:rPr lang="en-US" dirty="0" smtClean="0"/>
              <a:t>                     dissolved under pressure </a:t>
            </a:r>
          </a:p>
          <a:p>
            <a:r>
              <a:rPr lang="en-US" dirty="0" smtClean="0"/>
              <a:t>  3		Flammable Liquids</a:t>
            </a:r>
          </a:p>
          <a:p>
            <a:endParaRPr lang="en-IN"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Hazardous Waste Management</a:t>
            </a:r>
            <a:endParaRPr lang="en-IN" dirty="0"/>
          </a:p>
        </p:txBody>
      </p:sp>
      <p:sp>
        <p:nvSpPr>
          <p:cNvPr id="3" name="Content Placeholder 2"/>
          <p:cNvSpPr>
            <a:spLocks noGrp="1"/>
          </p:cNvSpPr>
          <p:nvPr>
            <p:ph idx="1"/>
          </p:nvPr>
        </p:nvSpPr>
        <p:spPr/>
        <p:txBody>
          <a:bodyPr>
            <a:normAutofit/>
          </a:bodyPr>
          <a:lstStyle/>
          <a:p>
            <a:r>
              <a:rPr lang="en-IN" dirty="0" smtClean="0"/>
              <a:t>The UN numbers range from UN0001 to about UN3500 and are assigned by the United Nations Committee of Experts on the Transport of Dangerous Goods.</a:t>
            </a:r>
            <a:endParaRPr lang="en-US" dirty="0" smtClean="0"/>
          </a:p>
          <a:p>
            <a:pPr>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Hazardous Waste Management</a:t>
            </a:r>
            <a:endParaRPr lang="en-IN" dirty="0"/>
          </a:p>
        </p:txBody>
      </p:sp>
      <p:sp>
        <p:nvSpPr>
          <p:cNvPr id="3" name="Content Placeholder 2"/>
          <p:cNvSpPr>
            <a:spLocks noGrp="1"/>
          </p:cNvSpPr>
          <p:nvPr>
            <p:ph idx="1"/>
          </p:nvPr>
        </p:nvSpPr>
        <p:spPr/>
        <p:txBody>
          <a:bodyPr/>
          <a:lstStyle/>
          <a:p>
            <a:r>
              <a:rPr lang="en-US" u="sng" dirty="0" smtClean="0"/>
              <a:t>UN Number</a:t>
            </a:r>
            <a:r>
              <a:rPr lang="en-US" dirty="0" smtClean="0"/>
              <a:t>		</a:t>
            </a:r>
            <a:r>
              <a:rPr lang="en-US" u="sng" dirty="0" smtClean="0"/>
              <a:t>Hazardous Item</a:t>
            </a:r>
          </a:p>
          <a:p>
            <a:r>
              <a:rPr lang="en-US" dirty="0" smtClean="0"/>
              <a:t>     1001 			 Acetylene Dissolved</a:t>
            </a:r>
          </a:p>
          <a:p>
            <a:r>
              <a:rPr lang="en-US" dirty="0" smtClean="0"/>
              <a:t>     1002 			Compressed Air</a:t>
            </a:r>
          </a:p>
          <a:p>
            <a:r>
              <a:rPr lang="en-US" dirty="0" smtClean="0"/>
              <a:t>     1003 			Liquefied air, refrigerated</a:t>
            </a:r>
          </a:p>
          <a:p>
            <a:r>
              <a:rPr lang="en-US" dirty="0" smtClean="0"/>
              <a:t>     1005			NH</a:t>
            </a:r>
            <a:r>
              <a:rPr lang="en-US" baseline="-25000" dirty="0" smtClean="0"/>
              <a:t>3</a:t>
            </a:r>
            <a:r>
              <a:rPr lang="en-US" dirty="0" smtClean="0"/>
              <a:t>, dry, liquefied</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Hazardous Waste Management</a:t>
            </a:r>
            <a:endParaRPr lang="en-IN" dirty="0"/>
          </a:p>
        </p:txBody>
      </p:sp>
      <p:sp>
        <p:nvSpPr>
          <p:cNvPr id="3" name="Content Placeholder 2"/>
          <p:cNvSpPr>
            <a:spLocks noGrp="1"/>
          </p:cNvSpPr>
          <p:nvPr>
            <p:ph idx="1"/>
          </p:nvPr>
        </p:nvSpPr>
        <p:spPr/>
        <p:txBody>
          <a:bodyPr/>
          <a:lstStyle/>
          <a:p>
            <a:r>
              <a:rPr lang="en-US" dirty="0" smtClean="0"/>
              <a:t>For Hazardous Waste transport, special numbers are also used.</a:t>
            </a:r>
          </a:p>
          <a:p>
            <a:r>
              <a:rPr lang="en-US" dirty="0" smtClean="0"/>
              <a:t>1759 – Corrosive Solid Compounds</a:t>
            </a:r>
          </a:p>
          <a:p>
            <a:r>
              <a:rPr lang="en-US" dirty="0" smtClean="0"/>
              <a:t>1760 – Corrosive Liquid</a:t>
            </a:r>
          </a:p>
          <a:p>
            <a:r>
              <a:rPr lang="en-US" dirty="0" smtClean="0"/>
              <a:t>1906 – Waste Acids</a:t>
            </a:r>
          </a:p>
          <a:p>
            <a:r>
              <a:rPr lang="en-US" dirty="0" smtClean="0"/>
              <a:t>1992 – Flammable Liquid, toxic</a:t>
            </a:r>
          </a:p>
          <a:p>
            <a:r>
              <a:rPr lang="en-US" dirty="0" smtClean="0"/>
              <a:t>1993 – Flammable Liquid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Ecosystem</a:t>
            </a:r>
            <a:endParaRPr lang="en-US" dirty="0"/>
          </a:p>
        </p:txBody>
      </p:sp>
      <p:sp>
        <p:nvSpPr>
          <p:cNvPr id="3" name="Content Placeholder 2"/>
          <p:cNvSpPr>
            <a:spLocks noGrp="1"/>
          </p:cNvSpPr>
          <p:nvPr>
            <p:ph idx="1"/>
          </p:nvPr>
        </p:nvSpPr>
        <p:spPr/>
        <p:txBody>
          <a:bodyPr/>
          <a:lstStyle/>
          <a:p>
            <a:r>
              <a:rPr lang="en-US" dirty="0" smtClean="0"/>
              <a:t>The function of ecosystem depends on the energy flow &amp; cycling of chemical elements within the ecosystems.</a:t>
            </a:r>
          </a:p>
          <a:p>
            <a:r>
              <a:rPr lang="en-US" dirty="0" smtClean="0"/>
              <a:t>The ecosystem can be disturbed by human activities &amp; the most adverse effect of disturbance is the loss of biodiversity.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Hazardous Waste Management</a:t>
            </a:r>
            <a:endParaRPr lang="en-IN" dirty="0"/>
          </a:p>
        </p:txBody>
      </p:sp>
      <p:sp>
        <p:nvSpPr>
          <p:cNvPr id="3" name="Content Placeholder 2"/>
          <p:cNvSpPr>
            <a:spLocks noGrp="1"/>
          </p:cNvSpPr>
          <p:nvPr>
            <p:ph idx="1"/>
          </p:nvPr>
        </p:nvSpPr>
        <p:spPr/>
        <p:txBody>
          <a:bodyPr/>
          <a:lstStyle/>
          <a:p>
            <a:r>
              <a:rPr lang="en-US" u="sng" dirty="0" smtClean="0"/>
              <a:t>Treatment of Hazardous waste</a:t>
            </a:r>
            <a:r>
              <a:rPr lang="en-US" dirty="0" smtClean="0"/>
              <a:t>:-</a:t>
            </a:r>
          </a:p>
          <a:p>
            <a:r>
              <a:rPr lang="en-US" dirty="0" err="1" smtClean="0"/>
              <a:t>i</a:t>
            </a:r>
            <a:r>
              <a:rPr lang="en-US" dirty="0" smtClean="0"/>
              <a:t>) Thermal Treatment (Incineration)</a:t>
            </a:r>
          </a:p>
          <a:p>
            <a:r>
              <a:rPr lang="en-US" dirty="0" smtClean="0"/>
              <a:t>ii) Chemical Treatment (Neutralization)</a:t>
            </a:r>
          </a:p>
          <a:p>
            <a:r>
              <a:rPr lang="en-US" dirty="0" smtClean="0"/>
              <a:t>iii) Physical Treatment (Filtration, Flocculation)</a:t>
            </a:r>
          </a:p>
          <a:p>
            <a:r>
              <a:rPr lang="en-US" dirty="0" smtClean="0"/>
              <a:t>iv) Disposal (Secure Landfill)</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Hazardous Waste Management</a:t>
            </a:r>
            <a:endParaRPr lang="en-IN" dirty="0"/>
          </a:p>
        </p:txBody>
      </p:sp>
      <p:sp>
        <p:nvSpPr>
          <p:cNvPr id="3" name="Content Placeholder 2"/>
          <p:cNvSpPr>
            <a:spLocks noGrp="1"/>
          </p:cNvSpPr>
          <p:nvPr>
            <p:ph idx="1"/>
          </p:nvPr>
        </p:nvSpPr>
        <p:spPr/>
        <p:txBody>
          <a:bodyPr/>
          <a:lstStyle/>
          <a:p>
            <a:r>
              <a:rPr lang="en-US" u="sng" dirty="0" smtClean="0"/>
              <a:t>Incineration</a:t>
            </a:r>
            <a:r>
              <a:rPr lang="en-US" dirty="0" smtClean="0"/>
              <a:t>:-</a:t>
            </a:r>
          </a:p>
          <a:p>
            <a:r>
              <a:rPr lang="en-US" dirty="0" smtClean="0"/>
              <a:t>Incineration can be defined as controlled  high temperature oxidation of primarily organic compounds to produce CO</a:t>
            </a:r>
            <a:r>
              <a:rPr lang="en-US" baseline="-25000" dirty="0" smtClean="0"/>
              <a:t>2</a:t>
            </a:r>
            <a:r>
              <a:rPr lang="en-US" dirty="0" smtClean="0"/>
              <a:t> &amp; H</a:t>
            </a:r>
            <a:r>
              <a:rPr lang="en-US" baseline="-25000" dirty="0" smtClean="0"/>
              <a:t>2</a:t>
            </a:r>
            <a:r>
              <a:rPr lang="en-US" dirty="0" smtClean="0"/>
              <a:t>O with non-objectionable by-products.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Hazardous Waste Management</a:t>
            </a:r>
            <a:endParaRPr lang="en-IN" dirty="0"/>
          </a:p>
        </p:txBody>
      </p:sp>
      <p:sp>
        <p:nvSpPr>
          <p:cNvPr id="3" name="Content Placeholder 2"/>
          <p:cNvSpPr>
            <a:spLocks noGrp="1"/>
          </p:cNvSpPr>
          <p:nvPr>
            <p:ph idx="1"/>
          </p:nvPr>
        </p:nvSpPr>
        <p:spPr/>
        <p:txBody>
          <a:bodyPr/>
          <a:lstStyle/>
          <a:p>
            <a:r>
              <a:rPr lang="en-US" u="sng" dirty="0" smtClean="0"/>
              <a:t>3 T’s of Incineration</a:t>
            </a:r>
            <a:r>
              <a:rPr lang="en-US" dirty="0" smtClean="0"/>
              <a:t>:-</a:t>
            </a:r>
          </a:p>
          <a:p>
            <a:r>
              <a:rPr lang="en-US" dirty="0" err="1" smtClean="0"/>
              <a:t>i</a:t>
            </a:r>
            <a:r>
              <a:rPr lang="en-US" dirty="0" smtClean="0"/>
              <a:t>) Time </a:t>
            </a:r>
          </a:p>
          <a:p>
            <a:r>
              <a:rPr lang="en-US" dirty="0" smtClean="0"/>
              <a:t>ii) Temperature</a:t>
            </a:r>
          </a:p>
          <a:p>
            <a:r>
              <a:rPr lang="en-US" dirty="0" smtClean="0"/>
              <a:t>iii) Turbulence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Hazardous Waste Management</a:t>
            </a:r>
            <a:endParaRPr lang="en-IN" dirty="0"/>
          </a:p>
        </p:txBody>
      </p:sp>
      <p:sp>
        <p:nvSpPr>
          <p:cNvPr id="3" name="Content Placeholder 2"/>
          <p:cNvSpPr>
            <a:spLocks noGrp="1"/>
          </p:cNvSpPr>
          <p:nvPr>
            <p:ph idx="1"/>
          </p:nvPr>
        </p:nvSpPr>
        <p:spPr/>
        <p:txBody>
          <a:bodyPr/>
          <a:lstStyle/>
          <a:p>
            <a:r>
              <a:rPr lang="en-US" dirty="0" err="1" smtClean="0"/>
              <a:t>i</a:t>
            </a:r>
            <a:r>
              <a:rPr lang="en-US" dirty="0" smtClean="0"/>
              <a:t>) </a:t>
            </a:r>
            <a:r>
              <a:rPr lang="en-US" u="sng" dirty="0" smtClean="0"/>
              <a:t>Time</a:t>
            </a:r>
            <a:r>
              <a:rPr lang="en-US" dirty="0" smtClean="0"/>
              <a:t>:- </a:t>
            </a:r>
          </a:p>
          <a:p>
            <a:r>
              <a:rPr lang="en-US" dirty="0" smtClean="0"/>
              <a:t>Adequate residence time for solids for complete destruction or breaking of bonds. </a:t>
            </a:r>
          </a:p>
          <a:p>
            <a:r>
              <a:rPr lang="en-US" dirty="0" smtClean="0"/>
              <a:t>It depends on feed rate, incinerator dimension &amp; rotation speed.</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Hazardous Waste Management</a:t>
            </a:r>
            <a:endParaRPr lang="en-IN" dirty="0"/>
          </a:p>
        </p:txBody>
      </p:sp>
      <p:sp>
        <p:nvSpPr>
          <p:cNvPr id="3" name="Content Placeholder 2"/>
          <p:cNvSpPr>
            <a:spLocks noGrp="1"/>
          </p:cNvSpPr>
          <p:nvPr>
            <p:ph idx="1"/>
          </p:nvPr>
        </p:nvSpPr>
        <p:spPr/>
        <p:txBody>
          <a:bodyPr/>
          <a:lstStyle/>
          <a:p>
            <a:r>
              <a:rPr lang="en-US" dirty="0" smtClean="0"/>
              <a:t>ii) </a:t>
            </a:r>
            <a:r>
              <a:rPr lang="en-US" u="sng" dirty="0" smtClean="0"/>
              <a:t>Temperature</a:t>
            </a:r>
            <a:r>
              <a:rPr lang="en-US" dirty="0" smtClean="0"/>
              <a:t>:- </a:t>
            </a:r>
          </a:p>
          <a:p>
            <a:r>
              <a:rPr lang="en-US" dirty="0" smtClean="0"/>
              <a:t>High enough temperature is required for destruction of hazardous waste.</a:t>
            </a:r>
          </a:p>
          <a:p>
            <a:r>
              <a:rPr lang="en-US" dirty="0" smtClean="0"/>
              <a:t>iii) </a:t>
            </a:r>
            <a:r>
              <a:rPr lang="en-US" u="sng" dirty="0" smtClean="0"/>
              <a:t>Turbulence</a:t>
            </a:r>
            <a:r>
              <a:rPr lang="en-US" dirty="0" smtClean="0"/>
              <a:t>:-</a:t>
            </a:r>
          </a:p>
          <a:p>
            <a:r>
              <a:rPr lang="en-US" dirty="0" smtClean="0"/>
              <a:t>Sufficient turbulence with adequate air or oxygen for mixing of waste with oxygen.</a:t>
            </a:r>
          </a:p>
          <a:p>
            <a:r>
              <a:rPr lang="en-US" dirty="0" smtClean="0"/>
              <a:t>This depends on rotation speed &amp; incinerator types.</a:t>
            </a:r>
            <a:endParaRPr lang="en-IN" dirty="0"/>
          </a:p>
        </p:txBody>
      </p:sp>
    </p:spTree>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Hazardous Waste Management</a:t>
            </a:r>
            <a:endParaRPr lang="en-IN" dirty="0"/>
          </a:p>
        </p:txBody>
      </p:sp>
      <p:sp>
        <p:nvSpPr>
          <p:cNvPr id="3" name="Content Placeholder 2"/>
          <p:cNvSpPr>
            <a:spLocks noGrp="1"/>
          </p:cNvSpPr>
          <p:nvPr>
            <p:ph idx="1"/>
          </p:nvPr>
        </p:nvSpPr>
        <p:spPr/>
        <p:txBody>
          <a:bodyPr/>
          <a:lstStyle/>
          <a:p>
            <a:r>
              <a:rPr lang="en-US" u="sng" dirty="0" smtClean="0"/>
              <a:t>Types of Incinerator</a:t>
            </a:r>
            <a:r>
              <a:rPr lang="en-US" dirty="0" smtClean="0"/>
              <a:t>:- (P-724-731,G.kiely)</a:t>
            </a:r>
          </a:p>
          <a:p>
            <a:r>
              <a:rPr lang="en-US" dirty="0" err="1" smtClean="0"/>
              <a:t>i</a:t>
            </a:r>
            <a:r>
              <a:rPr lang="en-US" dirty="0" smtClean="0"/>
              <a:t>) Rotary Kiln </a:t>
            </a:r>
          </a:p>
          <a:p>
            <a:r>
              <a:rPr lang="en-US" dirty="0" smtClean="0"/>
              <a:t>ii) Liquid injection </a:t>
            </a:r>
          </a:p>
          <a:p>
            <a:r>
              <a:rPr lang="en-US" dirty="0" smtClean="0"/>
              <a:t>iii) Plasma Arc Destruction</a:t>
            </a:r>
          </a:p>
          <a:p>
            <a:r>
              <a:rPr lang="en-US" dirty="0" smtClean="0"/>
              <a:t>iv) Wet Air Oxidation</a:t>
            </a:r>
          </a:p>
          <a:p>
            <a:r>
              <a:rPr lang="en-US" dirty="0" smtClean="0"/>
              <a:t>V) Fluidized Bed Combustion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rotary kiln incinerator</a:t>
            </a:r>
            <a:endParaRPr lang="en-US" dirty="0"/>
          </a:p>
        </p:txBody>
      </p:sp>
      <p:pic>
        <p:nvPicPr>
          <p:cNvPr id="520194" name="Picture 2" descr="C:\Users\Silicon\Desktop\Rotary_Kiln.png"/>
          <p:cNvPicPr>
            <a:picLocks noGrp="1" noChangeAspect="1" noChangeArrowheads="1"/>
          </p:cNvPicPr>
          <p:nvPr>
            <p:ph idx="1"/>
          </p:nvPr>
        </p:nvPicPr>
        <p:blipFill>
          <a:blip r:embed="rId2"/>
          <a:srcRect/>
          <a:stretch>
            <a:fillRect/>
          </a:stretch>
        </p:blipFill>
        <p:spPr bwMode="auto">
          <a:xfrm>
            <a:off x="178772" y="1752600"/>
            <a:ext cx="8431828" cy="3429000"/>
          </a:xfrm>
          <a:prstGeom prst="rect">
            <a:avLst/>
          </a:prstGeom>
          <a:noFill/>
        </p:spPr>
      </p:pic>
    </p:spTree>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Hazardous Waste Management</a:t>
            </a:r>
            <a:endParaRPr lang="en-IN" dirty="0"/>
          </a:p>
        </p:txBody>
      </p:sp>
      <p:sp>
        <p:nvSpPr>
          <p:cNvPr id="3" name="Content Placeholder 2"/>
          <p:cNvSpPr>
            <a:spLocks noGrp="1"/>
          </p:cNvSpPr>
          <p:nvPr>
            <p:ph idx="1"/>
          </p:nvPr>
        </p:nvSpPr>
        <p:spPr/>
        <p:txBody>
          <a:bodyPr/>
          <a:lstStyle/>
          <a:p>
            <a:r>
              <a:rPr lang="en-US" dirty="0" err="1" smtClean="0"/>
              <a:t>i</a:t>
            </a:r>
            <a:r>
              <a:rPr lang="en-US" dirty="0" smtClean="0"/>
              <a:t>) </a:t>
            </a:r>
            <a:r>
              <a:rPr lang="en-US" u="sng" dirty="0" smtClean="0"/>
              <a:t>Rotary Kiln</a:t>
            </a:r>
            <a:r>
              <a:rPr lang="en-US" dirty="0" smtClean="0"/>
              <a:t>:- </a:t>
            </a:r>
          </a:p>
          <a:p>
            <a:r>
              <a:rPr lang="en-US" dirty="0" smtClean="0"/>
              <a:t>This is most common type of incinerator.</a:t>
            </a:r>
          </a:p>
          <a:p>
            <a:r>
              <a:rPr lang="en-US" dirty="0" smtClean="0"/>
              <a:t>Here Chemical destruction of waste occurs.</a:t>
            </a:r>
          </a:p>
          <a:p>
            <a:r>
              <a:rPr lang="en-US" dirty="0" smtClean="0"/>
              <a:t>ii)</a:t>
            </a:r>
            <a:r>
              <a:rPr lang="en-US" u="sng" dirty="0" smtClean="0"/>
              <a:t> Liquid injection</a:t>
            </a:r>
            <a:r>
              <a:rPr lang="en-US" dirty="0" smtClean="0"/>
              <a:t>:-</a:t>
            </a:r>
          </a:p>
          <a:p>
            <a:r>
              <a:rPr lang="en-US" dirty="0" smtClean="0"/>
              <a:t>This is for treating liquid organic waste.</a:t>
            </a:r>
          </a:p>
          <a:p>
            <a:endParaRPr lang="en-US" dirty="0" smtClean="0"/>
          </a:p>
          <a:p>
            <a:endParaRPr lang="en-US" dirty="0" smtClean="0"/>
          </a:p>
          <a:p>
            <a:endParaRPr lang="en-US" dirty="0" smtClean="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Hazardous Waste Management</a:t>
            </a:r>
            <a:endParaRPr lang="en-IN" dirty="0"/>
          </a:p>
        </p:txBody>
      </p:sp>
      <p:sp>
        <p:nvSpPr>
          <p:cNvPr id="3" name="Content Placeholder 2"/>
          <p:cNvSpPr>
            <a:spLocks noGrp="1"/>
          </p:cNvSpPr>
          <p:nvPr>
            <p:ph idx="1"/>
          </p:nvPr>
        </p:nvSpPr>
        <p:spPr/>
        <p:txBody>
          <a:bodyPr/>
          <a:lstStyle/>
          <a:p>
            <a:r>
              <a:rPr lang="en-US" dirty="0" smtClean="0"/>
              <a:t>iii) </a:t>
            </a:r>
            <a:r>
              <a:rPr lang="en-US" u="sng" dirty="0" smtClean="0"/>
              <a:t>Plasma Arc Destruction</a:t>
            </a:r>
            <a:r>
              <a:rPr lang="en-US" dirty="0" smtClean="0"/>
              <a:t>:- </a:t>
            </a:r>
          </a:p>
          <a:p>
            <a:r>
              <a:rPr lang="en-US" dirty="0" smtClean="0"/>
              <a:t>In this case, electric arc of very high  temperature is used.</a:t>
            </a:r>
          </a:p>
          <a:p>
            <a:r>
              <a:rPr lang="en-US" dirty="0" smtClean="0"/>
              <a:t> iv) </a:t>
            </a:r>
            <a:r>
              <a:rPr lang="en-US" u="sng" dirty="0" smtClean="0"/>
              <a:t>Wet Air Oxidation</a:t>
            </a:r>
            <a:r>
              <a:rPr lang="en-US" dirty="0" smtClean="0"/>
              <a:t>:-</a:t>
            </a:r>
          </a:p>
          <a:p>
            <a:r>
              <a:rPr lang="en-US" dirty="0" smtClean="0"/>
              <a:t>It is an aqueous phase oxidation where materials are exposed to gaseous source of oxygen.</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Hazardous Waste Management</a:t>
            </a:r>
            <a:endParaRPr lang="en-IN" dirty="0"/>
          </a:p>
        </p:txBody>
      </p:sp>
      <p:sp>
        <p:nvSpPr>
          <p:cNvPr id="3" name="Content Placeholder 2"/>
          <p:cNvSpPr>
            <a:spLocks noGrp="1"/>
          </p:cNvSpPr>
          <p:nvPr>
            <p:ph idx="1"/>
          </p:nvPr>
        </p:nvSpPr>
        <p:spPr/>
        <p:txBody>
          <a:bodyPr/>
          <a:lstStyle/>
          <a:p>
            <a:r>
              <a:rPr lang="en-US" dirty="0" smtClean="0"/>
              <a:t>V) </a:t>
            </a:r>
            <a:r>
              <a:rPr lang="en-US" u="sng" dirty="0" smtClean="0"/>
              <a:t>Fluidized Bed Combustion</a:t>
            </a:r>
            <a:r>
              <a:rPr lang="en-US" dirty="0" smtClean="0"/>
              <a:t>:-</a:t>
            </a:r>
          </a:p>
          <a:p>
            <a:r>
              <a:rPr lang="en-US" dirty="0" smtClean="0"/>
              <a:t>This is suitable for uniform types of waste.</a:t>
            </a:r>
          </a:p>
          <a:p>
            <a:r>
              <a:rPr lang="en-US" dirty="0" smtClean="0"/>
              <a:t>In this case, heat transfer is very fast &amp; uniform.</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Ecosystem</a:t>
            </a:r>
            <a:endParaRPr lang="en-US" dirty="0"/>
          </a:p>
        </p:txBody>
      </p:sp>
      <p:sp>
        <p:nvSpPr>
          <p:cNvPr id="3" name="Content Placeholder 2"/>
          <p:cNvSpPr>
            <a:spLocks noGrp="1"/>
          </p:cNvSpPr>
          <p:nvPr>
            <p:ph idx="1"/>
          </p:nvPr>
        </p:nvSpPr>
        <p:spPr/>
        <p:txBody>
          <a:bodyPr/>
          <a:lstStyle/>
          <a:p>
            <a:pPr marL="514350" indent="-514350">
              <a:buAutoNum type="arabicPeriod"/>
            </a:pPr>
            <a:endParaRPr lang="en-US" dirty="0" smtClean="0"/>
          </a:p>
          <a:p>
            <a:pPr marL="514350" indent="-514350">
              <a:buAutoNum type="arabicPeriod"/>
            </a:pPr>
            <a:r>
              <a:rPr lang="en-US" dirty="0" smtClean="0"/>
              <a:t>Natural Ecosystem</a:t>
            </a:r>
          </a:p>
          <a:p>
            <a:pPr marL="514350" indent="-514350">
              <a:buAutoNum type="arabicPeriod"/>
            </a:pPr>
            <a:r>
              <a:rPr lang="en-US" dirty="0" smtClean="0"/>
              <a:t>Artificial or Man-made or Man-engineered Ecosystem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Hazardous Waste Management</a:t>
            </a:r>
            <a:endParaRPr lang="en-IN" dirty="0"/>
          </a:p>
        </p:txBody>
      </p:sp>
      <p:sp>
        <p:nvSpPr>
          <p:cNvPr id="3" name="Content Placeholder 2"/>
          <p:cNvSpPr>
            <a:spLocks noGrp="1"/>
          </p:cNvSpPr>
          <p:nvPr>
            <p:ph idx="1"/>
          </p:nvPr>
        </p:nvSpPr>
        <p:spPr/>
        <p:txBody>
          <a:bodyPr/>
          <a:lstStyle/>
          <a:p>
            <a:r>
              <a:rPr lang="en-US" u="sng" dirty="0" smtClean="0"/>
              <a:t>DRE(Destruction &amp; Removal Efficiency)</a:t>
            </a:r>
            <a:r>
              <a:rPr lang="en-US" dirty="0" smtClean="0"/>
              <a:t>:-</a:t>
            </a:r>
          </a:p>
          <a:p>
            <a:r>
              <a:rPr lang="en-IN" dirty="0" smtClean="0"/>
              <a:t>Destruction and removal efficiency (DRE) is the efficiency of the unit (kiln) in destruction and removal of a particular targeted organic compound.</a:t>
            </a:r>
          </a:p>
          <a:p>
            <a:r>
              <a:rPr lang="en-US" dirty="0" smtClean="0"/>
              <a:t>In incineration DRE of above 99% is required.</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Hazardous Waste Management</a:t>
            </a:r>
            <a:endParaRPr lang="en-IN" dirty="0"/>
          </a:p>
        </p:txBody>
      </p:sp>
      <p:sp>
        <p:nvSpPr>
          <p:cNvPr id="3" name="Content Placeholder 2"/>
          <p:cNvSpPr>
            <a:spLocks noGrp="1"/>
          </p:cNvSpPr>
          <p:nvPr>
            <p:ph idx="1"/>
          </p:nvPr>
        </p:nvSpPr>
        <p:spPr/>
        <p:txBody>
          <a:bodyPr/>
          <a:lstStyle/>
          <a:p>
            <a:r>
              <a:rPr lang="en-US" dirty="0" smtClean="0"/>
              <a:t>DRE can be calculated by using the following formula – </a:t>
            </a:r>
          </a:p>
          <a:p>
            <a:r>
              <a:rPr lang="en-US" dirty="0" smtClean="0"/>
              <a:t>DRE= {(W</a:t>
            </a:r>
            <a:r>
              <a:rPr lang="en-US" baseline="-25000" dirty="0" smtClean="0"/>
              <a:t>in</a:t>
            </a:r>
            <a:r>
              <a:rPr lang="en-US" dirty="0" smtClean="0"/>
              <a:t> – </a:t>
            </a:r>
            <a:r>
              <a:rPr lang="en-US" dirty="0" err="1" smtClean="0"/>
              <a:t>W</a:t>
            </a:r>
            <a:r>
              <a:rPr lang="en-US" baseline="-25000" dirty="0" err="1" smtClean="0"/>
              <a:t>out</a:t>
            </a:r>
            <a:r>
              <a:rPr lang="en-US" dirty="0" smtClean="0"/>
              <a:t>)/W</a:t>
            </a:r>
            <a:r>
              <a:rPr lang="en-US" baseline="-25000" dirty="0" smtClean="0"/>
              <a:t>in</a:t>
            </a:r>
            <a:r>
              <a:rPr lang="en-US" dirty="0" smtClean="0"/>
              <a:t>} x 100</a:t>
            </a:r>
          </a:p>
          <a:p>
            <a:r>
              <a:rPr lang="en-US" dirty="0" smtClean="0"/>
              <a:t>Where,</a:t>
            </a:r>
          </a:p>
          <a:p>
            <a:r>
              <a:rPr lang="en-US" dirty="0" smtClean="0"/>
              <a:t>W</a:t>
            </a:r>
            <a:r>
              <a:rPr lang="en-US" baseline="-25000" dirty="0" smtClean="0"/>
              <a:t>in</a:t>
            </a:r>
            <a:r>
              <a:rPr lang="en-US" dirty="0" smtClean="0"/>
              <a:t> is mass feed rate of specific organic component to the incinerator</a:t>
            </a:r>
          </a:p>
          <a:p>
            <a:r>
              <a:rPr lang="en-US" dirty="0" err="1" smtClean="0"/>
              <a:t>W</a:t>
            </a:r>
            <a:r>
              <a:rPr lang="en-US" baseline="-25000" dirty="0" err="1" smtClean="0"/>
              <a:t>out</a:t>
            </a:r>
            <a:r>
              <a:rPr lang="en-US" dirty="0" smtClean="0"/>
              <a:t> is mass emission rate of same organic component from the incinerator</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Hazardous Waste Management</a:t>
            </a:r>
            <a:endParaRPr lang="en-IN" dirty="0"/>
          </a:p>
        </p:txBody>
      </p:sp>
      <p:sp>
        <p:nvSpPr>
          <p:cNvPr id="3" name="Content Placeholder 2"/>
          <p:cNvSpPr>
            <a:spLocks noGrp="1"/>
          </p:cNvSpPr>
          <p:nvPr>
            <p:ph idx="1"/>
          </p:nvPr>
        </p:nvSpPr>
        <p:spPr/>
        <p:txBody>
          <a:bodyPr/>
          <a:lstStyle/>
          <a:p>
            <a:r>
              <a:rPr lang="en-US" u="sng" dirty="0" smtClean="0"/>
              <a:t>CE(Combustion Efficiency)</a:t>
            </a:r>
            <a:r>
              <a:rPr lang="en-US" dirty="0" smtClean="0"/>
              <a:t>:-</a:t>
            </a:r>
          </a:p>
          <a:p>
            <a:r>
              <a:rPr lang="en-IN" dirty="0" smtClean="0"/>
              <a:t>Combustion efficiency is a measurement of how well the fuel being burned or is being utilized in the combustion process.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Hazardous Waste Management</a:t>
            </a:r>
            <a:endParaRPr lang="en-IN" dirty="0"/>
          </a:p>
        </p:txBody>
      </p:sp>
      <p:sp>
        <p:nvSpPr>
          <p:cNvPr id="3" name="Content Placeholder 2"/>
          <p:cNvSpPr>
            <a:spLocks noGrp="1"/>
          </p:cNvSpPr>
          <p:nvPr>
            <p:ph idx="1"/>
          </p:nvPr>
        </p:nvSpPr>
        <p:spPr/>
        <p:txBody>
          <a:bodyPr/>
          <a:lstStyle/>
          <a:p>
            <a:r>
              <a:rPr lang="en-US" dirty="0" smtClean="0"/>
              <a:t>CE can be calculated by using the following formula –</a:t>
            </a:r>
          </a:p>
          <a:p>
            <a:r>
              <a:rPr lang="en-US" dirty="0" smtClean="0"/>
              <a:t>CE = {(C</a:t>
            </a:r>
            <a:r>
              <a:rPr lang="en-US" baseline="-25000" dirty="0" smtClean="0"/>
              <a:t>CO2</a:t>
            </a:r>
            <a:r>
              <a:rPr lang="en-US" dirty="0" smtClean="0"/>
              <a:t> – C</a:t>
            </a:r>
            <a:r>
              <a:rPr lang="en-US" baseline="-25000" dirty="0" smtClean="0"/>
              <a:t>CO</a:t>
            </a:r>
            <a:r>
              <a:rPr lang="en-US" dirty="0" smtClean="0"/>
              <a:t>)/C</a:t>
            </a:r>
            <a:r>
              <a:rPr lang="en-US" baseline="-25000" dirty="0" smtClean="0"/>
              <a:t>CO2</a:t>
            </a:r>
            <a:r>
              <a:rPr lang="en-US" dirty="0" smtClean="0"/>
              <a:t>} x 100</a:t>
            </a:r>
          </a:p>
          <a:p>
            <a:r>
              <a:rPr lang="en-US" dirty="0" smtClean="0"/>
              <a:t>Where,</a:t>
            </a:r>
          </a:p>
          <a:p>
            <a:r>
              <a:rPr lang="en-US" dirty="0" smtClean="0"/>
              <a:t>C</a:t>
            </a:r>
            <a:r>
              <a:rPr lang="en-US" baseline="-25000" dirty="0" smtClean="0"/>
              <a:t>CO2</a:t>
            </a:r>
            <a:r>
              <a:rPr lang="en-US" dirty="0" smtClean="0"/>
              <a:t> is concentration of CO</a:t>
            </a:r>
            <a:r>
              <a:rPr lang="en-US" baseline="-25000" dirty="0" smtClean="0"/>
              <a:t>2</a:t>
            </a:r>
            <a:r>
              <a:rPr lang="en-US" dirty="0" smtClean="0"/>
              <a:t> in the emitted gas</a:t>
            </a:r>
          </a:p>
          <a:p>
            <a:r>
              <a:rPr lang="en-US" dirty="0" smtClean="0"/>
              <a:t>C</a:t>
            </a:r>
            <a:r>
              <a:rPr lang="en-US" baseline="-25000" dirty="0" smtClean="0"/>
              <a:t>CO</a:t>
            </a:r>
            <a:r>
              <a:rPr lang="en-US" dirty="0" smtClean="0"/>
              <a:t> is concentration of CO in the emitted gas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Hazardous Waste Management</a:t>
            </a:r>
            <a:endParaRPr lang="en-IN" dirty="0"/>
          </a:p>
        </p:txBody>
      </p:sp>
      <p:sp>
        <p:nvSpPr>
          <p:cNvPr id="3" name="Content Placeholder 2"/>
          <p:cNvSpPr>
            <a:spLocks noGrp="1"/>
          </p:cNvSpPr>
          <p:nvPr>
            <p:ph idx="1"/>
          </p:nvPr>
        </p:nvSpPr>
        <p:spPr/>
        <p:txBody>
          <a:bodyPr/>
          <a:lstStyle/>
          <a:p>
            <a:r>
              <a:rPr lang="en-US" dirty="0" smtClean="0"/>
              <a:t>Q. Find out CE(Combustion Efficiency) &amp; DRE(Destruction &amp; Removal Efficiency) of an incinerator from the following data –</a:t>
            </a:r>
          </a:p>
          <a:p>
            <a:r>
              <a:rPr lang="en-US" dirty="0" err="1" smtClean="0"/>
              <a:t>i</a:t>
            </a:r>
            <a:r>
              <a:rPr lang="en-US" dirty="0" smtClean="0"/>
              <a:t>) Input of </a:t>
            </a:r>
            <a:r>
              <a:rPr lang="en-US" dirty="0" err="1" smtClean="0"/>
              <a:t>phenolic</a:t>
            </a:r>
            <a:r>
              <a:rPr lang="en-US" dirty="0" smtClean="0"/>
              <a:t> waste is 18.2% &amp; outlet phenol is 0.04%</a:t>
            </a:r>
          </a:p>
          <a:p>
            <a:r>
              <a:rPr lang="en-US" dirty="0" smtClean="0"/>
              <a:t>ii) Outlet gas concentration of CO is 0.1% &amp; CO</a:t>
            </a:r>
            <a:r>
              <a:rPr lang="en-US" baseline="-25000" dirty="0" smtClean="0"/>
              <a:t>2</a:t>
            </a:r>
            <a:r>
              <a:rPr lang="en-US" dirty="0" smtClean="0"/>
              <a:t> is 25.7% </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Natural Ecosystem</a:t>
            </a:r>
            <a:endParaRPr lang="en-US" dirty="0"/>
          </a:p>
        </p:txBody>
      </p:sp>
      <p:sp>
        <p:nvSpPr>
          <p:cNvPr id="3" name="Content Placeholder 2"/>
          <p:cNvSpPr>
            <a:spLocks noGrp="1"/>
          </p:cNvSpPr>
          <p:nvPr>
            <p:ph idx="1"/>
          </p:nvPr>
        </p:nvSpPr>
        <p:spPr/>
        <p:txBody>
          <a:bodyPr/>
          <a:lstStyle/>
          <a:p>
            <a:r>
              <a:rPr lang="en-US" dirty="0" smtClean="0"/>
              <a:t>These ecosystems operate by themselves under natural conditions.</a:t>
            </a:r>
          </a:p>
          <a:p>
            <a:r>
              <a:rPr lang="en-US" dirty="0" smtClean="0"/>
              <a:t>Depending on the type of habitats, these are further sub-divided into –</a:t>
            </a:r>
          </a:p>
          <a:p>
            <a:pPr>
              <a:buNone/>
            </a:pPr>
            <a:r>
              <a:rPr lang="en-US" dirty="0" smtClean="0"/>
              <a:t>    I) Terrestrial Ecosystem</a:t>
            </a:r>
          </a:p>
          <a:p>
            <a:pPr>
              <a:buNone/>
            </a:pPr>
            <a:r>
              <a:rPr lang="en-US" dirty="0" smtClean="0"/>
              <a:t>    II) Aquatic Ecosystem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Terrestrial Ecosystem</a:t>
            </a:r>
            <a:endParaRPr lang="en-US" dirty="0"/>
          </a:p>
        </p:txBody>
      </p:sp>
      <p:sp>
        <p:nvSpPr>
          <p:cNvPr id="3" name="Content Placeholder 2"/>
          <p:cNvSpPr>
            <a:spLocks noGrp="1"/>
          </p:cNvSpPr>
          <p:nvPr>
            <p:ph idx="1"/>
          </p:nvPr>
        </p:nvSpPr>
        <p:spPr/>
        <p:txBody>
          <a:bodyPr/>
          <a:lstStyle/>
          <a:p>
            <a:endParaRPr lang="en-US" dirty="0" smtClean="0"/>
          </a:p>
          <a:p>
            <a:r>
              <a:rPr lang="en-US" dirty="0" smtClean="0"/>
              <a:t>It includes forest, grassland, desert ecosystems.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‘Green’  Planet....</a:t>
            </a:r>
            <a:endParaRPr lang="en-IN" dirty="0"/>
          </a:p>
        </p:txBody>
      </p:sp>
      <p:pic>
        <p:nvPicPr>
          <p:cNvPr id="4" name="Picture 2" descr="F:\Env slides\diagram\env-1.jpg"/>
          <p:cNvPicPr>
            <a:picLocks noGrp="1" noChangeAspect="1" noChangeArrowheads="1"/>
          </p:cNvPicPr>
          <p:nvPr>
            <p:ph idx="1"/>
          </p:nvPr>
        </p:nvPicPr>
        <p:blipFill>
          <a:blip r:embed="rId2"/>
          <a:srcRect/>
          <a:stretch>
            <a:fillRect/>
          </a:stretch>
        </p:blipFill>
        <p:spPr bwMode="auto">
          <a:xfrm>
            <a:off x="1219200" y="1524000"/>
            <a:ext cx="5486400" cy="3962399"/>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Aquatic Ecosystem</a:t>
            </a:r>
            <a:endParaRPr lang="en-US" dirty="0"/>
          </a:p>
        </p:txBody>
      </p:sp>
      <p:sp>
        <p:nvSpPr>
          <p:cNvPr id="3" name="Content Placeholder 2"/>
          <p:cNvSpPr>
            <a:spLocks noGrp="1"/>
          </p:cNvSpPr>
          <p:nvPr>
            <p:ph idx="1"/>
          </p:nvPr>
        </p:nvSpPr>
        <p:spPr/>
        <p:txBody>
          <a:bodyPr/>
          <a:lstStyle/>
          <a:p>
            <a:r>
              <a:rPr lang="en-US" dirty="0" smtClean="0"/>
              <a:t>These ecosystems found in the aquatic environment.</a:t>
            </a:r>
          </a:p>
          <a:p>
            <a:r>
              <a:rPr lang="en-US" dirty="0" smtClean="0"/>
              <a:t>It can be divided into two categories –</a:t>
            </a:r>
          </a:p>
          <a:p>
            <a:pPr>
              <a:buNone/>
            </a:pPr>
            <a:r>
              <a:rPr lang="en-US" dirty="0" smtClean="0"/>
              <a:t>    a) Fresh water ecosystem</a:t>
            </a:r>
          </a:p>
          <a:p>
            <a:pPr>
              <a:buNone/>
            </a:pPr>
            <a:r>
              <a:rPr lang="en-US" dirty="0" smtClean="0"/>
              <a:t>    b) Marine water ecosystem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Fresh water ecosystem</a:t>
            </a:r>
            <a:endParaRPr lang="en-US" dirty="0"/>
          </a:p>
        </p:txBody>
      </p:sp>
      <p:sp>
        <p:nvSpPr>
          <p:cNvPr id="3" name="Content Placeholder 2"/>
          <p:cNvSpPr>
            <a:spLocks noGrp="1"/>
          </p:cNvSpPr>
          <p:nvPr>
            <p:ph idx="1"/>
          </p:nvPr>
        </p:nvSpPr>
        <p:spPr/>
        <p:txBody>
          <a:bodyPr/>
          <a:lstStyle/>
          <a:p>
            <a:r>
              <a:rPr lang="en-US" dirty="0" smtClean="0"/>
              <a:t>The Fresh water ecosystem can be</a:t>
            </a:r>
          </a:p>
          <a:p>
            <a:pPr>
              <a:buNone/>
            </a:pPr>
            <a:r>
              <a:rPr lang="en-US" dirty="0" smtClean="0"/>
              <a:t>    </a:t>
            </a:r>
            <a:r>
              <a:rPr lang="en-US" dirty="0" err="1" smtClean="0"/>
              <a:t>i</a:t>
            </a:r>
            <a:r>
              <a:rPr lang="en-US" dirty="0" smtClean="0"/>
              <a:t>) Lotic &amp;</a:t>
            </a:r>
          </a:p>
          <a:p>
            <a:pPr>
              <a:buNone/>
            </a:pPr>
            <a:r>
              <a:rPr lang="en-US" dirty="0" smtClean="0"/>
              <a:t>    ii) Lentic</a:t>
            </a:r>
          </a:p>
          <a:p>
            <a:pPr>
              <a:buNone/>
            </a:pPr>
            <a:r>
              <a:rPr lang="en-US" dirty="0" smtClean="0"/>
              <a:t>    Lotic means (moving or running water)</a:t>
            </a:r>
          </a:p>
          <a:p>
            <a:pPr>
              <a:buNone/>
            </a:pPr>
            <a:r>
              <a:rPr lang="en-US" dirty="0" smtClean="0"/>
              <a:t>    e.g. River or Stream ecosystem</a:t>
            </a:r>
          </a:p>
          <a:p>
            <a:pPr>
              <a:buNone/>
            </a:pPr>
            <a:r>
              <a:rPr lang="en-US" dirty="0" smtClean="0"/>
              <a:t>    Lentic means (Still or Standing water)</a:t>
            </a:r>
          </a:p>
          <a:p>
            <a:pPr>
              <a:buNone/>
            </a:pPr>
            <a:r>
              <a:rPr lang="en-US" dirty="0" smtClean="0"/>
              <a:t>     e.g. Pond, Lake ecosystem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Marine water ecosystem</a:t>
            </a:r>
            <a:endParaRPr lang="en-US" dirty="0"/>
          </a:p>
        </p:txBody>
      </p:sp>
      <p:sp>
        <p:nvSpPr>
          <p:cNvPr id="3" name="Content Placeholder 2"/>
          <p:cNvSpPr>
            <a:spLocks noGrp="1"/>
          </p:cNvSpPr>
          <p:nvPr>
            <p:ph idx="1"/>
          </p:nvPr>
        </p:nvSpPr>
        <p:spPr/>
        <p:txBody>
          <a:bodyPr/>
          <a:lstStyle/>
          <a:p>
            <a:endParaRPr lang="en-US" dirty="0" smtClean="0"/>
          </a:p>
          <a:p>
            <a:r>
              <a:rPr lang="en-US" dirty="0" smtClean="0"/>
              <a:t>These include salt water bodies which may be Ocean ecosystem, Sea ecosystem.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Artificial ecosystem </a:t>
            </a:r>
            <a:endParaRPr lang="en-US" dirty="0"/>
          </a:p>
        </p:txBody>
      </p:sp>
      <p:sp>
        <p:nvSpPr>
          <p:cNvPr id="3" name="Content Placeholder 2"/>
          <p:cNvSpPr>
            <a:spLocks noGrp="1"/>
          </p:cNvSpPr>
          <p:nvPr>
            <p:ph idx="1"/>
          </p:nvPr>
        </p:nvSpPr>
        <p:spPr/>
        <p:txBody>
          <a:bodyPr/>
          <a:lstStyle/>
          <a:p>
            <a:r>
              <a:rPr lang="en-US" dirty="0" smtClean="0"/>
              <a:t>These are maintained artificially by human beings.</a:t>
            </a:r>
          </a:p>
          <a:p>
            <a:r>
              <a:rPr lang="en-US" dirty="0" smtClean="0"/>
              <a:t>e.g. garden, park.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Incomplete ecosystem</a:t>
            </a:r>
            <a:endParaRPr lang="en-US" dirty="0"/>
          </a:p>
        </p:txBody>
      </p:sp>
      <p:sp>
        <p:nvSpPr>
          <p:cNvPr id="3" name="Content Placeholder 2"/>
          <p:cNvSpPr>
            <a:spLocks noGrp="1"/>
          </p:cNvSpPr>
          <p:nvPr>
            <p:ph idx="1"/>
          </p:nvPr>
        </p:nvSpPr>
        <p:spPr/>
        <p:txBody>
          <a:bodyPr/>
          <a:lstStyle/>
          <a:p>
            <a:r>
              <a:rPr lang="en-US" dirty="0" smtClean="0"/>
              <a:t>Abysmal depth of oceans where no light penetrates represent incomplete ecosystem.</a:t>
            </a:r>
          </a:p>
          <a:p>
            <a:r>
              <a:rPr lang="en-US" dirty="0" smtClean="0"/>
              <a:t>There are no green plants &amp; hence there are no primary production.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Structure or components of ecosystem</a:t>
            </a:r>
            <a:endParaRPr lang="en-US" dirty="0"/>
          </a:p>
        </p:txBody>
      </p:sp>
      <p:sp>
        <p:nvSpPr>
          <p:cNvPr id="3" name="Content Placeholder 2"/>
          <p:cNvSpPr>
            <a:spLocks noGrp="1"/>
          </p:cNvSpPr>
          <p:nvPr>
            <p:ph idx="1"/>
          </p:nvPr>
        </p:nvSpPr>
        <p:spPr/>
        <p:txBody>
          <a:bodyPr/>
          <a:lstStyle/>
          <a:p>
            <a:r>
              <a:rPr lang="en-US" dirty="0" smtClean="0"/>
              <a:t>Ecosystem has two major components.</a:t>
            </a:r>
          </a:p>
          <a:p>
            <a:pPr>
              <a:buNone/>
            </a:pPr>
            <a:r>
              <a:rPr lang="en-US" dirty="0" smtClean="0"/>
              <a:t>    1. </a:t>
            </a:r>
            <a:r>
              <a:rPr lang="en-US" dirty="0" err="1" smtClean="0"/>
              <a:t>Abiotic</a:t>
            </a:r>
            <a:r>
              <a:rPr lang="en-US" dirty="0" smtClean="0"/>
              <a:t> &amp; 2. Biotic</a:t>
            </a:r>
          </a:p>
          <a:p>
            <a:r>
              <a:rPr lang="en-US" dirty="0" err="1" smtClean="0"/>
              <a:t>Abiotic</a:t>
            </a:r>
            <a:r>
              <a:rPr lang="en-US" dirty="0" smtClean="0"/>
              <a:t> can be classified into hydrosphere, atmosphere &amp; lithosphere</a:t>
            </a:r>
          </a:p>
          <a:p>
            <a:r>
              <a:rPr lang="en-US" dirty="0" smtClean="0"/>
              <a:t>Biotic can be classified into producer, consumer &amp; decomposer.</a:t>
            </a:r>
          </a:p>
          <a:p>
            <a:r>
              <a:rPr lang="en-US" dirty="0" smtClean="0"/>
              <a:t>Consumer can be primary, secondary, tertiary consumers.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ecosystem</a:t>
            </a:r>
            <a:endParaRPr lang="en-US" dirty="0"/>
          </a:p>
        </p:txBody>
      </p:sp>
      <p:sp>
        <p:nvSpPr>
          <p:cNvPr id="3" name="Content Placeholder 2"/>
          <p:cNvSpPr>
            <a:spLocks noGrp="1"/>
          </p:cNvSpPr>
          <p:nvPr>
            <p:ph idx="1"/>
          </p:nvPr>
        </p:nvSpPr>
        <p:spPr/>
        <p:txBody>
          <a:bodyPr/>
          <a:lstStyle/>
          <a:p>
            <a:r>
              <a:rPr lang="en-US" u="sng" dirty="0" smtClean="0"/>
              <a:t>Energy flow</a:t>
            </a:r>
            <a:r>
              <a:rPr lang="en-US" dirty="0" smtClean="0"/>
              <a:t> : It regulates the flow of energy from one level to the other.</a:t>
            </a:r>
          </a:p>
          <a:p>
            <a:r>
              <a:rPr lang="en-US" u="sng" dirty="0" smtClean="0"/>
              <a:t>Nutrient cycling</a:t>
            </a:r>
            <a:r>
              <a:rPr lang="en-US" dirty="0" smtClean="0"/>
              <a:t> : It regulates cycling of nutrients.</a:t>
            </a:r>
          </a:p>
          <a:p>
            <a:r>
              <a:rPr lang="en-US" u="sng" dirty="0" smtClean="0"/>
              <a:t>Environmental gradients</a:t>
            </a:r>
            <a:r>
              <a:rPr lang="en-US" dirty="0" smtClean="0"/>
              <a:t> : The ecosystem fix the limit of tolerance for each organism towards various factors of environment.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ecosystem</a:t>
            </a:r>
            <a:endParaRPr lang="en-US" dirty="0"/>
          </a:p>
        </p:txBody>
      </p:sp>
      <p:sp>
        <p:nvSpPr>
          <p:cNvPr id="3" name="Content Placeholder 2"/>
          <p:cNvSpPr>
            <a:spLocks noGrp="1"/>
          </p:cNvSpPr>
          <p:nvPr>
            <p:ph idx="1"/>
          </p:nvPr>
        </p:nvSpPr>
        <p:spPr/>
        <p:txBody>
          <a:bodyPr/>
          <a:lstStyle/>
          <a:p>
            <a:r>
              <a:rPr lang="en-US" u="sng" dirty="0" smtClean="0"/>
              <a:t>Food Chain &amp; Food Web</a:t>
            </a:r>
            <a:r>
              <a:rPr lang="en-US" dirty="0" smtClean="0"/>
              <a:t> : The energy produced by green plants are passed to next levels by a chain of consumers leading to formation of food chain &amp;</a:t>
            </a:r>
          </a:p>
          <a:p>
            <a:r>
              <a:rPr lang="en-US" dirty="0" smtClean="0"/>
              <a:t> interlinking of food chain will lead to formation of food web.</a:t>
            </a:r>
          </a:p>
          <a:p>
            <a:r>
              <a:rPr lang="en-US" u="sng" dirty="0" smtClean="0"/>
              <a:t>Biodiversity</a:t>
            </a:r>
            <a:r>
              <a:rPr lang="en-US" dirty="0" smtClean="0"/>
              <a:t> : The ecosystem regulates the species diversity to acquire a stable system.</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Resources</a:t>
            </a:r>
            <a:endParaRPr lang="en-US" dirty="0"/>
          </a:p>
        </p:txBody>
      </p:sp>
      <p:sp>
        <p:nvSpPr>
          <p:cNvPr id="3" name="Content Placeholder 2"/>
          <p:cNvSpPr>
            <a:spLocks noGrp="1"/>
          </p:cNvSpPr>
          <p:nvPr>
            <p:ph idx="1"/>
          </p:nvPr>
        </p:nvSpPr>
        <p:spPr/>
        <p:txBody>
          <a:bodyPr/>
          <a:lstStyle/>
          <a:p>
            <a:r>
              <a:rPr lang="en-US" dirty="0" smtClean="0"/>
              <a:t>The materials those occur in the environment or those are created by the environment &amp; useful for supporting life or promoting the well-being of human beings are termed as natural resources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Resources</a:t>
            </a:r>
            <a:endParaRPr lang="en-US" dirty="0"/>
          </a:p>
        </p:txBody>
      </p:sp>
      <p:sp>
        <p:nvSpPr>
          <p:cNvPr id="3" name="Content Placeholder 2"/>
          <p:cNvSpPr>
            <a:spLocks noGrp="1"/>
          </p:cNvSpPr>
          <p:nvPr>
            <p:ph idx="1"/>
          </p:nvPr>
        </p:nvSpPr>
        <p:spPr/>
        <p:txBody>
          <a:bodyPr/>
          <a:lstStyle/>
          <a:p>
            <a:r>
              <a:rPr lang="en-US" dirty="0" smtClean="0"/>
              <a:t>Natural Resources are the naturally occurring substances those are considered valuable in their natural form &amp; their value rest in the amount of material available &amp; the demand for it.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....But a ‘fragile’  planet,  handle with care !</a:t>
            </a:r>
            <a:endParaRPr lang="en-IN" dirty="0"/>
          </a:p>
        </p:txBody>
      </p:sp>
      <p:pic>
        <p:nvPicPr>
          <p:cNvPr id="4" name="Picture 2" descr="C:\Users\DELL\Desktop\images (1).jpg"/>
          <p:cNvPicPr>
            <a:picLocks noGrp="1" noChangeAspect="1" noChangeArrowheads="1"/>
          </p:cNvPicPr>
          <p:nvPr>
            <p:ph idx="1"/>
          </p:nvPr>
        </p:nvPicPr>
        <p:blipFill>
          <a:blip r:embed="rId2"/>
          <a:srcRect/>
          <a:stretch>
            <a:fillRect/>
          </a:stretch>
        </p:blipFill>
        <p:spPr bwMode="auto">
          <a:xfrm>
            <a:off x="1371601" y="2057401"/>
            <a:ext cx="5715000" cy="3657600"/>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Natural Resources</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three types of natural resources –</a:t>
            </a:r>
          </a:p>
          <a:p>
            <a:pPr>
              <a:buNone/>
            </a:pPr>
            <a:r>
              <a:rPr lang="en-US" dirty="0" smtClean="0"/>
              <a:t>    1) Renewable or Inexhaustible </a:t>
            </a:r>
          </a:p>
          <a:p>
            <a:pPr>
              <a:buNone/>
            </a:pPr>
            <a:r>
              <a:rPr lang="en-US" dirty="0" smtClean="0"/>
              <a:t>         i.e. available in unlimited quantity.</a:t>
            </a:r>
          </a:p>
          <a:p>
            <a:pPr>
              <a:buNone/>
            </a:pPr>
            <a:r>
              <a:rPr lang="en-US" dirty="0" smtClean="0"/>
              <a:t>         Ex – Solar energy, wind power etc.</a:t>
            </a:r>
          </a:p>
          <a:p>
            <a:pPr>
              <a:buNone/>
            </a:pPr>
            <a:r>
              <a:rPr lang="en-US" dirty="0" smtClean="0"/>
              <a:t>    2) Non-renewable or exhaustible</a:t>
            </a:r>
          </a:p>
          <a:p>
            <a:pPr>
              <a:buNone/>
            </a:pPr>
            <a:r>
              <a:rPr lang="en-US" dirty="0" smtClean="0"/>
              <a:t>        i.e. available in limited quantity</a:t>
            </a:r>
          </a:p>
          <a:p>
            <a:pPr>
              <a:buNone/>
            </a:pPr>
            <a:r>
              <a:rPr lang="en-US" dirty="0" smtClean="0"/>
              <a:t>        Ex – coal, petrol, diesel etc.</a:t>
            </a:r>
          </a:p>
          <a:p>
            <a:pPr>
              <a:buNone/>
            </a:pP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Natural Resources</a:t>
            </a:r>
            <a:endParaRPr lang="en-US" dirty="0"/>
          </a:p>
        </p:txBody>
      </p:sp>
      <p:sp>
        <p:nvSpPr>
          <p:cNvPr id="3" name="Content Placeholder 2"/>
          <p:cNvSpPr>
            <a:spLocks noGrp="1"/>
          </p:cNvSpPr>
          <p:nvPr>
            <p:ph idx="1"/>
          </p:nvPr>
        </p:nvSpPr>
        <p:spPr/>
        <p:txBody>
          <a:bodyPr/>
          <a:lstStyle/>
          <a:p>
            <a:pPr>
              <a:buNone/>
            </a:pPr>
            <a:r>
              <a:rPr lang="en-US" dirty="0" smtClean="0"/>
              <a:t>  3) Abstract Natural Resources :</a:t>
            </a:r>
          </a:p>
          <a:p>
            <a:pPr>
              <a:buNone/>
            </a:pPr>
            <a:r>
              <a:rPr lang="en-US" dirty="0" smtClean="0"/>
              <a:t>    It includes animals, plants &amp; natural    landscapes as part of countryside used for recreation &amp; tourism activities.</a:t>
            </a:r>
          </a:p>
          <a:p>
            <a:pPr>
              <a:buNone/>
            </a:pPr>
            <a:r>
              <a:rPr lang="en-US" dirty="0" smtClean="0"/>
              <a:t>    Ex – Bird watching, sight-seeing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2.Biodiversity</a:t>
            </a:r>
            <a:endParaRPr lang="en-US" dirty="0"/>
          </a:p>
        </p:txBody>
      </p:sp>
      <p:sp>
        <p:nvSpPr>
          <p:cNvPr id="3" name="Content Placeholder 2"/>
          <p:cNvSpPr>
            <a:spLocks noGrp="1"/>
          </p:cNvSpPr>
          <p:nvPr>
            <p:ph idx="1"/>
          </p:nvPr>
        </p:nvSpPr>
        <p:spPr/>
        <p:txBody>
          <a:bodyPr/>
          <a:lstStyle/>
          <a:p>
            <a:r>
              <a:rPr lang="en-US" dirty="0" smtClean="0"/>
              <a:t>It doesn’t imply just a collection of species, but is a basic resource which acts as a human life support system.</a:t>
            </a:r>
          </a:p>
          <a:p>
            <a:r>
              <a:rPr lang="en-US" dirty="0" smtClean="0"/>
              <a:t>Biodiversity plays an important role in biogeochemical cycles.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2.Biodiversity</a:t>
            </a:r>
            <a:endParaRPr lang="en-US" dirty="0"/>
          </a:p>
        </p:txBody>
      </p:sp>
      <p:sp>
        <p:nvSpPr>
          <p:cNvPr id="3" name="Content Placeholder 2"/>
          <p:cNvSpPr>
            <a:spLocks noGrp="1"/>
          </p:cNvSpPr>
          <p:nvPr>
            <p:ph idx="1"/>
          </p:nvPr>
        </p:nvSpPr>
        <p:spPr/>
        <p:txBody>
          <a:bodyPr/>
          <a:lstStyle/>
          <a:p>
            <a:endParaRPr lang="en-US" dirty="0" smtClean="0"/>
          </a:p>
          <a:p>
            <a:r>
              <a:rPr lang="en-US" dirty="0" smtClean="0"/>
              <a:t>Biodiversity has three hierarchical levels i.e.</a:t>
            </a:r>
          </a:p>
          <a:p>
            <a:pPr>
              <a:buNone/>
            </a:pPr>
            <a:r>
              <a:rPr lang="en-US" dirty="0" smtClean="0"/>
              <a:t>   </a:t>
            </a:r>
            <a:r>
              <a:rPr lang="en-US" dirty="0" err="1" smtClean="0"/>
              <a:t>i</a:t>
            </a:r>
            <a:r>
              <a:rPr lang="en-US" dirty="0" smtClean="0"/>
              <a:t>) Genetic Biodiversity</a:t>
            </a:r>
          </a:p>
          <a:p>
            <a:pPr>
              <a:buNone/>
            </a:pPr>
            <a:r>
              <a:rPr lang="en-US" dirty="0" smtClean="0"/>
              <a:t>   ii) Species Biodiversity  </a:t>
            </a:r>
          </a:p>
          <a:p>
            <a:pPr>
              <a:buNone/>
            </a:pPr>
            <a:r>
              <a:rPr lang="en-US" dirty="0" smtClean="0"/>
              <a:t>   iii) Ecosystem Biodiversity</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2.Biodiversity</a:t>
            </a:r>
            <a:endParaRPr lang="en-US" dirty="0"/>
          </a:p>
        </p:txBody>
      </p:sp>
      <p:sp>
        <p:nvSpPr>
          <p:cNvPr id="3" name="Content Placeholder 2"/>
          <p:cNvSpPr>
            <a:spLocks noGrp="1"/>
          </p:cNvSpPr>
          <p:nvPr>
            <p:ph idx="1"/>
          </p:nvPr>
        </p:nvSpPr>
        <p:spPr/>
        <p:txBody>
          <a:bodyPr/>
          <a:lstStyle/>
          <a:p>
            <a:r>
              <a:rPr lang="en-US" dirty="0" smtClean="0"/>
              <a:t>There can be three kinds of losses of biological resources.</a:t>
            </a:r>
          </a:p>
          <a:p>
            <a:pPr>
              <a:buNone/>
            </a:pPr>
            <a:r>
              <a:rPr lang="en-US" dirty="0" smtClean="0"/>
              <a:t>    </a:t>
            </a:r>
            <a:r>
              <a:rPr lang="en-US" dirty="0" err="1" smtClean="0"/>
              <a:t>i</a:t>
            </a:r>
            <a:r>
              <a:rPr lang="en-US" dirty="0" smtClean="0"/>
              <a:t>) Depletion of a once common species</a:t>
            </a:r>
          </a:p>
          <a:p>
            <a:pPr>
              <a:buNone/>
            </a:pPr>
            <a:r>
              <a:rPr lang="en-US" dirty="0" smtClean="0"/>
              <a:t>    ii) Local or global extinction</a:t>
            </a:r>
          </a:p>
          <a:p>
            <a:pPr>
              <a:buNone/>
            </a:pPr>
            <a:r>
              <a:rPr lang="en-US" dirty="0" smtClean="0"/>
              <a:t>    iii) Ecosystem disruption.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Levels of organization in Biotic Components</a:t>
            </a:r>
            <a:endParaRPr lang="en-US" dirty="0"/>
          </a:p>
        </p:txBody>
      </p:sp>
      <p:sp>
        <p:nvSpPr>
          <p:cNvPr id="3" name="Content Placeholder 2"/>
          <p:cNvSpPr>
            <a:spLocks noGrp="1"/>
          </p:cNvSpPr>
          <p:nvPr>
            <p:ph idx="1"/>
          </p:nvPr>
        </p:nvSpPr>
        <p:spPr>
          <a:xfrm>
            <a:off x="457200" y="1447800"/>
            <a:ext cx="8229600" cy="4678363"/>
          </a:xfrm>
        </p:spPr>
        <p:txBody>
          <a:bodyPr>
            <a:normAutofit lnSpcReduction="10000"/>
          </a:bodyPr>
          <a:lstStyle/>
          <a:p>
            <a:r>
              <a:rPr lang="en-US" dirty="0" smtClean="0"/>
              <a:t>There are </a:t>
            </a:r>
            <a:r>
              <a:rPr lang="en-US" b="1" dirty="0" smtClean="0"/>
              <a:t>six</a:t>
            </a:r>
            <a:r>
              <a:rPr lang="en-US" dirty="0" smtClean="0"/>
              <a:t> major levels of ecological organization are recognized in the biotic components of the environment.</a:t>
            </a:r>
          </a:p>
          <a:p>
            <a:pPr>
              <a:buNone/>
            </a:pPr>
            <a:r>
              <a:rPr lang="en-US" dirty="0" smtClean="0"/>
              <a:t>    1) Individual</a:t>
            </a:r>
          </a:p>
          <a:p>
            <a:pPr>
              <a:buNone/>
            </a:pPr>
            <a:r>
              <a:rPr lang="en-US" dirty="0" smtClean="0"/>
              <a:t>    2) Population</a:t>
            </a:r>
          </a:p>
          <a:p>
            <a:pPr>
              <a:buNone/>
            </a:pPr>
            <a:r>
              <a:rPr lang="en-US" dirty="0" smtClean="0"/>
              <a:t>    3) Community</a:t>
            </a:r>
          </a:p>
          <a:p>
            <a:pPr>
              <a:buNone/>
            </a:pPr>
            <a:r>
              <a:rPr lang="en-US" dirty="0" smtClean="0"/>
              <a:t>    4) Ecosystem</a:t>
            </a:r>
          </a:p>
          <a:p>
            <a:pPr>
              <a:buNone/>
            </a:pPr>
            <a:r>
              <a:rPr lang="en-US" dirty="0" smtClean="0"/>
              <a:t>    5) Biomes &amp; </a:t>
            </a:r>
          </a:p>
          <a:p>
            <a:pPr>
              <a:buNone/>
            </a:pPr>
            <a:r>
              <a:rPr lang="en-US" dirty="0" smtClean="0"/>
              <a:t>    6) Biosphere</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Individual</a:t>
            </a:r>
            <a:endParaRPr lang="en-US" dirty="0"/>
          </a:p>
        </p:txBody>
      </p:sp>
      <p:sp>
        <p:nvSpPr>
          <p:cNvPr id="3" name="Content Placeholder 2"/>
          <p:cNvSpPr>
            <a:spLocks noGrp="1"/>
          </p:cNvSpPr>
          <p:nvPr>
            <p:ph idx="1"/>
          </p:nvPr>
        </p:nvSpPr>
        <p:spPr/>
        <p:txBody>
          <a:bodyPr/>
          <a:lstStyle/>
          <a:p>
            <a:endParaRPr lang="en-US" dirty="0" smtClean="0"/>
          </a:p>
          <a:p>
            <a:r>
              <a:rPr lang="en-US" dirty="0" smtClean="0"/>
              <a:t>These are single species.</a:t>
            </a:r>
          </a:p>
          <a:p>
            <a:r>
              <a:rPr lang="en-US" dirty="0" smtClean="0"/>
              <a:t>Individuals have physiological functions &amp; respond to environmental conditions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Population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Population consists of a group of individuals of the same species living in a particular area at the same time.</a:t>
            </a:r>
          </a:p>
          <a:p>
            <a:r>
              <a:rPr lang="en-US" dirty="0" smtClean="0"/>
              <a:t>Birth rate, death rate plays an important role in the size of population.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Community</a:t>
            </a:r>
            <a:endParaRPr lang="en-US" dirty="0"/>
          </a:p>
        </p:txBody>
      </p:sp>
      <p:sp>
        <p:nvSpPr>
          <p:cNvPr id="3" name="Content Placeholder 2"/>
          <p:cNvSpPr>
            <a:spLocks noGrp="1"/>
          </p:cNvSpPr>
          <p:nvPr>
            <p:ph idx="1"/>
          </p:nvPr>
        </p:nvSpPr>
        <p:spPr/>
        <p:txBody>
          <a:bodyPr/>
          <a:lstStyle/>
          <a:p>
            <a:r>
              <a:rPr lang="en-US" dirty="0" smtClean="0"/>
              <a:t>Population of different species living together interact with each other to form a community.</a:t>
            </a:r>
          </a:p>
          <a:p>
            <a:r>
              <a:rPr lang="en-US" u="sng" dirty="0" smtClean="0"/>
              <a:t>Niche</a:t>
            </a:r>
            <a:r>
              <a:rPr lang="en-US" dirty="0" smtClean="0"/>
              <a:t> :-</a:t>
            </a:r>
          </a:p>
          <a:p>
            <a:pPr>
              <a:buNone/>
            </a:pPr>
            <a:r>
              <a:rPr lang="en-US" dirty="0" smtClean="0"/>
              <a:t>    A suitable or comfortable position in the ecological hierarchy for a species.</a:t>
            </a:r>
          </a:p>
          <a:p>
            <a:pPr>
              <a:buNone/>
            </a:pPr>
            <a:r>
              <a:rPr lang="en-US" dirty="0" smtClean="0"/>
              <a:t>    Ex- Phytoplankton  Zooplankton  Fish  Whale</a:t>
            </a:r>
          </a:p>
          <a:p>
            <a:pPr>
              <a:buNone/>
            </a:pPr>
            <a:r>
              <a:rPr lang="en-US" dirty="0" smtClean="0"/>
              <a:t>    Niche of fish in the above ecological hierarchy is three or 3</a:t>
            </a:r>
            <a:r>
              <a:rPr lang="en-US" baseline="30000" dirty="0" smtClean="0"/>
              <a:t>rd</a:t>
            </a:r>
            <a:r>
              <a:rPr lang="en-US" dirty="0" smtClean="0"/>
              <a:t> position. </a:t>
            </a:r>
            <a:endParaRPr lang="en-US" dirty="0"/>
          </a:p>
        </p:txBody>
      </p:sp>
      <p:cxnSp>
        <p:nvCxnSpPr>
          <p:cNvPr id="10" name="Straight Arrow Connector 9"/>
          <p:cNvCxnSpPr/>
          <p:nvPr/>
        </p:nvCxnSpPr>
        <p:spPr>
          <a:xfrm>
            <a:off x="3886200" y="4648200"/>
            <a:ext cx="228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172200" y="4648200"/>
            <a:ext cx="228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010400" y="4648200"/>
            <a:ext cx="228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Ecosystem</a:t>
            </a:r>
            <a:endParaRPr lang="en-US" dirty="0"/>
          </a:p>
        </p:txBody>
      </p:sp>
      <p:sp>
        <p:nvSpPr>
          <p:cNvPr id="3" name="Content Placeholder 2"/>
          <p:cNvSpPr>
            <a:spLocks noGrp="1"/>
          </p:cNvSpPr>
          <p:nvPr>
            <p:ph idx="1"/>
          </p:nvPr>
        </p:nvSpPr>
        <p:spPr/>
        <p:txBody>
          <a:bodyPr/>
          <a:lstStyle/>
          <a:p>
            <a:r>
              <a:rPr lang="en-US" dirty="0" smtClean="0"/>
              <a:t>It includes both biotic &amp; </a:t>
            </a:r>
            <a:r>
              <a:rPr lang="en-US" dirty="0" err="1" smtClean="0"/>
              <a:t>abiotic</a:t>
            </a:r>
            <a:r>
              <a:rPr lang="en-US" dirty="0" smtClean="0"/>
              <a:t> components of an area.</a:t>
            </a:r>
          </a:p>
          <a:p>
            <a:r>
              <a:rPr lang="en-US" dirty="0" smtClean="0"/>
              <a:t>The major or important feature of this ecological level is the strong interaction between the various biotic &amp; </a:t>
            </a:r>
            <a:r>
              <a:rPr lang="en-US" dirty="0" err="1" smtClean="0"/>
              <a:t>abiotic</a:t>
            </a:r>
            <a:r>
              <a:rPr lang="en-US" dirty="0" smtClean="0"/>
              <a:t> components present.</a:t>
            </a:r>
          </a:p>
          <a:p>
            <a:r>
              <a:rPr lang="en-US" dirty="0" smtClean="0"/>
              <a:t>Nutrient cycling &amp; energy flow occur in this ecological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Origin</a:t>
            </a:r>
            <a:endParaRPr lang="en-US" u="sng" dirty="0"/>
          </a:p>
        </p:txBody>
      </p:sp>
      <p:sp>
        <p:nvSpPr>
          <p:cNvPr id="3" name="Content Placeholder 2"/>
          <p:cNvSpPr>
            <a:spLocks noGrp="1"/>
          </p:cNvSpPr>
          <p:nvPr>
            <p:ph idx="1"/>
          </p:nvPr>
        </p:nvSpPr>
        <p:spPr/>
        <p:txBody>
          <a:bodyPr>
            <a:normAutofit/>
          </a:bodyPr>
          <a:lstStyle/>
          <a:p>
            <a:pPr algn="just"/>
            <a:r>
              <a:rPr lang="en-US" sz="4800" dirty="0" smtClean="0"/>
              <a:t>The word “</a:t>
            </a:r>
            <a:r>
              <a:rPr lang="en-US" sz="4800" b="1" dirty="0" smtClean="0"/>
              <a:t>Environment</a:t>
            </a:r>
            <a:r>
              <a:rPr lang="en-US" sz="4800" dirty="0" smtClean="0"/>
              <a:t>” has come from an old French word </a:t>
            </a:r>
            <a:r>
              <a:rPr lang="en-US" sz="4800" b="1" dirty="0" smtClean="0"/>
              <a:t>environ</a:t>
            </a:r>
            <a:r>
              <a:rPr lang="en-US" sz="4800" dirty="0" smtClean="0"/>
              <a:t> or </a:t>
            </a:r>
            <a:r>
              <a:rPr lang="en-US" sz="4800" b="1" dirty="0" err="1" smtClean="0"/>
              <a:t>environner</a:t>
            </a:r>
            <a:r>
              <a:rPr lang="en-US" sz="4800" b="1" dirty="0" smtClean="0"/>
              <a:t> </a:t>
            </a:r>
            <a:r>
              <a:rPr lang="en-US" sz="4800" dirty="0" smtClean="0"/>
              <a:t>to be exact which literally means “</a:t>
            </a:r>
            <a:r>
              <a:rPr lang="en-US" sz="4800" b="1" dirty="0" smtClean="0"/>
              <a:t>to encircle</a:t>
            </a:r>
            <a:r>
              <a:rPr lang="en-US" sz="4800" dirty="0" smtClean="0"/>
              <a:t>” or “</a:t>
            </a:r>
            <a:r>
              <a:rPr lang="en-US" sz="4800" b="1" dirty="0" smtClean="0"/>
              <a:t>to surround</a:t>
            </a:r>
            <a:r>
              <a:rPr lang="en-US" sz="4800" dirty="0" smtClean="0"/>
              <a:t>”.</a:t>
            </a:r>
            <a:endParaRPr lang="en-US" sz="4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Biomes</a:t>
            </a:r>
            <a:endParaRPr lang="en-US" dirty="0"/>
          </a:p>
        </p:txBody>
      </p:sp>
      <p:sp>
        <p:nvSpPr>
          <p:cNvPr id="3" name="Content Placeholder 2"/>
          <p:cNvSpPr>
            <a:spLocks noGrp="1"/>
          </p:cNvSpPr>
          <p:nvPr>
            <p:ph idx="1"/>
          </p:nvPr>
        </p:nvSpPr>
        <p:spPr/>
        <p:txBody>
          <a:bodyPr/>
          <a:lstStyle/>
          <a:p>
            <a:r>
              <a:rPr lang="en-US" dirty="0" smtClean="0"/>
              <a:t>When environmental conditions are similar in different parts of the country or around the globe, the habitats &amp; communities are also often similar, giving rise to a higher level of biotic organization known as </a:t>
            </a:r>
            <a:r>
              <a:rPr lang="en-US" b="1" dirty="0" smtClean="0"/>
              <a:t>biomes</a:t>
            </a:r>
            <a:r>
              <a:rPr lang="en-US" dirty="0" smtClean="0"/>
              <a:t>.</a:t>
            </a:r>
          </a:p>
          <a:p>
            <a:r>
              <a:rPr lang="en-US" dirty="0" smtClean="0"/>
              <a:t>Ex- a)</a:t>
            </a:r>
            <a:r>
              <a:rPr lang="en-US" b="1" dirty="0" smtClean="0"/>
              <a:t>Tropical Rainforest</a:t>
            </a:r>
            <a:r>
              <a:rPr lang="en-US" dirty="0" smtClean="0"/>
              <a:t>(High temp.&amp; High rainfall)</a:t>
            </a:r>
          </a:p>
          <a:p>
            <a:pPr>
              <a:buNone/>
            </a:pPr>
            <a:r>
              <a:rPr lang="en-US" dirty="0" smtClean="0"/>
              <a:t>    b) </a:t>
            </a:r>
            <a:r>
              <a:rPr lang="en-US" b="1" dirty="0" smtClean="0"/>
              <a:t>Desert Scrub</a:t>
            </a:r>
            <a:r>
              <a:rPr lang="en-US" dirty="0" smtClean="0"/>
              <a:t>(High temp. &amp; low rainfall)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Biosphere</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highest organizational level is the biosphere &amp; it extends from bottom of the sea to the top of the sky where life exists.</a:t>
            </a:r>
          </a:p>
          <a:p>
            <a:r>
              <a:rPr lang="en-US" dirty="0" smtClean="0"/>
              <a:t>Biogeochemical cycles occur at this ecological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Interaction of Biotic and </a:t>
            </a:r>
            <a:r>
              <a:rPr lang="en-US" sz="3200" b="1" dirty="0" err="1" smtClean="0"/>
              <a:t>Abiotic</a:t>
            </a:r>
            <a:r>
              <a:rPr lang="en-US" sz="3200" b="1" dirty="0" smtClean="0"/>
              <a:t> components of an ecosystem</a:t>
            </a:r>
            <a:endParaRPr lang="en-US" sz="3200" b="1" dirty="0"/>
          </a:p>
        </p:txBody>
      </p:sp>
      <p:sp>
        <p:nvSpPr>
          <p:cNvPr id="3" name="Content Placeholder 2"/>
          <p:cNvSpPr>
            <a:spLocks noGrp="1"/>
          </p:cNvSpPr>
          <p:nvPr>
            <p:ph idx="1"/>
          </p:nvPr>
        </p:nvSpPr>
        <p:spPr/>
        <p:txBody>
          <a:bodyPr/>
          <a:lstStyle/>
          <a:p>
            <a:pPr>
              <a:buNone/>
            </a:pPr>
            <a:r>
              <a:rPr lang="en-US" dirty="0" smtClean="0"/>
              <a:t>   Biotic</a:t>
            </a:r>
            <a:endParaRPr lang="en-US" dirty="0"/>
          </a:p>
        </p:txBody>
      </p:sp>
      <p:sp>
        <p:nvSpPr>
          <p:cNvPr id="4" name="Rectangle 3"/>
          <p:cNvSpPr/>
          <p:nvPr/>
        </p:nvSpPr>
        <p:spPr>
          <a:xfrm>
            <a:off x="762000" y="2133600"/>
            <a:ext cx="198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Living Organisms (Biotic)</a:t>
            </a:r>
            <a:endParaRPr lang="en-US" sz="2000" dirty="0"/>
          </a:p>
        </p:txBody>
      </p:sp>
      <p:sp>
        <p:nvSpPr>
          <p:cNvPr id="5" name="Rectangle 4"/>
          <p:cNvSpPr/>
          <p:nvPr/>
        </p:nvSpPr>
        <p:spPr>
          <a:xfrm>
            <a:off x="5105400" y="1828800"/>
            <a:ext cx="2286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Hydrosphere(Water)</a:t>
            </a:r>
            <a:endParaRPr lang="en-US" dirty="0"/>
          </a:p>
        </p:txBody>
      </p:sp>
      <p:sp>
        <p:nvSpPr>
          <p:cNvPr id="7" name="Rectangle 6"/>
          <p:cNvSpPr/>
          <p:nvPr/>
        </p:nvSpPr>
        <p:spPr>
          <a:xfrm>
            <a:off x="1143000" y="4267200"/>
            <a:ext cx="1828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Lithosphere (Soil)</a:t>
            </a:r>
            <a:endParaRPr lang="en-US" dirty="0"/>
          </a:p>
        </p:txBody>
      </p:sp>
      <p:sp>
        <p:nvSpPr>
          <p:cNvPr id="8" name="Rectangle 7"/>
          <p:cNvSpPr/>
          <p:nvPr/>
        </p:nvSpPr>
        <p:spPr>
          <a:xfrm>
            <a:off x="5257800" y="4191000"/>
            <a:ext cx="2133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Atmosphere(Air)</a:t>
            </a:r>
            <a:endParaRPr lang="en-US" dirty="0"/>
          </a:p>
        </p:txBody>
      </p:sp>
      <p:cxnSp>
        <p:nvCxnSpPr>
          <p:cNvPr id="10" name="Straight Connector 9"/>
          <p:cNvCxnSpPr/>
          <p:nvPr/>
        </p:nvCxnSpPr>
        <p:spPr>
          <a:xfrm>
            <a:off x="685800" y="3276600"/>
            <a:ext cx="28956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flipV="1">
            <a:off x="2743200" y="2438400"/>
            <a:ext cx="1676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6477794" y="3580606"/>
            <a:ext cx="3962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457200" y="4419600"/>
            <a:ext cx="2286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85800" y="5562600"/>
            <a:ext cx="7772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81400" y="1600200"/>
            <a:ext cx="48768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1105694" y="3542506"/>
            <a:ext cx="1600200" cy="1588"/>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5372100" y="3314700"/>
            <a:ext cx="1600200" cy="1588"/>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0800000" flipV="1">
            <a:off x="3048000" y="2133600"/>
            <a:ext cx="1981200" cy="794"/>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10800000" flipV="1">
            <a:off x="2971800" y="4648200"/>
            <a:ext cx="2286000" cy="794"/>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0800000">
            <a:off x="2514600" y="2591594"/>
            <a:ext cx="2743200" cy="1675606"/>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0800000" flipV="1">
            <a:off x="2590800" y="2590800"/>
            <a:ext cx="2514600" cy="160020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895600" y="4876801"/>
            <a:ext cx="2590800" cy="646331"/>
          </a:xfrm>
          <a:prstGeom prst="rect">
            <a:avLst/>
          </a:prstGeom>
          <a:noFill/>
        </p:spPr>
        <p:txBody>
          <a:bodyPr wrap="square" rtlCol="0">
            <a:spAutoFit/>
          </a:bodyPr>
          <a:lstStyle/>
          <a:p>
            <a:pPr algn="ctr"/>
            <a:r>
              <a:rPr lang="en-US" sz="3600" dirty="0" err="1" smtClean="0"/>
              <a:t>Abiotic</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
                                            <p:txEl>
                                              <p:pRg st="0" end="0"/>
                                            </p:txEl>
                                          </p:spTgt>
                                        </p:tgtEl>
                                        <p:attrNameLst>
                                          <p:attrName>style.visibility</p:attrName>
                                        </p:attrNameLst>
                                      </p:cBhvr>
                                      <p:to>
                                        <p:strVal val="visible"/>
                                      </p:to>
                                    </p:set>
                                    <p:anim calcmode="lin" valueType="num">
                                      <p:cBhvr additive="base">
                                        <p:cTn id="19"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bg/>
                                          </p:spTgt>
                                        </p:tgtEl>
                                        <p:attrNameLst>
                                          <p:attrName>style.visibility</p:attrName>
                                        </p:attrNameLst>
                                      </p:cBhvr>
                                      <p:to>
                                        <p:strVal val="visible"/>
                                      </p:to>
                                    </p:set>
                                    <p:anim calcmode="lin" valueType="num">
                                      <p:cBhvr additive="base">
                                        <p:cTn id="25" dur="500" fill="hold"/>
                                        <p:tgtEl>
                                          <p:spTgt spid="5">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 calcmode="lin" valueType="num">
                                      <p:cBhvr additive="base">
                                        <p:cTn id="3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bg/>
                                          </p:spTgt>
                                        </p:tgtEl>
                                        <p:attrNameLst>
                                          <p:attrName>style.visibility</p:attrName>
                                        </p:attrNameLst>
                                      </p:cBhvr>
                                      <p:to>
                                        <p:strVal val="visible"/>
                                      </p:to>
                                    </p:set>
                                    <p:anim calcmode="lin" valueType="num">
                                      <p:cBhvr additive="base">
                                        <p:cTn id="37" dur="500" fill="hold"/>
                                        <p:tgtEl>
                                          <p:spTgt spid="8">
                                            <p:bg/>
                                          </p:spTgt>
                                        </p:tgtEl>
                                        <p:attrNameLst>
                                          <p:attrName>ppt_x</p:attrName>
                                        </p:attrNameLst>
                                      </p:cBhvr>
                                      <p:tavLst>
                                        <p:tav tm="0">
                                          <p:val>
                                            <p:strVal val="#ppt_x"/>
                                          </p:val>
                                        </p:tav>
                                        <p:tav tm="100000">
                                          <p:val>
                                            <p:strVal val="#ppt_x"/>
                                          </p:val>
                                        </p:tav>
                                      </p:tavLst>
                                    </p:anim>
                                    <p:anim calcmode="lin" valueType="num">
                                      <p:cBhvr additive="base">
                                        <p:cTn id="38" dur="500" fill="hold"/>
                                        <p:tgtEl>
                                          <p:spTgt spid="8">
                                            <p:bg/>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 calcmode="lin" valueType="num">
                                      <p:cBhvr additive="base">
                                        <p:cTn id="4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bg/>
                                          </p:spTgt>
                                        </p:tgtEl>
                                        <p:attrNameLst>
                                          <p:attrName>style.visibility</p:attrName>
                                        </p:attrNameLst>
                                      </p:cBhvr>
                                      <p:to>
                                        <p:strVal val="visible"/>
                                      </p:to>
                                    </p:set>
                                    <p:anim calcmode="lin" valueType="num">
                                      <p:cBhvr additive="base">
                                        <p:cTn id="49" dur="500" fill="hold"/>
                                        <p:tgtEl>
                                          <p:spTgt spid="7">
                                            <p:bg/>
                                          </p:spTgt>
                                        </p:tgtEl>
                                        <p:attrNameLst>
                                          <p:attrName>ppt_x</p:attrName>
                                        </p:attrNameLst>
                                      </p:cBhvr>
                                      <p:tavLst>
                                        <p:tav tm="0">
                                          <p:val>
                                            <p:strVal val="#ppt_x"/>
                                          </p:val>
                                        </p:tav>
                                        <p:tav tm="100000">
                                          <p:val>
                                            <p:strVal val="#ppt_x"/>
                                          </p:val>
                                        </p:tav>
                                      </p:tavLst>
                                    </p:anim>
                                    <p:anim calcmode="lin" valueType="num">
                                      <p:cBhvr additive="base">
                                        <p:cTn id="50" dur="500" fill="hold"/>
                                        <p:tgtEl>
                                          <p:spTgt spid="7">
                                            <p:bg/>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xEl>
                                              <p:pRg st="0" end="0"/>
                                            </p:txEl>
                                          </p:spTgt>
                                        </p:tgtEl>
                                        <p:attrNameLst>
                                          <p:attrName>style.visibility</p:attrName>
                                        </p:attrNameLst>
                                      </p:cBhvr>
                                      <p:to>
                                        <p:strVal val="visible"/>
                                      </p:to>
                                    </p:set>
                                    <p:anim calcmode="lin" valueType="num">
                                      <p:cBhvr additive="base">
                                        <p:cTn id="5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additive="base">
                                        <p:cTn id="61" dur="500" fill="hold"/>
                                        <p:tgtEl>
                                          <p:spTgt spid="30"/>
                                        </p:tgtEl>
                                        <p:attrNameLst>
                                          <p:attrName>ppt_x</p:attrName>
                                        </p:attrNameLst>
                                      </p:cBhvr>
                                      <p:tavLst>
                                        <p:tav tm="0">
                                          <p:val>
                                            <p:strVal val="#ppt_x"/>
                                          </p:val>
                                        </p:tav>
                                        <p:tav tm="100000">
                                          <p:val>
                                            <p:strVal val="#ppt_x"/>
                                          </p:val>
                                        </p:tav>
                                      </p:tavLst>
                                    </p:anim>
                                    <p:anim calcmode="lin" valueType="num">
                                      <p:cBhvr additive="base">
                                        <p:cTn id="6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500" fill="hold"/>
                                        <p:tgtEl>
                                          <p:spTgt spid="36"/>
                                        </p:tgtEl>
                                        <p:attrNameLst>
                                          <p:attrName>ppt_x</p:attrName>
                                        </p:attrNameLst>
                                      </p:cBhvr>
                                      <p:tavLst>
                                        <p:tav tm="0">
                                          <p:val>
                                            <p:strVal val="#ppt_x"/>
                                          </p:val>
                                        </p:tav>
                                        <p:tav tm="100000">
                                          <p:val>
                                            <p:strVal val="#ppt_x"/>
                                          </p:val>
                                        </p:tav>
                                      </p:tavLst>
                                    </p:anim>
                                    <p:anim calcmode="lin" valueType="num">
                                      <p:cBhvr additive="base">
                                        <p:cTn id="6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ppt_x"/>
                                          </p:val>
                                        </p:tav>
                                        <p:tav tm="100000">
                                          <p:val>
                                            <p:strVal val="#ppt_x"/>
                                          </p:val>
                                        </p:tav>
                                      </p:tavLst>
                                    </p:anim>
                                    <p:anim calcmode="lin" valueType="num">
                                      <p:cBhvr additive="base">
                                        <p:cTn id="7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42"/>
                                        </p:tgtEl>
                                        <p:attrNameLst>
                                          <p:attrName>style.visibility</p:attrName>
                                        </p:attrNameLst>
                                      </p:cBhvr>
                                      <p:to>
                                        <p:strVal val="visible"/>
                                      </p:to>
                                    </p:set>
                                    <p:anim calcmode="lin" valueType="num">
                                      <p:cBhvr additive="base">
                                        <p:cTn id="79" dur="500" fill="hold"/>
                                        <p:tgtEl>
                                          <p:spTgt spid="42"/>
                                        </p:tgtEl>
                                        <p:attrNameLst>
                                          <p:attrName>ppt_x</p:attrName>
                                        </p:attrNameLst>
                                      </p:cBhvr>
                                      <p:tavLst>
                                        <p:tav tm="0">
                                          <p:val>
                                            <p:strVal val="#ppt_x"/>
                                          </p:val>
                                        </p:tav>
                                        <p:tav tm="100000">
                                          <p:val>
                                            <p:strVal val="#ppt_x"/>
                                          </p:val>
                                        </p:tav>
                                      </p:tavLst>
                                    </p:anim>
                                    <p:anim calcmode="lin" valueType="num">
                                      <p:cBhvr additive="base">
                                        <p:cTn id="8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6"/>
                                        </p:tgtEl>
                                        <p:attrNameLst>
                                          <p:attrName>style.visibility</p:attrName>
                                        </p:attrNameLst>
                                      </p:cBhvr>
                                      <p:to>
                                        <p:strVal val="visible"/>
                                      </p:to>
                                    </p:set>
                                    <p:anim calcmode="lin" valueType="num">
                                      <p:cBhvr additive="base">
                                        <p:cTn id="85" dur="500" fill="hold"/>
                                        <p:tgtEl>
                                          <p:spTgt spid="46"/>
                                        </p:tgtEl>
                                        <p:attrNameLst>
                                          <p:attrName>ppt_x</p:attrName>
                                        </p:attrNameLst>
                                      </p:cBhvr>
                                      <p:tavLst>
                                        <p:tav tm="0">
                                          <p:val>
                                            <p:strVal val="#ppt_x"/>
                                          </p:val>
                                        </p:tav>
                                        <p:tav tm="100000">
                                          <p:val>
                                            <p:strVal val="#ppt_x"/>
                                          </p:val>
                                        </p:tav>
                                      </p:tavLst>
                                    </p:anim>
                                    <p:anim calcmode="lin" valueType="num">
                                      <p:cBhvr additive="base">
                                        <p:cTn id="86"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8"/>
                                        </p:tgtEl>
                                        <p:attrNameLst>
                                          <p:attrName>style.visibility</p:attrName>
                                        </p:attrNameLst>
                                      </p:cBhvr>
                                      <p:to>
                                        <p:strVal val="visible"/>
                                      </p:to>
                                    </p:set>
                                    <p:anim calcmode="lin" valueType="num">
                                      <p:cBhvr additive="base">
                                        <p:cTn id="91" dur="500" fill="hold"/>
                                        <p:tgtEl>
                                          <p:spTgt spid="48"/>
                                        </p:tgtEl>
                                        <p:attrNameLst>
                                          <p:attrName>ppt_x</p:attrName>
                                        </p:attrNameLst>
                                      </p:cBhvr>
                                      <p:tavLst>
                                        <p:tav tm="0">
                                          <p:val>
                                            <p:strVal val="#ppt_x"/>
                                          </p:val>
                                        </p:tav>
                                        <p:tav tm="100000">
                                          <p:val>
                                            <p:strVal val="#ppt_x"/>
                                          </p:val>
                                        </p:tav>
                                      </p:tavLst>
                                    </p:anim>
                                    <p:anim calcmode="lin" valueType="num">
                                      <p:cBhvr additive="base">
                                        <p:cTn id="9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0"/>
                                        </p:tgtEl>
                                        <p:attrNameLst>
                                          <p:attrName>style.visibility</p:attrName>
                                        </p:attrNameLst>
                                      </p:cBhvr>
                                      <p:to>
                                        <p:strVal val="visible"/>
                                      </p:to>
                                    </p:set>
                                    <p:anim calcmode="lin" valueType="num">
                                      <p:cBhvr additive="base">
                                        <p:cTn id="101" dur="500" fill="hold"/>
                                        <p:tgtEl>
                                          <p:spTgt spid="10"/>
                                        </p:tgtEl>
                                        <p:attrNameLst>
                                          <p:attrName>ppt_x</p:attrName>
                                        </p:attrNameLst>
                                      </p:cBhvr>
                                      <p:tavLst>
                                        <p:tav tm="0">
                                          <p:val>
                                            <p:strVal val="#ppt_x"/>
                                          </p:val>
                                        </p:tav>
                                        <p:tav tm="100000">
                                          <p:val>
                                            <p:strVal val="#ppt_x"/>
                                          </p:val>
                                        </p:tav>
                                      </p:tavLst>
                                    </p:anim>
                                    <p:anim calcmode="lin" valueType="num">
                                      <p:cBhvr additive="base">
                                        <p:cTn id="102" dur="500" fill="hold"/>
                                        <p:tgtEl>
                                          <p:spTgt spid="10"/>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12"/>
                                        </p:tgtEl>
                                        <p:attrNameLst>
                                          <p:attrName>style.visibility</p:attrName>
                                        </p:attrNameLst>
                                      </p:cBhvr>
                                      <p:to>
                                        <p:strVal val="visible"/>
                                      </p:to>
                                    </p:set>
                                    <p:anim calcmode="lin" valueType="num">
                                      <p:cBhvr additive="base">
                                        <p:cTn id="105" dur="500" fill="hold"/>
                                        <p:tgtEl>
                                          <p:spTgt spid="12"/>
                                        </p:tgtEl>
                                        <p:attrNameLst>
                                          <p:attrName>ppt_x</p:attrName>
                                        </p:attrNameLst>
                                      </p:cBhvr>
                                      <p:tavLst>
                                        <p:tav tm="0">
                                          <p:val>
                                            <p:strVal val="#ppt_x"/>
                                          </p:val>
                                        </p:tav>
                                        <p:tav tm="100000">
                                          <p:val>
                                            <p:strVal val="#ppt_x"/>
                                          </p:val>
                                        </p:tav>
                                      </p:tavLst>
                                    </p:anim>
                                    <p:anim calcmode="lin" valueType="num">
                                      <p:cBhvr additive="base">
                                        <p:cTn id="106" dur="500" fill="hold"/>
                                        <p:tgtEl>
                                          <p:spTgt spid="12"/>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25"/>
                                        </p:tgtEl>
                                        <p:attrNameLst>
                                          <p:attrName>style.visibility</p:attrName>
                                        </p:attrNameLst>
                                      </p:cBhvr>
                                      <p:to>
                                        <p:strVal val="visible"/>
                                      </p:to>
                                    </p:set>
                                    <p:anim calcmode="lin" valueType="num">
                                      <p:cBhvr additive="base">
                                        <p:cTn id="109" dur="500" fill="hold"/>
                                        <p:tgtEl>
                                          <p:spTgt spid="25"/>
                                        </p:tgtEl>
                                        <p:attrNameLst>
                                          <p:attrName>ppt_x</p:attrName>
                                        </p:attrNameLst>
                                      </p:cBhvr>
                                      <p:tavLst>
                                        <p:tav tm="0">
                                          <p:val>
                                            <p:strVal val="#ppt_x"/>
                                          </p:val>
                                        </p:tav>
                                        <p:tav tm="100000">
                                          <p:val>
                                            <p:strVal val="#ppt_x"/>
                                          </p:val>
                                        </p:tav>
                                      </p:tavLst>
                                    </p:anim>
                                    <p:anim calcmode="lin" valueType="num">
                                      <p:cBhvr additive="base">
                                        <p:cTn id="110" dur="500" fill="hold"/>
                                        <p:tgtEl>
                                          <p:spTgt spid="25"/>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16"/>
                                        </p:tgtEl>
                                        <p:attrNameLst>
                                          <p:attrName>style.visibility</p:attrName>
                                        </p:attrNameLst>
                                      </p:cBhvr>
                                      <p:to>
                                        <p:strVal val="visible"/>
                                      </p:to>
                                    </p:set>
                                    <p:anim calcmode="lin" valueType="num">
                                      <p:cBhvr additive="base">
                                        <p:cTn id="113" dur="500" fill="hold"/>
                                        <p:tgtEl>
                                          <p:spTgt spid="16"/>
                                        </p:tgtEl>
                                        <p:attrNameLst>
                                          <p:attrName>ppt_x</p:attrName>
                                        </p:attrNameLst>
                                      </p:cBhvr>
                                      <p:tavLst>
                                        <p:tav tm="0">
                                          <p:val>
                                            <p:strVal val="#ppt_x"/>
                                          </p:val>
                                        </p:tav>
                                        <p:tav tm="100000">
                                          <p:val>
                                            <p:strVal val="#ppt_x"/>
                                          </p:val>
                                        </p:tav>
                                      </p:tavLst>
                                    </p:anim>
                                    <p:anim calcmode="lin" valueType="num">
                                      <p:cBhvr additive="base">
                                        <p:cTn id="114" dur="500" fill="hold"/>
                                        <p:tgtEl>
                                          <p:spTgt spid="16"/>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22"/>
                                        </p:tgtEl>
                                        <p:attrNameLst>
                                          <p:attrName>style.visibility</p:attrName>
                                        </p:attrNameLst>
                                      </p:cBhvr>
                                      <p:to>
                                        <p:strVal val="visible"/>
                                      </p:to>
                                    </p:set>
                                    <p:anim calcmode="lin" valueType="num">
                                      <p:cBhvr additive="base">
                                        <p:cTn id="117" dur="500" fill="hold"/>
                                        <p:tgtEl>
                                          <p:spTgt spid="22"/>
                                        </p:tgtEl>
                                        <p:attrNameLst>
                                          <p:attrName>ppt_x</p:attrName>
                                        </p:attrNameLst>
                                      </p:cBhvr>
                                      <p:tavLst>
                                        <p:tav tm="0">
                                          <p:val>
                                            <p:strVal val="#ppt_x"/>
                                          </p:val>
                                        </p:tav>
                                        <p:tav tm="100000">
                                          <p:val>
                                            <p:strVal val="#ppt_x"/>
                                          </p:val>
                                        </p:tav>
                                      </p:tavLst>
                                    </p:anim>
                                    <p:anim calcmode="lin" valueType="num">
                                      <p:cBhvr additive="base">
                                        <p:cTn id="11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P spid="7" grpId="0" build="p" animBg="1"/>
      <p:bldP spid="8" grpId="0" build="p" animBg="1"/>
      <p:bldP spid="5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Processes….</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previous diagram represents dynamic nature of ecosystem due to interactions and interdependence of the various components present.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Ecosystem Process</a:t>
            </a:r>
            <a:endParaRPr lang="en-US" dirty="0"/>
          </a:p>
        </p:txBody>
      </p:sp>
      <p:sp>
        <p:nvSpPr>
          <p:cNvPr id="3" name="Content Placeholder 2"/>
          <p:cNvSpPr>
            <a:spLocks noGrp="1"/>
          </p:cNvSpPr>
          <p:nvPr>
            <p:ph idx="1"/>
          </p:nvPr>
        </p:nvSpPr>
        <p:spPr/>
        <p:txBody>
          <a:bodyPr/>
          <a:lstStyle/>
          <a:p>
            <a:r>
              <a:rPr lang="en-US" dirty="0" smtClean="0"/>
              <a:t>In the ecosystem process, the following processes are essential for the survival &amp; maintenance of biotic components. </a:t>
            </a:r>
          </a:p>
          <a:p>
            <a:pPr>
              <a:buNone/>
            </a:pPr>
            <a:r>
              <a:rPr lang="en-US" dirty="0" smtClean="0"/>
              <a:t>    1. Energy flow &amp;</a:t>
            </a:r>
          </a:p>
          <a:p>
            <a:pPr>
              <a:buNone/>
            </a:pPr>
            <a:r>
              <a:rPr lang="en-US" dirty="0" smtClean="0"/>
              <a:t>    2. Nutrient cycling</a:t>
            </a:r>
          </a:p>
          <a:p>
            <a:pPr>
              <a:buNone/>
            </a:pP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Energy flow</a:t>
            </a:r>
            <a:endParaRPr lang="en-US" dirty="0"/>
          </a:p>
        </p:txBody>
      </p:sp>
      <p:sp>
        <p:nvSpPr>
          <p:cNvPr id="3" name="Content Placeholder 2"/>
          <p:cNvSpPr>
            <a:spLocks noGrp="1"/>
          </p:cNvSpPr>
          <p:nvPr>
            <p:ph idx="1"/>
          </p:nvPr>
        </p:nvSpPr>
        <p:spPr/>
        <p:txBody>
          <a:bodyPr/>
          <a:lstStyle/>
          <a:p>
            <a:r>
              <a:rPr lang="en-US" dirty="0" smtClean="0"/>
              <a:t>On the earth, the ultimate source of energy of life is</a:t>
            </a:r>
          </a:p>
          <a:p>
            <a:pPr>
              <a:buNone/>
            </a:pPr>
            <a:r>
              <a:rPr lang="en-US" dirty="0" smtClean="0"/>
              <a:t>    solar radiation.</a:t>
            </a:r>
          </a:p>
          <a:p>
            <a:r>
              <a:rPr lang="en-US" dirty="0" smtClean="0"/>
              <a:t>There are two sources of energy –</a:t>
            </a:r>
          </a:p>
          <a:p>
            <a:pPr>
              <a:buNone/>
            </a:pPr>
            <a:r>
              <a:rPr lang="en-US" dirty="0" smtClean="0"/>
              <a:t>    a) Autotrophic</a:t>
            </a:r>
          </a:p>
          <a:p>
            <a:pPr>
              <a:buNone/>
            </a:pPr>
            <a:r>
              <a:rPr lang="en-US" dirty="0" smtClean="0"/>
              <a:t>    b) Heterotrophic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 Autotrophic</a:t>
            </a:r>
            <a:endParaRPr lang="en-US" dirty="0"/>
          </a:p>
        </p:txBody>
      </p:sp>
      <p:sp>
        <p:nvSpPr>
          <p:cNvPr id="3" name="Content Placeholder 2"/>
          <p:cNvSpPr>
            <a:spLocks noGrp="1"/>
          </p:cNvSpPr>
          <p:nvPr>
            <p:ph idx="1"/>
          </p:nvPr>
        </p:nvSpPr>
        <p:spPr/>
        <p:txBody>
          <a:bodyPr/>
          <a:lstStyle/>
          <a:p>
            <a:endParaRPr lang="en-US" dirty="0" smtClean="0"/>
          </a:p>
          <a:p>
            <a:r>
              <a:rPr lang="en-US" dirty="0" smtClean="0"/>
              <a:t>Autotrophic production of energy is carried out within the ecosystem by green plants in the presence of sunlight using photosynthesis process.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1.(b) Heterotrophic</a:t>
            </a:r>
            <a:endParaRPr lang="en-US" dirty="0"/>
          </a:p>
        </p:txBody>
      </p:sp>
      <p:sp>
        <p:nvSpPr>
          <p:cNvPr id="3" name="Content Placeholder 2"/>
          <p:cNvSpPr>
            <a:spLocks noGrp="1"/>
          </p:cNvSpPr>
          <p:nvPr>
            <p:ph idx="1"/>
          </p:nvPr>
        </p:nvSpPr>
        <p:spPr/>
        <p:txBody>
          <a:bodyPr/>
          <a:lstStyle/>
          <a:p>
            <a:r>
              <a:rPr lang="en-US" dirty="0" smtClean="0"/>
              <a:t>Heterotrophic energy source is the one, where the chemical energy is imported as organic matter which is originated from primary production in some other ecosystem.</a:t>
            </a:r>
          </a:p>
          <a:p>
            <a:r>
              <a:rPr lang="en-US" dirty="0" smtClean="0"/>
              <a:t>This imported organic matter is called </a:t>
            </a:r>
            <a:r>
              <a:rPr lang="en-US" b="1" dirty="0" err="1" smtClean="0"/>
              <a:t>allochthonous</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Photosynthesis</a:t>
            </a: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smtClean="0"/>
              <a:t>12H</a:t>
            </a:r>
            <a:r>
              <a:rPr lang="en-US" baseline="-25000" dirty="0" smtClean="0"/>
              <a:t>2</a:t>
            </a:r>
            <a:r>
              <a:rPr lang="en-US" dirty="0" smtClean="0"/>
              <a:t>O + 6CO</a:t>
            </a:r>
            <a:r>
              <a:rPr lang="en-US" baseline="-25000" dirty="0" smtClean="0"/>
              <a:t>2</a:t>
            </a:r>
            <a:r>
              <a:rPr lang="en-US" dirty="0" smtClean="0"/>
              <a:t> + 709kcal(from sunlight)          </a:t>
            </a:r>
          </a:p>
          <a:p>
            <a:pPr>
              <a:buNone/>
            </a:pPr>
            <a:r>
              <a:rPr lang="en-US" dirty="0" smtClean="0"/>
              <a:t>                         C</a:t>
            </a:r>
            <a:r>
              <a:rPr lang="en-US" baseline="-25000" dirty="0" smtClean="0"/>
              <a:t>6</a:t>
            </a:r>
            <a:r>
              <a:rPr lang="en-US" dirty="0" smtClean="0"/>
              <a:t>H</a:t>
            </a:r>
            <a:r>
              <a:rPr lang="en-US" baseline="-25000" dirty="0" smtClean="0"/>
              <a:t>12</a:t>
            </a:r>
            <a:r>
              <a:rPr lang="en-US" dirty="0" smtClean="0"/>
              <a:t>O</a:t>
            </a:r>
            <a:r>
              <a:rPr lang="en-US" baseline="-25000" dirty="0" smtClean="0"/>
              <a:t>6</a:t>
            </a:r>
            <a:r>
              <a:rPr lang="en-US" dirty="0" smtClean="0"/>
              <a:t>+ 6O</a:t>
            </a:r>
            <a:r>
              <a:rPr lang="en-US" baseline="-25000" dirty="0" smtClean="0"/>
              <a:t>2</a:t>
            </a:r>
            <a:r>
              <a:rPr lang="en-US" dirty="0" smtClean="0"/>
              <a:t> + 6H</a:t>
            </a:r>
            <a:r>
              <a:rPr lang="en-US" baseline="-25000" dirty="0" smtClean="0"/>
              <a:t>2</a:t>
            </a:r>
            <a:r>
              <a:rPr lang="en-US" dirty="0" smtClean="0"/>
              <a:t>O</a:t>
            </a:r>
          </a:p>
          <a:p>
            <a:pPr>
              <a:buNone/>
            </a:pPr>
            <a:r>
              <a:rPr lang="en-US" dirty="0" smtClean="0"/>
              <a:t>                         (Carbohydrate)</a:t>
            </a:r>
          </a:p>
          <a:p>
            <a:r>
              <a:rPr lang="en-US" dirty="0" smtClean="0"/>
              <a:t>Out of total amount of solar radiation available, </a:t>
            </a:r>
          </a:p>
          <a:p>
            <a:pPr>
              <a:buNone/>
            </a:pPr>
            <a:r>
              <a:rPr lang="en-US" dirty="0" smtClean="0"/>
              <a:t>    only 1 to 5% is used in the photosynthesis process.  </a:t>
            </a:r>
          </a:p>
          <a:p>
            <a:pPr>
              <a:buNone/>
            </a:pPr>
            <a:endParaRPr lang="en-US" dirty="0"/>
          </a:p>
        </p:txBody>
      </p:sp>
      <p:graphicFrame>
        <p:nvGraphicFramePr>
          <p:cNvPr id="4" name="Object 3"/>
          <p:cNvGraphicFramePr>
            <a:graphicFrameLocks noChangeAspect="1"/>
          </p:cNvGraphicFramePr>
          <p:nvPr/>
        </p:nvGraphicFramePr>
        <p:xfrm>
          <a:off x="4514850" y="2016125"/>
          <a:ext cx="114300" cy="177800"/>
        </p:xfrm>
        <a:graphic>
          <a:graphicData uri="http://schemas.openxmlformats.org/presentationml/2006/ole">
            <p:oleObj spid="_x0000_s1026" name="Equation" r:id="rId3" imgW="114120" imgH="177480" progId="">
              <p:embed/>
            </p:oleObj>
          </a:graphicData>
        </a:graphic>
      </p:graphicFrame>
      <p:cxnSp>
        <p:nvCxnSpPr>
          <p:cNvPr id="10" name="Straight Arrow Connector 9"/>
          <p:cNvCxnSpPr/>
          <p:nvPr/>
        </p:nvCxnSpPr>
        <p:spPr>
          <a:xfrm>
            <a:off x="914400" y="2286000"/>
            <a:ext cx="1905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990600" y="1828800"/>
            <a:ext cx="1676400" cy="461665"/>
          </a:xfrm>
          <a:prstGeom prst="rect">
            <a:avLst/>
          </a:prstGeom>
          <a:noFill/>
        </p:spPr>
        <p:txBody>
          <a:bodyPr wrap="square" rtlCol="0">
            <a:spAutoFit/>
          </a:bodyPr>
          <a:lstStyle/>
          <a:p>
            <a:r>
              <a:rPr lang="en-US" sz="2400" dirty="0" smtClean="0"/>
              <a:t>Chlorophyll</a:t>
            </a:r>
            <a:endParaRPr lang="en-US" sz="2400" dirty="0"/>
          </a:p>
        </p:txBody>
      </p:sp>
      <p:cxnSp>
        <p:nvCxnSpPr>
          <p:cNvPr id="15" name="Straight Arrow Connector 14"/>
          <p:cNvCxnSpPr/>
          <p:nvPr/>
        </p:nvCxnSpPr>
        <p:spPr>
          <a:xfrm rot="10800000">
            <a:off x="3276600" y="2362200"/>
            <a:ext cx="381000"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Photosynthesis</a:t>
            </a:r>
            <a:endParaRPr lang="en-US" dirty="0"/>
          </a:p>
        </p:txBody>
      </p:sp>
      <p:sp>
        <p:nvSpPr>
          <p:cNvPr id="3" name="Content Placeholder 2"/>
          <p:cNvSpPr>
            <a:spLocks noGrp="1"/>
          </p:cNvSpPr>
          <p:nvPr>
            <p:ph idx="1"/>
          </p:nvPr>
        </p:nvSpPr>
        <p:spPr/>
        <p:txBody>
          <a:bodyPr/>
          <a:lstStyle/>
          <a:p>
            <a:r>
              <a:rPr lang="en-US" dirty="0" smtClean="0"/>
              <a:t>The organic matter produced by green plants in the Photosynthesis process is called </a:t>
            </a:r>
          </a:p>
          <a:p>
            <a:pPr>
              <a:buNone/>
            </a:pPr>
            <a:r>
              <a:rPr lang="en-US" dirty="0" smtClean="0"/>
              <a:t>    Primary Production or (PP)</a:t>
            </a:r>
          </a:p>
          <a:p>
            <a:r>
              <a:rPr lang="en-US" dirty="0" smtClean="0"/>
              <a:t>PP is affected by various environmental factors like water, light, temperature &amp; soil nutrients.</a:t>
            </a:r>
          </a:p>
          <a:p>
            <a:r>
              <a:rPr lang="en-US" dirty="0" smtClean="0"/>
              <a:t>PP is of 2 types.</a:t>
            </a:r>
          </a:p>
          <a:p>
            <a:pPr>
              <a:buNone/>
            </a:pPr>
            <a:r>
              <a:rPr lang="en-US" dirty="0" smtClean="0"/>
              <a:t>    1) GPP (Gross Primary Production)</a:t>
            </a:r>
          </a:p>
          <a:p>
            <a:pPr>
              <a:buNone/>
            </a:pPr>
            <a:r>
              <a:rPr lang="en-US" dirty="0" smtClean="0"/>
              <a:t>    2) NPP (Net Primary Production)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normAutofit/>
          </a:bodyPr>
          <a:lstStyle/>
          <a:p>
            <a:pPr algn="just"/>
            <a:r>
              <a:rPr lang="en-US" sz="4800" dirty="0" smtClean="0"/>
              <a:t>The word “</a:t>
            </a:r>
            <a:r>
              <a:rPr lang="en-US" sz="4800" b="1" dirty="0" smtClean="0"/>
              <a:t>environment</a:t>
            </a:r>
            <a:r>
              <a:rPr lang="en-US" sz="4800" dirty="0" smtClean="0"/>
              <a:t>” can be defined as “our life support system which includes air, water, land/soil &amp; all other natural resources present around 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Photosynthesis</a:t>
            </a:r>
            <a:endParaRPr lang="en-US" dirty="0"/>
          </a:p>
        </p:txBody>
      </p:sp>
      <p:sp>
        <p:nvSpPr>
          <p:cNvPr id="3" name="Content Placeholder 2"/>
          <p:cNvSpPr>
            <a:spLocks noGrp="1"/>
          </p:cNvSpPr>
          <p:nvPr>
            <p:ph idx="1"/>
          </p:nvPr>
        </p:nvSpPr>
        <p:spPr/>
        <p:txBody>
          <a:bodyPr/>
          <a:lstStyle/>
          <a:p>
            <a:r>
              <a:rPr lang="en-US" dirty="0" smtClean="0"/>
              <a:t>GPP – R(Respiration) = NPP</a:t>
            </a:r>
          </a:p>
          <a:p>
            <a:r>
              <a:rPr lang="en-US" dirty="0" smtClean="0"/>
              <a:t>GPP is the total amount of chemical energy or biomass stored by plants per unit area per unit time.</a:t>
            </a:r>
          </a:p>
          <a:p>
            <a:r>
              <a:rPr lang="en-US" dirty="0" smtClean="0"/>
              <a:t>Since plant requires energy for synthesis of organic matter &amp; functioning of plant itself, some of GPP is used in the process of respiration.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Photosynthesis</a:t>
            </a:r>
            <a:endParaRPr lang="en-US" dirty="0"/>
          </a:p>
        </p:txBody>
      </p:sp>
      <p:sp>
        <p:nvSpPr>
          <p:cNvPr id="3" name="Content Placeholder 2"/>
          <p:cNvSpPr>
            <a:spLocks noGrp="1"/>
          </p:cNvSpPr>
          <p:nvPr>
            <p:ph idx="1"/>
          </p:nvPr>
        </p:nvSpPr>
        <p:spPr/>
        <p:txBody>
          <a:bodyPr/>
          <a:lstStyle/>
          <a:p>
            <a:r>
              <a:rPr lang="en-US" dirty="0" smtClean="0"/>
              <a:t>NPP is used for plant growth &amp; reproduction.</a:t>
            </a:r>
          </a:p>
          <a:p>
            <a:r>
              <a:rPr lang="en-US" dirty="0" smtClean="0"/>
              <a:t>NPP is normally 80 to 90% of GPP.</a:t>
            </a:r>
          </a:p>
          <a:p>
            <a:r>
              <a:rPr lang="en-US" dirty="0" smtClean="0"/>
              <a:t>As various environmental factors affect PP, hence GPP &amp; NPP vary over the globe.</a:t>
            </a:r>
          </a:p>
          <a:p>
            <a:r>
              <a:rPr lang="en-US" dirty="0" smtClean="0"/>
              <a:t>NPP can be classified into </a:t>
            </a:r>
            <a:r>
              <a:rPr lang="en-US" b="1" dirty="0" smtClean="0"/>
              <a:t>four</a:t>
            </a:r>
            <a:r>
              <a:rPr lang="en-US" dirty="0" smtClean="0"/>
              <a:t> broad groups each with a characteristic productivity range.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Photosynthesis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1. Low range – 0 to 250 gm/m</a:t>
            </a:r>
            <a:r>
              <a:rPr lang="en-US" baseline="30000" dirty="0" smtClean="0"/>
              <a:t>2 </a:t>
            </a:r>
            <a:r>
              <a:rPr lang="en-US" dirty="0" smtClean="0"/>
              <a:t>– year </a:t>
            </a:r>
          </a:p>
          <a:p>
            <a:pPr>
              <a:buNone/>
            </a:pPr>
            <a:r>
              <a:rPr lang="en-US" dirty="0" smtClean="0"/>
              <a:t>     Ex- Desert, semi-desert</a:t>
            </a:r>
          </a:p>
          <a:p>
            <a:pPr>
              <a:buNone/>
            </a:pPr>
            <a:r>
              <a:rPr lang="en-US" dirty="0" smtClean="0"/>
              <a:t> 2. Middle range – 250 to 1000 gm/m</a:t>
            </a:r>
            <a:r>
              <a:rPr lang="en-US" baseline="30000" dirty="0" smtClean="0"/>
              <a:t>2 </a:t>
            </a:r>
            <a:r>
              <a:rPr lang="en-US" dirty="0" smtClean="0"/>
              <a:t>– year</a:t>
            </a:r>
          </a:p>
          <a:p>
            <a:pPr>
              <a:buNone/>
            </a:pPr>
            <a:r>
              <a:rPr lang="en-US" dirty="0" smtClean="0"/>
              <a:t>    Ex- Non-forest communities like shrubland,   grassland</a:t>
            </a:r>
          </a:p>
          <a:p>
            <a:pPr>
              <a:buNone/>
            </a:pPr>
            <a:r>
              <a:rPr lang="en-US" dirty="0" smtClean="0"/>
              <a:t>3. Normal range – 1000 to 2000 gm/m</a:t>
            </a:r>
            <a:r>
              <a:rPr lang="en-US" baseline="30000" dirty="0" smtClean="0"/>
              <a:t>2 </a:t>
            </a:r>
            <a:r>
              <a:rPr lang="en-US" dirty="0" smtClean="0"/>
              <a:t>– year</a:t>
            </a:r>
          </a:p>
          <a:p>
            <a:pPr>
              <a:buNone/>
            </a:pPr>
            <a:r>
              <a:rPr lang="en-US" dirty="0" smtClean="0"/>
              <a:t>    Ex- Forest </a:t>
            </a:r>
          </a:p>
          <a:p>
            <a:pPr>
              <a:buNone/>
            </a:pPr>
            <a:r>
              <a:rPr lang="en-US" dirty="0" smtClean="0"/>
              <a:t>4. High range – 2000 to 3000 gm/m</a:t>
            </a:r>
            <a:r>
              <a:rPr lang="en-US" baseline="30000" dirty="0" smtClean="0"/>
              <a:t>2 </a:t>
            </a:r>
            <a:r>
              <a:rPr lang="en-US" dirty="0" smtClean="0"/>
              <a:t>– year </a:t>
            </a:r>
          </a:p>
          <a:p>
            <a:pPr>
              <a:buNone/>
            </a:pPr>
            <a:r>
              <a:rPr lang="en-US" dirty="0" smtClean="0"/>
              <a:t>     Ex- Rainforest  </a:t>
            </a:r>
          </a:p>
          <a:p>
            <a:pPr>
              <a:buNone/>
            </a:pP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Respiration</a:t>
            </a:r>
            <a:endParaRPr lang="en-US" dirty="0"/>
          </a:p>
        </p:txBody>
      </p:sp>
      <p:sp>
        <p:nvSpPr>
          <p:cNvPr id="3" name="Content Placeholder 2"/>
          <p:cNvSpPr>
            <a:spLocks noGrp="1"/>
          </p:cNvSpPr>
          <p:nvPr>
            <p:ph idx="1"/>
          </p:nvPr>
        </p:nvSpPr>
        <p:spPr/>
        <p:txBody>
          <a:bodyPr>
            <a:normAutofit lnSpcReduction="10000"/>
          </a:bodyPr>
          <a:lstStyle/>
          <a:p>
            <a:r>
              <a:rPr lang="en-US" dirty="0" smtClean="0"/>
              <a:t>When any organism requires energy, the reverse chemical reaction of photosynthesis occurs, known as </a:t>
            </a:r>
            <a:r>
              <a:rPr lang="en-US" b="1" dirty="0" smtClean="0"/>
              <a:t>respiration, </a:t>
            </a:r>
            <a:r>
              <a:rPr lang="en-US" dirty="0" smtClean="0"/>
              <a:t>where the glucose molecule is broken down in the presence of oxygen to produce CO</a:t>
            </a:r>
            <a:r>
              <a:rPr lang="en-US" baseline="-25000" dirty="0" smtClean="0"/>
              <a:t>2</a:t>
            </a:r>
            <a:r>
              <a:rPr lang="en-US" dirty="0" smtClean="0"/>
              <a:t>, H</a:t>
            </a:r>
            <a:r>
              <a:rPr lang="en-US" baseline="-25000" dirty="0" smtClean="0"/>
              <a:t>2</a:t>
            </a:r>
            <a:r>
              <a:rPr lang="en-US" dirty="0" smtClean="0"/>
              <a:t>O &amp; energy for work done &amp; maintenance. The reaction is –</a:t>
            </a:r>
          </a:p>
          <a:p>
            <a:pPr>
              <a:buNone/>
            </a:pPr>
            <a:r>
              <a:rPr lang="en-US" dirty="0" smtClean="0"/>
              <a:t> C</a:t>
            </a:r>
            <a:r>
              <a:rPr lang="en-US" baseline="-25000" dirty="0" smtClean="0"/>
              <a:t>6</a:t>
            </a:r>
            <a:r>
              <a:rPr lang="en-US" dirty="0" smtClean="0"/>
              <a:t>H</a:t>
            </a:r>
            <a:r>
              <a:rPr lang="en-US" baseline="-25000" dirty="0" smtClean="0"/>
              <a:t>12</a:t>
            </a:r>
            <a:r>
              <a:rPr lang="en-US" dirty="0" smtClean="0"/>
              <a:t>O</a:t>
            </a:r>
            <a:r>
              <a:rPr lang="en-US" baseline="-25000" dirty="0" smtClean="0"/>
              <a:t>6</a:t>
            </a:r>
            <a:r>
              <a:rPr lang="en-US" dirty="0" smtClean="0"/>
              <a:t>+6O</a:t>
            </a:r>
            <a:r>
              <a:rPr lang="en-US" baseline="-25000" dirty="0" smtClean="0"/>
              <a:t>2</a:t>
            </a:r>
            <a:r>
              <a:rPr lang="en-US" dirty="0" smtClean="0"/>
              <a:t>               6CO</a:t>
            </a:r>
            <a:r>
              <a:rPr lang="en-US" baseline="-25000" dirty="0" smtClean="0"/>
              <a:t>2</a:t>
            </a:r>
            <a:r>
              <a:rPr lang="en-US" dirty="0" smtClean="0"/>
              <a:t>+6H</a:t>
            </a:r>
            <a:r>
              <a:rPr lang="en-US" baseline="-25000" dirty="0" smtClean="0"/>
              <a:t>2</a:t>
            </a:r>
            <a:r>
              <a:rPr lang="en-US" dirty="0" smtClean="0"/>
              <a:t>0+ energy for 				work done &amp; maintenance</a:t>
            </a:r>
            <a:endParaRPr lang="en-US" dirty="0"/>
          </a:p>
        </p:txBody>
      </p:sp>
      <p:cxnSp>
        <p:nvCxnSpPr>
          <p:cNvPr id="5" name="Straight Arrow Connector 4"/>
          <p:cNvCxnSpPr/>
          <p:nvPr/>
        </p:nvCxnSpPr>
        <p:spPr>
          <a:xfrm>
            <a:off x="2743200" y="5029200"/>
            <a:ext cx="1371600" cy="1588"/>
          </a:xfrm>
          <a:prstGeom prst="straightConnector1">
            <a:avLst/>
          </a:prstGeom>
          <a:ln w="38100">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819400" y="4648200"/>
            <a:ext cx="1143000" cy="646331"/>
          </a:xfrm>
          <a:prstGeom prst="rect">
            <a:avLst/>
          </a:prstGeom>
          <a:noFill/>
        </p:spPr>
        <p:txBody>
          <a:bodyPr wrap="square" rtlCol="0">
            <a:spAutoFit/>
          </a:bodyPr>
          <a:lstStyle/>
          <a:p>
            <a:r>
              <a:rPr lang="en-US" dirty="0" smtClean="0"/>
              <a:t>Metabolic enzymes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Nutrient cycling </a:t>
            </a:r>
            <a:endParaRPr lang="en-US" dirty="0"/>
          </a:p>
        </p:txBody>
      </p:sp>
      <p:sp>
        <p:nvSpPr>
          <p:cNvPr id="3" name="Content Placeholder 2"/>
          <p:cNvSpPr>
            <a:spLocks noGrp="1"/>
          </p:cNvSpPr>
          <p:nvPr>
            <p:ph idx="1"/>
          </p:nvPr>
        </p:nvSpPr>
        <p:spPr/>
        <p:txBody>
          <a:bodyPr/>
          <a:lstStyle/>
          <a:p>
            <a:r>
              <a:rPr lang="en-US" dirty="0" smtClean="0"/>
              <a:t>During decomposition, the complex organic molecules in the original detritus or waste are gradually broken down to much simpler constituents &amp; inorganic molecules like nitrates &amp; phosphates, as the material moves through the decomposer or detritus food chain.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Nutrient cycling</a:t>
            </a:r>
            <a:endParaRPr lang="en-US" dirty="0"/>
          </a:p>
        </p:txBody>
      </p:sp>
      <p:sp>
        <p:nvSpPr>
          <p:cNvPr id="3" name="Content Placeholder 2"/>
          <p:cNvSpPr>
            <a:spLocks noGrp="1"/>
          </p:cNvSpPr>
          <p:nvPr>
            <p:ph idx="1"/>
          </p:nvPr>
        </p:nvSpPr>
        <p:spPr/>
        <p:txBody>
          <a:bodyPr/>
          <a:lstStyle/>
          <a:p>
            <a:r>
              <a:rPr lang="en-US" dirty="0" smtClean="0"/>
              <a:t>These are then, enter into the soil or sediment or dissolved in water, where they become the nutrients available for reuse by green plants.</a:t>
            </a:r>
          </a:p>
          <a:p>
            <a:r>
              <a:rPr lang="en-US" dirty="0" smtClean="0"/>
              <a:t>This whole process of recycling of nutrients within the ecosystem is known as </a:t>
            </a:r>
            <a:r>
              <a:rPr lang="en-US" b="1" dirty="0" smtClean="0"/>
              <a:t>nutrient cycling.</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Detritus chain energy flow</a:t>
            </a:r>
            <a:endParaRPr lang="en-US" dirty="0"/>
          </a:p>
        </p:txBody>
      </p:sp>
      <p:sp>
        <p:nvSpPr>
          <p:cNvPr id="3" name="Content Placeholder 2"/>
          <p:cNvSpPr>
            <a:spLocks noGrp="1"/>
          </p:cNvSpPr>
          <p:nvPr>
            <p:ph idx="1"/>
          </p:nvPr>
        </p:nvSpPr>
        <p:spPr/>
        <p:txBody>
          <a:bodyPr/>
          <a:lstStyle/>
          <a:p>
            <a:endParaRPr lang="en-US" dirty="0" smtClean="0"/>
          </a:p>
          <a:p>
            <a:pPr>
              <a:buNone/>
            </a:pPr>
            <a:r>
              <a:rPr lang="en-US" dirty="0" smtClean="0"/>
              <a:t> </a:t>
            </a:r>
          </a:p>
          <a:p>
            <a:pPr>
              <a:buNone/>
            </a:pPr>
            <a:endParaRPr lang="en-US" dirty="0" smtClean="0"/>
          </a:p>
          <a:p>
            <a:pPr>
              <a:buNone/>
            </a:pPr>
            <a:endParaRPr lang="en-US" dirty="0" smtClean="0"/>
          </a:p>
          <a:p>
            <a:pPr>
              <a:buNone/>
            </a:pPr>
            <a:endParaRPr lang="en-US" dirty="0" smtClean="0"/>
          </a:p>
          <a:p>
            <a:pPr>
              <a:buNone/>
            </a:pPr>
            <a:r>
              <a:rPr lang="en-US" dirty="0" smtClean="0"/>
              <a:t>    (D1 to D4 are different levels in the detritus chain &amp; size of circles indicate the relative amount of energy present in the level.)</a:t>
            </a:r>
            <a:endParaRPr lang="en-US" dirty="0"/>
          </a:p>
        </p:txBody>
      </p:sp>
      <p:sp>
        <p:nvSpPr>
          <p:cNvPr id="4" name="Rectangle 3"/>
          <p:cNvSpPr/>
          <p:nvPr/>
        </p:nvSpPr>
        <p:spPr>
          <a:xfrm>
            <a:off x="914400" y="1752600"/>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Organic Waste</a:t>
            </a:r>
            <a:endParaRPr lang="en-US" dirty="0"/>
          </a:p>
        </p:txBody>
      </p:sp>
      <p:cxnSp>
        <p:nvCxnSpPr>
          <p:cNvPr id="6" name="Straight Arrow Connector 5"/>
          <p:cNvCxnSpPr/>
          <p:nvPr/>
        </p:nvCxnSpPr>
        <p:spPr>
          <a:xfrm>
            <a:off x="2590800" y="22860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352800" y="1828800"/>
            <a:ext cx="1219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D1</a:t>
            </a:r>
            <a:endParaRPr lang="en-US" dirty="0"/>
          </a:p>
        </p:txBody>
      </p:sp>
      <p:sp>
        <p:nvSpPr>
          <p:cNvPr id="9" name="Oval 8"/>
          <p:cNvSpPr/>
          <p:nvPr/>
        </p:nvSpPr>
        <p:spPr>
          <a:xfrm>
            <a:off x="4876800" y="1905000"/>
            <a:ext cx="1143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D2</a:t>
            </a:r>
            <a:endParaRPr lang="en-US" dirty="0"/>
          </a:p>
        </p:txBody>
      </p:sp>
      <p:sp>
        <p:nvSpPr>
          <p:cNvPr id="10" name="Oval 9"/>
          <p:cNvSpPr/>
          <p:nvPr/>
        </p:nvSpPr>
        <p:spPr>
          <a:xfrm>
            <a:off x="6324600" y="1981200"/>
            <a:ext cx="1066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D3</a:t>
            </a:r>
            <a:endParaRPr lang="en-US" dirty="0"/>
          </a:p>
        </p:txBody>
      </p:sp>
      <p:sp>
        <p:nvSpPr>
          <p:cNvPr id="11" name="Oval 10"/>
          <p:cNvSpPr/>
          <p:nvPr/>
        </p:nvSpPr>
        <p:spPr>
          <a:xfrm>
            <a:off x="7696200" y="2133600"/>
            <a:ext cx="685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D4</a:t>
            </a:r>
            <a:endParaRPr lang="en-US" dirty="0"/>
          </a:p>
        </p:txBody>
      </p:sp>
      <p:cxnSp>
        <p:nvCxnSpPr>
          <p:cNvPr id="12" name="Straight Arrow Connector 11"/>
          <p:cNvCxnSpPr>
            <a:stCxn id="8" idx="6"/>
            <a:endCxn id="9" idx="2"/>
          </p:cNvCxnSpPr>
          <p:nvPr/>
        </p:nvCxnSpPr>
        <p:spPr>
          <a:xfrm>
            <a:off x="4572000" y="2286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6"/>
            <a:endCxn id="10" idx="2"/>
          </p:cNvCxnSpPr>
          <p:nvPr/>
        </p:nvCxnSpPr>
        <p:spPr>
          <a:xfrm>
            <a:off x="6019800" y="2286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6"/>
            <a:endCxn id="11" idx="2"/>
          </p:cNvCxnSpPr>
          <p:nvPr/>
        </p:nvCxnSpPr>
        <p:spPr>
          <a:xfrm>
            <a:off x="7391400" y="2286000"/>
            <a:ext cx="304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6200000" flipH="1">
            <a:off x="4038600" y="2971800"/>
            <a:ext cx="1371600" cy="91440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flipV="1">
            <a:off x="5943600" y="2514600"/>
            <a:ext cx="1981200" cy="167640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4"/>
          </p:cNvCxnSpPr>
          <p:nvPr/>
        </p:nvCxnSpPr>
        <p:spPr>
          <a:xfrm rot="5400000">
            <a:off x="5600700" y="2781300"/>
            <a:ext cx="1447800" cy="106680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4"/>
          </p:cNvCxnSpPr>
          <p:nvPr/>
        </p:nvCxnSpPr>
        <p:spPr>
          <a:xfrm rot="16200000" flipH="1">
            <a:off x="4857750" y="3257550"/>
            <a:ext cx="1219200" cy="3810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648200" y="4038600"/>
            <a:ext cx="2057400" cy="646331"/>
          </a:xfrm>
          <a:prstGeom prst="rect">
            <a:avLst/>
          </a:prstGeom>
          <a:noFill/>
        </p:spPr>
        <p:txBody>
          <a:bodyPr wrap="square" rtlCol="0">
            <a:spAutoFit/>
          </a:bodyPr>
          <a:lstStyle/>
          <a:p>
            <a:r>
              <a:rPr lang="en-US" dirty="0" smtClean="0"/>
              <a:t>              R</a:t>
            </a:r>
          </a:p>
          <a:p>
            <a:r>
              <a:rPr lang="en-US" dirty="0" smtClean="0"/>
              <a:t>     (Respiration)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bg/>
                                          </p:spTgt>
                                        </p:tgtEl>
                                        <p:attrNameLst>
                                          <p:attrName>style.visibility</p:attrName>
                                        </p:attrNameLst>
                                      </p:cBhvr>
                                      <p:to>
                                        <p:strVal val="visible"/>
                                      </p:to>
                                    </p:set>
                                    <p:anim calcmode="lin" valueType="num">
                                      <p:cBhvr additive="base">
                                        <p:cTn id="13" dur="500" fill="hold"/>
                                        <p:tgtEl>
                                          <p:spTgt spid="4">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bg/>
                                          </p:spTgt>
                                        </p:tgtEl>
                                        <p:attrNameLst>
                                          <p:attrName>style.visibility</p:attrName>
                                        </p:attrNameLst>
                                      </p:cBhvr>
                                      <p:to>
                                        <p:strVal val="visible"/>
                                      </p:to>
                                    </p:set>
                                    <p:anim calcmode="lin" valueType="num">
                                      <p:cBhvr additive="base">
                                        <p:cTn id="25" dur="500" fill="hold"/>
                                        <p:tgtEl>
                                          <p:spTgt spid="8">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8">
                                            <p:bg/>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 calcmode="lin" valueType="num">
                                      <p:cBhvr additive="base">
                                        <p:cTn id="3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bg/>
                                          </p:spTgt>
                                        </p:tgtEl>
                                        <p:attrNameLst>
                                          <p:attrName>style.visibility</p:attrName>
                                        </p:attrNameLst>
                                      </p:cBhvr>
                                      <p:to>
                                        <p:strVal val="visible"/>
                                      </p:to>
                                    </p:set>
                                    <p:anim calcmode="lin" valueType="num">
                                      <p:cBhvr additive="base">
                                        <p:cTn id="3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38" dur="500" fill="hold"/>
                                        <p:tgtEl>
                                          <p:spTgt spid="9">
                                            <p:bg/>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anim calcmode="lin" valueType="num">
                                      <p:cBhvr additive="base">
                                        <p:cTn id="4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bg/>
                                          </p:spTgt>
                                        </p:tgtEl>
                                        <p:attrNameLst>
                                          <p:attrName>style.visibility</p:attrName>
                                        </p:attrNameLst>
                                      </p:cBhvr>
                                      <p:to>
                                        <p:strVal val="visible"/>
                                      </p:to>
                                    </p:set>
                                    <p:anim calcmode="lin" valueType="num">
                                      <p:cBhvr additive="base">
                                        <p:cTn id="49"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bg/>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
                                            <p:txEl>
                                              <p:pRg st="0" end="0"/>
                                            </p:txEl>
                                          </p:spTgt>
                                        </p:tgtEl>
                                        <p:attrNameLst>
                                          <p:attrName>style.visibility</p:attrName>
                                        </p:attrNameLst>
                                      </p:cBhvr>
                                      <p:to>
                                        <p:strVal val="visible"/>
                                      </p:to>
                                    </p:set>
                                    <p:anim calcmode="lin" valueType="num">
                                      <p:cBhvr additive="base">
                                        <p:cTn id="5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
                                            <p:bg/>
                                          </p:spTgt>
                                        </p:tgtEl>
                                        <p:attrNameLst>
                                          <p:attrName>style.visibility</p:attrName>
                                        </p:attrNameLst>
                                      </p:cBhvr>
                                      <p:to>
                                        <p:strVal val="visible"/>
                                      </p:to>
                                    </p:set>
                                    <p:anim calcmode="lin" valueType="num">
                                      <p:cBhvr additive="base">
                                        <p:cTn id="61"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bg/>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1">
                                            <p:txEl>
                                              <p:pRg st="0" end="0"/>
                                            </p:txEl>
                                          </p:spTgt>
                                        </p:tgtEl>
                                        <p:attrNameLst>
                                          <p:attrName>style.visibility</p:attrName>
                                        </p:attrNameLst>
                                      </p:cBhvr>
                                      <p:to>
                                        <p:strVal val="visible"/>
                                      </p:to>
                                    </p:set>
                                    <p:anim calcmode="lin" valueType="num">
                                      <p:cBhvr additive="base">
                                        <p:cTn id="6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6"/>
                                        </p:tgtEl>
                                        <p:attrNameLst>
                                          <p:attrName>style.visibility</p:attrName>
                                        </p:attrNameLst>
                                      </p:cBhvr>
                                      <p:to>
                                        <p:strVal val="visible"/>
                                      </p:to>
                                    </p:set>
                                    <p:anim calcmode="lin" valueType="num">
                                      <p:cBhvr additive="base">
                                        <p:cTn id="73" dur="500" fill="hold"/>
                                        <p:tgtEl>
                                          <p:spTgt spid="6"/>
                                        </p:tgtEl>
                                        <p:attrNameLst>
                                          <p:attrName>ppt_x</p:attrName>
                                        </p:attrNameLst>
                                      </p:cBhvr>
                                      <p:tavLst>
                                        <p:tav tm="0">
                                          <p:val>
                                            <p:strVal val="#ppt_x"/>
                                          </p:val>
                                        </p:tav>
                                        <p:tav tm="100000">
                                          <p:val>
                                            <p:strVal val="#ppt_x"/>
                                          </p:val>
                                        </p:tav>
                                      </p:tavLst>
                                    </p:anim>
                                    <p:anim calcmode="lin" valueType="num">
                                      <p:cBhvr additive="base">
                                        <p:cTn id="7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2"/>
                                        </p:tgtEl>
                                        <p:attrNameLst>
                                          <p:attrName>style.visibility</p:attrName>
                                        </p:attrNameLst>
                                      </p:cBhvr>
                                      <p:to>
                                        <p:strVal val="visible"/>
                                      </p:to>
                                    </p:set>
                                    <p:anim calcmode="lin" valueType="num">
                                      <p:cBhvr additive="base">
                                        <p:cTn id="79" dur="500" fill="hold"/>
                                        <p:tgtEl>
                                          <p:spTgt spid="12"/>
                                        </p:tgtEl>
                                        <p:attrNameLst>
                                          <p:attrName>ppt_x</p:attrName>
                                        </p:attrNameLst>
                                      </p:cBhvr>
                                      <p:tavLst>
                                        <p:tav tm="0">
                                          <p:val>
                                            <p:strVal val="#ppt_x"/>
                                          </p:val>
                                        </p:tav>
                                        <p:tav tm="100000">
                                          <p:val>
                                            <p:strVal val="#ppt_x"/>
                                          </p:val>
                                        </p:tav>
                                      </p:tavLst>
                                    </p:anim>
                                    <p:anim calcmode="lin" valueType="num">
                                      <p:cBhvr additive="base">
                                        <p:cTn id="8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3"/>
                                        </p:tgtEl>
                                        <p:attrNameLst>
                                          <p:attrName>style.visibility</p:attrName>
                                        </p:attrNameLst>
                                      </p:cBhvr>
                                      <p:to>
                                        <p:strVal val="visible"/>
                                      </p:to>
                                    </p:set>
                                    <p:anim calcmode="lin" valueType="num">
                                      <p:cBhvr additive="base">
                                        <p:cTn id="85" dur="500" fill="hold"/>
                                        <p:tgtEl>
                                          <p:spTgt spid="13"/>
                                        </p:tgtEl>
                                        <p:attrNameLst>
                                          <p:attrName>ppt_x</p:attrName>
                                        </p:attrNameLst>
                                      </p:cBhvr>
                                      <p:tavLst>
                                        <p:tav tm="0">
                                          <p:val>
                                            <p:strVal val="#ppt_x"/>
                                          </p:val>
                                        </p:tav>
                                        <p:tav tm="100000">
                                          <p:val>
                                            <p:strVal val="#ppt_x"/>
                                          </p:val>
                                        </p:tav>
                                      </p:tavLst>
                                    </p:anim>
                                    <p:anim calcmode="lin" valueType="num">
                                      <p:cBhvr additive="base">
                                        <p:cTn id="8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2"/>
                                        </p:tgtEl>
                                        <p:attrNameLst>
                                          <p:attrName>style.visibility</p:attrName>
                                        </p:attrNameLst>
                                      </p:cBhvr>
                                      <p:to>
                                        <p:strVal val="visible"/>
                                      </p:to>
                                    </p:set>
                                    <p:anim calcmode="lin" valueType="num">
                                      <p:cBhvr additive="base">
                                        <p:cTn id="103" dur="500" fill="hold"/>
                                        <p:tgtEl>
                                          <p:spTgt spid="32"/>
                                        </p:tgtEl>
                                        <p:attrNameLst>
                                          <p:attrName>ppt_x</p:attrName>
                                        </p:attrNameLst>
                                      </p:cBhvr>
                                      <p:tavLst>
                                        <p:tav tm="0">
                                          <p:val>
                                            <p:strVal val="#ppt_x"/>
                                          </p:val>
                                        </p:tav>
                                        <p:tav tm="100000">
                                          <p:val>
                                            <p:strVal val="#ppt_x"/>
                                          </p:val>
                                        </p:tav>
                                      </p:tavLst>
                                    </p:anim>
                                    <p:anim calcmode="lin" valueType="num">
                                      <p:cBhvr additive="base">
                                        <p:cTn id="10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31"/>
                                        </p:tgtEl>
                                        <p:attrNameLst>
                                          <p:attrName>style.visibility</p:attrName>
                                        </p:attrNameLst>
                                      </p:cBhvr>
                                      <p:to>
                                        <p:strVal val="visible"/>
                                      </p:to>
                                    </p:set>
                                    <p:anim calcmode="lin" valueType="num">
                                      <p:cBhvr additive="base">
                                        <p:cTn id="109" dur="500" fill="hold"/>
                                        <p:tgtEl>
                                          <p:spTgt spid="31"/>
                                        </p:tgtEl>
                                        <p:attrNameLst>
                                          <p:attrName>ppt_x</p:attrName>
                                        </p:attrNameLst>
                                      </p:cBhvr>
                                      <p:tavLst>
                                        <p:tav tm="0">
                                          <p:val>
                                            <p:strVal val="#ppt_x"/>
                                          </p:val>
                                        </p:tav>
                                        <p:tav tm="100000">
                                          <p:val>
                                            <p:strVal val="#ppt_x"/>
                                          </p:val>
                                        </p:tav>
                                      </p:tavLst>
                                    </p:anim>
                                    <p:anim calcmode="lin" valueType="num">
                                      <p:cBhvr additive="base">
                                        <p:cTn id="11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30"/>
                                        </p:tgtEl>
                                        <p:attrNameLst>
                                          <p:attrName>style.visibility</p:attrName>
                                        </p:attrNameLst>
                                      </p:cBhvr>
                                      <p:to>
                                        <p:strVal val="visible"/>
                                      </p:to>
                                    </p:set>
                                    <p:anim calcmode="lin" valueType="num">
                                      <p:cBhvr additive="base">
                                        <p:cTn id="115" dur="500" fill="hold"/>
                                        <p:tgtEl>
                                          <p:spTgt spid="30"/>
                                        </p:tgtEl>
                                        <p:attrNameLst>
                                          <p:attrName>ppt_x</p:attrName>
                                        </p:attrNameLst>
                                      </p:cBhvr>
                                      <p:tavLst>
                                        <p:tav tm="0">
                                          <p:val>
                                            <p:strVal val="#ppt_x"/>
                                          </p:val>
                                        </p:tav>
                                        <p:tav tm="100000">
                                          <p:val>
                                            <p:strVal val="#ppt_x"/>
                                          </p:val>
                                        </p:tav>
                                      </p:tavLst>
                                    </p:anim>
                                    <p:anim calcmode="lin" valueType="num">
                                      <p:cBhvr additive="base">
                                        <p:cTn id="11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42">
                                            <p:txEl>
                                              <p:pRg st="0" end="0"/>
                                            </p:txEl>
                                          </p:spTgt>
                                        </p:tgtEl>
                                        <p:attrNameLst>
                                          <p:attrName>style.visibility</p:attrName>
                                        </p:attrNameLst>
                                      </p:cBhvr>
                                      <p:to>
                                        <p:strVal val="visible"/>
                                      </p:to>
                                    </p:set>
                                    <p:anim calcmode="lin" valueType="num">
                                      <p:cBhvr additive="base">
                                        <p:cTn id="121"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42">
                                            <p:txEl>
                                              <p:pRg st="1" end="1"/>
                                            </p:txEl>
                                          </p:spTgt>
                                        </p:tgtEl>
                                        <p:attrNameLst>
                                          <p:attrName>style.visibility</p:attrName>
                                        </p:attrNameLst>
                                      </p:cBhvr>
                                      <p:to>
                                        <p:strVal val="visible"/>
                                      </p:to>
                                    </p:set>
                                    <p:anim calcmode="lin" valueType="num">
                                      <p:cBhvr additive="base">
                                        <p:cTn id="127" dur="500" fill="hold"/>
                                        <p:tgtEl>
                                          <p:spTgt spid="42">
                                            <p:txEl>
                                              <p:pRg st="1" end="1"/>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3">
                                            <p:txEl>
                                              <p:pRg st="1" end="1"/>
                                            </p:txEl>
                                          </p:spTgt>
                                        </p:tgtEl>
                                        <p:attrNameLst>
                                          <p:attrName>style.visibility</p:attrName>
                                        </p:attrNameLst>
                                      </p:cBhvr>
                                      <p:to>
                                        <p:strVal val="visible"/>
                                      </p:to>
                                    </p:set>
                                    <p:anim calcmode="lin" valueType="num">
                                      <p:cBhvr additive="base">
                                        <p:cTn id="13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3">
                                            <p:txEl>
                                              <p:pRg st="5" end="5"/>
                                            </p:txEl>
                                          </p:spTgt>
                                        </p:tgtEl>
                                        <p:attrNameLst>
                                          <p:attrName>style.visibility</p:attrName>
                                        </p:attrNameLst>
                                      </p:cBhvr>
                                      <p:to>
                                        <p:strVal val="visible"/>
                                      </p:to>
                                    </p:set>
                                    <p:anim calcmode="lin" valueType="num">
                                      <p:cBhvr additive="base">
                                        <p:cTn id="1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animBg="1"/>
      <p:bldP spid="8" grpId="0" build="p" animBg="1"/>
      <p:bldP spid="9" grpId="0" build="p" animBg="1"/>
      <p:bldP spid="10" grpId="0" build="p" animBg="1"/>
      <p:bldP spid="11" grpId="0" build="p" animBg="1"/>
      <p:bldP spid="42"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Overview of 2 major ecosystem process of energy flow, nutrient cycling</a:t>
            </a:r>
            <a:endParaRPr lang="en-US" dirty="0"/>
          </a:p>
        </p:txBody>
      </p:sp>
      <p:pic>
        <p:nvPicPr>
          <p:cNvPr id="106498" name="Picture 2"/>
          <p:cNvPicPr>
            <a:picLocks noGrp="1" noChangeAspect="1" noChangeArrowheads="1"/>
          </p:cNvPicPr>
          <p:nvPr>
            <p:ph idx="1"/>
          </p:nvPr>
        </p:nvPicPr>
        <p:blipFill>
          <a:blip r:embed="rId2"/>
          <a:srcRect/>
          <a:stretch>
            <a:fillRect/>
          </a:stretch>
        </p:blipFill>
        <p:spPr bwMode="auto">
          <a:xfrm>
            <a:off x="609600" y="1600200"/>
            <a:ext cx="8077200" cy="4343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6498"/>
                                        </p:tgtEl>
                                        <p:attrNameLst>
                                          <p:attrName>style.visibility</p:attrName>
                                        </p:attrNameLst>
                                      </p:cBhvr>
                                      <p:to>
                                        <p:strVal val="visible"/>
                                      </p:to>
                                    </p:set>
                                    <p:anim calcmode="lin" valueType="num">
                                      <p:cBhvr additive="base">
                                        <p:cTn id="13" dur="500" fill="hold"/>
                                        <p:tgtEl>
                                          <p:spTgt spid="106498"/>
                                        </p:tgtEl>
                                        <p:attrNameLst>
                                          <p:attrName>ppt_x</p:attrName>
                                        </p:attrNameLst>
                                      </p:cBhvr>
                                      <p:tavLst>
                                        <p:tav tm="0">
                                          <p:val>
                                            <p:strVal val="#ppt_x"/>
                                          </p:val>
                                        </p:tav>
                                        <p:tav tm="100000">
                                          <p:val>
                                            <p:strVal val="#ppt_x"/>
                                          </p:val>
                                        </p:tav>
                                      </p:tavLst>
                                    </p:anim>
                                    <p:anim calcmode="lin" valueType="num">
                                      <p:cBhvr additive="base">
                                        <p:cTn id="14" dur="500" fill="hold"/>
                                        <p:tgtEl>
                                          <p:spTgt spid="1064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2"/>
          <p:cNvPicPr>
            <a:picLocks noGrp="1" noChangeAspect="1" noChangeArrowheads="1"/>
          </p:cNvPicPr>
          <p:nvPr>
            <p:ph idx="1"/>
          </p:nvPr>
        </p:nvPicPr>
        <p:blipFill>
          <a:blip r:embed="rId2"/>
          <a:srcRect/>
          <a:stretch>
            <a:fillRect/>
          </a:stretch>
        </p:blipFill>
        <p:spPr bwMode="auto">
          <a:xfrm>
            <a:off x="228600" y="152400"/>
            <a:ext cx="8686800" cy="6248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522"/>
                                        </p:tgtEl>
                                        <p:attrNameLst>
                                          <p:attrName>style.visibility</p:attrName>
                                        </p:attrNameLst>
                                      </p:cBhvr>
                                      <p:to>
                                        <p:strVal val="visible"/>
                                      </p:to>
                                    </p:set>
                                    <p:anim calcmode="lin" valueType="num">
                                      <p:cBhvr additive="base">
                                        <p:cTn id="7" dur="500" fill="hold"/>
                                        <p:tgtEl>
                                          <p:spTgt spid="107522"/>
                                        </p:tgtEl>
                                        <p:attrNameLst>
                                          <p:attrName>ppt_x</p:attrName>
                                        </p:attrNameLst>
                                      </p:cBhvr>
                                      <p:tavLst>
                                        <p:tav tm="0">
                                          <p:val>
                                            <p:strVal val="#ppt_x"/>
                                          </p:val>
                                        </p:tav>
                                        <p:tav tm="100000">
                                          <p:val>
                                            <p:strVal val="#ppt_x"/>
                                          </p:val>
                                        </p:tav>
                                      </p:tavLst>
                                    </p:anim>
                                    <p:anim calcmode="lin" valueType="num">
                                      <p:cBhvr additive="base">
                                        <p:cTn id="8" dur="500" fill="hold"/>
                                        <p:tgtEl>
                                          <p:spTgt spid="1075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62000"/>
            <a:ext cx="8229600" cy="5364163"/>
          </a:xfrm>
        </p:spPr>
        <p:txBody>
          <a:bodyPr/>
          <a:lstStyle/>
          <a:p>
            <a:r>
              <a:rPr lang="en-US" dirty="0" smtClean="0"/>
              <a:t>This diagram represents the </a:t>
            </a:r>
            <a:r>
              <a:rPr lang="en-US" b="1" dirty="0" smtClean="0"/>
              <a:t>hydraulic analogy of energy flow through an ecosystem</a:t>
            </a:r>
            <a:r>
              <a:rPr lang="en-US" dirty="0" smtClean="0"/>
              <a:t>.</a:t>
            </a:r>
          </a:p>
          <a:p>
            <a:pPr>
              <a:buNone/>
            </a:pPr>
            <a:r>
              <a:rPr lang="en-US" dirty="0" smtClean="0"/>
              <a:t>    (Pg.- 39, </a:t>
            </a:r>
            <a:r>
              <a:rPr lang="en-US" dirty="0" err="1" smtClean="0"/>
              <a:t>G.Kiely</a:t>
            </a:r>
            <a:r>
              <a:rPr lang="en-US" dirty="0" smtClean="0"/>
              <a:t>)</a:t>
            </a:r>
          </a:p>
          <a:p>
            <a:r>
              <a:rPr lang="en-US" dirty="0" smtClean="0"/>
              <a:t>The energy is imagined as being channelled through pipes whose thickness is proportional to the rate of energy flow.  </a:t>
            </a:r>
          </a:p>
          <a:p>
            <a:r>
              <a:rPr lang="en-US" dirty="0" smtClean="0"/>
              <a:t>R = Respiration &amp;</a:t>
            </a:r>
          </a:p>
          <a:p>
            <a:pPr>
              <a:buNone/>
            </a:pPr>
            <a:r>
              <a:rPr lang="en-US" dirty="0" smtClean="0"/>
              <a:t>    Top C = Top carnivore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a:t>
            </a:r>
            <a:endParaRPr lang="en-US" dirty="0"/>
          </a:p>
        </p:txBody>
      </p:sp>
      <p:sp>
        <p:nvSpPr>
          <p:cNvPr id="3" name="Content Placeholder 2"/>
          <p:cNvSpPr>
            <a:spLocks noGrp="1"/>
          </p:cNvSpPr>
          <p:nvPr>
            <p:ph idx="1"/>
          </p:nvPr>
        </p:nvSpPr>
        <p:spPr/>
        <p:txBody>
          <a:bodyPr>
            <a:normAutofit/>
          </a:bodyPr>
          <a:lstStyle/>
          <a:p>
            <a:r>
              <a:rPr lang="en-US" sz="3600" dirty="0" smtClean="0"/>
              <a:t>According to ISO:14001( International Organization for Standardization), </a:t>
            </a:r>
            <a:r>
              <a:rPr lang="en-US" sz="3600" b="1" dirty="0" smtClean="0"/>
              <a:t>environment</a:t>
            </a:r>
            <a:r>
              <a:rPr lang="en-US" sz="3600" dirty="0" smtClean="0"/>
              <a:t> can be defined as,                “Surroundings in which an organization operates, including air, water, land, natural resources, flora(plants), fauna(animals), human beings and interrelations”.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Chain</a:t>
            </a:r>
            <a:endParaRPr lang="en-US" dirty="0"/>
          </a:p>
        </p:txBody>
      </p:sp>
      <p:sp>
        <p:nvSpPr>
          <p:cNvPr id="3" name="Content Placeholder 2"/>
          <p:cNvSpPr>
            <a:spLocks noGrp="1"/>
          </p:cNvSpPr>
          <p:nvPr>
            <p:ph idx="1"/>
          </p:nvPr>
        </p:nvSpPr>
        <p:spPr/>
        <p:txBody>
          <a:bodyPr/>
          <a:lstStyle/>
          <a:p>
            <a:r>
              <a:rPr lang="en-US" dirty="0" smtClean="0"/>
              <a:t>Chemical energy produced by primary producers &amp; the nutrients used by plants to build plant tissues, are passed up by a chain of consumers leading to formation of food chain, where each link in the chain is provided with energy &amp; nutrients.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Chain</a:t>
            </a:r>
            <a:endParaRPr lang="en-US" dirty="0"/>
          </a:p>
        </p:txBody>
      </p:sp>
      <p:sp>
        <p:nvSpPr>
          <p:cNvPr id="3" name="Content Placeholder 2"/>
          <p:cNvSpPr>
            <a:spLocks noGrp="1"/>
          </p:cNvSpPr>
          <p:nvPr>
            <p:ph idx="1"/>
          </p:nvPr>
        </p:nvSpPr>
        <p:spPr/>
        <p:txBody>
          <a:bodyPr/>
          <a:lstStyle/>
          <a:p>
            <a:r>
              <a:rPr lang="en-US" dirty="0" smtClean="0"/>
              <a:t>Each consumer population uses the food energy for living &amp; respiration &amp; the remaining energy can then be used to produce new biomass by growth &amp; reproduction, which is called </a:t>
            </a:r>
            <a:r>
              <a:rPr lang="en-US" b="1" dirty="0" smtClean="0"/>
              <a:t>secondary production </a:t>
            </a:r>
            <a:r>
              <a:rPr lang="en-US" dirty="0" smtClean="0"/>
              <a:t>&amp; </a:t>
            </a:r>
          </a:p>
          <a:p>
            <a:pPr>
              <a:buNone/>
            </a:pPr>
            <a:r>
              <a:rPr lang="en-US" dirty="0" smtClean="0"/>
              <a:t>    become a potential food &amp; energy source for another species, further up in the food chain.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Chain</a:t>
            </a:r>
            <a:endParaRPr lang="en-US" dirty="0"/>
          </a:p>
        </p:txBody>
      </p:sp>
      <p:sp>
        <p:nvSpPr>
          <p:cNvPr id="3" name="Content Placeholder 2"/>
          <p:cNvSpPr>
            <a:spLocks noGrp="1"/>
          </p:cNvSpPr>
          <p:nvPr>
            <p:ph idx="1"/>
          </p:nvPr>
        </p:nvSpPr>
        <p:spPr/>
        <p:txBody>
          <a:bodyPr/>
          <a:lstStyle/>
          <a:p>
            <a:r>
              <a:rPr lang="en-US" dirty="0" smtClean="0"/>
              <a:t>Depending on the types of foods, there are</a:t>
            </a:r>
          </a:p>
          <a:p>
            <a:pPr>
              <a:buNone/>
            </a:pPr>
            <a:r>
              <a:rPr lang="en-US" dirty="0" smtClean="0"/>
              <a:t>    </a:t>
            </a:r>
            <a:r>
              <a:rPr lang="en-US" b="1" dirty="0" smtClean="0"/>
              <a:t>three</a:t>
            </a:r>
            <a:r>
              <a:rPr lang="en-US" dirty="0" smtClean="0"/>
              <a:t> types of food chain available.</a:t>
            </a:r>
          </a:p>
          <a:p>
            <a:pPr>
              <a:buNone/>
            </a:pPr>
            <a:r>
              <a:rPr lang="en-US" dirty="0" smtClean="0"/>
              <a:t>    a) Predator or Grazing Food Chain</a:t>
            </a:r>
          </a:p>
          <a:p>
            <a:pPr>
              <a:buNone/>
            </a:pPr>
            <a:r>
              <a:rPr lang="en-US" dirty="0" smtClean="0"/>
              <a:t>    b) Saprophytic or Detritus Food Chain</a:t>
            </a:r>
          </a:p>
          <a:p>
            <a:pPr>
              <a:buNone/>
            </a:pPr>
            <a:r>
              <a:rPr lang="en-US" dirty="0" smtClean="0"/>
              <a:t>    c) Parasitic Food Chain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Predator or Grazing Food Chain</a:t>
            </a:r>
            <a:endParaRPr lang="en-US" dirty="0"/>
          </a:p>
        </p:txBody>
      </p:sp>
      <p:sp>
        <p:nvSpPr>
          <p:cNvPr id="3" name="Content Placeholder 2"/>
          <p:cNvSpPr>
            <a:spLocks noGrp="1"/>
          </p:cNvSpPr>
          <p:nvPr>
            <p:ph idx="1"/>
          </p:nvPr>
        </p:nvSpPr>
        <p:spPr/>
        <p:txBody>
          <a:bodyPr/>
          <a:lstStyle/>
          <a:p>
            <a:r>
              <a:rPr lang="en-US" dirty="0" smtClean="0"/>
              <a:t>Predator means an animal that naturally preys on others.</a:t>
            </a:r>
          </a:p>
          <a:p>
            <a:pPr>
              <a:buNone/>
            </a:pPr>
            <a:r>
              <a:rPr lang="en-US" dirty="0" smtClean="0"/>
              <a:t>    Ex:-</a:t>
            </a:r>
          </a:p>
          <a:p>
            <a:pPr>
              <a:buNone/>
            </a:pPr>
            <a:r>
              <a:rPr lang="en-US" dirty="0" smtClean="0"/>
              <a:t>Sunlight     Grass     Grasshopper     Frog     Snake      															      Hawk </a:t>
            </a:r>
            <a:endParaRPr lang="en-US" dirty="0"/>
          </a:p>
        </p:txBody>
      </p:sp>
      <p:cxnSp>
        <p:nvCxnSpPr>
          <p:cNvPr id="5" name="Straight Arrow Connector 4"/>
          <p:cNvCxnSpPr/>
          <p:nvPr/>
        </p:nvCxnSpPr>
        <p:spPr>
          <a:xfrm>
            <a:off x="1905000" y="3581400"/>
            <a:ext cx="457200"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3276600" y="3581400"/>
            <a:ext cx="457200"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5791200" y="3581400"/>
            <a:ext cx="457200"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7010400" y="3581400"/>
            <a:ext cx="457200"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rot="5400000">
            <a:off x="7543800" y="4038600"/>
            <a:ext cx="609600"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 Saprophytic or Detritus Food Chain</a:t>
            </a:r>
            <a:endParaRPr lang="en-US" dirty="0"/>
          </a:p>
        </p:txBody>
      </p:sp>
      <p:sp>
        <p:nvSpPr>
          <p:cNvPr id="3" name="Content Placeholder 2"/>
          <p:cNvSpPr>
            <a:spLocks noGrp="1"/>
          </p:cNvSpPr>
          <p:nvPr>
            <p:ph idx="1"/>
          </p:nvPr>
        </p:nvSpPr>
        <p:spPr/>
        <p:txBody>
          <a:bodyPr/>
          <a:lstStyle/>
          <a:p>
            <a:r>
              <a:rPr lang="en-US" dirty="0" smtClean="0"/>
              <a:t>It starts from DOM</a:t>
            </a:r>
          </a:p>
          <a:p>
            <a:pPr>
              <a:buNone/>
            </a:pPr>
            <a:r>
              <a:rPr lang="en-US" dirty="0" smtClean="0"/>
              <a:t>   (Dead Organic Matter) &amp; goes to detritus feeding organisms i.e.</a:t>
            </a:r>
          </a:p>
          <a:p>
            <a:pPr>
              <a:buNone/>
            </a:pPr>
            <a:r>
              <a:rPr lang="en-US" dirty="0" smtClean="0"/>
              <a:t>    detrivores i.e.</a:t>
            </a:r>
          </a:p>
          <a:p>
            <a:pPr>
              <a:buNone/>
            </a:pPr>
            <a:r>
              <a:rPr lang="en-US" dirty="0" smtClean="0"/>
              <a:t>    bacteria, worms etc. &amp; on to their predators.</a:t>
            </a:r>
          </a:p>
          <a:p>
            <a:pPr>
              <a:buNone/>
            </a:pPr>
            <a:r>
              <a:rPr lang="en-US" dirty="0" smtClean="0"/>
              <a:t>    Ex:-</a:t>
            </a:r>
          </a:p>
          <a:p>
            <a:pPr>
              <a:buNone/>
            </a:pPr>
            <a:r>
              <a:rPr lang="en-US" dirty="0" smtClean="0"/>
              <a:t>Dead leaves      Soil mites      Insects       Lizard </a:t>
            </a:r>
            <a:endParaRPr lang="en-US" dirty="0"/>
          </a:p>
        </p:txBody>
      </p:sp>
      <p:cxnSp>
        <p:nvCxnSpPr>
          <p:cNvPr id="5" name="Straight Arrow Connector 4"/>
          <p:cNvCxnSpPr/>
          <p:nvPr/>
        </p:nvCxnSpPr>
        <p:spPr>
          <a:xfrm>
            <a:off x="2514600" y="5334000"/>
            <a:ext cx="609600"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4648200" y="5334000"/>
            <a:ext cx="609600"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6400800" y="5334000"/>
            <a:ext cx="609600"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ppt_x"/>
                                          </p:val>
                                        </p:tav>
                                        <p:tav tm="100000">
                                          <p:val>
                                            <p:strVal val="#ppt_x"/>
                                          </p:val>
                                        </p:tav>
                                      </p:tavLst>
                                    </p:anim>
                                    <p:anim calcmode="lin" valueType="num">
                                      <p:cBhvr additive="base">
                                        <p:cTn id="50" dur="500" fill="hold"/>
                                        <p:tgtEl>
                                          <p:spTgt spid="5"/>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ppt_x"/>
                                          </p:val>
                                        </p:tav>
                                        <p:tav tm="100000">
                                          <p:val>
                                            <p:strVal val="#ppt_x"/>
                                          </p:val>
                                        </p:tav>
                                      </p:tavLst>
                                    </p:anim>
                                    <p:anim calcmode="lin" valueType="num">
                                      <p:cBhvr additive="base">
                                        <p:cTn id="54" dur="500" fill="hold"/>
                                        <p:tgtEl>
                                          <p:spTgt spid="9"/>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500" fill="hold"/>
                                        <p:tgtEl>
                                          <p:spTgt spid="10"/>
                                        </p:tgtEl>
                                        <p:attrNameLst>
                                          <p:attrName>ppt_x</p:attrName>
                                        </p:attrNameLst>
                                      </p:cBhvr>
                                      <p:tavLst>
                                        <p:tav tm="0">
                                          <p:val>
                                            <p:strVal val="#ppt_x"/>
                                          </p:val>
                                        </p:tav>
                                        <p:tav tm="100000">
                                          <p:val>
                                            <p:strVal val="#ppt_x"/>
                                          </p:val>
                                        </p:tav>
                                      </p:tavLst>
                                    </p:anim>
                                    <p:anim calcmode="lin" valueType="num">
                                      <p:cBhvr additive="base">
                                        <p:cTn id="5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Parasitic Food Chain </a:t>
            </a:r>
            <a:endParaRPr lang="en-US" dirty="0"/>
          </a:p>
        </p:txBody>
      </p:sp>
      <p:sp>
        <p:nvSpPr>
          <p:cNvPr id="3" name="Content Placeholder 2"/>
          <p:cNvSpPr>
            <a:spLocks noGrp="1"/>
          </p:cNvSpPr>
          <p:nvPr>
            <p:ph idx="1"/>
          </p:nvPr>
        </p:nvSpPr>
        <p:spPr/>
        <p:txBody>
          <a:bodyPr/>
          <a:lstStyle/>
          <a:p>
            <a:r>
              <a:rPr lang="en-US" dirty="0" smtClean="0"/>
              <a:t>It is a food chain in which parasites live on the host body or within the host body to get energy.</a:t>
            </a:r>
          </a:p>
          <a:p>
            <a:r>
              <a:rPr lang="en-US" dirty="0" smtClean="0"/>
              <a:t>This food chain also starts from the green plants &amp; animals to parasitic microbes.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Web</a:t>
            </a:r>
            <a:endParaRPr lang="en-US" dirty="0"/>
          </a:p>
        </p:txBody>
      </p:sp>
      <p:sp>
        <p:nvSpPr>
          <p:cNvPr id="3" name="Content Placeholder 2"/>
          <p:cNvSpPr>
            <a:spLocks noGrp="1"/>
          </p:cNvSpPr>
          <p:nvPr>
            <p:ph idx="1"/>
          </p:nvPr>
        </p:nvSpPr>
        <p:spPr>
          <a:xfrm>
            <a:off x="457200" y="1600200"/>
            <a:ext cx="8229600" cy="4800600"/>
          </a:xfrm>
        </p:spPr>
        <p:txBody>
          <a:bodyPr/>
          <a:lstStyle/>
          <a:p>
            <a:r>
              <a:rPr lang="en-US" dirty="0" smtClean="0"/>
              <a:t>In most ecosystems, food chains interlink with each other to produce food web.</a:t>
            </a:r>
          </a:p>
          <a:p>
            <a:r>
              <a:rPr lang="en-US" dirty="0" smtClean="0"/>
              <a:t>Food web shows the food pattern of energy flow  in the ecosystem.</a:t>
            </a:r>
          </a:p>
          <a:p>
            <a:pPr>
              <a:buNone/>
            </a:pPr>
            <a:r>
              <a:rPr lang="en-US" dirty="0" smtClean="0"/>
              <a:t>    Grasshopper        Frog</a:t>
            </a:r>
          </a:p>
          <a:p>
            <a:pPr>
              <a:buNone/>
            </a:pPr>
            <a:r>
              <a:rPr lang="en-US" dirty="0" smtClean="0"/>
              <a:t>Grass      Rabbit       Hawk</a:t>
            </a:r>
          </a:p>
          <a:p>
            <a:pPr>
              <a:buNone/>
            </a:pPr>
            <a:r>
              <a:rPr lang="en-US" dirty="0" smtClean="0"/>
              <a:t>    Mouse       Snake</a:t>
            </a:r>
            <a:endParaRPr lang="en-US" dirty="0"/>
          </a:p>
        </p:txBody>
      </p:sp>
      <p:cxnSp>
        <p:nvCxnSpPr>
          <p:cNvPr id="5" name="Straight Arrow Connector 4"/>
          <p:cNvCxnSpPr/>
          <p:nvPr/>
        </p:nvCxnSpPr>
        <p:spPr>
          <a:xfrm>
            <a:off x="1447800" y="4648200"/>
            <a:ext cx="533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124200" y="4648200"/>
            <a:ext cx="533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066800" y="4800600"/>
            <a:ext cx="381000" cy="304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33600" y="5257800"/>
            <a:ext cx="533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124200" y="4038600"/>
            <a:ext cx="533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733800" y="4800600"/>
            <a:ext cx="45720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962400" y="4191000"/>
            <a:ext cx="381000" cy="304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990600" y="4191000"/>
            <a:ext cx="304800" cy="304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905000" y="4800600"/>
            <a:ext cx="1905000" cy="304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676400" y="5638800"/>
            <a:ext cx="2743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(Terrestrial Food Web)</a:t>
            </a:r>
            <a:endParaRPr lang="en-US" sz="2000" b="1" dirty="0"/>
          </a:p>
        </p:txBody>
      </p:sp>
      <p:cxnSp>
        <p:nvCxnSpPr>
          <p:cNvPr id="17" name="Straight Arrow Connector 16"/>
          <p:cNvCxnSpPr/>
          <p:nvPr/>
        </p:nvCxnSpPr>
        <p:spPr>
          <a:xfrm rot="5400000">
            <a:off x="3200400" y="4343400"/>
            <a:ext cx="83820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additive="base">
                                        <p:cTn id="59" dur="500" fill="hold"/>
                                        <p:tgtEl>
                                          <p:spTgt spid="9"/>
                                        </p:tgtEl>
                                        <p:attrNameLst>
                                          <p:attrName>ppt_x</p:attrName>
                                        </p:attrNameLst>
                                      </p:cBhvr>
                                      <p:tavLst>
                                        <p:tav tm="0">
                                          <p:val>
                                            <p:strVal val="#ppt_x"/>
                                          </p:val>
                                        </p:tav>
                                        <p:tav tm="100000">
                                          <p:val>
                                            <p:strVal val="#ppt_x"/>
                                          </p:val>
                                        </p:tav>
                                      </p:tavLst>
                                    </p:anim>
                                    <p:anim calcmode="lin" valueType="num">
                                      <p:cBhvr additive="base">
                                        <p:cTn id="60" dur="500" fill="hold"/>
                                        <p:tgtEl>
                                          <p:spTgt spid="9"/>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500" fill="hold"/>
                                        <p:tgtEl>
                                          <p:spTgt spid="15"/>
                                        </p:tgtEl>
                                        <p:attrNameLst>
                                          <p:attrName>ppt_x</p:attrName>
                                        </p:attrNameLst>
                                      </p:cBhvr>
                                      <p:tavLst>
                                        <p:tav tm="0">
                                          <p:val>
                                            <p:strVal val="#ppt_x"/>
                                          </p:val>
                                        </p:tav>
                                        <p:tav tm="100000">
                                          <p:val>
                                            <p:strVal val="#ppt_x"/>
                                          </p:val>
                                        </p:tav>
                                      </p:tavLst>
                                    </p:anim>
                                    <p:anim calcmode="lin" valueType="num">
                                      <p:cBhvr additive="base">
                                        <p:cTn id="64" dur="50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ppt_x"/>
                                          </p:val>
                                        </p:tav>
                                        <p:tav tm="100000">
                                          <p:val>
                                            <p:strVal val="#ppt_x"/>
                                          </p:val>
                                        </p:tav>
                                      </p:tavLst>
                                    </p:anim>
                                    <p:anim calcmode="lin" valueType="num">
                                      <p:cBhvr additive="base">
                                        <p:cTn id="68" dur="500" fill="hold"/>
                                        <p:tgtEl>
                                          <p:spTgt spid="13"/>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additive="base">
                                        <p:cTn id="71" dur="500" fill="hold"/>
                                        <p:tgtEl>
                                          <p:spTgt spid="10"/>
                                        </p:tgtEl>
                                        <p:attrNameLst>
                                          <p:attrName>ppt_x</p:attrName>
                                        </p:attrNameLst>
                                      </p:cBhvr>
                                      <p:tavLst>
                                        <p:tav tm="0">
                                          <p:val>
                                            <p:strVal val="#ppt_x"/>
                                          </p:val>
                                        </p:tav>
                                        <p:tav tm="100000">
                                          <p:val>
                                            <p:strVal val="#ppt_x"/>
                                          </p:val>
                                        </p:tav>
                                      </p:tavLst>
                                    </p:anim>
                                    <p:anim calcmode="lin" valueType="num">
                                      <p:cBhvr additive="base">
                                        <p:cTn id="7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ppt_x"/>
                                          </p:val>
                                        </p:tav>
                                        <p:tav tm="100000">
                                          <p:val>
                                            <p:strVal val="#ppt_x"/>
                                          </p:val>
                                        </p:tav>
                                      </p:tavLst>
                                    </p:anim>
                                    <p:anim calcmode="lin" valueType="num">
                                      <p:cBhvr additive="base">
                                        <p:cTn id="78" dur="500" fill="hold"/>
                                        <p:tgtEl>
                                          <p:spTgt spid="23"/>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7"/>
                                        </p:tgtEl>
                                        <p:attrNameLst>
                                          <p:attrName>style.visibility</p:attrName>
                                        </p:attrNameLst>
                                      </p:cBhvr>
                                      <p:to>
                                        <p:strVal val="visible"/>
                                      </p:to>
                                    </p:set>
                                    <p:anim calcmode="lin" valueType="num">
                                      <p:cBhvr additive="base">
                                        <p:cTn id="81" dur="500" fill="hold"/>
                                        <p:tgtEl>
                                          <p:spTgt spid="17"/>
                                        </p:tgtEl>
                                        <p:attrNameLst>
                                          <p:attrName>ppt_x</p:attrName>
                                        </p:attrNameLst>
                                      </p:cBhvr>
                                      <p:tavLst>
                                        <p:tav tm="0">
                                          <p:val>
                                            <p:strVal val="#ppt_x"/>
                                          </p:val>
                                        </p:tav>
                                        <p:tav tm="100000">
                                          <p:val>
                                            <p:strVal val="#ppt_x"/>
                                          </p:val>
                                        </p:tav>
                                      </p:tavLst>
                                    </p:anim>
                                    <p:anim calcmode="lin" valueType="num">
                                      <p:cBhvr additive="base">
                                        <p:cTn id="8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5">
                                            <p:bg/>
                                          </p:spTgt>
                                        </p:tgtEl>
                                        <p:attrNameLst>
                                          <p:attrName>style.visibility</p:attrName>
                                        </p:attrNameLst>
                                      </p:cBhvr>
                                      <p:to>
                                        <p:strVal val="visible"/>
                                      </p:to>
                                    </p:set>
                                    <p:anim calcmode="lin" valueType="num">
                                      <p:cBhvr additive="base">
                                        <p:cTn id="87" dur="500" fill="hold"/>
                                        <p:tgtEl>
                                          <p:spTgt spid="25">
                                            <p:bg/>
                                          </p:spTgt>
                                        </p:tgtEl>
                                        <p:attrNameLst>
                                          <p:attrName>ppt_x</p:attrName>
                                        </p:attrNameLst>
                                      </p:cBhvr>
                                      <p:tavLst>
                                        <p:tav tm="0">
                                          <p:val>
                                            <p:strVal val="#ppt_x"/>
                                          </p:val>
                                        </p:tav>
                                        <p:tav tm="100000">
                                          <p:val>
                                            <p:strVal val="#ppt_x"/>
                                          </p:val>
                                        </p:tav>
                                      </p:tavLst>
                                    </p:anim>
                                    <p:anim calcmode="lin" valueType="num">
                                      <p:cBhvr additive="base">
                                        <p:cTn id="88" dur="500" fill="hold"/>
                                        <p:tgtEl>
                                          <p:spTgt spid="25">
                                            <p:bg/>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25">
                                            <p:txEl>
                                              <p:pRg st="0" end="0"/>
                                            </p:txEl>
                                          </p:spTgt>
                                        </p:tgtEl>
                                        <p:attrNameLst>
                                          <p:attrName>style.visibility</p:attrName>
                                        </p:attrNameLst>
                                      </p:cBhvr>
                                      <p:to>
                                        <p:strVal val="visible"/>
                                      </p:to>
                                    </p:set>
                                    <p:anim calcmode="lin" valueType="num">
                                      <p:cBhvr additive="base">
                                        <p:cTn id="9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25" grpId="0" build="p"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Trophic Level</a:t>
            </a:r>
            <a:endParaRPr lang="en-US" dirty="0"/>
          </a:p>
        </p:txBody>
      </p:sp>
      <p:sp>
        <p:nvSpPr>
          <p:cNvPr id="3" name="Content Placeholder 2"/>
          <p:cNvSpPr>
            <a:spLocks noGrp="1"/>
          </p:cNvSpPr>
          <p:nvPr>
            <p:ph idx="1"/>
          </p:nvPr>
        </p:nvSpPr>
        <p:spPr/>
        <p:txBody>
          <a:bodyPr/>
          <a:lstStyle/>
          <a:p>
            <a:r>
              <a:rPr lang="en-US" dirty="0" smtClean="0"/>
              <a:t>Trophic level or nutritional level or tier gives the feeding status of an organism in an ecosystem.</a:t>
            </a:r>
          </a:p>
          <a:p>
            <a:r>
              <a:rPr lang="en-US" dirty="0" smtClean="0"/>
              <a:t>It is based on the concept who feeds on whom.</a:t>
            </a:r>
          </a:p>
          <a:p>
            <a:r>
              <a:rPr lang="en-US" dirty="0" smtClean="0"/>
              <a:t>It is the position an organism occupies in the food chain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Trophic Level</a:t>
            </a:r>
            <a:endParaRPr lang="en-US" dirty="0"/>
          </a:p>
        </p:txBody>
      </p:sp>
      <p:sp>
        <p:nvSpPr>
          <p:cNvPr id="3" name="Content Placeholder 2"/>
          <p:cNvSpPr>
            <a:spLocks noGrp="1"/>
          </p:cNvSpPr>
          <p:nvPr>
            <p:ph idx="1"/>
          </p:nvPr>
        </p:nvSpPr>
        <p:spPr/>
        <p:txBody>
          <a:bodyPr/>
          <a:lstStyle/>
          <a:p>
            <a:pPr marL="571500" indent="-571500">
              <a:buNone/>
            </a:pPr>
            <a:r>
              <a:rPr lang="en-US" dirty="0" smtClean="0"/>
              <a:t>  </a:t>
            </a:r>
            <a:r>
              <a:rPr lang="en-US" dirty="0" err="1" smtClean="0"/>
              <a:t>i</a:t>
            </a:r>
            <a:r>
              <a:rPr lang="en-US" dirty="0" smtClean="0"/>
              <a:t>)First trophic level or primary producer level </a:t>
            </a:r>
          </a:p>
          <a:p>
            <a:pPr marL="571500" indent="-571500">
              <a:buNone/>
            </a:pPr>
            <a:r>
              <a:rPr lang="en-US" dirty="0" smtClean="0"/>
              <a:t>    Ex: - Green plants</a:t>
            </a:r>
          </a:p>
          <a:p>
            <a:pPr marL="571500" indent="-571500">
              <a:buNone/>
            </a:pPr>
            <a:r>
              <a:rPr lang="en-US" dirty="0" smtClean="0"/>
              <a:t>  ii)Second trophic level or primary consumer level </a:t>
            </a:r>
          </a:p>
          <a:p>
            <a:pPr marL="571500" indent="-571500">
              <a:buNone/>
            </a:pPr>
            <a:r>
              <a:rPr lang="en-US" dirty="0" smtClean="0"/>
              <a:t>      Ex: - Herbivores</a:t>
            </a:r>
          </a:p>
          <a:p>
            <a:pPr marL="571500" indent="-571500">
              <a:buNone/>
            </a:pPr>
            <a:r>
              <a:rPr lang="en-US" dirty="0" smtClean="0"/>
              <a:t>   iii)Third trophic level or secondary consumer level</a:t>
            </a:r>
          </a:p>
          <a:p>
            <a:pPr marL="571500" indent="-571500">
              <a:buNone/>
            </a:pPr>
            <a:r>
              <a:rPr lang="en-US" dirty="0" smtClean="0"/>
              <a:t>      Ex: - Carnivores</a:t>
            </a:r>
          </a:p>
          <a:p>
            <a:pPr marL="571500" indent="-57150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Ecological pyramid</a:t>
            </a:r>
            <a:endParaRPr lang="en-US" dirty="0"/>
          </a:p>
        </p:txBody>
      </p:sp>
      <p:sp>
        <p:nvSpPr>
          <p:cNvPr id="3" name="Content Placeholder 2"/>
          <p:cNvSpPr>
            <a:spLocks noGrp="1"/>
          </p:cNvSpPr>
          <p:nvPr>
            <p:ph idx="1"/>
          </p:nvPr>
        </p:nvSpPr>
        <p:spPr/>
        <p:txBody>
          <a:bodyPr/>
          <a:lstStyle/>
          <a:p>
            <a:r>
              <a:rPr lang="en-US" dirty="0" smtClean="0"/>
              <a:t>The graphical representation of tropic levels is called the ecological pyramid.</a:t>
            </a:r>
          </a:p>
          <a:p>
            <a:r>
              <a:rPr lang="en-US" dirty="0" smtClean="0"/>
              <a:t>The arrangement of organisms in a food chain according to trophic levels forms a pyramid.</a:t>
            </a:r>
          </a:p>
          <a:p>
            <a:r>
              <a:rPr lang="en-US" dirty="0" smtClean="0"/>
              <a:t>Generally, pyramids are of </a:t>
            </a:r>
          </a:p>
          <a:p>
            <a:pPr>
              <a:buNone/>
            </a:pPr>
            <a:r>
              <a:rPr lang="en-US" dirty="0" smtClean="0"/>
              <a:t>     </a:t>
            </a:r>
            <a:r>
              <a:rPr lang="en-US" b="1" dirty="0" smtClean="0"/>
              <a:t>three</a:t>
            </a:r>
            <a:r>
              <a:rPr lang="en-US" dirty="0" smtClean="0"/>
              <a:t> types.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7214</TotalTime>
  <Words>16796</Words>
  <Application>Microsoft Office PowerPoint</Application>
  <PresentationFormat>On-screen Show (4:3)</PresentationFormat>
  <Paragraphs>2110</Paragraphs>
  <Slides>474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474</vt:i4>
      </vt:variant>
    </vt:vector>
  </HeadingPairs>
  <TitlesOfParts>
    <vt:vector size="476" baseType="lpstr">
      <vt:lpstr>Office Theme</vt:lpstr>
      <vt:lpstr>Equation</vt:lpstr>
      <vt:lpstr>Environmental Science </vt:lpstr>
      <vt:lpstr>Course Objective</vt:lpstr>
      <vt:lpstr>Modules</vt:lpstr>
      <vt:lpstr>Swachh Bharat Abhiyaan (Clean India Mission)</vt:lpstr>
      <vt:lpstr>A ‘Green’  Planet....</vt:lpstr>
      <vt:lpstr>....But a ‘fragile’  planet,  handle with care !</vt:lpstr>
      <vt:lpstr>Origin</vt:lpstr>
      <vt:lpstr>Definition</vt:lpstr>
      <vt:lpstr>Definition </vt:lpstr>
      <vt:lpstr>Related Terms</vt:lpstr>
      <vt:lpstr> Environmental Science </vt:lpstr>
      <vt:lpstr> Environmental Engineering </vt:lpstr>
      <vt:lpstr> Environmental Management </vt:lpstr>
      <vt:lpstr> Environmental Laws </vt:lpstr>
      <vt:lpstr>Sustainable Development (SD)</vt:lpstr>
      <vt:lpstr>Pillars or Components of SD</vt:lpstr>
      <vt:lpstr>Human Dimension in Env. Engg.</vt:lpstr>
      <vt:lpstr>Human Dimension in Env. Engg. </vt:lpstr>
      <vt:lpstr>Human Dimension in Env. Engg. </vt:lpstr>
      <vt:lpstr>Building Blocks of Env. Engg.</vt:lpstr>
      <vt:lpstr>Building Blocks of Env. Engg.(Basic Engg.)</vt:lpstr>
      <vt:lpstr>Building Blocks of Env. Engg. (Basic Engg.)</vt:lpstr>
      <vt:lpstr>Building Blocks of Env. Engg. (Basic Science)</vt:lpstr>
      <vt:lpstr>Building Blocks of Env. Engg.(Basic Science)</vt:lpstr>
      <vt:lpstr>Building Blocks of Env. Engg. .(Basic Science)</vt:lpstr>
      <vt:lpstr>Building Blocks of Env. Engg. .(Basic Science)</vt:lpstr>
      <vt:lpstr>Building Block of Env. Engg.</vt:lpstr>
      <vt:lpstr>Environmental Problems</vt:lpstr>
      <vt:lpstr>Causes of Environmental Problems</vt:lpstr>
      <vt:lpstr>Causes of Environmental Problems</vt:lpstr>
      <vt:lpstr>Definition of Pollution</vt:lpstr>
      <vt:lpstr>Definition of Pollutant</vt:lpstr>
      <vt:lpstr>Ecological Concepts</vt:lpstr>
      <vt:lpstr>Ecological Perspective</vt:lpstr>
      <vt:lpstr>Principles of ecology</vt:lpstr>
      <vt:lpstr>Principles of ecology</vt:lpstr>
      <vt:lpstr>Aspects of ecology</vt:lpstr>
      <vt:lpstr>a) Autecology</vt:lpstr>
      <vt:lpstr>b) Synecology</vt:lpstr>
      <vt:lpstr>i) Population Ecology</vt:lpstr>
      <vt:lpstr>ii) Genetic Ecology</vt:lpstr>
      <vt:lpstr>iii) Taxonomic Ecology</vt:lpstr>
      <vt:lpstr>Ecosystem</vt:lpstr>
      <vt:lpstr>Ecosystem</vt:lpstr>
      <vt:lpstr>Properties of Ecosystem</vt:lpstr>
      <vt:lpstr>Properties of Ecosystem</vt:lpstr>
      <vt:lpstr>Types of Ecosystem</vt:lpstr>
      <vt:lpstr>1. Natural Ecosystem</vt:lpstr>
      <vt:lpstr>I) Terrestrial Ecosystem</vt:lpstr>
      <vt:lpstr>II) Aquatic Ecosystem</vt:lpstr>
      <vt:lpstr>a) Fresh water ecosystem</vt:lpstr>
      <vt:lpstr>b) Marine water ecosystem</vt:lpstr>
      <vt:lpstr>2. Artificial ecosystem </vt:lpstr>
      <vt:lpstr>Incomplete ecosystem</vt:lpstr>
      <vt:lpstr>Structure or components of ecosystem</vt:lpstr>
      <vt:lpstr>Functions of ecosystem</vt:lpstr>
      <vt:lpstr>Functions of ecosystem</vt:lpstr>
      <vt:lpstr>Natural Resources</vt:lpstr>
      <vt:lpstr>Natural Resources</vt:lpstr>
      <vt:lpstr>Types of Natural Resources</vt:lpstr>
      <vt:lpstr>Types of Natural Resources</vt:lpstr>
      <vt:lpstr>2.Biodiversity</vt:lpstr>
      <vt:lpstr>2.Biodiversity</vt:lpstr>
      <vt:lpstr>2.Biodiversity</vt:lpstr>
      <vt:lpstr>Levels of organization in Biotic Components</vt:lpstr>
      <vt:lpstr>1) Individual</vt:lpstr>
      <vt:lpstr>2) Population</vt:lpstr>
      <vt:lpstr>3) Community</vt:lpstr>
      <vt:lpstr>4) Ecosystem</vt:lpstr>
      <vt:lpstr>5) Biomes</vt:lpstr>
      <vt:lpstr>6) Biosphere</vt:lpstr>
      <vt:lpstr>Interaction of Biotic and Abiotic components of an ecosystem</vt:lpstr>
      <vt:lpstr>Interaction Processes….</vt:lpstr>
      <vt:lpstr>Ecosystem Process</vt:lpstr>
      <vt:lpstr>1. Energy flow</vt:lpstr>
      <vt:lpstr>1.(a) Autotrophic</vt:lpstr>
      <vt:lpstr>1.(b) Heterotrophic</vt:lpstr>
      <vt:lpstr>Photosynthesis</vt:lpstr>
      <vt:lpstr>Photosynthesis</vt:lpstr>
      <vt:lpstr>Photosynthesis</vt:lpstr>
      <vt:lpstr>Photosynthesis</vt:lpstr>
      <vt:lpstr>Photosynthesis</vt:lpstr>
      <vt:lpstr>Respiration</vt:lpstr>
      <vt:lpstr>2. Nutrient cycling </vt:lpstr>
      <vt:lpstr>2. Nutrient cycling</vt:lpstr>
      <vt:lpstr>Detritus chain energy flow</vt:lpstr>
      <vt:lpstr>Overview of 2 major ecosystem process of energy flow, nutrient cycling</vt:lpstr>
      <vt:lpstr>Slide 88</vt:lpstr>
      <vt:lpstr>Slide 89</vt:lpstr>
      <vt:lpstr>Food Chain</vt:lpstr>
      <vt:lpstr>Food Chain</vt:lpstr>
      <vt:lpstr>Food Chain</vt:lpstr>
      <vt:lpstr>a) Predator or Grazing Food Chain</vt:lpstr>
      <vt:lpstr>b) Saprophytic or Detritus Food Chain</vt:lpstr>
      <vt:lpstr>c) Parasitic Food Chain </vt:lpstr>
      <vt:lpstr>Food Web</vt:lpstr>
      <vt:lpstr>Trophic Level</vt:lpstr>
      <vt:lpstr>Trophic Level</vt:lpstr>
      <vt:lpstr>Ecological pyramid</vt:lpstr>
      <vt:lpstr>Ecological pyramid</vt:lpstr>
      <vt:lpstr>1. Pyramid of energy </vt:lpstr>
      <vt:lpstr>1. Pyramid of energy </vt:lpstr>
      <vt:lpstr>2. Pyramid of biomass</vt:lpstr>
      <vt:lpstr>2. Pyramid of biomass</vt:lpstr>
      <vt:lpstr>3.Pyramid of Numbers</vt:lpstr>
      <vt:lpstr>3.Pyramid of Numbers</vt:lpstr>
      <vt:lpstr>3.Pyramid of Numbers                  (Inverted Pyramid)</vt:lpstr>
      <vt:lpstr>Ecological Succession</vt:lpstr>
      <vt:lpstr>Biogeochemical Cycles</vt:lpstr>
      <vt:lpstr>Biogeochemical Cycles</vt:lpstr>
      <vt:lpstr>Biogeochemical Cycles</vt:lpstr>
      <vt:lpstr>Biogeochemical Cycles</vt:lpstr>
      <vt:lpstr>Biogeochemical Cycles</vt:lpstr>
      <vt:lpstr>Biogeochemical Cycles</vt:lpstr>
      <vt:lpstr>Biogeochemical Cycles</vt:lpstr>
      <vt:lpstr>Hydrological Cycle</vt:lpstr>
      <vt:lpstr>Hydrological Cycle</vt:lpstr>
      <vt:lpstr>Hydrological Cycle</vt:lpstr>
      <vt:lpstr>Hydrological Cycle</vt:lpstr>
      <vt:lpstr>Hydrological/Water Equilibrium</vt:lpstr>
      <vt:lpstr>The Nitrogen Cycle</vt:lpstr>
      <vt:lpstr>Environmental Gradients</vt:lpstr>
      <vt:lpstr>Environmental Gradients</vt:lpstr>
      <vt:lpstr>Environmental Gradients</vt:lpstr>
      <vt:lpstr>Environmental Gradients</vt:lpstr>
      <vt:lpstr>Environmental Gradients</vt:lpstr>
      <vt:lpstr>Environmental Gradients</vt:lpstr>
      <vt:lpstr>Environmental Gradients</vt:lpstr>
      <vt:lpstr>EU &amp; US Env. Laws or Directives</vt:lpstr>
      <vt:lpstr>EU &amp; US Env. Laws or Directives</vt:lpstr>
      <vt:lpstr>Regulatory Structure of Indian Env. Laws</vt:lpstr>
      <vt:lpstr>Indian Env. Laws</vt:lpstr>
      <vt:lpstr>Water Laws</vt:lpstr>
      <vt:lpstr>Objectives of Water Law</vt:lpstr>
      <vt:lpstr>Air Laws</vt:lpstr>
      <vt:lpstr>Objectives of Air Law</vt:lpstr>
      <vt:lpstr>Wildlife &amp; Forest Laws </vt:lpstr>
      <vt:lpstr>Objectives of Wildlife &amp; Forest Laws </vt:lpstr>
      <vt:lpstr>General Env. Laws</vt:lpstr>
      <vt:lpstr>Objectives of Umbrella act</vt:lpstr>
      <vt:lpstr>Soil Chemistry</vt:lpstr>
      <vt:lpstr>Soil Chemistry</vt:lpstr>
      <vt:lpstr>Soil Chemistry</vt:lpstr>
      <vt:lpstr>Soil Chemistry</vt:lpstr>
      <vt:lpstr>Soil Chemistry</vt:lpstr>
      <vt:lpstr>Soil Chemistry</vt:lpstr>
      <vt:lpstr>Soil Chemistry</vt:lpstr>
      <vt:lpstr>Soil Chemistry</vt:lpstr>
      <vt:lpstr>Soil Chemistry</vt:lpstr>
      <vt:lpstr>Atmospheric Chemistry</vt:lpstr>
      <vt:lpstr>Atmospheric Chemistry</vt:lpstr>
      <vt:lpstr>Atmospheric Chemistry</vt:lpstr>
      <vt:lpstr>Atmospheric Chemistry</vt:lpstr>
      <vt:lpstr>Atmospheric Chemistry</vt:lpstr>
      <vt:lpstr>Atmospheric Chemistry</vt:lpstr>
      <vt:lpstr>Atmospheric Chemistry</vt:lpstr>
      <vt:lpstr>Chemical &amp; Biochemical Reactions</vt:lpstr>
      <vt:lpstr>Zero Order</vt:lpstr>
      <vt:lpstr>First Order</vt:lpstr>
      <vt:lpstr>Second Order</vt:lpstr>
      <vt:lpstr>Orders of reaction</vt:lpstr>
      <vt:lpstr>Material Balance</vt:lpstr>
      <vt:lpstr>Material Balance</vt:lpstr>
      <vt:lpstr>Methodology of Material Balance</vt:lpstr>
      <vt:lpstr>Methodology of Material Balance</vt:lpstr>
      <vt:lpstr>Problem-1</vt:lpstr>
      <vt:lpstr>Problem-2</vt:lpstr>
      <vt:lpstr>Problem-3</vt:lpstr>
      <vt:lpstr>Problem-4</vt:lpstr>
      <vt:lpstr>Reactor Configuration</vt:lpstr>
      <vt:lpstr>i) Batch Reactor(BR)</vt:lpstr>
      <vt:lpstr>Diagram of BR</vt:lpstr>
      <vt:lpstr>ii) Continuously Stirred Tank Reactor(CSTR)</vt:lpstr>
      <vt:lpstr>Diagram of CSTR</vt:lpstr>
      <vt:lpstr>iii) Plug Flow Reactor(PFR)</vt:lpstr>
      <vt:lpstr>Diagram of PFR</vt:lpstr>
      <vt:lpstr>Noise Pollution</vt:lpstr>
      <vt:lpstr>Noise Pollution</vt:lpstr>
      <vt:lpstr>Sources of Noise Pollution</vt:lpstr>
      <vt:lpstr>Sources of Noise Pollution</vt:lpstr>
      <vt:lpstr>Effects of Noise Pollution</vt:lpstr>
      <vt:lpstr>Noise Control or Attenuation</vt:lpstr>
      <vt:lpstr>Ways to reduce Noise Pollution</vt:lpstr>
      <vt:lpstr>Physical Properties of Sound</vt:lpstr>
      <vt:lpstr>Physical Properties of Sound</vt:lpstr>
      <vt:lpstr>Noise Criteria</vt:lpstr>
      <vt:lpstr>Indian Standard for ambient noise level</vt:lpstr>
      <vt:lpstr>Inverse Square Law of sound Propagation</vt:lpstr>
      <vt:lpstr>Formula</vt:lpstr>
      <vt:lpstr>Formula</vt:lpstr>
      <vt:lpstr>Problems</vt:lpstr>
      <vt:lpstr>Problems</vt:lpstr>
      <vt:lpstr>Physical Properties of Water</vt:lpstr>
      <vt:lpstr>Physical Properties of Water</vt:lpstr>
      <vt:lpstr>Physical Properties of Water</vt:lpstr>
      <vt:lpstr>Physical Properties of Water</vt:lpstr>
      <vt:lpstr>Physical Properties of Water</vt:lpstr>
      <vt:lpstr>Physical Properties of Water</vt:lpstr>
      <vt:lpstr>Physical Properties of Water</vt:lpstr>
      <vt:lpstr>Physical Properties of Water</vt:lpstr>
      <vt:lpstr>Physical Properties of Water</vt:lpstr>
      <vt:lpstr>Chemical Properties of Water</vt:lpstr>
      <vt:lpstr>Chemical Properties of Water</vt:lpstr>
      <vt:lpstr>Chemical Properties of Water</vt:lpstr>
      <vt:lpstr>Inorganic Chemical Properties of Water</vt:lpstr>
      <vt:lpstr>Problem</vt:lpstr>
      <vt:lpstr>Inorganic Chemical Properties of Water</vt:lpstr>
      <vt:lpstr>Inorganic Chemical Properties of Water</vt:lpstr>
      <vt:lpstr>Inorganic Chemical Properties of Water</vt:lpstr>
      <vt:lpstr>Problem</vt:lpstr>
      <vt:lpstr>Inorganic Chemical Properties of Water</vt:lpstr>
      <vt:lpstr>Inorganic Chemical Properties of Water</vt:lpstr>
      <vt:lpstr>Inorganic Chemical Properties of Water</vt:lpstr>
      <vt:lpstr>Inorganic Chemical Properties of Water</vt:lpstr>
      <vt:lpstr>Problem</vt:lpstr>
      <vt:lpstr>Inorganic Chemical Properties of Water</vt:lpstr>
      <vt:lpstr>Inorganic Chemical Properties of Water</vt:lpstr>
      <vt:lpstr>Organic Chemical Properties of Water</vt:lpstr>
      <vt:lpstr>Organic Chemical Properties of Water</vt:lpstr>
      <vt:lpstr>Organic Chemical Properties of Water</vt:lpstr>
      <vt:lpstr>Problems</vt:lpstr>
      <vt:lpstr>Problems</vt:lpstr>
      <vt:lpstr>Problem</vt:lpstr>
      <vt:lpstr>Solubility of gases in water</vt:lpstr>
      <vt:lpstr>Solubility of gases in water</vt:lpstr>
      <vt:lpstr>Concept of Hydrology</vt:lpstr>
      <vt:lpstr>Concepts of Hydrology</vt:lpstr>
      <vt:lpstr>Concept of Hydrology</vt:lpstr>
      <vt:lpstr>Concepts of Hydrology</vt:lpstr>
      <vt:lpstr>Concepts of Hydrology</vt:lpstr>
      <vt:lpstr>Concepts of Hydrology</vt:lpstr>
      <vt:lpstr>Concepts of Hydrology</vt:lpstr>
      <vt:lpstr>Concepts of Hydrology</vt:lpstr>
      <vt:lpstr>Concepts of Hydrology</vt:lpstr>
      <vt:lpstr>Organic content parameter</vt:lpstr>
      <vt:lpstr>Organic content parameter</vt:lpstr>
      <vt:lpstr>Problem</vt:lpstr>
      <vt:lpstr>Problem</vt:lpstr>
      <vt:lpstr>Organic matter</vt:lpstr>
      <vt:lpstr>Problem</vt:lpstr>
      <vt:lpstr>Temperature effect on K1</vt:lpstr>
      <vt:lpstr>NBOD</vt:lpstr>
      <vt:lpstr>Problem</vt:lpstr>
      <vt:lpstr>BOD remaining(BODr) graph</vt:lpstr>
      <vt:lpstr>BOD exerted(BODt) graph</vt:lpstr>
      <vt:lpstr>CBOD &amp; NBOD relationship</vt:lpstr>
      <vt:lpstr>Problem</vt:lpstr>
      <vt:lpstr>Problem</vt:lpstr>
      <vt:lpstr>Problem</vt:lpstr>
      <vt:lpstr>Problem</vt:lpstr>
      <vt:lpstr>Slide 251</vt:lpstr>
      <vt:lpstr>Aquatic Pollution</vt:lpstr>
      <vt:lpstr>a)Fresh water pollution</vt:lpstr>
      <vt:lpstr>b) Estuarine pollution</vt:lpstr>
      <vt:lpstr>c) Marine pollution</vt:lpstr>
      <vt:lpstr>Oxygen Sag Curve</vt:lpstr>
      <vt:lpstr>Oxygen Sag Curve</vt:lpstr>
      <vt:lpstr>Oxygen Sag Curve</vt:lpstr>
      <vt:lpstr>Eutrophication</vt:lpstr>
      <vt:lpstr>Eutrophication</vt:lpstr>
      <vt:lpstr>Point &amp; Non-Point Sources of Pollution</vt:lpstr>
      <vt:lpstr>Point &amp; Non-Point Sources of Pollution</vt:lpstr>
      <vt:lpstr>Oxygen transfer in water bodies </vt:lpstr>
      <vt:lpstr>Oxygen transfer in water bodies</vt:lpstr>
      <vt:lpstr>Problem</vt:lpstr>
      <vt:lpstr>Ground water Quality/Contamination</vt:lpstr>
      <vt:lpstr>Ground water Quality/Contamination</vt:lpstr>
      <vt:lpstr>Problem</vt:lpstr>
      <vt:lpstr>Ground Water Recharge</vt:lpstr>
      <vt:lpstr>Ground Water Recharge</vt:lpstr>
      <vt:lpstr>Ground Water Flow</vt:lpstr>
      <vt:lpstr>Ground Water Flow</vt:lpstr>
      <vt:lpstr>Ground Water Flow</vt:lpstr>
      <vt:lpstr>Problem</vt:lpstr>
      <vt:lpstr>Problem</vt:lpstr>
      <vt:lpstr>Water Table</vt:lpstr>
      <vt:lpstr>Aquifer</vt:lpstr>
      <vt:lpstr>Unconfined aquifer</vt:lpstr>
      <vt:lpstr>Confined aquifer</vt:lpstr>
      <vt:lpstr>Figure</vt:lpstr>
      <vt:lpstr>Water Treatment</vt:lpstr>
      <vt:lpstr>Organoleptic Parameters</vt:lpstr>
      <vt:lpstr>Classes of Water treatment</vt:lpstr>
      <vt:lpstr>Monitoring Frequency</vt:lpstr>
      <vt:lpstr>Water Treatment Processes</vt:lpstr>
      <vt:lpstr>A) Pretreatment processes</vt:lpstr>
      <vt:lpstr>A) Pretreatment processes</vt:lpstr>
      <vt:lpstr>A) Pretreatment processes </vt:lpstr>
      <vt:lpstr>A) Pretreatment processes</vt:lpstr>
      <vt:lpstr>A) Pretreatment processes</vt:lpstr>
      <vt:lpstr>A) Pretreatment processes</vt:lpstr>
      <vt:lpstr>A) Pretreatment processes</vt:lpstr>
      <vt:lpstr>A) Pretreatment processes</vt:lpstr>
      <vt:lpstr>A) Pretreatment processes</vt:lpstr>
      <vt:lpstr>A) Pretreatment processes</vt:lpstr>
      <vt:lpstr>A) Pretreatment processes</vt:lpstr>
      <vt:lpstr>A) Pretreatment processes</vt:lpstr>
      <vt:lpstr>A) Pretreatment processes</vt:lpstr>
      <vt:lpstr>B) Standard or Conventional processes</vt:lpstr>
      <vt:lpstr>B) Standard or Conventional processes</vt:lpstr>
      <vt:lpstr>B) Standard or Conventional processes</vt:lpstr>
      <vt:lpstr>B) Standard or Conventional processes</vt:lpstr>
      <vt:lpstr>B) Standard or Conventional processes</vt:lpstr>
      <vt:lpstr>B) Standard or Conventional processes</vt:lpstr>
      <vt:lpstr>B) Standard or Conventional processes</vt:lpstr>
      <vt:lpstr>B) Standard or Conventional processes</vt:lpstr>
      <vt:lpstr>Slow Sand Filter</vt:lpstr>
      <vt:lpstr>Rapid Gravity Filter</vt:lpstr>
      <vt:lpstr>Terminology</vt:lpstr>
      <vt:lpstr>Terminology</vt:lpstr>
      <vt:lpstr>Comparision</vt:lpstr>
      <vt:lpstr>Terminology</vt:lpstr>
      <vt:lpstr>Terminology</vt:lpstr>
      <vt:lpstr>Terminology</vt:lpstr>
      <vt:lpstr>B) Standard or Conventional processes</vt:lpstr>
      <vt:lpstr>B) Standard or Conventional processes</vt:lpstr>
      <vt:lpstr>B) Standard or Conventional processes</vt:lpstr>
      <vt:lpstr>B) Standard or Conventional processes</vt:lpstr>
      <vt:lpstr>B) Standard or Conventional processes</vt:lpstr>
      <vt:lpstr>Chlorine demand &amp; Breakpoint Chlorination</vt:lpstr>
      <vt:lpstr>Chlorine demand &amp; Breakpoint Chlorination</vt:lpstr>
      <vt:lpstr>Chlorine demand &amp; Breakpoint Chlorination</vt:lpstr>
      <vt:lpstr>Chlorine demand &amp; Breakpoint Chlorination</vt:lpstr>
      <vt:lpstr>C) Special or Advanced processes </vt:lpstr>
      <vt:lpstr>C) Special or Advanced processes</vt:lpstr>
      <vt:lpstr>C) Special or Advanced processes</vt:lpstr>
      <vt:lpstr>C) Special or Advanced processes</vt:lpstr>
      <vt:lpstr>C) Special or Advanced processes</vt:lpstr>
      <vt:lpstr>C) Special or Advanced processes</vt:lpstr>
      <vt:lpstr>C) Special or Advanced processes</vt:lpstr>
      <vt:lpstr>C) Special or Advanced processes</vt:lpstr>
      <vt:lpstr>C) Special or Advanced processes</vt:lpstr>
      <vt:lpstr>C) Special or Advanced processes</vt:lpstr>
      <vt:lpstr>C) Special or Advanced processes</vt:lpstr>
      <vt:lpstr>C) Special or Advanced processes</vt:lpstr>
      <vt:lpstr>C) Special or Advanced processes</vt:lpstr>
      <vt:lpstr>Diagram</vt:lpstr>
      <vt:lpstr>C) Special or Advanced processes</vt:lpstr>
      <vt:lpstr>Flow Diagram</vt:lpstr>
      <vt:lpstr>Water treatment plant</vt:lpstr>
      <vt:lpstr>Air Pollution</vt:lpstr>
      <vt:lpstr>Air Pollution</vt:lpstr>
      <vt:lpstr>Air Pollution</vt:lpstr>
      <vt:lpstr>Air Pollution</vt:lpstr>
      <vt:lpstr>Air Pollution</vt:lpstr>
      <vt:lpstr>Air Pollution</vt:lpstr>
      <vt:lpstr>Air Pollution</vt:lpstr>
      <vt:lpstr>Air Pollution</vt:lpstr>
      <vt:lpstr>Air Pollution</vt:lpstr>
      <vt:lpstr>Air Pollution</vt:lpstr>
      <vt:lpstr>Air Pollution</vt:lpstr>
      <vt:lpstr>Air Pollution</vt:lpstr>
      <vt:lpstr>Air Pollution</vt:lpstr>
      <vt:lpstr>Air Pollution</vt:lpstr>
      <vt:lpstr>Air Pollution</vt:lpstr>
      <vt:lpstr>Air Pollution</vt:lpstr>
      <vt:lpstr>Air Pollution</vt:lpstr>
      <vt:lpstr>Air Pollution</vt:lpstr>
      <vt:lpstr>Air Pollution</vt:lpstr>
      <vt:lpstr>Stability Classes</vt:lpstr>
      <vt:lpstr>Stability Classes</vt:lpstr>
      <vt:lpstr>Air Pollution</vt:lpstr>
      <vt:lpstr>Air Pollution</vt:lpstr>
      <vt:lpstr>Air Pollution</vt:lpstr>
      <vt:lpstr>Industrial Air Emission Control</vt:lpstr>
      <vt:lpstr>Industrial Air Emission Control</vt:lpstr>
      <vt:lpstr>Industrial Air Emission Control</vt:lpstr>
      <vt:lpstr>Industrial Air Emission Control</vt:lpstr>
      <vt:lpstr>Industrial Air Emission Control</vt:lpstr>
      <vt:lpstr>Industrial Air Emission Control</vt:lpstr>
      <vt:lpstr>Industrial Air Emission Control</vt:lpstr>
      <vt:lpstr>Industrial Air Emission Control</vt:lpstr>
      <vt:lpstr>Industrial Air Emission Control</vt:lpstr>
      <vt:lpstr>Equipment Selection &amp; Design</vt:lpstr>
      <vt:lpstr>Equipment Selection &amp; Design</vt:lpstr>
      <vt:lpstr>Equipment Selection &amp; Design</vt:lpstr>
      <vt:lpstr>Equipment Selection &amp; Design</vt:lpstr>
      <vt:lpstr>Equipment Selection &amp; Design</vt:lpstr>
      <vt:lpstr>Equipment Selection &amp; Design</vt:lpstr>
      <vt:lpstr>Diagram</vt:lpstr>
      <vt:lpstr>Equipment Selection &amp; Design</vt:lpstr>
      <vt:lpstr>Problem</vt:lpstr>
      <vt:lpstr>Problem</vt:lpstr>
      <vt:lpstr>Problem</vt:lpstr>
      <vt:lpstr>Waste Minimization</vt:lpstr>
      <vt:lpstr>Waste Minimization</vt:lpstr>
      <vt:lpstr>Waste Minimization Hierarchy</vt:lpstr>
      <vt:lpstr>Waste Minimization Hierarchy </vt:lpstr>
      <vt:lpstr>Waste Reduction Techniques</vt:lpstr>
      <vt:lpstr>Waste Reduction Techniques</vt:lpstr>
      <vt:lpstr>Waste Reduction Techniques</vt:lpstr>
      <vt:lpstr>Waste Reduction Techniques</vt:lpstr>
      <vt:lpstr>Waste Reduction Techniques</vt:lpstr>
      <vt:lpstr>Life Cycle Assessment(LCA)</vt:lpstr>
      <vt:lpstr>Life Cycle Assessment(LCA)</vt:lpstr>
      <vt:lpstr>Life Cycle Assessment(LCA)</vt:lpstr>
      <vt:lpstr>Diagram</vt:lpstr>
      <vt:lpstr>Environmental Impact Assessment</vt:lpstr>
      <vt:lpstr>Environmental Impact Assessment</vt:lpstr>
      <vt:lpstr>Environmental Impact Assessment</vt:lpstr>
      <vt:lpstr>Environmental Impact Assessment</vt:lpstr>
      <vt:lpstr>Environmental Impact Assessment</vt:lpstr>
      <vt:lpstr>Environmental Impact Assessment</vt:lpstr>
      <vt:lpstr>Environmental Impact Assessment</vt:lpstr>
      <vt:lpstr>Environmental Impact Assessment</vt:lpstr>
      <vt:lpstr>Environmental Impact Assessment</vt:lpstr>
      <vt:lpstr>Environmental Impact Statement(EIS)</vt:lpstr>
      <vt:lpstr>Environmental Impact Statement(EIS)</vt:lpstr>
      <vt:lpstr>Environmental Impact Statement(EIS)</vt:lpstr>
      <vt:lpstr>Environmental Impact Statement(EIS)</vt:lpstr>
      <vt:lpstr>Environmental Impact Statement(EIS)</vt:lpstr>
      <vt:lpstr>Environmental Impact Statement(EIS)</vt:lpstr>
      <vt:lpstr>Solid Waste Management</vt:lpstr>
      <vt:lpstr>Solid Waste Management</vt:lpstr>
      <vt:lpstr>Solid Waste Management</vt:lpstr>
      <vt:lpstr>Solid Waste Management</vt:lpstr>
      <vt:lpstr>Solid Waste Management</vt:lpstr>
      <vt:lpstr>Solid Waste Management</vt:lpstr>
      <vt:lpstr>Solid Waste Management</vt:lpstr>
      <vt:lpstr>Solid Waste Management</vt:lpstr>
      <vt:lpstr>Solid Waste Management</vt:lpstr>
      <vt:lpstr>Solid Waste Management</vt:lpstr>
      <vt:lpstr>Solid Waste Management</vt:lpstr>
      <vt:lpstr>Solid Waste Management</vt:lpstr>
      <vt:lpstr>Solid Waste Management</vt:lpstr>
      <vt:lpstr>Solid Waste Management</vt:lpstr>
      <vt:lpstr>Solid Waste Management</vt:lpstr>
      <vt:lpstr>Solid Waste Management</vt:lpstr>
      <vt:lpstr>Solid Waste Management</vt:lpstr>
      <vt:lpstr>Solid Waste Management</vt:lpstr>
      <vt:lpstr>Solid Waste Management</vt:lpstr>
      <vt:lpstr>Solid Waste Management</vt:lpstr>
      <vt:lpstr>Solid Waste Management</vt:lpstr>
      <vt:lpstr>Solid Waste Management</vt:lpstr>
      <vt:lpstr>Solid Waste Management</vt:lpstr>
      <vt:lpstr>Solid Waste Management</vt:lpstr>
      <vt:lpstr>Solid Waste Management</vt:lpstr>
      <vt:lpstr>Solid Waste Management</vt:lpstr>
      <vt:lpstr>Solid Waste Management</vt:lpstr>
      <vt:lpstr>Solid Waste Management</vt:lpstr>
      <vt:lpstr>Solid Waste Management</vt:lpstr>
      <vt:lpstr>Solid Waste Management</vt:lpstr>
      <vt:lpstr>Solid Waste Management</vt:lpstr>
      <vt:lpstr>Solid Waste Management</vt:lpstr>
      <vt:lpstr>Solid Waste Management</vt:lpstr>
      <vt:lpstr>Hazardous Waste Management</vt:lpstr>
      <vt:lpstr>Hazardous Waste Management</vt:lpstr>
      <vt:lpstr>Hazardous Waste Management</vt:lpstr>
      <vt:lpstr>Hazardous Waste Management</vt:lpstr>
      <vt:lpstr>Hazardous Waste Management</vt:lpstr>
      <vt:lpstr>Hazardous Waste Management</vt:lpstr>
      <vt:lpstr>Hazardous Waste Management</vt:lpstr>
      <vt:lpstr>Hazardous Waste Management</vt:lpstr>
      <vt:lpstr>Hazardous Waste Management</vt:lpstr>
      <vt:lpstr>Hazardous Waste Management</vt:lpstr>
      <vt:lpstr>Hazardous Waste Management</vt:lpstr>
      <vt:lpstr>Hazardous Waste Management</vt:lpstr>
      <vt:lpstr>Hazardous Waste Management</vt:lpstr>
      <vt:lpstr>Hazardous Waste Management</vt:lpstr>
      <vt:lpstr>Hazardous Waste Management</vt:lpstr>
      <vt:lpstr>Hazardous Waste Management</vt:lpstr>
      <vt:lpstr>Hazardous Waste Management</vt:lpstr>
      <vt:lpstr>Hazardous Waste Management</vt:lpstr>
      <vt:lpstr>Hazardous Waste Management</vt:lpstr>
      <vt:lpstr>Hazardous Waste Management</vt:lpstr>
      <vt:lpstr>A rotary kiln incinerator</vt:lpstr>
      <vt:lpstr>Hazardous Waste Management</vt:lpstr>
      <vt:lpstr>Hazardous Waste Management</vt:lpstr>
      <vt:lpstr>Hazardous Waste Management</vt:lpstr>
      <vt:lpstr>Hazardous Waste Management</vt:lpstr>
      <vt:lpstr>Hazardous Waste Management</vt:lpstr>
      <vt:lpstr>Hazardous Waste Management</vt:lpstr>
      <vt:lpstr>Hazardous Waste Management</vt:lpstr>
      <vt:lpstr>Hazardous Waste Management</vt:lpstr>
    </vt:vector>
  </TitlesOfParts>
  <Company>silicon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Engineering (L-T-P)(3-0-0)</dc:title>
  <dc:creator>sit</dc:creator>
  <cp:lastModifiedBy>Silicon</cp:lastModifiedBy>
  <cp:revision>865</cp:revision>
  <dcterms:created xsi:type="dcterms:W3CDTF">2013-11-05T05:08:52Z</dcterms:created>
  <dcterms:modified xsi:type="dcterms:W3CDTF">2019-11-28T04:47:05Z</dcterms:modified>
</cp:coreProperties>
</file>