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notesMasterIdLst>
    <p:notesMasterId r:id="rId38"/>
  </p:notesMasterIdLst>
  <p:sldIdLst>
    <p:sldId id="256" r:id="rId2"/>
    <p:sldId id="291" r:id="rId3"/>
    <p:sldId id="292" r:id="rId4"/>
    <p:sldId id="257" r:id="rId5"/>
    <p:sldId id="260" r:id="rId6"/>
    <p:sldId id="278" r:id="rId7"/>
    <p:sldId id="261" r:id="rId8"/>
    <p:sldId id="262" r:id="rId9"/>
    <p:sldId id="263" r:id="rId10"/>
    <p:sldId id="264" r:id="rId11"/>
    <p:sldId id="265" r:id="rId12"/>
    <p:sldId id="293" r:id="rId13"/>
    <p:sldId id="289" r:id="rId14"/>
    <p:sldId id="290" r:id="rId15"/>
    <p:sldId id="294" r:id="rId16"/>
    <p:sldId id="295" r:id="rId17"/>
    <p:sldId id="297" r:id="rId18"/>
    <p:sldId id="296"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283" r:id="rId32"/>
    <p:sldId id="284" r:id="rId33"/>
    <p:sldId id="285" r:id="rId34"/>
    <p:sldId id="274" r:id="rId35"/>
    <p:sldId id="310" r:id="rId36"/>
    <p:sldId id="328"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83" d="100"/>
          <a:sy n="83" d="100"/>
        </p:scale>
        <p:origin x="-1430"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E5608C6-062B-4DC5-8EF0-D0993470AE3F}" type="datetimeFigureOut">
              <a:rPr lang="en-US"/>
              <a:pPr>
                <a:defRPr/>
              </a:pPr>
              <a:t>4/16/2020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A06102B6-550D-4806-AC53-DC15D0EEA8A4}"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4" name="Slide Number Placeholder 3"/>
          <p:cNvSpPr>
            <a:spLocks noGrp="1"/>
          </p:cNvSpPr>
          <p:nvPr>
            <p:ph type="sldNum" sz="quarter" idx="5"/>
          </p:nvPr>
        </p:nvSpPr>
        <p:spPr/>
        <p:txBody>
          <a:bodyPr/>
          <a:lstStyle/>
          <a:p>
            <a:pPr>
              <a:defRPr/>
            </a:pPr>
            <a:fld id="{1987C235-D865-4BD3-9B42-20F976643269}" type="slidenum">
              <a:rPr lang="en-IN" smtClean="0"/>
              <a:pPr>
                <a:defRPr/>
              </a:pPr>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4" name="Slide Number Placeholder 3"/>
          <p:cNvSpPr>
            <a:spLocks noGrp="1"/>
          </p:cNvSpPr>
          <p:nvPr>
            <p:ph type="sldNum" sz="quarter" idx="5"/>
          </p:nvPr>
        </p:nvSpPr>
        <p:spPr/>
        <p:txBody>
          <a:bodyPr/>
          <a:lstStyle/>
          <a:p>
            <a:pPr>
              <a:defRPr/>
            </a:pPr>
            <a:fld id="{5C3BAF05-BC9A-4C8F-8387-4E84E21B8A3A}" type="slidenum">
              <a:rPr lang="en-IN" smtClean="0"/>
              <a:pPr>
                <a:defRPr/>
              </a:pPr>
              <a:t>13</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4" name="Slide Number Placeholder 3"/>
          <p:cNvSpPr>
            <a:spLocks noGrp="1"/>
          </p:cNvSpPr>
          <p:nvPr>
            <p:ph type="sldNum" sz="quarter" idx="5"/>
          </p:nvPr>
        </p:nvSpPr>
        <p:spPr/>
        <p:txBody>
          <a:bodyPr/>
          <a:lstStyle/>
          <a:p>
            <a:pPr>
              <a:defRPr/>
            </a:pPr>
            <a:fld id="{42C1ECD1-7CBB-4E02-B82C-A6B80CAC6758}" type="slidenum">
              <a:rPr lang="en-IN" smtClean="0"/>
              <a:pPr>
                <a:defRPr/>
              </a:pPr>
              <a:t>14</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4" name="Slide Number Placeholder 3"/>
          <p:cNvSpPr>
            <a:spLocks noGrp="1"/>
          </p:cNvSpPr>
          <p:nvPr>
            <p:ph type="sldNum" sz="quarter" idx="5"/>
          </p:nvPr>
        </p:nvSpPr>
        <p:spPr/>
        <p:txBody>
          <a:bodyPr/>
          <a:lstStyle/>
          <a:p>
            <a:pPr>
              <a:defRPr/>
            </a:pPr>
            <a:fld id="{3B1ED0DC-23BB-4ABA-9013-27D973488CC5}" type="slidenum">
              <a:rPr lang="en-IN" smtClean="0"/>
              <a:pPr>
                <a:defRPr/>
              </a:pPr>
              <a:t>31</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4" name="Slide Number Placeholder 3"/>
          <p:cNvSpPr>
            <a:spLocks noGrp="1"/>
          </p:cNvSpPr>
          <p:nvPr>
            <p:ph type="sldNum" sz="quarter" idx="5"/>
          </p:nvPr>
        </p:nvSpPr>
        <p:spPr/>
        <p:txBody>
          <a:bodyPr/>
          <a:lstStyle/>
          <a:p>
            <a:pPr>
              <a:defRPr/>
            </a:pPr>
            <a:fld id="{8A1FE369-CBDC-4801-9BD7-11B9E7C01565}" type="slidenum">
              <a:rPr lang="en-IN" smtClean="0"/>
              <a:pPr>
                <a:defRPr/>
              </a:pPr>
              <a:t>32</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4" name="Slide Number Placeholder 3"/>
          <p:cNvSpPr>
            <a:spLocks noGrp="1"/>
          </p:cNvSpPr>
          <p:nvPr>
            <p:ph type="sldNum" sz="quarter" idx="5"/>
          </p:nvPr>
        </p:nvSpPr>
        <p:spPr/>
        <p:txBody>
          <a:bodyPr/>
          <a:lstStyle/>
          <a:p>
            <a:pPr>
              <a:defRPr/>
            </a:pPr>
            <a:fld id="{754D3D47-2EC7-4C2C-A3DC-DE7DF217BC2E}" type="slidenum">
              <a:rPr lang="en-IN" smtClean="0"/>
              <a:pPr>
                <a:defRPr/>
              </a:pPr>
              <a:t>33</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4" name="Slide Number Placeholder 3"/>
          <p:cNvSpPr>
            <a:spLocks noGrp="1"/>
          </p:cNvSpPr>
          <p:nvPr>
            <p:ph type="sldNum" sz="quarter" idx="5"/>
          </p:nvPr>
        </p:nvSpPr>
        <p:spPr/>
        <p:txBody>
          <a:bodyPr/>
          <a:lstStyle/>
          <a:p>
            <a:pPr>
              <a:defRPr/>
            </a:pPr>
            <a:fld id="{BDC1B6F8-DB21-4B3D-A8FE-61AF7372BC2A}" type="slidenum">
              <a:rPr lang="en-IN" smtClean="0"/>
              <a:pPr>
                <a:defRPr/>
              </a:pPr>
              <a:t>34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4" name="Slide Number Placeholder 3"/>
          <p:cNvSpPr>
            <a:spLocks noGrp="1"/>
          </p:cNvSpPr>
          <p:nvPr>
            <p:ph type="sldNum" sz="quarter" idx="5"/>
          </p:nvPr>
        </p:nvSpPr>
        <p:spPr/>
        <p:txBody>
          <a:bodyPr/>
          <a:lstStyle/>
          <a:p>
            <a:pPr>
              <a:defRPr/>
            </a:pPr>
            <a:fld id="{9F194D46-1234-4FFA-AC68-7B0142172D7F}" type="slidenum">
              <a:rPr lang="en-IN" smtClean="0"/>
              <a:pPr>
                <a:defRPr/>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4" name="Slide Number Placeholder 3"/>
          <p:cNvSpPr>
            <a:spLocks noGrp="1"/>
          </p:cNvSpPr>
          <p:nvPr>
            <p:ph type="sldNum" sz="quarter" idx="5"/>
          </p:nvPr>
        </p:nvSpPr>
        <p:spPr/>
        <p:txBody>
          <a:bodyPr/>
          <a:lstStyle/>
          <a:p>
            <a:pPr>
              <a:defRPr/>
            </a:pPr>
            <a:fld id="{7527234C-2F2B-49BE-9BA9-F950458FBB98}" type="slidenum">
              <a:rPr lang="en-IN" smtClean="0"/>
              <a:pPr>
                <a:defRPr/>
              </a:pPr>
              <a:t>5</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4" name="Slide Number Placeholder 3"/>
          <p:cNvSpPr>
            <a:spLocks noGrp="1"/>
          </p:cNvSpPr>
          <p:nvPr>
            <p:ph type="sldNum" sz="quarter" idx="5"/>
          </p:nvPr>
        </p:nvSpPr>
        <p:spPr/>
        <p:txBody>
          <a:bodyPr/>
          <a:lstStyle/>
          <a:p>
            <a:pPr>
              <a:defRPr/>
            </a:pPr>
            <a:fld id="{03BA5BBD-55CE-45C8-A747-65CB0AACA322}" type="slidenum">
              <a:rPr lang="en-IN" smtClean="0"/>
              <a:pPr>
                <a:defRPr/>
              </a:pPr>
              <a:t>6</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i="1" smtClean="0"/>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ECE76A-724D-4964-82ED-D582755B9C2A}" type="slidenum">
              <a:rPr lang="en-IN" smtClean="0"/>
              <a:pPr fontAlgn="base">
                <a:spcBef>
                  <a:spcPct val="0"/>
                </a:spcBef>
                <a:spcAft>
                  <a:spcPct val="0"/>
                </a:spcAft>
                <a:defRPr/>
              </a:pPr>
              <a:t>7</a:t>
            </a:fld>
            <a:endParaRPr lang="en-I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4" name="Slide Number Placeholder 3"/>
          <p:cNvSpPr>
            <a:spLocks noGrp="1"/>
          </p:cNvSpPr>
          <p:nvPr>
            <p:ph type="sldNum" sz="quarter" idx="5"/>
          </p:nvPr>
        </p:nvSpPr>
        <p:spPr/>
        <p:txBody>
          <a:bodyPr/>
          <a:lstStyle/>
          <a:p>
            <a:pPr>
              <a:defRPr/>
            </a:pPr>
            <a:fld id="{7D7D8A57-739A-4DF7-A6C8-D3B3F5E8F3BE}" type="slidenum">
              <a:rPr lang="en-IN" smtClean="0"/>
              <a:pPr>
                <a:defRPr/>
              </a:pPr>
              <a:t>8</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4" name="Slide Number Placeholder 3"/>
          <p:cNvSpPr>
            <a:spLocks noGrp="1"/>
          </p:cNvSpPr>
          <p:nvPr>
            <p:ph type="sldNum" sz="quarter" idx="5"/>
          </p:nvPr>
        </p:nvSpPr>
        <p:spPr/>
        <p:txBody>
          <a:bodyPr/>
          <a:lstStyle/>
          <a:p>
            <a:pPr>
              <a:defRPr/>
            </a:pPr>
            <a:fld id="{063B83A2-A9B3-4290-9A52-CEF1081FF61B}" type="slidenum">
              <a:rPr lang="en-IN" smtClean="0"/>
              <a:pPr>
                <a:defRPr/>
              </a:pPr>
              <a:t>9</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4" name="Slide Number Placeholder 3"/>
          <p:cNvSpPr>
            <a:spLocks noGrp="1"/>
          </p:cNvSpPr>
          <p:nvPr>
            <p:ph type="sldNum" sz="quarter" idx="5"/>
          </p:nvPr>
        </p:nvSpPr>
        <p:spPr/>
        <p:txBody>
          <a:bodyPr/>
          <a:lstStyle/>
          <a:p>
            <a:pPr>
              <a:defRPr/>
            </a:pPr>
            <a:fld id="{E2F24F44-C114-46AC-BC00-26CEE0D6A2F3}" type="slidenum">
              <a:rPr lang="en-IN" smtClean="0"/>
              <a:pPr>
                <a:defRPr/>
              </a:pPr>
              <a:t>10</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4" name="Slide Number Placeholder 3"/>
          <p:cNvSpPr>
            <a:spLocks noGrp="1"/>
          </p:cNvSpPr>
          <p:nvPr>
            <p:ph type="sldNum" sz="quarter" idx="5"/>
          </p:nvPr>
        </p:nvSpPr>
        <p:spPr/>
        <p:txBody>
          <a:bodyPr/>
          <a:lstStyle/>
          <a:p>
            <a:pPr>
              <a:defRPr/>
            </a:pPr>
            <a:fld id="{EEC46B58-BA37-4C82-9DF3-655B855D5522}" type="slidenum">
              <a:rPr lang="en-IN" smtClean="0"/>
              <a:pPr>
                <a:defRPr/>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smtClean="0"/>
              <a:t>Click to edit Master title style</a:t>
            </a:r>
            <a:endParaRPr lang="en-US"/>
          </a:p>
        </p:txBody>
      </p:sp>
      <p:sp>
        <p:nvSpPr>
          <p:cNvPr id="15" name="Date Placeholder 27"/>
          <p:cNvSpPr>
            <a:spLocks noGrp="1"/>
          </p:cNvSpPr>
          <p:nvPr>
            <p:ph type="dt" sz="half" idx="10"/>
          </p:nvPr>
        </p:nvSpPr>
        <p:spPr/>
        <p:txBody>
          <a:bodyPr/>
          <a:lstStyle>
            <a:lvl1pPr>
              <a:defRPr/>
            </a:lvl1pPr>
          </a:lstStyle>
          <a:p>
            <a:pPr>
              <a:defRPr/>
            </a:pPr>
            <a:fld id="{11E562C7-4499-4513-999F-E1AFDECEF98A}" type="datetimeFigureOut">
              <a:rPr lang="en-US"/>
              <a:pPr>
                <a:defRPr/>
              </a:pPr>
              <a:t>4/16/2020</a:t>
            </a:fld>
            <a:endParaRPr lang="en-US"/>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CE623F3C-591A-4D4A-9FF4-1A75DB955C8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728E43-7F61-4226-9275-42E89A27821F}" type="datetimeFigureOut">
              <a:rPr lang="en-US"/>
              <a:pPr>
                <a:defRPr/>
              </a:pPr>
              <a:t>4/16/2020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D5806C-FF3B-49C6-B202-8725F7D898E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lang="en-US" smtClean="0"/>
              <a:t>Click to edit Master title style</a:t>
            </a:r>
            <a:endParaRPr lang="en-US"/>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2AFCAB9C-132B-47E1-B638-3EFEBCDB3B0B}" type="slidenum">
              <a:rPr lang="en-US"/>
              <a:pPr>
                <a:defRPr/>
              </a:pPr>
              <a:t>‹#›</a:t>
            </a:fld>
            <a:endParaRPr lang="en-US"/>
          </a:p>
        </p:txBody>
      </p:sp>
      <p:sp>
        <p:nvSpPr>
          <p:cNvPr id="14" name="Date Placeholder 3"/>
          <p:cNvSpPr>
            <a:spLocks noGrp="1"/>
          </p:cNvSpPr>
          <p:nvPr>
            <p:ph type="dt" sz="half" idx="11"/>
          </p:nvPr>
        </p:nvSpPr>
        <p:spPr/>
        <p:txBody>
          <a:bodyPr/>
          <a:lstStyle>
            <a:lvl1pPr>
              <a:defRPr/>
            </a:lvl1pPr>
          </a:lstStyle>
          <a:p>
            <a:pPr>
              <a:defRPr/>
            </a:pPr>
            <a:fld id="{5A7AF4A4-FE55-4D71-86A1-EE63E2134C79}" type="datetimeFigureOut">
              <a:rPr lang="en-US"/>
              <a:pPr>
                <a:defRPr/>
              </a:pPr>
              <a:t>4/16/2020</a:t>
            </a:fld>
            <a:endParaRPr lang="en-US"/>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AF253BC3-A17F-4980-8929-9FCECFD18FA0}"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smtClean="0"/>
              <a:t>Click to edit Master title style</a:t>
            </a:r>
            <a:endParaRPr lang="en-US"/>
          </a:p>
        </p:txBody>
      </p:sp>
      <p:sp>
        <p:nvSpPr>
          <p:cNvPr id="8" name="Content Placeholder 7"/>
          <p:cNvSpPr>
            <a:spLocks noGrp="1"/>
          </p:cNvSpPr>
          <p:nvPr>
            <p:ph sz="quarter" idx="1"/>
          </p:nvPr>
        </p:nvSpPr>
        <p:spPr>
          <a:xfrm>
            <a:off x="301752" y="1527048"/>
            <a:ext cx="850392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0BE9CBA-0536-4A2A-9A89-CC9539D8958D}" type="datetimeFigureOut">
              <a:rPr lang="en-US"/>
              <a:pPr>
                <a:defRPr/>
              </a:pPr>
              <a:t>4/16/2020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5FF4D364-36BA-4C73-A64C-EF2D4828EB46}"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smtClean="0"/>
              <a:t>Click to edit Master title style</a:t>
            </a:r>
            <a:endParaRPr lang="en-US"/>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fld id="{8098399E-3CEB-4A67-93A6-F5E02C43620A}" type="datetimeFigureOut">
              <a:rPr lang="en-US"/>
              <a:pPr>
                <a:defRPr/>
              </a:pPr>
              <a:t>4/16/2020</a:t>
            </a:fld>
            <a:endParaRPr lang="en-US"/>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23F0ED5B-D2D6-47CD-A56E-457750D2FFA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01752" y="228600"/>
            <a:ext cx="8534400" cy="758952"/>
          </a:xfrm>
        </p:spPr>
        <p:txBody>
          <a:bodyPr/>
          <a:lstStyle/>
          <a:p>
            <a:r>
              <a:rPr lang="en-US" smtClean="0"/>
              <a:t>Click to edit Master title style</a:t>
            </a:r>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fld id="{23B67424-1839-4390-8205-17B7DA165078}" type="datetimeFigureOut">
              <a:rPr lang="en-US"/>
              <a:pPr>
                <a:defRPr/>
              </a:pPr>
              <a:t>4/16/2020</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0ECB7760-60F0-4466-846F-194A2CB8A91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4"/>
          </p:nvPr>
        </p:nvSpPr>
        <p:spPr>
          <a:xfrm>
            <a:off x="4800600" y="2471383"/>
            <a:ext cx="4038600" cy="3822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Title 22"/>
          <p:cNvSpPr>
            <a:spLocks noGrp="1"/>
          </p:cNvSpPr>
          <p:nvPr>
            <p:ph type="title"/>
          </p:nvPr>
        </p:nvSpPr>
        <p:spPr/>
        <p:txBody>
          <a:bodyPr rtlCol="0"/>
          <a:lstStyle/>
          <a:p>
            <a:r>
              <a:rPr lang="en-US" smtClean="0"/>
              <a:t>Click to edit Master title style</a:t>
            </a:r>
            <a:endParaRPr lang="en-US"/>
          </a:p>
        </p:txBody>
      </p:sp>
      <p:sp>
        <p:nvSpPr>
          <p:cNvPr id="18" name="Date Placeholder 6"/>
          <p:cNvSpPr>
            <a:spLocks noGrp="1"/>
          </p:cNvSpPr>
          <p:nvPr>
            <p:ph type="dt" sz="half" idx="10"/>
          </p:nvPr>
        </p:nvSpPr>
        <p:spPr/>
        <p:txBody>
          <a:bodyPr/>
          <a:lstStyle>
            <a:lvl1pPr>
              <a:defRPr/>
            </a:lvl1pPr>
          </a:lstStyle>
          <a:p>
            <a:pPr>
              <a:defRPr/>
            </a:pPr>
            <a:fld id="{106AA55A-533D-4C44-B2B2-4F33E41EFC78}" type="datetimeFigureOut">
              <a:rPr lang="en-US"/>
              <a:pPr>
                <a:defRPr/>
              </a:pPr>
              <a:t>4/16/2020</a:t>
            </a:fld>
            <a:endParaRPr lang="en-US"/>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445AC4DB-D1E1-4407-989F-0F8F4C9E164B}"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8A38C451-4DE1-4FAD-9196-15C1046D5429}" type="datetimeFigureOut">
              <a:rPr lang="en-US"/>
              <a:pPr>
                <a:defRPr/>
              </a:pPr>
              <a:t>4/16/2020</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C936AEF2-9509-40C8-9AD2-E49BB3CEAE2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Date Placeholder 1"/>
          <p:cNvSpPr>
            <a:spLocks noGrp="1"/>
          </p:cNvSpPr>
          <p:nvPr>
            <p:ph type="dt" sz="half" idx="10"/>
          </p:nvPr>
        </p:nvSpPr>
        <p:spPr/>
        <p:txBody>
          <a:bodyPr/>
          <a:lstStyle>
            <a:lvl1pPr>
              <a:defRPr/>
            </a:lvl1pPr>
          </a:lstStyle>
          <a:p>
            <a:pPr>
              <a:defRPr/>
            </a:pPr>
            <a:fld id="{58359416-F4D6-4DBE-AD87-13772C4CE30F}" type="datetimeFigureOut">
              <a:rPr lang="en-US"/>
              <a:pPr>
                <a:defRPr/>
              </a:pPr>
              <a:t>4/16/2020</a:t>
            </a:fld>
            <a:endParaRPr lang="en-US"/>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88741F05-465B-459A-9ED2-EC024953D6B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69548BE1-6351-4870-8EE0-4A707DCE970F}" type="slidenum">
              <a:rPr lang="en-US"/>
              <a:pPr>
                <a:defRPr/>
              </a:pPr>
              <a:t>‹#›</a:t>
            </a:fld>
            <a:endParaRPr lang="en-US"/>
          </a:p>
        </p:txBody>
      </p:sp>
      <p:sp>
        <p:nvSpPr>
          <p:cNvPr id="17" name="Date Placeholder 4"/>
          <p:cNvSpPr>
            <a:spLocks noGrp="1"/>
          </p:cNvSpPr>
          <p:nvPr>
            <p:ph type="dt" sz="half" idx="11"/>
          </p:nvPr>
        </p:nvSpPr>
        <p:spPr/>
        <p:txBody>
          <a:bodyPr/>
          <a:lstStyle>
            <a:lvl1pPr>
              <a:defRPr/>
            </a:lvl1pPr>
          </a:lstStyle>
          <a:p>
            <a:pPr>
              <a:defRPr/>
            </a:pPr>
            <a:fld id="{CBBA8084-78B1-4C66-8CCE-B4F009607F67}" type="datetimeFigureOut">
              <a:rPr lang="en-US"/>
              <a:pPr>
                <a:defRPr/>
              </a:pPr>
              <a:t>4/16/2020</a:t>
            </a:fld>
            <a:endParaRPr lang="en-US"/>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DC50C8BB-B314-4DFA-A60E-A933D7486F9C}" type="slidenum">
              <a:rPr lang="en-US"/>
              <a:pPr>
                <a:defRPr/>
              </a:pPr>
              <a:t>‹#›</a:t>
            </a:fld>
            <a:endParaRPr lang="en-US"/>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fld id="{9A5F42C5-C8C2-4C12-9794-325C183B3568}" type="datetimeFigureOut">
              <a:rPr lang="en-US"/>
              <a:pPr>
                <a:defRPr/>
              </a:pPr>
              <a:t>4/16/2020</a:t>
            </a:fld>
            <a:endParaRPr lang="en-US"/>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a:solidFill>
                  <a:srgbClr val="FFFFFF"/>
                </a:solidFill>
                <a:latin typeface="+mn-lt"/>
                <a:cs typeface="+mn-cs"/>
              </a:defRPr>
            </a:lvl1pPr>
          </a:lstStyle>
          <a:p>
            <a:pPr>
              <a:defRPr/>
            </a:pPr>
            <a:fld id="{139BCB04-DF7A-4453-A2CD-EA897C0647EF}" type="datetimeFigureOut">
              <a:rPr lang="en-US"/>
              <a:pPr>
                <a:defRPr/>
              </a:pPr>
              <a:t>4/16/2020</a:t>
            </a:fld>
            <a:endParaRPr lang="en-US"/>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cs typeface="+mn-cs"/>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fontAlgn="auto" latinLnBrk="0" hangingPunct="1">
              <a:spcBef>
                <a:spcPts val="0"/>
              </a:spcBef>
              <a:spcAft>
                <a:spcPts val="0"/>
              </a:spcAft>
              <a:defRPr kumimoji="0" sz="1600">
                <a:solidFill>
                  <a:schemeClr val="accent3">
                    <a:shade val="75000"/>
                  </a:schemeClr>
                </a:solidFill>
                <a:latin typeface="+mn-lt"/>
                <a:cs typeface="+mn-cs"/>
              </a:defRPr>
            </a:lvl1pPr>
          </a:lstStyle>
          <a:p>
            <a:pPr>
              <a:defRPr/>
            </a:pPr>
            <a:fld id="{0EDB6AEE-8061-4353-B0A9-2DC9E4CE2D24}" type="slidenum">
              <a:rPr lang="en-US"/>
              <a:pPr>
                <a:defRPr/>
              </a:pPr>
              <a:t>‹#›</a:t>
            </a:fld>
            <a:endParaRPr lang="en-US"/>
          </a:p>
        </p:txBody>
      </p:sp>
      <p:sp>
        <p:nvSpPr>
          <p:cNvPr id="15374"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5375"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 id="2147484017" r:id="rId12"/>
  </p:sldLayoutIdLst>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3.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9.jpeg"/><Relationship Id="rId4" Type="http://schemas.openxmlformats.org/officeDocument/2006/relationships/oleObject" Target="../embeddings/oleObject17.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18.bin"/></Relationships>
</file>

<file path=ppt/slides/_rels/slide3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endParaRPr lang="en-US" sz="4000" smtClean="0">
              <a:solidFill>
                <a:srgbClr val="00B050"/>
              </a:solidFill>
            </a:endParaRPr>
          </a:p>
        </p:txBody>
      </p:sp>
      <p:sp>
        <p:nvSpPr>
          <p:cNvPr id="28675" name="Subtitle 2"/>
          <p:cNvSpPr>
            <a:spLocks noGrp="1"/>
          </p:cNvSpPr>
          <p:nvPr>
            <p:ph sz="quarter" idx="1"/>
          </p:nvPr>
        </p:nvSpPr>
        <p:spPr>
          <a:xfrm>
            <a:off x="301625" y="1527175"/>
            <a:ext cx="8504238" cy="4572000"/>
          </a:xfrm>
        </p:spPr>
        <p:txBody>
          <a:bodyPr/>
          <a:lstStyle/>
          <a:p>
            <a:pPr algn="ctr" eaLnBrk="1" hangingPunct="1">
              <a:buFont typeface="Wingdings 2" pitchFamily="18" charset="2"/>
              <a:buNone/>
            </a:pPr>
            <a:endParaRPr lang="en-GB" smtClean="0"/>
          </a:p>
          <a:p>
            <a:pPr algn="ctr" eaLnBrk="1" hangingPunct="1">
              <a:buFont typeface="Wingdings 2" pitchFamily="18" charset="2"/>
              <a:buNone/>
            </a:pPr>
            <a:r>
              <a:rPr lang="en-US" sz="4000" smtClean="0"/>
              <a:t>LASERS</a:t>
            </a:r>
          </a:p>
          <a:p>
            <a:pPr algn="ctr" eaLnBrk="1" hangingPunct="1">
              <a:buFont typeface="Wingdings 2" pitchFamily="18" charset="2"/>
              <a:buNone/>
            </a:pPr>
            <a:r>
              <a:rPr lang="en-GB" smtClean="0"/>
              <a:t>Kamalakanta Satpathy</a:t>
            </a:r>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TW" sz="4000" smtClean="0">
                <a:solidFill>
                  <a:srgbClr val="00B050"/>
                </a:solidFill>
                <a:ea typeface="PMingLiU" pitchFamily="18" charset="-120"/>
              </a:rPr>
              <a:t>Stimulated Emission</a:t>
            </a:r>
            <a:endParaRPr lang="zh-TW" altLang="en-US" sz="4000" smtClean="0">
              <a:solidFill>
                <a:srgbClr val="00B050"/>
              </a:solidFill>
              <a:ea typeface="PMingLiU" pitchFamily="18" charset="-120"/>
            </a:endParaRPr>
          </a:p>
        </p:txBody>
      </p:sp>
      <p:sp>
        <p:nvSpPr>
          <p:cNvPr id="36867" name="Rectangle 3"/>
          <p:cNvSpPr>
            <a:spLocks noGrp="1" noChangeArrowheads="1"/>
          </p:cNvSpPr>
          <p:nvPr>
            <p:ph sz="quarter" idx="1"/>
          </p:nvPr>
        </p:nvSpPr>
        <p:spPr>
          <a:xfrm>
            <a:off x="301625" y="1527175"/>
            <a:ext cx="8504238" cy="4572000"/>
          </a:xfrm>
        </p:spPr>
        <p:txBody>
          <a:bodyPr/>
          <a:lstStyle/>
          <a:p>
            <a:pPr eaLnBrk="1" hangingPunct="1">
              <a:buFontTx/>
              <a:buNone/>
            </a:pPr>
            <a:r>
              <a:rPr lang="en-US" altLang="zh-TW" sz="3000" smtClean="0"/>
              <a:t>The </a:t>
            </a:r>
            <a:r>
              <a:rPr lang="en-US" altLang="zh-TW" sz="3000" smtClean="0">
                <a:solidFill>
                  <a:srgbClr val="669900"/>
                </a:solidFill>
              </a:rPr>
              <a:t>stimulated photons</a:t>
            </a:r>
            <a:r>
              <a:rPr lang="en-US" altLang="zh-TW" sz="3000" smtClean="0"/>
              <a:t> have unique properties: </a:t>
            </a:r>
          </a:p>
          <a:p>
            <a:pPr eaLnBrk="1" hangingPunct="1">
              <a:buFontTx/>
              <a:buNone/>
            </a:pPr>
            <a:endParaRPr lang="en-US" altLang="zh-TW" sz="3000" smtClean="0"/>
          </a:p>
          <a:p>
            <a:pPr lvl="1" eaLnBrk="1" hangingPunct="1"/>
            <a:r>
              <a:rPr lang="en-US" altLang="zh-TW" sz="3000" smtClean="0">
                <a:solidFill>
                  <a:srgbClr val="FF0066"/>
                </a:solidFill>
              </a:rPr>
              <a:t>In phase</a:t>
            </a:r>
            <a:r>
              <a:rPr lang="en-US" altLang="zh-TW" sz="3000" smtClean="0"/>
              <a:t> with the incident photon </a:t>
            </a:r>
          </a:p>
          <a:p>
            <a:pPr lvl="1" eaLnBrk="1" hangingPunct="1">
              <a:buFontTx/>
              <a:buNone/>
            </a:pPr>
            <a:endParaRPr lang="en-US" altLang="zh-TW" sz="3000" smtClean="0"/>
          </a:p>
          <a:p>
            <a:pPr lvl="1" eaLnBrk="1" hangingPunct="1"/>
            <a:r>
              <a:rPr lang="en-US" altLang="zh-TW" sz="3000" smtClean="0">
                <a:solidFill>
                  <a:srgbClr val="FF0066"/>
                </a:solidFill>
              </a:rPr>
              <a:t>Same  wavelength</a:t>
            </a:r>
            <a:r>
              <a:rPr lang="en-US" altLang="zh-TW" sz="3000" smtClean="0"/>
              <a:t> as the incident photon </a:t>
            </a:r>
          </a:p>
          <a:p>
            <a:pPr lvl="1" eaLnBrk="1" hangingPunct="1"/>
            <a:endParaRPr lang="en-US" altLang="zh-TW" sz="3000" smtClean="0"/>
          </a:p>
          <a:p>
            <a:pPr lvl="1" eaLnBrk="1" hangingPunct="1"/>
            <a:r>
              <a:rPr lang="en-US" altLang="zh-TW" sz="3000" smtClean="0"/>
              <a:t>Travel in </a:t>
            </a:r>
            <a:r>
              <a:rPr lang="en-US" altLang="zh-TW" sz="3000" smtClean="0">
                <a:solidFill>
                  <a:srgbClr val="FF0066"/>
                </a:solidFill>
              </a:rPr>
              <a:t>same direction</a:t>
            </a:r>
            <a:r>
              <a:rPr lang="en-US" altLang="zh-TW" sz="3000" smtClean="0"/>
              <a:t> as incident photon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TW" sz="4000" smtClean="0">
                <a:solidFill>
                  <a:srgbClr val="00B050"/>
                </a:solidFill>
                <a:ea typeface="PMingLiU" pitchFamily="18" charset="-120"/>
              </a:rPr>
              <a:t>Population Inversion</a:t>
            </a:r>
          </a:p>
        </p:txBody>
      </p:sp>
      <p:sp>
        <p:nvSpPr>
          <p:cNvPr id="37891" name="Rectangle 3"/>
          <p:cNvSpPr>
            <a:spLocks noGrp="1" noChangeArrowheads="1"/>
          </p:cNvSpPr>
          <p:nvPr>
            <p:ph sz="quarter" idx="1"/>
          </p:nvPr>
        </p:nvSpPr>
        <p:spPr>
          <a:xfrm>
            <a:off x="457200" y="1905000"/>
            <a:ext cx="4038600" cy="4086225"/>
          </a:xfrm>
        </p:spPr>
        <p:txBody>
          <a:bodyPr/>
          <a:lstStyle/>
          <a:p>
            <a:pPr eaLnBrk="1" hangingPunct="1">
              <a:lnSpc>
                <a:spcPct val="80000"/>
              </a:lnSpc>
            </a:pPr>
            <a:r>
              <a:rPr lang="en-US" altLang="zh-TW" sz="2200" smtClean="0"/>
              <a:t>A state in which a substance has been energized, or excited to specific energy levels.</a:t>
            </a:r>
          </a:p>
          <a:p>
            <a:pPr eaLnBrk="1" hangingPunct="1">
              <a:lnSpc>
                <a:spcPct val="80000"/>
              </a:lnSpc>
            </a:pPr>
            <a:r>
              <a:rPr lang="en-US" altLang="zh-TW" sz="2200" smtClean="0"/>
              <a:t>More atoms or molecules are in a higher excited state. </a:t>
            </a:r>
          </a:p>
          <a:p>
            <a:pPr eaLnBrk="1" hangingPunct="1">
              <a:lnSpc>
                <a:spcPct val="80000"/>
              </a:lnSpc>
            </a:pPr>
            <a:r>
              <a:rPr lang="en-US" altLang="zh-TW" sz="2200" smtClean="0"/>
              <a:t>The process of producing a population inversion is called </a:t>
            </a:r>
            <a:r>
              <a:rPr lang="en-US" altLang="zh-TW" sz="2200" smtClean="0">
                <a:solidFill>
                  <a:srgbClr val="FF0000"/>
                </a:solidFill>
              </a:rPr>
              <a:t>pumping</a:t>
            </a:r>
            <a:r>
              <a:rPr lang="en-US" altLang="zh-TW" sz="2200" smtClean="0"/>
              <a:t>.</a:t>
            </a:r>
          </a:p>
          <a:p>
            <a:pPr eaLnBrk="1" hangingPunct="1">
              <a:lnSpc>
                <a:spcPct val="80000"/>
              </a:lnSpc>
            </a:pPr>
            <a:r>
              <a:rPr lang="en-US" altLang="zh-TW" sz="2200" smtClean="0"/>
              <a:t>Examples: </a:t>
            </a:r>
          </a:p>
          <a:p>
            <a:pPr eaLnBrk="1" hangingPunct="1">
              <a:lnSpc>
                <a:spcPct val="80000"/>
              </a:lnSpc>
              <a:buFontTx/>
              <a:buNone/>
            </a:pPr>
            <a:r>
              <a:rPr lang="en-US" altLang="zh-TW" sz="2200" smtClean="0"/>
              <a:t>   </a:t>
            </a:r>
            <a:r>
              <a:rPr lang="en-US" altLang="zh-TW" sz="2200" smtClean="0">
                <a:cs typeface="Arial" pitchFamily="34" charset="0"/>
              </a:rPr>
              <a:t>→</a:t>
            </a:r>
            <a:r>
              <a:rPr lang="en-US" altLang="zh-TW" sz="2200" smtClean="0"/>
              <a:t>by lamps of appropriate intensity</a:t>
            </a:r>
          </a:p>
          <a:p>
            <a:pPr eaLnBrk="1" hangingPunct="1">
              <a:lnSpc>
                <a:spcPct val="80000"/>
              </a:lnSpc>
              <a:buFontTx/>
              <a:buNone/>
            </a:pPr>
            <a:r>
              <a:rPr lang="en-US" altLang="zh-TW" sz="2200" smtClean="0"/>
              <a:t>   →by electrical discharge</a:t>
            </a:r>
          </a:p>
        </p:txBody>
      </p:sp>
      <p:pic>
        <p:nvPicPr>
          <p:cNvPr id="37892" name="Picture 2" descr="http://www.phy.cuhk.edu.hk/phyworld/articles/laser/3-states_e.gif"/>
          <p:cNvPicPr>
            <a:picLocks noChangeAspect="1" noChangeArrowheads="1"/>
          </p:cNvPicPr>
          <p:nvPr/>
        </p:nvPicPr>
        <p:blipFill>
          <a:blip r:embed="rId3"/>
          <a:srcRect/>
          <a:stretch>
            <a:fillRect/>
          </a:stretch>
        </p:blipFill>
        <p:spPr bwMode="auto">
          <a:xfrm>
            <a:off x="4800600" y="2286000"/>
            <a:ext cx="396240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pic>
        <p:nvPicPr>
          <p:cNvPr id="38915" name="Picture 2"/>
          <p:cNvPicPr>
            <a:picLocks noChangeAspect="1" noChangeArrowheads="1"/>
          </p:cNvPicPr>
          <p:nvPr/>
        </p:nvPicPr>
        <p:blipFill>
          <a:blip r:embed="rId2"/>
          <a:srcRect l="20000" t="55556" r="21875" b="8888"/>
          <a:stretch>
            <a:fillRect/>
          </a:stretch>
        </p:blipFill>
        <p:spPr bwMode="auto">
          <a:xfrm>
            <a:off x="1371600" y="3581400"/>
            <a:ext cx="6248400" cy="2149475"/>
          </a:xfrm>
          <a:prstGeom prst="rect">
            <a:avLst/>
          </a:prstGeom>
          <a:noFill/>
          <a:ln w="9525">
            <a:noFill/>
            <a:miter lim="800000"/>
            <a:headEnd/>
            <a:tailEnd/>
          </a:ln>
        </p:spPr>
      </p:pic>
      <p:sp>
        <p:nvSpPr>
          <p:cNvPr id="38916" name="TextBox 4"/>
          <p:cNvSpPr txBox="1">
            <a:spLocks noChangeArrowheads="1"/>
          </p:cNvSpPr>
          <p:nvPr/>
        </p:nvSpPr>
        <p:spPr bwMode="auto">
          <a:xfrm>
            <a:off x="685800" y="1600200"/>
            <a:ext cx="7924800" cy="1570038"/>
          </a:xfrm>
          <a:prstGeom prst="rect">
            <a:avLst/>
          </a:prstGeom>
          <a:noFill/>
          <a:ln w="9525">
            <a:noFill/>
            <a:miter lim="800000"/>
            <a:headEnd/>
            <a:tailEnd/>
          </a:ln>
        </p:spPr>
        <p:txBody>
          <a:bodyPr>
            <a:spAutoFit/>
          </a:bodyPr>
          <a:lstStyle/>
          <a:p>
            <a:pPr algn="just"/>
            <a:r>
              <a:rPr lang="en-GB" sz="2400"/>
              <a:t>According to Boltzmann’s Statistics, if a sample has a large number of atoms, </a:t>
            </a:r>
            <a:r>
              <a:rPr lang="en-US" sz="2400"/>
              <a:t>N</a:t>
            </a:r>
            <a:r>
              <a:rPr lang="en-US" sz="2400" baseline="-25000"/>
              <a:t>0</a:t>
            </a:r>
            <a:r>
              <a:rPr lang="en-US" sz="2400"/>
              <a:t> at temperature T, then in thermal equilibrium, the number of atoms in energy states E</a:t>
            </a:r>
            <a:r>
              <a:rPr lang="en-US" sz="2400" baseline="-25000"/>
              <a:t>1</a:t>
            </a:r>
            <a:r>
              <a:rPr lang="en-US" sz="2400"/>
              <a:t> and E</a:t>
            </a:r>
            <a:r>
              <a:rPr lang="en-US" sz="2400" baseline="-25000"/>
              <a:t>2 </a:t>
            </a:r>
            <a:endParaRPr lang="en-US"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IN" sz="4000" smtClean="0">
                <a:solidFill>
                  <a:srgbClr val="00B050"/>
                </a:solidFill>
              </a:rPr>
              <a:t>Pumping</a:t>
            </a:r>
          </a:p>
        </p:txBody>
      </p:sp>
      <p:sp>
        <p:nvSpPr>
          <p:cNvPr id="39939" name="Content Placeholder 2"/>
          <p:cNvSpPr>
            <a:spLocks noGrp="1"/>
          </p:cNvSpPr>
          <p:nvPr>
            <p:ph sz="quarter" idx="1"/>
          </p:nvPr>
        </p:nvSpPr>
        <p:spPr>
          <a:xfrm>
            <a:off x="304800" y="1752600"/>
            <a:ext cx="8504238" cy="4572000"/>
          </a:xfrm>
        </p:spPr>
        <p:txBody>
          <a:bodyPr/>
          <a:lstStyle/>
          <a:p>
            <a:pPr algn="just"/>
            <a:r>
              <a:rPr lang="en-US" sz="2400" smtClean="0">
                <a:latin typeface="Times New Roman" pitchFamily="18" charset="0"/>
                <a:cs typeface="Times New Roman" pitchFamily="18" charset="0"/>
              </a:rPr>
              <a:t>The method of raising a particle from lower energy state to higher energy state is called pumping.</a:t>
            </a:r>
          </a:p>
          <a:p>
            <a:pPr algn="just" eaLnBrk="1" hangingPunct="1"/>
            <a:endParaRPr lang="en-IN" sz="2400" smtClean="0"/>
          </a:p>
          <a:p>
            <a:pPr algn="just" eaLnBrk="1" hangingPunct="1">
              <a:spcAft>
                <a:spcPts val="1200"/>
              </a:spcAft>
            </a:pPr>
            <a:r>
              <a:rPr lang="en-IN" sz="2400" smtClean="0">
                <a:latin typeface="Times New Roman" pitchFamily="18" charset="0"/>
                <a:cs typeface="Times New Roman" pitchFamily="18" charset="0"/>
              </a:rPr>
              <a:t>There are several methods of pumping a laser: </a:t>
            </a:r>
          </a:p>
          <a:p>
            <a:pPr algn="just" eaLnBrk="1" hangingPunct="1">
              <a:buFont typeface="Wingdings 2" pitchFamily="18" charset="2"/>
              <a:buNone/>
            </a:pPr>
            <a:r>
              <a:rPr lang="en-IN" sz="2400" smtClean="0">
                <a:latin typeface="Times New Roman" pitchFamily="18" charset="0"/>
                <a:cs typeface="Times New Roman" pitchFamily="18" charset="0"/>
              </a:rPr>
              <a:t>              (a) Optical pumping</a:t>
            </a:r>
          </a:p>
          <a:p>
            <a:pPr algn="just" eaLnBrk="1" hangingPunct="1">
              <a:buFont typeface="Wingdings 2" pitchFamily="18" charset="2"/>
              <a:buNone/>
            </a:pPr>
            <a:r>
              <a:rPr lang="en-IN" sz="2400" smtClean="0">
                <a:latin typeface="Times New Roman" pitchFamily="18" charset="0"/>
                <a:cs typeface="Times New Roman" pitchFamily="18" charset="0"/>
              </a:rPr>
              <a:t>              (b) Electric Discharge</a:t>
            </a:r>
          </a:p>
          <a:p>
            <a:pPr algn="just" eaLnBrk="1" hangingPunct="1">
              <a:buFont typeface="Wingdings 2" pitchFamily="18" charset="2"/>
              <a:buNone/>
            </a:pPr>
            <a:r>
              <a:rPr lang="en-IN" sz="2400" smtClean="0">
                <a:latin typeface="Times New Roman" pitchFamily="18" charset="0"/>
                <a:cs typeface="Times New Roman" pitchFamily="18" charset="0"/>
              </a:rPr>
              <a:t>              (c) Inelastic atom-atom collision</a:t>
            </a:r>
          </a:p>
          <a:p>
            <a:pPr algn="just" eaLnBrk="1" hangingPunct="1">
              <a:buFont typeface="Wingdings 2" pitchFamily="18" charset="2"/>
              <a:buNone/>
            </a:pPr>
            <a:r>
              <a:rPr lang="en-IN" sz="2400" smtClean="0">
                <a:latin typeface="Times New Roman" pitchFamily="18" charset="0"/>
                <a:cs typeface="Times New Roman" pitchFamily="18" charset="0"/>
              </a:rPr>
              <a:t>              (d) Chemical reactions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IN" sz="4000" smtClean="0">
                <a:solidFill>
                  <a:srgbClr val="00B050"/>
                </a:solidFill>
              </a:rPr>
              <a:t>Metastable states</a:t>
            </a:r>
          </a:p>
        </p:txBody>
      </p:sp>
      <p:sp>
        <p:nvSpPr>
          <p:cNvPr id="40963" name="Content Placeholder 2"/>
          <p:cNvSpPr>
            <a:spLocks noGrp="1"/>
          </p:cNvSpPr>
          <p:nvPr>
            <p:ph sz="quarter" idx="1"/>
          </p:nvPr>
        </p:nvSpPr>
        <p:spPr>
          <a:xfrm>
            <a:off x="301625" y="1527175"/>
            <a:ext cx="8504238" cy="4572000"/>
          </a:xfrm>
        </p:spPr>
        <p:txBody>
          <a:bodyPr/>
          <a:lstStyle/>
          <a:p>
            <a:pPr eaLnBrk="1" hangingPunct="1"/>
            <a:endParaRPr lang="en-IN" smtClean="0"/>
          </a:p>
          <a:p>
            <a:pPr eaLnBrk="1" hangingPunct="1"/>
            <a:endParaRPr lang="en-IN" smtClean="0"/>
          </a:p>
          <a:p>
            <a:pPr algn="just" eaLnBrk="1" hangingPunct="1"/>
            <a:r>
              <a:rPr lang="en-IN" sz="2400" smtClean="0"/>
              <a:t>An atom or molecule in an excited state remains there for a certain time called the </a:t>
            </a:r>
            <a:r>
              <a:rPr lang="en-IN" sz="2400" smtClean="0">
                <a:solidFill>
                  <a:srgbClr val="FF0000"/>
                </a:solidFill>
              </a:rPr>
              <a:t>lifetime</a:t>
            </a:r>
            <a:r>
              <a:rPr lang="en-IN" sz="2400" smtClean="0"/>
              <a:t> of that state, before making a transition to a lower state. Most of the states have a short lifetime (~10</a:t>
            </a:r>
            <a:r>
              <a:rPr lang="en-IN" sz="2400" baseline="30000" smtClean="0"/>
              <a:t>-8</a:t>
            </a:r>
            <a:r>
              <a:rPr lang="en-IN" sz="2400" smtClean="0"/>
              <a:t> s). However, some energy states have very long lifetime ~10</a:t>
            </a:r>
            <a:r>
              <a:rPr lang="en-IN" sz="2400" baseline="30000" smtClean="0"/>
              <a:t>-3 </a:t>
            </a:r>
            <a:r>
              <a:rPr lang="en-IN" sz="2400" smtClean="0"/>
              <a:t>s or higher. Energy states with such long life times are called </a:t>
            </a:r>
            <a:r>
              <a:rPr lang="en-IN" sz="2400" smtClean="0">
                <a:solidFill>
                  <a:srgbClr val="FF0000"/>
                </a:solidFill>
              </a:rPr>
              <a:t>meta-stable states</a:t>
            </a:r>
            <a:r>
              <a:rPr lang="en-IN" sz="2400" smtClean="0"/>
              <a:t>. </a:t>
            </a:r>
            <a:r>
              <a:rPr lang="en-US" sz="2400" smtClean="0">
                <a:latin typeface="Times New Roman" pitchFamily="18" charset="0"/>
                <a:cs typeface="Times New Roman" pitchFamily="18" charset="0"/>
              </a:rPr>
              <a:t>Atom reaches the meta stable state can remain there for longer time period. So the number of atom increases in the meta stable state. And when these atoms come back to the original ground level </a:t>
            </a:r>
            <a:r>
              <a:rPr lang="en-US" sz="2400" smtClean="0">
                <a:solidFill>
                  <a:srgbClr val="FF0000"/>
                </a:solidFill>
                <a:latin typeface="Times New Roman" pitchFamily="18" charset="0"/>
                <a:cs typeface="Times New Roman" pitchFamily="18" charset="0"/>
              </a:rPr>
              <a:t>it emits laser beam</a:t>
            </a:r>
            <a:r>
              <a:rPr lang="en-US" sz="2400" smtClean="0">
                <a:latin typeface="Times New Roman" pitchFamily="18" charset="0"/>
                <a:cs typeface="Times New Roman" pitchFamily="18" charset="0"/>
              </a:rPr>
              <a:t>.</a:t>
            </a:r>
          </a:p>
          <a:p>
            <a:pPr algn="just" eaLnBrk="1" hangingPunct="1"/>
            <a:endParaRPr lang="en-IN" sz="2400" baseline="30000" smtClean="0"/>
          </a:p>
        </p:txBody>
      </p:sp>
      <p:sp>
        <p:nvSpPr>
          <p:cNvPr id="5" name="Title 1"/>
          <p:cNvSpPr txBox="1">
            <a:spLocks/>
          </p:cNvSpPr>
          <p:nvPr/>
        </p:nvSpPr>
        <p:spPr bwMode="auto">
          <a:xfrm>
            <a:off x="2057400" y="1600200"/>
            <a:ext cx="4953000" cy="762000"/>
          </a:xfrm>
          <a:prstGeom prst="rect">
            <a:avLst/>
          </a:prstGeom>
          <a:noFill/>
          <a:ln w="9525">
            <a:noFill/>
            <a:miter lim="800000"/>
            <a:headEnd/>
            <a:tailEnd/>
          </a:ln>
        </p:spPr>
        <p:txBody>
          <a:bodyPr anchor="b">
            <a:normAutofit fontScale="97500"/>
          </a:bodyPr>
          <a:lstStyle/>
          <a:p>
            <a:pPr algn="ctr" fontAlgn="auto">
              <a:spcAft>
                <a:spcPts val="0"/>
              </a:spcAft>
              <a:defRPr/>
            </a:pPr>
            <a:r>
              <a:rPr lang="en-US" sz="3300" b="1" dirty="0">
                <a:solidFill>
                  <a:srgbClr val="C00000"/>
                </a:solidFill>
                <a:latin typeface="Times New Roman" pitchFamily="18" charset="0"/>
                <a:ea typeface="+mj-ea"/>
                <a:cs typeface="Times New Roman" pitchFamily="18" charset="0"/>
              </a:rPr>
              <a:t>WHY WE NEED?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0" name="Picture 3" descr="C:\Users\ManikAlok\Desktop\Picture1.png"/>
          <p:cNvPicPr>
            <a:picLocks noChangeAspect="1" noChangeArrowheads="1"/>
          </p:cNvPicPr>
          <p:nvPr/>
        </p:nvPicPr>
        <p:blipFill>
          <a:blip r:embed="rId2"/>
          <a:srcRect/>
          <a:stretch>
            <a:fillRect/>
          </a:stretch>
        </p:blipFill>
        <p:spPr bwMode="auto">
          <a:xfrm>
            <a:off x="914400" y="1676400"/>
            <a:ext cx="6965950" cy="4267200"/>
          </a:xfrm>
          <a:prstGeom prst="rect">
            <a:avLst/>
          </a:prstGeom>
          <a:noFill/>
          <a:ln w="9525">
            <a:noFill/>
            <a:miter lim="800000"/>
            <a:headEnd/>
            <a:tailEnd/>
          </a:ln>
        </p:spPr>
      </p:pic>
      <p:sp>
        <p:nvSpPr>
          <p:cNvPr id="5" name="Title 2"/>
          <p:cNvSpPr>
            <a:spLocks noGrp="1"/>
          </p:cNvSpPr>
          <p:nvPr>
            <p:ph type="title"/>
          </p:nvPr>
        </p:nvSpPr>
        <p:spPr/>
        <p:txBody>
          <a:bodyPr/>
          <a:lstStyle/>
          <a:p>
            <a:r>
              <a:rPr lang="en-US" sz="4000" b="1" smtClean="0">
                <a:solidFill>
                  <a:srgbClr val="00B050"/>
                </a:solidFill>
                <a:latin typeface="Times New Roman" pitchFamily="18" charset="0"/>
                <a:cs typeface="Times New Roman" pitchFamily="18" charset="0"/>
              </a:rPr>
              <a:t>Einstein’s Coefficients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blinds(horizontal)">
                                      <p:cBhvr>
                                        <p:cTn id="7" dur="500"/>
                                        <p:tgtEl>
                                          <p:spTgt spid="501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B050"/>
                </a:solidFill>
                <a:latin typeface="Times New Roman" pitchFamily="18" charset="0"/>
                <a:cs typeface="Times New Roman" pitchFamily="18" charset="0"/>
              </a:rPr>
              <a:t>Spontaneous emission</a:t>
            </a:r>
          </a:p>
        </p:txBody>
      </p:sp>
      <p:sp>
        <p:nvSpPr>
          <p:cNvPr id="3" name="Content Placeholder 2"/>
          <p:cNvSpPr>
            <a:spLocks noGrp="1"/>
          </p:cNvSpPr>
          <p:nvPr>
            <p:ph idx="1"/>
          </p:nvPr>
        </p:nvSpPr>
        <p:spPr>
          <a:xfrm>
            <a:off x="301625" y="1527175"/>
            <a:ext cx="8504238" cy="4572000"/>
          </a:xfrm>
        </p:spPr>
        <p:txBody>
          <a:bodyPr/>
          <a:lstStyle/>
          <a:p>
            <a:pPr algn="just">
              <a:buFont typeface="Arial" charset="0"/>
              <a:buNone/>
              <a:defRPr/>
            </a:pPr>
            <a:r>
              <a:rPr lang="en-US" sz="3600" dirty="0" smtClean="0">
                <a:latin typeface="Times New Roman" pitchFamily="18" charset="0"/>
                <a:cs typeface="Times New Roman" pitchFamily="18" charset="0"/>
              </a:rPr>
              <a:t>	</a:t>
            </a:r>
            <a:r>
              <a:rPr lang="en-US" sz="4000" b="1" dirty="0" smtClean="0">
                <a:solidFill>
                  <a:schemeClr val="accent2">
                    <a:lumMod val="75000"/>
                  </a:schemeClr>
                </a:solidFill>
                <a:latin typeface="Times New Roman" pitchFamily="18" charset="0"/>
                <a:cs typeface="Times New Roman" pitchFamily="18" charset="0"/>
              </a:rPr>
              <a:t>A</a:t>
            </a:r>
            <a:r>
              <a:rPr lang="en-US" sz="4000" b="1" baseline="-25000" dirty="0" smtClean="0">
                <a:solidFill>
                  <a:schemeClr val="accent2">
                    <a:lumMod val="75000"/>
                  </a:schemeClr>
                </a:solidFill>
                <a:latin typeface="Times New Roman" pitchFamily="18" charset="0"/>
                <a:cs typeface="Times New Roman" pitchFamily="18" charset="0"/>
              </a:rPr>
              <a:t>21</a:t>
            </a:r>
            <a:r>
              <a:rPr lang="en-US" sz="3600" dirty="0" smtClean="0">
                <a:latin typeface="Times New Roman" pitchFamily="18" charset="0"/>
                <a:cs typeface="Times New Roman" pitchFamily="18" charset="0"/>
              </a:rPr>
              <a:t> :- correspond to spontaneous emission probability per unit time.</a:t>
            </a:r>
          </a:p>
          <a:p>
            <a:pPr algn="just">
              <a:buFont typeface="Arial" charset="0"/>
              <a:buNone/>
              <a:defRPr/>
            </a:pPr>
            <a:endParaRPr lang="en-US" sz="3600" dirty="0" smtClean="0">
              <a:latin typeface="Times New Roman" pitchFamily="18" charset="0"/>
              <a:cs typeface="Times New Roman" pitchFamily="18" charset="0"/>
            </a:endParaRPr>
          </a:p>
          <a:p>
            <a:pPr algn="just">
              <a:buFont typeface="Arial" charset="0"/>
              <a:buNone/>
              <a:defRPr/>
            </a:pPr>
            <a:r>
              <a:rPr lang="en-US" sz="3600" dirty="0" smtClean="0">
                <a:latin typeface="Times New Roman" pitchFamily="18" charset="0"/>
                <a:cs typeface="Times New Roman" pitchFamily="18" charset="0"/>
              </a:rPr>
              <a:t>	This particular emission can occur without the presence of external field E(</a:t>
            </a:r>
            <a:r>
              <a:rPr lang="en-US" sz="3600" i="1" dirty="0" smtClean="0">
                <a:latin typeface="Times New Roman" pitchFamily="18" charset="0"/>
                <a:cs typeface="Times New Roman" pitchFamily="18" charset="0"/>
              </a:rPr>
              <a:t>v</a:t>
            </a:r>
            <a:r>
              <a:rPr lang="en-US" sz="3600" dirty="0" smtClean="0">
                <a:latin typeface="Times New Roman" pitchFamily="18" charset="0"/>
                <a:cs typeface="Times New Roman" pitchFamily="18" charset="0"/>
              </a:rPr>
              <a:t>)</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B050"/>
                </a:solidFill>
                <a:latin typeface="Times New Roman" pitchFamily="18" charset="0"/>
                <a:cs typeface="Times New Roman" pitchFamily="18" charset="0"/>
              </a:rPr>
              <a:t>Stimulated Emission</a:t>
            </a:r>
            <a:endParaRPr lang="en-US" sz="4000" smtClean="0">
              <a:solidFill>
                <a:srgbClr val="00B050"/>
              </a:solidFill>
            </a:endParaRPr>
          </a:p>
        </p:txBody>
      </p:sp>
      <p:sp>
        <p:nvSpPr>
          <p:cNvPr id="3" name="Content Placeholder 2"/>
          <p:cNvSpPr>
            <a:spLocks noGrp="1"/>
          </p:cNvSpPr>
          <p:nvPr>
            <p:ph idx="1"/>
          </p:nvPr>
        </p:nvSpPr>
        <p:spPr>
          <a:xfrm>
            <a:off x="301625" y="1527175"/>
            <a:ext cx="8504238" cy="4572000"/>
          </a:xfrm>
        </p:spPr>
        <p:txBody>
          <a:bodyPr/>
          <a:lstStyle/>
          <a:p>
            <a:pPr algn="just">
              <a:buFont typeface="Arial" charset="0"/>
              <a:buNone/>
              <a:defRPr/>
            </a:pPr>
            <a:r>
              <a:rPr lang="en-US" b="1" dirty="0" smtClean="0">
                <a:solidFill>
                  <a:schemeClr val="accent2">
                    <a:lumMod val="75000"/>
                  </a:schemeClr>
                </a:solidFill>
                <a:latin typeface="Times New Roman" pitchFamily="18" charset="0"/>
                <a:cs typeface="Times New Roman" pitchFamily="18" charset="0"/>
              </a:rPr>
              <a:t>	</a:t>
            </a:r>
            <a:r>
              <a:rPr lang="en-US" sz="4000" b="1" dirty="0" smtClean="0">
                <a:solidFill>
                  <a:schemeClr val="accent2">
                    <a:lumMod val="75000"/>
                  </a:schemeClr>
                </a:solidFill>
                <a:latin typeface="Times New Roman" pitchFamily="18" charset="0"/>
                <a:cs typeface="Times New Roman" pitchFamily="18" charset="0"/>
              </a:rPr>
              <a:t>B</a:t>
            </a:r>
            <a:r>
              <a:rPr lang="en-US" sz="4000" b="1" baseline="-25000" dirty="0" smtClean="0">
                <a:solidFill>
                  <a:schemeClr val="accent2">
                    <a:lumMod val="75000"/>
                  </a:schemeClr>
                </a:solidFill>
                <a:latin typeface="Times New Roman" pitchFamily="18" charset="0"/>
                <a:cs typeface="Times New Roman" pitchFamily="18" charset="0"/>
              </a:rPr>
              <a:t>21</a:t>
            </a:r>
            <a:r>
              <a:rPr lang="en-US" b="1" dirty="0" smtClean="0">
                <a:solidFill>
                  <a:schemeClr val="accent2">
                    <a:lumMod val="75000"/>
                  </a:schemeClr>
                </a:solidFill>
                <a:latin typeface="Times New Roman" pitchFamily="18" charset="0"/>
                <a:cs typeface="Times New Roman" pitchFamily="18" charset="0"/>
              </a:rPr>
              <a:t> :- </a:t>
            </a:r>
            <a:r>
              <a:rPr lang="en-US" dirty="0" smtClean="0">
                <a:latin typeface="Times New Roman" pitchFamily="18" charset="0"/>
                <a:cs typeface="Times New Roman" pitchFamily="18" charset="0"/>
              </a:rPr>
              <a:t>correspond to stimulated emission probability per unit time</a:t>
            </a:r>
          </a:p>
          <a:p>
            <a:pPr algn="just">
              <a:buFont typeface="Arial" charset="0"/>
              <a:buNone/>
              <a:defRPr/>
            </a:pPr>
            <a:endParaRPr lang="en-US" dirty="0" smtClean="0">
              <a:latin typeface="Times New Roman" pitchFamily="18" charset="0"/>
              <a:cs typeface="Times New Roman" pitchFamily="18" charset="0"/>
            </a:endParaRPr>
          </a:p>
          <a:p>
            <a:pPr algn="just">
              <a:buFont typeface="Arial" charset="0"/>
              <a:buNone/>
              <a:defRPr/>
            </a:pPr>
            <a:r>
              <a:rPr lang="en-US" dirty="0" smtClean="0">
                <a:latin typeface="Times New Roman" pitchFamily="18" charset="0"/>
                <a:cs typeface="Times New Roman" pitchFamily="18" charset="0"/>
              </a:rPr>
              <a:t>	This type of emission can occur in presence of external field E(</a:t>
            </a:r>
            <a:r>
              <a:rPr lang="en-US" i="1" dirty="0" smtClean="0">
                <a:latin typeface="Times New Roman" pitchFamily="18" charset="0"/>
                <a:cs typeface="Times New Roman" pitchFamily="18" charset="0"/>
              </a:rPr>
              <a:t>v</a:t>
            </a:r>
            <a:r>
              <a:rPr lang="en-US" dirty="0" smtClean="0">
                <a:latin typeface="Times New Roman" pitchFamily="18" charset="0"/>
                <a:cs typeface="Times New Roman" pitchFamily="18" charset="0"/>
              </a:rPr>
              <a:t>) only</a:t>
            </a:r>
            <a:endParaRPr lang="en-US" dirty="0" smtClean="0"/>
          </a:p>
          <a:p>
            <a:pPr>
              <a:buFont typeface="Arial" charset="0"/>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B050"/>
                </a:solidFill>
                <a:latin typeface="Times New Roman" pitchFamily="18" charset="0"/>
                <a:cs typeface="Times New Roman" pitchFamily="18" charset="0"/>
              </a:rPr>
              <a:t>Stimulated Absorption</a:t>
            </a:r>
          </a:p>
        </p:txBody>
      </p:sp>
      <p:sp>
        <p:nvSpPr>
          <p:cNvPr id="3" name="Content Placeholder 2"/>
          <p:cNvSpPr>
            <a:spLocks noGrp="1"/>
          </p:cNvSpPr>
          <p:nvPr>
            <p:ph idx="1"/>
          </p:nvPr>
        </p:nvSpPr>
        <p:spPr>
          <a:xfrm>
            <a:off x="457200" y="1524000"/>
            <a:ext cx="8229600" cy="4525963"/>
          </a:xfrm>
        </p:spPr>
        <p:txBody>
          <a:bodyPr/>
          <a:lstStyle/>
          <a:p>
            <a:pPr algn="just">
              <a:buFont typeface="Arial" charset="0"/>
              <a:buNone/>
              <a:defRPr/>
            </a:pPr>
            <a:r>
              <a:rPr lang="en-US" dirty="0" smtClean="0"/>
              <a:t> 	</a:t>
            </a:r>
            <a:r>
              <a:rPr lang="en-US" sz="4000" b="1" dirty="0" smtClean="0">
                <a:solidFill>
                  <a:schemeClr val="accent2">
                    <a:lumMod val="75000"/>
                  </a:schemeClr>
                </a:solidFill>
                <a:latin typeface="Times New Roman" pitchFamily="18" charset="0"/>
                <a:cs typeface="Times New Roman" pitchFamily="18" charset="0"/>
              </a:rPr>
              <a:t>B</a:t>
            </a:r>
            <a:r>
              <a:rPr lang="en-US" sz="4000" b="1" baseline="-25000" dirty="0" smtClean="0">
                <a:solidFill>
                  <a:schemeClr val="accent2">
                    <a:lumMod val="75000"/>
                  </a:schemeClr>
                </a:solidFill>
                <a:latin typeface="Times New Roman" pitchFamily="18" charset="0"/>
                <a:cs typeface="Times New Roman" pitchFamily="18" charset="0"/>
              </a:rPr>
              <a:t>12</a:t>
            </a:r>
            <a:r>
              <a:rPr lang="en-US" sz="3600" b="1" dirty="0" smtClean="0">
                <a:solidFill>
                  <a:schemeClr val="accent2">
                    <a:lumMod val="75000"/>
                  </a:schemeClr>
                </a:solidFill>
                <a:latin typeface="Times New Roman" pitchFamily="18" charset="0"/>
                <a:cs typeface="Times New Roman" pitchFamily="18" charset="0"/>
              </a:rPr>
              <a:t> :- </a:t>
            </a:r>
            <a:r>
              <a:rPr lang="en-US" sz="3600" dirty="0" smtClean="0">
                <a:latin typeface="Times New Roman" pitchFamily="18" charset="0"/>
                <a:cs typeface="Times New Roman" pitchFamily="18" charset="0"/>
              </a:rPr>
              <a:t>correspond to stimulated absorption probability per unit time</a:t>
            </a:r>
          </a:p>
          <a:p>
            <a:pPr algn="just">
              <a:buFont typeface="Arial" charset="0"/>
              <a:buNone/>
              <a:defRPr/>
            </a:pPr>
            <a:endParaRPr lang="en-US" sz="3600" dirty="0" smtClean="0">
              <a:latin typeface="Times New Roman" pitchFamily="18" charset="0"/>
              <a:cs typeface="Times New Roman" pitchFamily="18" charset="0"/>
            </a:endParaRPr>
          </a:p>
          <a:p>
            <a:pPr algn="just">
              <a:buFont typeface="Arial" charset="0"/>
              <a:buNone/>
              <a:defRPr/>
            </a:pPr>
            <a:r>
              <a:rPr lang="en-US" sz="3600" dirty="0" smtClean="0">
                <a:latin typeface="Times New Roman" pitchFamily="18" charset="0"/>
                <a:cs typeface="Times New Roman" pitchFamily="18" charset="0"/>
              </a:rPr>
              <a:t>	This type of absorption can occur in presence of external field E(</a:t>
            </a:r>
            <a:r>
              <a:rPr lang="en-US" sz="3600" i="1" dirty="0" smtClean="0">
                <a:latin typeface="Times New Roman" pitchFamily="18" charset="0"/>
                <a:cs typeface="Times New Roman" pitchFamily="18" charset="0"/>
              </a:rPr>
              <a:t>v</a:t>
            </a:r>
            <a:r>
              <a:rPr lang="en-US" sz="3600" dirty="0" smtClean="0">
                <a:latin typeface="Times New Roman" pitchFamily="18" charset="0"/>
                <a:cs typeface="Times New Roman" pitchFamily="18" charset="0"/>
              </a:rPr>
              <a:t>) only</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B050"/>
                </a:solidFill>
                <a:latin typeface="Times New Roman" pitchFamily="18" charset="0"/>
                <a:cs typeface="Times New Roman" pitchFamily="18" charset="0"/>
              </a:rPr>
              <a:t>Total Emission Probability</a:t>
            </a:r>
          </a:p>
        </p:txBody>
      </p:sp>
      <p:sp>
        <p:nvSpPr>
          <p:cNvPr id="4100" name="Content Placeholder 2"/>
          <p:cNvSpPr>
            <a:spLocks noGrp="1"/>
          </p:cNvSpPr>
          <p:nvPr>
            <p:ph idx="1"/>
          </p:nvPr>
        </p:nvSpPr>
        <p:spPr>
          <a:xfrm>
            <a:off x="301625" y="1527175"/>
            <a:ext cx="8504238" cy="4572000"/>
          </a:xfrm>
        </p:spPr>
        <p:txBody>
          <a:bodyPr/>
          <a:lstStyle/>
          <a:p>
            <a:pPr>
              <a:buFont typeface="Arial" pitchFamily="34" charset="0"/>
              <a:buNone/>
            </a:pPr>
            <a:r>
              <a:rPr lang="en-US" smtClean="0"/>
              <a:t> </a:t>
            </a:r>
            <a:r>
              <a:rPr lang="en-US" b="1" smtClean="0">
                <a:latin typeface="Times New Roman" pitchFamily="18" charset="0"/>
                <a:cs typeface="Times New Roman" pitchFamily="18" charset="0"/>
              </a:rPr>
              <a:t>Spontaneous Emission + Stimulated Emission</a:t>
            </a:r>
          </a:p>
          <a:p>
            <a:pPr>
              <a:buFont typeface="Arial" pitchFamily="34" charset="0"/>
              <a:buNone/>
            </a:pPr>
            <a:endParaRPr lang="en-US" b="1" smtClean="0">
              <a:latin typeface="Times New Roman" pitchFamily="18" charset="0"/>
              <a:cs typeface="Times New Roman" pitchFamily="18" charset="0"/>
            </a:endParaRPr>
          </a:p>
          <a:p>
            <a:pPr algn="ctr">
              <a:buFont typeface="Arial" pitchFamily="34" charset="0"/>
              <a:buNone/>
            </a:pPr>
            <a:r>
              <a:rPr lang="en-US" b="1" smtClean="0">
                <a:latin typeface="Times New Roman" pitchFamily="18" charset="0"/>
                <a:cs typeface="Times New Roman" pitchFamily="18" charset="0"/>
              </a:rPr>
              <a:t>A</a:t>
            </a:r>
            <a:r>
              <a:rPr lang="en-US" b="1" baseline="-25000" smtClean="0">
                <a:latin typeface="Times New Roman" pitchFamily="18" charset="0"/>
                <a:cs typeface="Times New Roman" pitchFamily="18" charset="0"/>
              </a:rPr>
              <a:t>21</a:t>
            </a:r>
            <a:r>
              <a:rPr lang="en-US" b="1" smtClean="0">
                <a:latin typeface="Times New Roman" pitchFamily="18" charset="0"/>
                <a:cs typeface="Times New Roman" pitchFamily="18" charset="0"/>
              </a:rPr>
              <a:t> + B</a:t>
            </a:r>
            <a:r>
              <a:rPr lang="en-US" b="1" baseline="-25000" smtClean="0">
                <a:latin typeface="Times New Roman" pitchFamily="18" charset="0"/>
                <a:cs typeface="Times New Roman" pitchFamily="18" charset="0"/>
              </a:rPr>
              <a:t>21</a:t>
            </a:r>
            <a:r>
              <a:rPr lang="en-US" b="1" smtClean="0">
                <a:latin typeface="Times New Roman" pitchFamily="18" charset="0"/>
                <a:cs typeface="Times New Roman" pitchFamily="18" charset="0"/>
              </a:rPr>
              <a:t> E(</a:t>
            </a:r>
            <a:r>
              <a:rPr lang="en-US" b="1" i="1" smtClean="0">
                <a:latin typeface="Times New Roman" pitchFamily="18" charset="0"/>
                <a:cs typeface="Times New Roman" pitchFamily="18" charset="0"/>
              </a:rPr>
              <a:t>v</a:t>
            </a:r>
            <a:r>
              <a:rPr lang="en-US" b="1" smtClean="0">
                <a:latin typeface="Times New Roman" pitchFamily="18" charset="0"/>
                <a:cs typeface="Times New Roman" pitchFamily="18" charset="0"/>
              </a:rPr>
              <a:t>)</a:t>
            </a:r>
          </a:p>
          <a:p>
            <a:pPr algn="ctr">
              <a:buFont typeface="Arial" pitchFamily="34" charset="0"/>
              <a:buNone/>
            </a:pPr>
            <a:endParaRPr lang="en-US" b="1" smtClean="0">
              <a:latin typeface="Times New Roman" pitchFamily="18" charset="0"/>
              <a:cs typeface="Times New Roman" pitchFamily="18" charset="0"/>
            </a:endParaRPr>
          </a:p>
          <a:p>
            <a:pPr algn="just">
              <a:buFont typeface="Arial" pitchFamily="34" charset="0"/>
              <a:buNone/>
            </a:pPr>
            <a:r>
              <a:rPr lang="en-US" sz="2800" smtClean="0">
                <a:latin typeface="Times New Roman" pitchFamily="18" charset="0"/>
                <a:cs typeface="Times New Roman" pitchFamily="18" charset="0"/>
              </a:rPr>
              <a:t>Number of atoms that can jump from level E2 to E1 is</a:t>
            </a:r>
          </a:p>
          <a:p>
            <a:pPr algn="just">
              <a:buFont typeface="Arial" pitchFamily="34" charset="0"/>
              <a:buNone/>
            </a:pPr>
            <a:endParaRPr lang="en-US" sz="2800" baseline="-25000" smtClean="0">
              <a:latin typeface="Times New Roman" pitchFamily="18" charset="0"/>
              <a:cs typeface="Times New Roman" pitchFamily="18" charset="0"/>
            </a:endParaRPr>
          </a:p>
          <a:p>
            <a:pPr algn="ctr">
              <a:buFont typeface="Arial" pitchFamily="34" charset="0"/>
              <a:buNone/>
            </a:pPr>
            <a:endParaRPr lang="en-US" sz="2800" baseline="-25000" smtClean="0">
              <a:latin typeface="Times New Roman" pitchFamily="18" charset="0"/>
              <a:cs typeface="Times New Roman" pitchFamily="18" charset="0"/>
            </a:endParaRPr>
          </a:p>
        </p:txBody>
      </p:sp>
      <p:graphicFrame>
        <p:nvGraphicFramePr>
          <p:cNvPr id="4098" name="Object 2"/>
          <p:cNvGraphicFramePr>
            <a:graphicFrameLocks noChangeAspect="1"/>
          </p:cNvGraphicFramePr>
          <p:nvPr/>
        </p:nvGraphicFramePr>
        <p:xfrm>
          <a:off x="1752600" y="4648200"/>
          <a:ext cx="5562600" cy="1101725"/>
        </p:xfrm>
        <a:graphic>
          <a:graphicData uri="http://schemas.openxmlformats.org/presentationml/2006/ole">
            <p:oleObj spid="_x0000_s2050" name="Equation" r:id="rId3" imgW="1091880" imgH="215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00">
                                            <p:txEl>
                                              <p:pRg st="0" end="0"/>
                                            </p:txEl>
                                          </p:spTgt>
                                        </p:tgtEl>
                                        <p:attrNameLst>
                                          <p:attrName>style.visibility</p:attrName>
                                        </p:attrNameLst>
                                      </p:cBhvr>
                                      <p:to>
                                        <p:strVal val="visible"/>
                                      </p:to>
                                    </p:set>
                                    <p:animEffect transition="in" filter="blinds(horizontal)">
                                      <p:cBhvr>
                                        <p:cTn id="12" dur="500"/>
                                        <p:tgtEl>
                                          <p:spTgt spid="410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00">
                                            <p:txEl>
                                              <p:pRg st="2" end="2"/>
                                            </p:txEl>
                                          </p:spTgt>
                                        </p:tgtEl>
                                        <p:attrNameLst>
                                          <p:attrName>style.visibility</p:attrName>
                                        </p:attrNameLst>
                                      </p:cBhvr>
                                      <p:to>
                                        <p:strVal val="visible"/>
                                      </p:to>
                                    </p:set>
                                    <p:animEffect transition="in" filter="blinds(horizontal)">
                                      <p:cBhvr>
                                        <p:cTn id="17" dur="500"/>
                                        <p:tgtEl>
                                          <p:spTgt spid="41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00">
                                            <p:txEl>
                                              <p:pRg st="4" end="4"/>
                                            </p:txEl>
                                          </p:spTgt>
                                        </p:tgtEl>
                                        <p:attrNameLst>
                                          <p:attrName>style.visibility</p:attrName>
                                        </p:attrNameLst>
                                      </p:cBhvr>
                                      <p:to>
                                        <p:strVal val="visible"/>
                                      </p:to>
                                    </p:set>
                                    <p:animEffect transition="in" filter="blinds(horizontal)">
                                      <p:cBhvr>
                                        <p:cTn id="22" dur="500"/>
                                        <p:tgtEl>
                                          <p:spTgt spid="410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98"/>
                                        </p:tgtEl>
                                        <p:attrNameLst>
                                          <p:attrName>style.visibility</p:attrName>
                                        </p:attrNameLst>
                                      </p:cBhvr>
                                      <p:to>
                                        <p:strVal val="visible"/>
                                      </p:to>
                                    </p:set>
                                    <p:animEffect transition="in" filter="blinds(horizontal)">
                                      <p:cBhvr>
                                        <p:cTn id="2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defRPr/>
            </a:pPr>
            <a:endParaRPr lang="en-US" smtClean="0"/>
          </a:p>
        </p:txBody>
      </p:sp>
      <p:pic>
        <p:nvPicPr>
          <p:cNvPr id="6" name="Content Placeholder 5" descr="10mWmultimodetube"/>
          <p:cNvPicPr>
            <a:picLocks noGrp="1" noChangeAspect="1" noChangeArrowheads="1"/>
          </p:cNvPicPr>
          <p:nvPr>
            <p:ph idx="1"/>
          </p:nvPr>
        </p:nvPicPr>
        <p:blipFill>
          <a:blip r:embed="rId2"/>
          <a:srcRect/>
          <a:stretch>
            <a:fillRect/>
          </a:stretch>
        </p:blipFill>
        <p:spPr>
          <a:xfrm>
            <a:off x="0" y="0"/>
            <a:ext cx="9144000" cy="68580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500" autoRev="1" fill="hold">
                                          <p:stCondLst>
                                            <p:cond delay="0"/>
                                          </p:stCondLst>
                                        </p:cTn>
                                        <p:tgtEl>
                                          <p:spTgt spid="6"/>
                                        </p:tgtEl>
                                        <p:attrNameLst>
                                          <p:attrName>ppt_w</p:attrName>
                                        </p:attrNameLst>
                                      </p:cBhvr>
                                    </p:anim>
                                    <p:anim by="(#ppt_w*0.50)" calcmode="lin" valueType="num">
                                      <p:cBhvr>
                                        <p:cTn id="8" dur="500" decel="50000" autoRev="1" fill="hold">
                                          <p:stCondLst>
                                            <p:cond delay="0"/>
                                          </p:stCondLst>
                                        </p:cTn>
                                        <p:tgtEl>
                                          <p:spTgt spid="6"/>
                                        </p:tgtEl>
                                        <p:attrNameLst>
                                          <p:attrName>ppt_x</p:attrName>
                                        </p:attrNameLst>
                                      </p:cBhvr>
                                    </p:anim>
                                    <p:anim from="(-#ppt_h/2)" to="(#ppt_y)" calcmode="lin" valueType="num">
                                      <p:cBhvr>
                                        <p:cTn id="9" dur="1000" fill="hold">
                                          <p:stCondLst>
                                            <p:cond delay="0"/>
                                          </p:stCondLst>
                                        </p:cTn>
                                        <p:tgtEl>
                                          <p:spTgt spid="6"/>
                                        </p:tgtEl>
                                        <p:attrNameLst>
                                          <p:attrName>ppt_y</p:attrName>
                                        </p:attrNameLst>
                                      </p:cBhvr>
                                    </p:anim>
                                    <p:animRot by="21600000">
                                      <p:cBhvr>
                                        <p:cTn id="10"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B050"/>
                </a:solidFill>
                <a:latin typeface="Times New Roman" pitchFamily="18" charset="0"/>
                <a:cs typeface="Times New Roman" pitchFamily="18" charset="0"/>
              </a:rPr>
              <a:t>Total Absorption Probability</a:t>
            </a:r>
            <a:endParaRPr lang="en-US" sz="4000" smtClean="0">
              <a:solidFill>
                <a:srgbClr val="00B050"/>
              </a:solidFill>
            </a:endParaRPr>
          </a:p>
        </p:txBody>
      </p:sp>
      <p:graphicFrame>
        <p:nvGraphicFramePr>
          <p:cNvPr id="5122" name="Object 2"/>
          <p:cNvGraphicFramePr>
            <a:graphicFrameLocks noChangeAspect="1"/>
          </p:cNvGraphicFramePr>
          <p:nvPr>
            <p:ph idx="1"/>
          </p:nvPr>
        </p:nvGraphicFramePr>
        <p:xfrm>
          <a:off x="685800" y="2590800"/>
          <a:ext cx="7239000" cy="1981200"/>
        </p:xfrm>
        <a:graphic>
          <a:graphicData uri="http://schemas.openxmlformats.org/presentationml/2006/ole">
            <p:oleObj spid="_x0000_s3074" name="Equation" r:id="rId3" imgW="736560" imgH="215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linds(horizontal)">
                                      <p:cBhvr>
                                        <p:cTn id="1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B050"/>
                </a:solidFill>
                <a:latin typeface="Times New Roman" pitchFamily="18" charset="0"/>
                <a:cs typeface="Times New Roman" pitchFamily="18" charset="0"/>
              </a:rPr>
              <a:t>Equilibrium condition</a:t>
            </a:r>
          </a:p>
        </p:txBody>
      </p:sp>
      <p:sp>
        <p:nvSpPr>
          <p:cNvPr id="2052" name="Content Placeholder 2"/>
          <p:cNvSpPr>
            <a:spLocks noGrp="1"/>
          </p:cNvSpPr>
          <p:nvPr>
            <p:ph idx="1"/>
          </p:nvPr>
        </p:nvSpPr>
        <p:spPr>
          <a:xfrm>
            <a:off x="301625" y="1527175"/>
            <a:ext cx="8504238" cy="4572000"/>
          </a:xfrm>
        </p:spPr>
        <p:txBody>
          <a:bodyPr/>
          <a:lstStyle/>
          <a:p>
            <a:pPr algn="just">
              <a:buFont typeface="Arial" pitchFamily="34" charset="0"/>
              <a:buNone/>
            </a:pPr>
            <a:r>
              <a:rPr lang="en-US" smtClean="0"/>
              <a:t>	</a:t>
            </a:r>
            <a:r>
              <a:rPr lang="en-US" smtClean="0">
                <a:latin typeface="Times New Roman" pitchFamily="18" charset="0"/>
                <a:cs typeface="Times New Roman" pitchFamily="18" charset="0"/>
              </a:rPr>
              <a:t>In case of energy states the number of electron absorbed and emitted should be equal or the rate of change of numbers of atoms in two states should be equal.</a:t>
            </a:r>
          </a:p>
          <a:p>
            <a:pPr algn="just">
              <a:buFont typeface="Arial" pitchFamily="34" charset="0"/>
              <a:buNone/>
            </a:pPr>
            <a:endParaRPr lang="en-US" smtClean="0">
              <a:latin typeface="Times New Roman" pitchFamily="18" charset="0"/>
              <a:cs typeface="Times New Roman" pitchFamily="18" charset="0"/>
            </a:endParaRPr>
          </a:p>
          <a:p>
            <a:pPr algn="just">
              <a:buFont typeface="Arial" pitchFamily="34" charset="0"/>
              <a:buNone/>
            </a:pPr>
            <a:endParaRPr lang="en-US" smtClean="0">
              <a:latin typeface="Times New Roman" pitchFamily="18" charset="0"/>
              <a:cs typeface="Times New Roman" pitchFamily="18" charset="0"/>
            </a:endParaRPr>
          </a:p>
        </p:txBody>
      </p:sp>
      <p:graphicFrame>
        <p:nvGraphicFramePr>
          <p:cNvPr id="2050" name="Object 2"/>
          <p:cNvGraphicFramePr>
            <a:graphicFrameLocks noChangeAspect="1"/>
          </p:cNvGraphicFramePr>
          <p:nvPr/>
        </p:nvGraphicFramePr>
        <p:xfrm>
          <a:off x="2438400" y="3810000"/>
          <a:ext cx="4114800" cy="1676400"/>
        </p:xfrm>
        <a:graphic>
          <a:graphicData uri="http://schemas.openxmlformats.org/presentationml/2006/ole">
            <p:oleObj spid="_x0000_s4098" name="Equation" r:id="rId3" imgW="495000" imgH="393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2">
                                            <p:txEl>
                                              <p:pRg st="0" end="0"/>
                                            </p:txEl>
                                          </p:spTgt>
                                        </p:tgtEl>
                                        <p:attrNameLst>
                                          <p:attrName>style.visibility</p:attrName>
                                        </p:attrNameLst>
                                      </p:cBhvr>
                                      <p:to>
                                        <p:strVal val="visible"/>
                                      </p:to>
                                    </p:set>
                                    <p:animEffect transition="in" filter="blinds(horizontal)">
                                      <p:cBhvr>
                                        <p:cTn id="12" dur="500"/>
                                        <p:tgtEl>
                                          <p:spTgt spid="205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blinds(horizontal)">
                                      <p:cBhvr>
                                        <p:cTn id="1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B050"/>
                </a:solidFill>
                <a:latin typeface="Times New Roman" pitchFamily="18" charset="0"/>
                <a:cs typeface="Times New Roman" pitchFamily="18" charset="0"/>
              </a:rPr>
              <a:t>The rate of change of atoms in E</a:t>
            </a:r>
            <a:r>
              <a:rPr lang="en-US" sz="4000" b="1" baseline="-25000" smtClean="0">
                <a:solidFill>
                  <a:srgbClr val="00B050"/>
                </a:solidFill>
                <a:latin typeface="Times New Roman" pitchFamily="18" charset="0"/>
                <a:cs typeface="Times New Roman" pitchFamily="18" charset="0"/>
              </a:rPr>
              <a:t>2</a:t>
            </a:r>
          </a:p>
        </p:txBody>
      </p:sp>
      <p:sp>
        <p:nvSpPr>
          <p:cNvPr id="6149" name="Content Placeholder 2"/>
          <p:cNvSpPr>
            <a:spLocks noGrp="1"/>
          </p:cNvSpPr>
          <p:nvPr>
            <p:ph idx="1"/>
          </p:nvPr>
        </p:nvSpPr>
        <p:spPr>
          <a:xfrm>
            <a:off x="301625" y="1527175"/>
            <a:ext cx="8504238" cy="4572000"/>
          </a:xfrm>
        </p:spPr>
        <p:txBody>
          <a:bodyPr/>
          <a:lstStyle/>
          <a:p>
            <a:pPr>
              <a:buFont typeface="Arial" pitchFamily="34" charset="0"/>
              <a:buNone/>
            </a:pPr>
            <a:r>
              <a:rPr lang="en-US" smtClean="0"/>
              <a:t> It can be given by differentiation</a:t>
            </a:r>
          </a:p>
          <a:p>
            <a:pPr>
              <a:buFont typeface="Arial" pitchFamily="34" charset="0"/>
              <a:buNone/>
            </a:pPr>
            <a:endParaRPr lang="en-US" smtClean="0"/>
          </a:p>
          <a:p>
            <a:pPr>
              <a:buFont typeface="Arial" pitchFamily="34" charset="0"/>
              <a:buNone/>
            </a:pPr>
            <a:r>
              <a:rPr lang="en-US" smtClean="0"/>
              <a:t>                                                                 (probability)</a:t>
            </a:r>
          </a:p>
          <a:p>
            <a:pPr>
              <a:buFont typeface="Arial" pitchFamily="34" charset="0"/>
              <a:buNone/>
            </a:pPr>
            <a:endParaRPr lang="en-US" smtClean="0"/>
          </a:p>
          <a:p>
            <a:pPr algn="ctr">
              <a:buFont typeface="Arial" pitchFamily="34" charset="0"/>
              <a:buNone/>
            </a:pPr>
            <a:r>
              <a:rPr lang="en-US" sz="3600" b="1" smtClean="0"/>
              <a:t>or</a:t>
            </a:r>
          </a:p>
          <a:p>
            <a:pPr>
              <a:buFont typeface="Arial" pitchFamily="34" charset="0"/>
              <a:buNone/>
            </a:pPr>
            <a:endParaRPr lang="en-US" smtClean="0"/>
          </a:p>
          <a:p>
            <a:pPr>
              <a:buFont typeface="Arial" pitchFamily="34" charset="0"/>
              <a:buNone/>
            </a:pPr>
            <a:endParaRPr lang="en-US" smtClean="0"/>
          </a:p>
        </p:txBody>
      </p:sp>
      <p:graphicFrame>
        <p:nvGraphicFramePr>
          <p:cNvPr id="6146" name="Object 2"/>
          <p:cNvGraphicFramePr>
            <a:graphicFrameLocks noChangeAspect="1"/>
          </p:cNvGraphicFramePr>
          <p:nvPr/>
        </p:nvGraphicFramePr>
        <p:xfrm>
          <a:off x="381000" y="2438400"/>
          <a:ext cx="6019800" cy="1339850"/>
        </p:xfrm>
        <a:graphic>
          <a:graphicData uri="http://schemas.openxmlformats.org/presentationml/2006/ole">
            <p:oleObj spid="_x0000_s5122" name="Equation" r:id="rId3" imgW="1841400" imgH="393480" progId="Equation.3">
              <p:embed/>
            </p:oleObj>
          </a:graphicData>
        </a:graphic>
      </p:graphicFrame>
      <p:graphicFrame>
        <p:nvGraphicFramePr>
          <p:cNvPr id="6147" name="Object 3"/>
          <p:cNvGraphicFramePr>
            <a:graphicFrameLocks noChangeAspect="1"/>
          </p:cNvGraphicFramePr>
          <p:nvPr/>
        </p:nvGraphicFramePr>
        <p:xfrm>
          <a:off x="228600" y="4724400"/>
          <a:ext cx="8915400" cy="1600200"/>
        </p:xfrm>
        <a:graphic>
          <a:graphicData uri="http://schemas.openxmlformats.org/presentationml/2006/ole">
            <p:oleObj spid="_x0000_s5123" name="Equation" r:id="rId4" imgW="2361960" imgH="393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9">
                                            <p:txEl>
                                              <p:pRg st="0" end="0"/>
                                            </p:txEl>
                                          </p:spTgt>
                                        </p:tgtEl>
                                        <p:attrNameLst>
                                          <p:attrName>style.visibility</p:attrName>
                                        </p:attrNameLst>
                                      </p:cBhvr>
                                      <p:to>
                                        <p:strVal val="visible"/>
                                      </p:to>
                                    </p:set>
                                    <p:animEffect transition="in" filter="blinds(horizontal)">
                                      <p:cBhvr>
                                        <p:cTn id="12" dur="500"/>
                                        <p:tgtEl>
                                          <p:spTgt spid="614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blinds(horizontal)">
                                      <p:cBhvr>
                                        <p:cTn id="17" dur="500"/>
                                        <p:tgtEl>
                                          <p:spTgt spid="61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7"/>
                                        </p:tgtEl>
                                        <p:attrNameLst>
                                          <p:attrName>style.visibility</p:attrName>
                                        </p:attrNameLst>
                                      </p:cBhvr>
                                      <p:to>
                                        <p:strVal val="visible"/>
                                      </p:to>
                                    </p:set>
                                    <p:animEffect transition="in" filter="blinds(horizontal)">
                                      <p:cBhvr>
                                        <p:cTn id="22"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B050"/>
                </a:solidFill>
                <a:latin typeface="Times New Roman" pitchFamily="18" charset="0"/>
                <a:cs typeface="Times New Roman" pitchFamily="18" charset="0"/>
              </a:rPr>
              <a:t>At Equilibrium</a:t>
            </a:r>
          </a:p>
        </p:txBody>
      </p:sp>
      <p:sp>
        <p:nvSpPr>
          <p:cNvPr id="6149" name="Content Placeholder 2"/>
          <p:cNvSpPr>
            <a:spLocks noGrp="1"/>
          </p:cNvSpPr>
          <p:nvPr>
            <p:ph idx="1"/>
          </p:nvPr>
        </p:nvSpPr>
        <p:spPr>
          <a:xfrm>
            <a:off x="457200" y="1524000"/>
            <a:ext cx="8229600" cy="4525963"/>
          </a:xfrm>
        </p:spPr>
        <p:txBody>
          <a:bodyPr/>
          <a:lstStyle/>
          <a:p>
            <a:pPr>
              <a:buFont typeface="Arial" pitchFamily="34" charset="0"/>
              <a:buNone/>
            </a:pPr>
            <a:r>
              <a:rPr lang="en-US" smtClean="0"/>
              <a:t> </a:t>
            </a:r>
          </a:p>
          <a:p>
            <a:pPr>
              <a:buFont typeface="Arial" pitchFamily="34" charset="0"/>
              <a:buNone/>
            </a:pPr>
            <a:endParaRPr lang="en-US" smtClean="0"/>
          </a:p>
          <a:p>
            <a:pPr>
              <a:buFont typeface="Arial" pitchFamily="34" charset="0"/>
              <a:buNone/>
            </a:pPr>
            <a:endParaRPr lang="en-US" smtClean="0"/>
          </a:p>
          <a:p>
            <a:pPr>
              <a:buFont typeface="Arial" pitchFamily="34" charset="0"/>
              <a:buNone/>
            </a:pPr>
            <a:r>
              <a:rPr lang="en-US" smtClean="0">
                <a:latin typeface="Times New Roman" pitchFamily="18" charset="0"/>
                <a:cs typeface="Times New Roman" pitchFamily="18" charset="0"/>
              </a:rPr>
              <a:t>Then</a:t>
            </a:r>
          </a:p>
        </p:txBody>
      </p:sp>
      <p:graphicFrame>
        <p:nvGraphicFramePr>
          <p:cNvPr id="7170" name="Object 2"/>
          <p:cNvGraphicFramePr>
            <a:graphicFrameLocks noChangeAspect="1"/>
          </p:cNvGraphicFramePr>
          <p:nvPr/>
        </p:nvGraphicFramePr>
        <p:xfrm>
          <a:off x="3429000" y="1828800"/>
          <a:ext cx="2133600" cy="1392238"/>
        </p:xfrm>
        <a:graphic>
          <a:graphicData uri="http://schemas.openxmlformats.org/presentationml/2006/ole">
            <p:oleObj spid="_x0000_s6146" name="Equation" r:id="rId3" imgW="545760" imgH="393480" progId="Equation.3">
              <p:embed/>
            </p:oleObj>
          </a:graphicData>
        </a:graphic>
      </p:graphicFrame>
      <p:graphicFrame>
        <p:nvGraphicFramePr>
          <p:cNvPr id="7171" name="Object 3"/>
          <p:cNvGraphicFramePr>
            <a:graphicFrameLocks noChangeAspect="1"/>
          </p:cNvGraphicFramePr>
          <p:nvPr/>
        </p:nvGraphicFramePr>
        <p:xfrm>
          <a:off x="990600" y="4495800"/>
          <a:ext cx="7543800" cy="928688"/>
        </p:xfrm>
        <a:graphic>
          <a:graphicData uri="http://schemas.openxmlformats.org/presentationml/2006/ole">
            <p:oleObj spid="_x0000_s6147" name="Equation" r:id="rId4" imgW="1866600" imgH="215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blinds(horizontal)">
                                      <p:cBhvr>
                                        <p:cTn id="12" dur="5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71"/>
                                        </p:tgtEl>
                                        <p:attrNameLst>
                                          <p:attrName>style.visibility</p:attrName>
                                        </p:attrNameLst>
                                      </p:cBhvr>
                                      <p:to>
                                        <p:strVal val="visible"/>
                                      </p:to>
                                    </p:set>
                                    <p:animEffect transition="in" filter="blinds(horizontal)">
                                      <p:cBhvr>
                                        <p:cTn id="17"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B050"/>
                </a:solidFill>
                <a:latin typeface="Times New Roman" pitchFamily="18" charset="0"/>
                <a:cs typeface="Times New Roman" pitchFamily="18" charset="0"/>
              </a:rPr>
              <a:t>Emission and absorption are same</a:t>
            </a:r>
          </a:p>
        </p:txBody>
      </p:sp>
      <p:graphicFrame>
        <p:nvGraphicFramePr>
          <p:cNvPr id="8194" name="Content Placeholder 3"/>
          <p:cNvGraphicFramePr>
            <a:graphicFrameLocks noChangeAspect="1"/>
          </p:cNvGraphicFramePr>
          <p:nvPr>
            <p:ph idx="1"/>
          </p:nvPr>
        </p:nvGraphicFramePr>
        <p:xfrm>
          <a:off x="1524000" y="2541588"/>
          <a:ext cx="6096000" cy="2641600"/>
        </p:xfrm>
        <a:graphic>
          <a:graphicData uri="http://schemas.openxmlformats.org/presentationml/2006/ole">
            <p:oleObj spid="_x0000_s7170" name="Equation" r:id="rId3" imgW="1523880" imgH="6602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blinds(horizontal)">
                                      <p:cBhvr>
                                        <p:cTn id="12"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B050"/>
                </a:solidFill>
                <a:latin typeface="Times New Roman" pitchFamily="18" charset="0"/>
                <a:cs typeface="Times New Roman" pitchFamily="18" charset="0"/>
              </a:rPr>
              <a:t>Maxwell Boltzman Distribution</a:t>
            </a:r>
          </a:p>
        </p:txBody>
      </p:sp>
      <p:graphicFrame>
        <p:nvGraphicFramePr>
          <p:cNvPr id="9218" name="Content Placeholder 3"/>
          <p:cNvGraphicFramePr>
            <a:graphicFrameLocks noChangeAspect="1"/>
          </p:cNvGraphicFramePr>
          <p:nvPr>
            <p:ph idx="1"/>
          </p:nvPr>
        </p:nvGraphicFramePr>
        <p:xfrm>
          <a:off x="1371600" y="1752600"/>
          <a:ext cx="6096000" cy="1754188"/>
        </p:xfrm>
        <a:graphic>
          <a:graphicData uri="http://schemas.openxmlformats.org/presentationml/2006/ole">
            <p:oleObj spid="_x0000_s8194" name="Equation" r:id="rId3" imgW="774360" imgH="342720" progId="Equation.3">
              <p:embed/>
            </p:oleObj>
          </a:graphicData>
        </a:graphic>
      </p:graphicFrame>
      <p:graphicFrame>
        <p:nvGraphicFramePr>
          <p:cNvPr id="9219" name="Object 3"/>
          <p:cNvGraphicFramePr>
            <a:graphicFrameLocks noChangeAspect="1"/>
          </p:cNvGraphicFramePr>
          <p:nvPr/>
        </p:nvGraphicFramePr>
        <p:xfrm>
          <a:off x="1474788" y="4114800"/>
          <a:ext cx="6196012" cy="1754188"/>
        </p:xfrm>
        <a:graphic>
          <a:graphicData uri="http://schemas.openxmlformats.org/presentationml/2006/ole">
            <p:oleObj spid="_x0000_s8195" name="Equation" r:id="rId4" imgW="787320" imgH="342720" progId="Equation.3">
              <p:embed/>
            </p:oleObj>
          </a:graphicData>
        </a:graphic>
      </p:graphicFrame>
      <p:sp>
        <p:nvSpPr>
          <p:cNvPr id="6" name="TextBox 5"/>
          <p:cNvSpPr txBox="1"/>
          <p:nvPr/>
        </p:nvSpPr>
        <p:spPr>
          <a:xfrm>
            <a:off x="838200" y="1600200"/>
            <a:ext cx="3276600" cy="461963"/>
          </a:xfrm>
          <a:prstGeom prst="rect">
            <a:avLst/>
          </a:prstGeom>
          <a:noFill/>
        </p:spPr>
        <p:txBody>
          <a:bodyPr>
            <a:spAutoFit/>
          </a:bodyPr>
          <a:lstStyle/>
          <a:p>
            <a:pPr>
              <a:defRPr/>
            </a:pPr>
            <a:r>
              <a:rPr lang="en-US" sz="2400" b="1" dirty="0">
                <a:solidFill>
                  <a:schemeClr val="accent2">
                    <a:lumMod val="75000"/>
                  </a:schemeClr>
                </a:solidFill>
                <a:latin typeface="Times New Roman" pitchFamily="18" charset="0"/>
                <a:cs typeface="Times New Roman" pitchFamily="18" charset="0"/>
              </a:rPr>
              <a:t>In thermal equilibrium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blinds(horizontal)">
                                      <p:cBhvr>
                                        <p:cTn id="12" dur="500"/>
                                        <p:tgtEl>
                                          <p:spTgt spid="92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19"/>
                                        </p:tgtEl>
                                        <p:attrNameLst>
                                          <p:attrName>style.visibility</p:attrName>
                                        </p:attrNameLst>
                                      </p:cBhvr>
                                      <p:to>
                                        <p:strVal val="visible"/>
                                      </p:to>
                                    </p:set>
                                    <p:animEffect transition="in" filter="blinds(horizontal)">
                                      <p:cBhvr>
                                        <p:cTn id="17"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B050"/>
                </a:solidFill>
                <a:latin typeface="Times New Roman" pitchFamily="18" charset="0"/>
                <a:cs typeface="Times New Roman" pitchFamily="18" charset="0"/>
              </a:rPr>
              <a:t>So the equations become</a:t>
            </a:r>
          </a:p>
        </p:txBody>
      </p:sp>
      <p:graphicFrame>
        <p:nvGraphicFramePr>
          <p:cNvPr id="10242" name="Content Placeholder 3"/>
          <p:cNvGraphicFramePr>
            <a:graphicFrameLocks noChangeAspect="1"/>
          </p:cNvGraphicFramePr>
          <p:nvPr>
            <p:ph idx="1"/>
          </p:nvPr>
        </p:nvGraphicFramePr>
        <p:xfrm>
          <a:off x="2667000" y="1752600"/>
          <a:ext cx="4114800" cy="1541463"/>
        </p:xfrm>
        <a:graphic>
          <a:graphicData uri="http://schemas.openxmlformats.org/presentationml/2006/ole">
            <p:oleObj spid="_x0000_s9218" name="Equation" r:id="rId3" imgW="596880" imgH="457200" progId="Equation.3">
              <p:embed/>
            </p:oleObj>
          </a:graphicData>
        </a:graphic>
      </p:graphicFrame>
      <p:sp>
        <p:nvSpPr>
          <p:cNvPr id="5" name="TextBox 4"/>
          <p:cNvSpPr txBox="1"/>
          <p:nvPr/>
        </p:nvSpPr>
        <p:spPr>
          <a:xfrm>
            <a:off x="990600" y="3581400"/>
            <a:ext cx="3962400" cy="461963"/>
          </a:xfrm>
          <a:prstGeom prst="rect">
            <a:avLst/>
          </a:prstGeom>
          <a:noFill/>
        </p:spPr>
        <p:txBody>
          <a:bodyPr>
            <a:spAutoFit/>
          </a:bodyPr>
          <a:lstStyle/>
          <a:p>
            <a:pPr>
              <a:defRPr/>
            </a:pPr>
            <a:r>
              <a:rPr lang="en-US" sz="2400" b="1" dirty="0">
                <a:solidFill>
                  <a:schemeClr val="accent2">
                    <a:lumMod val="75000"/>
                  </a:schemeClr>
                </a:solidFill>
                <a:latin typeface="Times New Roman" pitchFamily="18" charset="0"/>
                <a:cs typeface="Times New Roman" pitchFamily="18" charset="0"/>
              </a:rPr>
              <a:t>So equation becomes</a:t>
            </a:r>
          </a:p>
        </p:txBody>
      </p:sp>
      <p:graphicFrame>
        <p:nvGraphicFramePr>
          <p:cNvPr id="10243" name="Object 3"/>
          <p:cNvGraphicFramePr>
            <a:graphicFrameLocks noChangeAspect="1"/>
          </p:cNvGraphicFramePr>
          <p:nvPr/>
        </p:nvGraphicFramePr>
        <p:xfrm>
          <a:off x="2133600" y="4191000"/>
          <a:ext cx="4800600" cy="2012950"/>
        </p:xfrm>
        <a:graphic>
          <a:graphicData uri="http://schemas.openxmlformats.org/presentationml/2006/ole">
            <p:oleObj spid="_x0000_s9219" name="Equation" r:id="rId4" imgW="1511280" imgH="6602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blinds(horizontal)">
                                      <p:cBhvr>
                                        <p:cTn id="12" dur="500"/>
                                        <p:tgtEl>
                                          <p:spTgt spid="102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43"/>
                                        </p:tgtEl>
                                        <p:attrNameLst>
                                          <p:attrName>style.visibility</p:attrName>
                                        </p:attrNameLst>
                                      </p:cBhvr>
                                      <p:to>
                                        <p:strVal val="visible"/>
                                      </p:to>
                                    </p:set>
                                    <p:animEffect transition="in" filter="blinds(horizontal)">
                                      <p:cBhvr>
                                        <p:cTn id="17"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B050"/>
                </a:solidFill>
                <a:latin typeface="Times New Roman" pitchFamily="18" charset="0"/>
                <a:cs typeface="Times New Roman" pitchFamily="18" charset="0"/>
              </a:rPr>
              <a:t>Planck’s Radiation Law</a:t>
            </a:r>
          </a:p>
        </p:txBody>
      </p:sp>
      <p:graphicFrame>
        <p:nvGraphicFramePr>
          <p:cNvPr id="3074" name="Content Placeholder 3"/>
          <p:cNvGraphicFramePr>
            <a:graphicFrameLocks noChangeAspect="1"/>
          </p:cNvGraphicFramePr>
          <p:nvPr>
            <p:ph idx="1"/>
          </p:nvPr>
        </p:nvGraphicFramePr>
        <p:xfrm>
          <a:off x="1981200" y="2133600"/>
          <a:ext cx="5270500" cy="2057400"/>
        </p:xfrm>
        <a:graphic>
          <a:graphicData uri="http://schemas.openxmlformats.org/presentationml/2006/ole">
            <p:oleObj spid="_x0000_s10242" name="Equation" r:id="rId3" imgW="1333440" imgH="520560" progId="Equation.3">
              <p:embed/>
            </p:oleObj>
          </a:graphicData>
        </a:graphic>
      </p:graphicFrame>
      <p:sp>
        <p:nvSpPr>
          <p:cNvPr id="3076" name="TextBox 4"/>
          <p:cNvSpPr txBox="1">
            <a:spLocks noChangeArrowheads="1"/>
          </p:cNvSpPr>
          <p:nvPr/>
        </p:nvSpPr>
        <p:spPr bwMode="auto">
          <a:xfrm>
            <a:off x="1295400" y="4572000"/>
            <a:ext cx="5943600" cy="1077913"/>
          </a:xfrm>
          <a:prstGeom prst="rect">
            <a:avLst/>
          </a:prstGeom>
          <a:noFill/>
          <a:ln w="9525">
            <a:noFill/>
            <a:miter lim="800000"/>
            <a:headEnd/>
            <a:tailEnd/>
          </a:ln>
        </p:spPr>
        <p:txBody>
          <a:bodyPr>
            <a:spAutoFit/>
          </a:bodyPr>
          <a:lstStyle/>
          <a:p>
            <a:pPr algn="just"/>
            <a:r>
              <a:rPr lang="en-US" sz="3200">
                <a:latin typeface="Times New Roman" pitchFamily="18" charset="0"/>
                <a:cs typeface="Times New Roman" pitchFamily="18" charset="0"/>
              </a:rPr>
              <a:t>Planck’s gives the formula that how a gas radiate energy.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linds(horizontal)">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6">
                                            <p:txEl>
                                              <p:pRg st="0" end="0"/>
                                            </p:txEl>
                                          </p:spTgt>
                                        </p:tgtEl>
                                        <p:attrNameLst>
                                          <p:attrName>style.visibility</p:attrName>
                                        </p:attrNameLst>
                                      </p:cBhvr>
                                      <p:to>
                                        <p:strVal val="visible"/>
                                      </p:to>
                                    </p:set>
                                    <p:animEffect transition="in" filter="blinds(horizontal)">
                                      <p:cBhvr>
                                        <p:cTn id="17" dur="500"/>
                                        <p:tgtEl>
                                          <p:spTgt spid="30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b="1" smtClean="0">
                <a:solidFill>
                  <a:srgbClr val="00B050"/>
                </a:solidFill>
                <a:latin typeface="Times New Roman" pitchFamily="18" charset="0"/>
                <a:cs typeface="Times New Roman" pitchFamily="18" charset="0"/>
              </a:rPr>
              <a:t>Einstein’s Coefficients</a:t>
            </a:r>
          </a:p>
        </p:txBody>
      </p:sp>
      <p:sp>
        <p:nvSpPr>
          <p:cNvPr id="49155" name="Content Placeholder 3"/>
          <p:cNvSpPr>
            <a:spLocks noGrp="1"/>
          </p:cNvSpPr>
          <p:nvPr>
            <p:ph idx="1"/>
          </p:nvPr>
        </p:nvSpPr>
        <p:spPr>
          <a:xfrm>
            <a:off x="457200" y="1828800"/>
            <a:ext cx="8229600" cy="3657600"/>
          </a:xfrm>
        </p:spPr>
        <p:txBody>
          <a:bodyPr/>
          <a:lstStyle/>
          <a:p>
            <a:pPr algn="just">
              <a:buFont typeface="Arial" pitchFamily="34" charset="0"/>
              <a:buNone/>
            </a:pPr>
            <a:r>
              <a:rPr lang="en-US" smtClean="0"/>
              <a:t>	</a:t>
            </a:r>
            <a:r>
              <a:rPr lang="en-US" i="1" smtClean="0">
                <a:latin typeface="Times New Roman" pitchFamily="18" charset="0"/>
                <a:cs typeface="Times New Roman" pitchFamily="18" charset="0"/>
              </a:rPr>
              <a:t>Einstein gives a </a:t>
            </a:r>
            <a:r>
              <a:rPr lang="en-US" i="1" smtClean="0">
                <a:solidFill>
                  <a:srgbClr val="FF0066"/>
                </a:solidFill>
                <a:latin typeface="Times New Roman" pitchFamily="18" charset="0"/>
                <a:cs typeface="Times New Roman" pitchFamily="18" charset="0"/>
              </a:rPr>
              <a:t>probability that stimulated emission is same as absorption</a:t>
            </a:r>
            <a:r>
              <a:rPr lang="en-US" i="1" smtClean="0">
                <a:latin typeface="Times New Roman" pitchFamily="18" charset="0"/>
                <a:cs typeface="Times New Roman" pitchFamily="18" charset="0"/>
              </a:rPr>
              <a:t>.</a:t>
            </a:r>
          </a:p>
          <a:p>
            <a:pPr algn="just">
              <a:buFont typeface="Arial" pitchFamily="34" charset="0"/>
              <a:buNone/>
            </a:pPr>
            <a:endParaRPr lang="en-US" smtClean="0">
              <a:latin typeface="Times New Roman" pitchFamily="18" charset="0"/>
              <a:cs typeface="Times New Roman" pitchFamily="18" charset="0"/>
            </a:endParaRPr>
          </a:p>
          <a:p>
            <a:pPr algn="just">
              <a:buFont typeface="Arial" pitchFamily="34" charset="0"/>
              <a:buNone/>
            </a:pPr>
            <a:r>
              <a:rPr lang="en-US" smtClean="0">
                <a:latin typeface="Times New Roman" pitchFamily="18" charset="0"/>
                <a:cs typeface="Times New Roman" pitchFamily="18" charset="0"/>
              </a:rPr>
              <a:t>	Means that if a stimulated absorption can occur then there is same probability that stimulated emission can occur.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155">
                                            <p:txEl>
                                              <p:pRg st="0" end="0"/>
                                            </p:txEl>
                                          </p:spTgt>
                                        </p:tgtEl>
                                        <p:attrNameLst>
                                          <p:attrName>style.visibility</p:attrName>
                                        </p:attrNameLst>
                                      </p:cBhvr>
                                      <p:to>
                                        <p:strVal val="visible"/>
                                      </p:to>
                                    </p:set>
                                    <p:animEffect transition="in" filter="blinds(horizontal)">
                                      <p:cBhvr>
                                        <p:cTn id="12" dur="500"/>
                                        <p:tgtEl>
                                          <p:spTgt spid="4915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blinds(horizontal)">
                                      <p:cBhvr>
                                        <p:cTn id="17" dur="500"/>
                                        <p:tgtEl>
                                          <p:spTgt spid="49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smtClean="0">
                <a:solidFill>
                  <a:srgbClr val="00B050"/>
                </a:solidFill>
                <a:latin typeface="Times New Roman" pitchFamily="18" charset="0"/>
                <a:cs typeface="Times New Roman" pitchFamily="18" charset="0"/>
              </a:rPr>
              <a:t>After comparing with Planck’s Radiation Law</a:t>
            </a:r>
          </a:p>
        </p:txBody>
      </p:sp>
      <p:graphicFrame>
        <p:nvGraphicFramePr>
          <p:cNvPr id="11266" name="Content Placeholder 3"/>
          <p:cNvGraphicFramePr>
            <a:graphicFrameLocks noChangeAspect="1"/>
          </p:cNvGraphicFramePr>
          <p:nvPr>
            <p:ph idx="1"/>
          </p:nvPr>
        </p:nvGraphicFramePr>
        <p:xfrm>
          <a:off x="3352800" y="1981200"/>
          <a:ext cx="2443163" cy="1538288"/>
        </p:xfrm>
        <a:graphic>
          <a:graphicData uri="http://schemas.openxmlformats.org/presentationml/2006/ole">
            <p:oleObj spid="_x0000_s11266" name="Equation" r:id="rId3" imgW="685800" imgH="431640" progId="Equation.3">
              <p:embed/>
            </p:oleObj>
          </a:graphicData>
        </a:graphic>
      </p:graphicFrame>
      <p:sp>
        <p:nvSpPr>
          <p:cNvPr id="11269" name="TextBox 4"/>
          <p:cNvSpPr txBox="1">
            <a:spLocks noChangeArrowheads="1"/>
          </p:cNvSpPr>
          <p:nvPr/>
        </p:nvSpPr>
        <p:spPr bwMode="auto">
          <a:xfrm>
            <a:off x="1600200" y="4038600"/>
            <a:ext cx="1295400" cy="381000"/>
          </a:xfrm>
          <a:prstGeom prst="rect">
            <a:avLst/>
          </a:prstGeom>
          <a:noFill/>
          <a:ln w="9525">
            <a:noFill/>
            <a:miter lim="800000"/>
            <a:headEnd/>
            <a:tailEnd/>
          </a:ln>
        </p:spPr>
        <p:txBody>
          <a:bodyPr>
            <a:spAutoFit/>
          </a:bodyPr>
          <a:lstStyle/>
          <a:p>
            <a:r>
              <a:rPr lang="en-US"/>
              <a:t>and</a:t>
            </a:r>
          </a:p>
        </p:txBody>
      </p:sp>
      <p:graphicFrame>
        <p:nvGraphicFramePr>
          <p:cNvPr id="11267" name="Object 3"/>
          <p:cNvGraphicFramePr>
            <a:graphicFrameLocks noChangeAspect="1"/>
          </p:cNvGraphicFramePr>
          <p:nvPr/>
        </p:nvGraphicFramePr>
        <p:xfrm>
          <a:off x="3200400" y="4876800"/>
          <a:ext cx="2266950" cy="1295400"/>
        </p:xfrm>
        <a:graphic>
          <a:graphicData uri="http://schemas.openxmlformats.org/presentationml/2006/ole">
            <p:oleObj spid="_x0000_s11267" name="Equation" r:id="rId4" imgW="46980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6"/>
                                        </p:tgtEl>
                                        <p:attrNameLst>
                                          <p:attrName>style.visibility</p:attrName>
                                        </p:attrNameLst>
                                      </p:cBhvr>
                                      <p:to>
                                        <p:strVal val="visible"/>
                                      </p:to>
                                    </p:set>
                                    <p:animEffect transition="in" filter="blinds(horizontal)">
                                      <p:cBhvr>
                                        <p:cTn id="12" dur="500"/>
                                        <p:tgtEl>
                                          <p:spTgt spid="112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67"/>
                                        </p:tgtEl>
                                        <p:attrNameLst>
                                          <p:attrName>style.visibility</p:attrName>
                                        </p:attrNameLst>
                                      </p:cBhvr>
                                      <p:to>
                                        <p:strVal val="visible"/>
                                      </p:to>
                                    </p:set>
                                    <p:animEffect transition="in" filter="blinds(horizontal)">
                                      <p:cBhvr>
                                        <p:cTn id="1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z="4000" b="1" smtClean="0">
                <a:solidFill>
                  <a:srgbClr val="00B050"/>
                </a:solidFill>
                <a:latin typeface="Times New Roman" pitchFamily="18" charset="0"/>
                <a:cs typeface="Times New Roman" pitchFamily="18" charset="0"/>
              </a:rPr>
              <a:t>Incandescent vs. Laser Light</a:t>
            </a:r>
            <a:endParaRPr lang="en-US" sz="4000" smtClean="0">
              <a:solidFill>
                <a:srgbClr val="00B050"/>
              </a:solidFill>
              <a:latin typeface="Times New Roman" pitchFamily="18" charset="0"/>
              <a:cs typeface="Times New Roman" pitchFamily="18" charset="0"/>
            </a:endParaRPr>
          </a:p>
        </p:txBody>
      </p:sp>
      <p:pic>
        <p:nvPicPr>
          <p:cNvPr id="4" name="Picture 30" descr="C:\Documents and Settings\aweaver\Desktop\My Pictures\light.bmp"/>
          <p:cNvPicPr>
            <a:picLocks noChangeAspect="1" noChangeArrowheads="1"/>
          </p:cNvPicPr>
          <p:nvPr/>
        </p:nvPicPr>
        <p:blipFill>
          <a:blip r:embed="rId2"/>
          <a:srcRect r="59166"/>
          <a:stretch>
            <a:fillRect/>
          </a:stretch>
        </p:blipFill>
        <p:spPr bwMode="auto">
          <a:xfrm>
            <a:off x="304800" y="2209800"/>
            <a:ext cx="3429000" cy="2209800"/>
          </a:xfrm>
          <a:prstGeom prst="rect">
            <a:avLst/>
          </a:prstGeom>
          <a:noFill/>
          <a:ln w="9525">
            <a:noFill/>
            <a:miter lim="800000"/>
            <a:headEnd/>
            <a:tailEnd/>
          </a:ln>
        </p:spPr>
      </p:pic>
      <p:sp>
        <p:nvSpPr>
          <p:cNvPr id="5" name="Text Box 31"/>
          <p:cNvSpPr txBox="1">
            <a:spLocks noChangeArrowheads="1"/>
          </p:cNvSpPr>
          <p:nvPr/>
        </p:nvSpPr>
        <p:spPr bwMode="auto">
          <a:xfrm>
            <a:off x="228600" y="4648200"/>
            <a:ext cx="3505200" cy="1200150"/>
          </a:xfrm>
          <a:prstGeom prst="rect">
            <a:avLst/>
          </a:prstGeom>
          <a:noFill/>
          <a:ln w="9525">
            <a:noFill/>
            <a:miter lim="800000"/>
            <a:headEnd/>
            <a:tailEnd/>
          </a:ln>
        </p:spPr>
        <p:txBody>
          <a:bodyPr>
            <a:spAutoFit/>
          </a:bodyPr>
          <a:lstStyle/>
          <a:p>
            <a:pPr marL="457200" indent="-457200">
              <a:spcBef>
                <a:spcPct val="50000"/>
              </a:spcBef>
              <a:buFontTx/>
              <a:buAutoNum type="arabicPeriod"/>
            </a:pPr>
            <a:r>
              <a:rPr lang="en-US" b="1"/>
              <a:t>Many wavelengths</a:t>
            </a:r>
          </a:p>
          <a:p>
            <a:pPr marL="457200" indent="-457200">
              <a:spcBef>
                <a:spcPct val="50000"/>
              </a:spcBef>
              <a:buFontTx/>
              <a:buAutoNum type="arabicPeriod"/>
            </a:pPr>
            <a:r>
              <a:rPr lang="en-US" b="1"/>
              <a:t>Multidirectional</a:t>
            </a:r>
          </a:p>
          <a:p>
            <a:pPr marL="457200" indent="-457200">
              <a:spcBef>
                <a:spcPct val="50000"/>
              </a:spcBef>
              <a:buFontTx/>
              <a:buAutoNum type="arabicPeriod"/>
            </a:pPr>
            <a:r>
              <a:rPr lang="en-US" b="1"/>
              <a:t>Incoherent</a:t>
            </a:r>
          </a:p>
        </p:txBody>
      </p:sp>
      <p:sp>
        <p:nvSpPr>
          <p:cNvPr id="6" name="Text Box 32"/>
          <p:cNvSpPr txBox="1">
            <a:spLocks noChangeArrowheads="1"/>
          </p:cNvSpPr>
          <p:nvPr/>
        </p:nvSpPr>
        <p:spPr bwMode="auto">
          <a:xfrm>
            <a:off x="5257800" y="4648200"/>
            <a:ext cx="3505200" cy="1200150"/>
          </a:xfrm>
          <a:prstGeom prst="rect">
            <a:avLst/>
          </a:prstGeom>
          <a:noFill/>
          <a:ln w="9525">
            <a:noFill/>
            <a:miter lim="800000"/>
            <a:headEnd/>
            <a:tailEnd/>
          </a:ln>
        </p:spPr>
        <p:txBody>
          <a:bodyPr>
            <a:spAutoFit/>
          </a:bodyPr>
          <a:lstStyle/>
          <a:p>
            <a:pPr marL="457200" indent="-457200">
              <a:spcBef>
                <a:spcPct val="50000"/>
              </a:spcBef>
              <a:buFontTx/>
              <a:buAutoNum type="arabicPeriod"/>
            </a:pPr>
            <a:r>
              <a:rPr lang="en-US" b="1"/>
              <a:t>Monochromatic</a:t>
            </a:r>
          </a:p>
          <a:p>
            <a:pPr marL="457200" indent="-457200">
              <a:spcBef>
                <a:spcPct val="50000"/>
              </a:spcBef>
              <a:buFontTx/>
              <a:buAutoNum type="arabicPeriod"/>
            </a:pPr>
            <a:r>
              <a:rPr lang="en-US" b="1"/>
              <a:t>Directional</a:t>
            </a:r>
          </a:p>
          <a:p>
            <a:pPr marL="457200" indent="-457200">
              <a:spcBef>
                <a:spcPct val="50000"/>
              </a:spcBef>
              <a:buFontTx/>
              <a:buAutoNum type="arabicPeriod"/>
            </a:pPr>
            <a:r>
              <a:rPr lang="en-US" b="1"/>
              <a:t>Coherent</a:t>
            </a:r>
          </a:p>
        </p:txBody>
      </p:sp>
      <p:pic>
        <p:nvPicPr>
          <p:cNvPr id="7" name="Picture 33" descr="C:\Documents and Settings\aweaver\Desktop\My Pictures\light.bmp"/>
          <p:cNvPicPr>
            <a:picLocks noChangeAspect="1" noChangeArrowheads="1"/>
          </p:cNvPicPr>
          <p:nvPr/>
        </p:nvPicPr>
        <p:blipFill>
          <a:blip r:embed="rId2"/>
          <a:srcRect l="45000" r="4167"/>
          <a:stretch>
            <a:fillRect/>
          </a:stretch>
        </p:blipFill>
        <p:spPr bwMode="auto">
          <a:xfrm>
            <a:off x="4648200" y="2209800"/>
            <a:ext cx="4268788" cy="2209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blinds(horizontal)">
                                      <p:cBhvr>
                                        <p:cTn id="15" dur="500"/>
                                        <p:tgtEl>
                                          <p:spTgt spid="5">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blinds(horizontal)">
                                      <p:cBhvr>
                                        <p:cTn id="18" dur="500"/>
                                        <p:tgtEl>
                                          <p:spTgt spid="5">
                                            <p:txEl>
                                              <p:pRg st="1" end="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blinds(horizontal)">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blinds(horizontal)">
                                      <p:cBhvr>
                                        <p:cTn id="26" dur="500"/>
                                        <p:tgtEl>
                                          <p:spTgt spid="6">
                                            <p:txEl>
                                              <p:pRg st="0" end="0"/>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blinds(horizontal)">
                                      <p:cBhvr>
                                        <p:cTn id="29" dur="500"/>
                                        <p:tgtEl>
                                          <p:spTgt spid="6">
                                            <p:txEl>
                                              <p:pRg st="1" end="1"/>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blinds(horizontal)">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B050"/>
                </a:solidFill>
                <a:latin typeface="Times New Roman" pitchFamily="18" charset="0"/>
                <a:cs typeface="Times New Roman" pitchFamily="18" charset="0"/>
              </a:rPr>
              <a:t>Conclusions</a:t>
            </a:r>
          </a:p>
        </p:txBody>
      </p:sp>
      <p:sp>
        <p:nvSpPr>
          <p:cNvPr id="54275" name="Content Placeholder 2"/>
          <p:cNvSpPr>
            <a:spLocks noGrp="1"/>
          </p:cNvSpPr>
          <p:nvPr>
            <p:ph idx="1"/>
          </p:nvPr>
        </p:nvSpPr>
        <p:spPr>
          <a:xfrm>
            <a:off x="301625" y="2133600"/>
            <a:ext cx="8504238" cy="3352800"/>
          </a:xfrm>
        </p:spPr>
        <p:txBody>
          <a:bodyPr/>
          <a:lstStyle/>
          <a:p>
            <a:pPr algn="just"/>
            <a:r>
              <a:rPr lang="en-US" smtClean="0">
                <a:latin typeface="Times New Roman" pitchFamily="18" charset="0"/>
                <a:cs typeface="Times New Roman" pitchFamily="18" charset="0"/>
              </a:rPr>
              <a:t>Stimulated emission have same probability as stimulated absorption.</a:t>
            </a:r>
          </a:p>
          <a:p>
            <a:pPr algn="just"/>
            <a:endParaRPr lang="en-US" smtClean="0">
              <a:latin typeface="Times New Roman" pitchFamily="18" charset="0"/>
              <a:cs typeface="Times New Roman" pitchFamily="18" charset="0"/>
            </a:endParaRPr>
          </a:p>
          <a:p>
            <a:pPr algn="just"/>
            <a:r>
              <a:rPr lang="en-US" smtClean="0">
                <a:latin typeface="Times New Roman" pitchFamily="18" charset="0"/>
                <a:cs typeface="Times New Roman" pitchFamily="18" charset="0"/>
              </a:rPr>
              <a:t>Ratio between spontaneous and stimulated emission varies with </a:t>
            </a:r>
            <a:r>
              <a:rPr lang="en-US" i="1" smtClean="0">
                <a:latin typeface="Times New Roman" pitchFamily="18" charset="0"/>
                <a:cs typeface="Times New Roman" pitchFamily="18" charset="0"/>
              </a:rPr>
              <a:t>v</a:t>
            </a:r>
            <a:r>
              <a:rPr lang="en-US" baseline="30000" smtClean="0">
                <a:latin typeface="Times New Roman" pitchFamily="18" charset="0"/>
                <a:cs typeface="Times New Roman" pitchFamily="18" charset="0"/>
              </a:rPr>
              <a:t>3 </a:t>
            </a:r>
          </a:p>
          <a:p>
            <a:pPr algn="just"/>
            <a:endParaRPr lang="en-US" baseline="30000" smtClean="0">
              <a:latin typeface="Times New Roman" pitchFamily="18" charset="0"/>
              <a:cs typeface="Times New Roman" pitchFamily="18" charset="0"/>
            </a:endParaRPr>
          </a:p>
          <a:p>
            <a:pPr algn="just"/>
            <a:r>
              <a:rPr lang="en-US" smtClean="0">
                <a:latin typeface="Times New Roman" pitchFamily="18" charset="0"/>
                <a:cs typeface="Times New Roman" pitchFamily="18" charset="0"/>
              </a:rPr>
              <a:t>All we need is to calculate one of the probability to find others.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275">
                                            <p:txEl>
                                              <p:pRg st="0" end="0"/>
                                            </p:txEl>
                                          </p:spTgt>
                                        </p:tgtEl>
                                        <p:attrNameLst>
                                          <p:attrName>style.visibility</p:attrName>
                                        </p:attrNameLst>
                                      </p:cBhvr>
                                      <p:to>
                                        <p:strVal val="visible"/>
                                      </p:to>
                                    </p:set>
                                    <p:animEffect transition="in" filter="blinds(horizontal)">
                                      <p:cBhvr>
                                        <p:cTn id="12" dur="500"/>
                                        <p:tgtEl>
                                          <p:spTgt spid="542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blinds(horizontal)">
                                      <p:cBhvr>
                                        <p:cTn id="17" dur="500"/>
                                        <p:tgtEl>
                                          <p:spTgt spid="54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4275">
                                            <p:txEl>
                                              <p:pRg st="4" end="4"/>
                                            </p:txEl>
                                          </p:spTgt>
                                        </p:tgtEl>
                                        <p:attrNameLst>
                                          <p:attrName>style.visibility</p:attrName>
                                        </p:attrNameLst>
                                      </p:cBhvr>
                                      <p:to>
                                        <p:strVal val="visible"/>
                                      </p:to>
                                    </p:set>
                                    <p:animEffect transition="in" filter="blinds(horizontal)">
                                      <p:cBhvr>
                                        <p:cTn id="22" dur="500"/>
                                        <p:tgtEl>
                                          <p:spTgt spid="542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p:cNvSpPr>
            <a:spLocks noGrp="1"/>
          </p:cNvSpPr>
          <p:nvPr>
            <p:ph type="title"/>
          </p:nvPr>
        </p:nvSpPr>
        <p:spPr/>
        <p:txBody>
          <a:bodyPr/>
          <a:lstStyle/>
          <a:p>
            <a:pPr eaLnBrk="1" hangingPunct="1"/>
            <a:r>
              <a:rPr lang="en-IN" sz="4000" smtClean="0">
                <a:solidFill>
                  <a:srgbClr val="00B050"/>
                </a:solidFill>
              </a:rPr>
              <a:t>Characteristics of Laser Beam</a:t>
            </a:r>
          </a:p>
        </p:txBody>
      </p:sp>
      <p:sp>
        <p:nvSpPr>
          <p:cNvPr id="12292" name="Content Placeholder 2"/>
          <p:cNvSpPr>
            <a:spLocks noGrp="1"/>
          </p:cNvSpPr>
          <p:nvPr>
            <p:ph sz="quarter" idx="1"/>
          </p:nvPr>
        </p:nvSpPr>
        <p:spPr>
          <a:xfrm>
            <a:off x="301625" y="1527175"/>
            <a:ext cx="8504238" cy="4572000"/>
          </a:xfrm>
        </p:spPr>
        <p:txBody>
          <a:bodyPr/>
          <a:lstStyle/>
          <a:p>
            <a:pPr eaLnBrk="1" hangingPunct="1"/>
            <a:r>
              <a:rPr lang="en-IN" smtClean="0"/>
              <a:t>High directionality: </a:t>
            </a:r>
          </a:p>
          <a:p>
            <a:pPr algn="just" eaLnBrk="1" hangingPunct="1">
              <a:buFont typeface="Wingdings 2" pitchFamily="18" charset="2"/>
              <a:buNone/>
            </a:pPr>
            <a:r>
              <a:rPr lang="en-IN" sz="2400" smtClean="0"/>
              <a:t>    </a:t>
            </a:r>
            <a:r>
              <a:rPr lang="en-IN" sz="2000" smtClean="0"/>
              <a:t>Directionality is the characteristic of laser light that causes it to travel in a single direction with a narrow cone of divergence. It is defined in terms of divergence angle.</a:t>
            </a:r>
          </a:p>
          <a:p>
            <a:pPr algn="just" eaLnBrk="1" hangingPunct="1">
              <a:buFont typeface="Wingdings 2" pitchFamily="18" charset="2"/>
              <a:buNone/>
            </a:pPr>
            <a:r>
              <a:rPr lang="en-IN" sz="2000" smtClean="0"/>
              <a:t>     Divergence angle is twice the angle made by the outer edge with the axis of the beam.</a:t>
            </a:r>
          </a:p>
        </p:txBody>
      </p:sp>
      <p:sp>
        <p:nvSpPr>
          <p:cNvPr id="12293" name="TextBox 16"/>
          <p:cNvSpPr txBox="1">
            <a:spLocks noChangeArrowheads="1"/>
          </p:cNvSpPr>
          <p:nvPr/>
        </p:nvSpPr>
        <p:spPr bwMode="auto">
          <a:xfrm>
            <a:off x="609600" y="5562600"/>
            <a:ext cx="8534400" cy="646113"/>
          </a:xfrm>
          <a:prstGeom prst="rect">
            <a:avLst/>
          </a:prstGeom>
          <a:noFill/>
          <a:ln w="9525">
            <a:noFill/>
            <a:miter lim="800000"/>
            <a:headEnd/>
            <a:tailEnd/>
          </a:ln>
        </p:spPr>
        <p:txBody>
          <a:bodyPr>
            <a:spAutoFit/>
          </a:bodyPr>
          <a:lstStyle/>
          <a:p>
            <a:r>
              <a:rPr lang="en-IN">
                <a:latin typeface="Georgia" pitchFamily="18" charset="0"/>
              </a:rPr>
              <a:t>The angular spread of beam on one side of the axis :</a:t>
            </a:r>
          </a:p>
          <a:p>
            <a:endParaRPr lang="en-IN">
              <a:latin typeface="Georgia" pitchFamily="18" charset="0"/>
            </a:endParaRPr>
          </a:p>
        </p:txBody>
      </p:sp>
      <p:graphicFrame>
        <p:nvGraphicFramePr>
          <p:cNvPr id="12290" name="Object 2"/>
          <p:cNvGraphicFramePr>
            <a:graphicFrameLocks noChangeAspect="1"/>
          </p:cNvGraphicFramePr>
          <p:nvPr/>
        </p:nvGraphicFramePr>
        <p:xfrm>
          <a:off x="4343400" y="5867400"/>
          <a:ext cx="723900" cy="533400"/>
        </p:xfrm>
        <a:graphic>
          <a:graphicData uri="http://schemas.openxmlformats.org/presentationml/2006/ole">
            <p:oleObj spid="_x0000_s12290" name="Equation" r:id="rId4" imgW="533160" imgH="393480" progId="Equation.3">
              <p:embed/>
            </p:oleObj>
          </a:graphicData>
        </a:graphic>
      </p:graphicFrame>
      <p:pic>
        <p:nvPicPr>
          <p:cNvPr id="12294" name="Picture 3"/>
          <p:cNvPicPr>
            <a:picLocks noChangeAspect="1" noChangeArrowheads="1"/>
          </p:cNvPicPr>
          <p:nvPr/>
        </p:nvPicPr>
        <p:blipFill>
          <a:blip r:embed="rId5"/>
          <a:srcRect l="1868"/>
          <a:stretch>
            <a:fillRect/>
          </a:stretch>
        </p:blipFill>
        <p:spPr bwMode="auto">
          <a:xfrm>
            <a:off x="2895600" y="3810000"/>
            <a:ext cx="4005263"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534400" cy="762000"/>
          </a:xfrm>
        </p:spPr>
        <p:txBody>
          <a:bodyPr>
            <a:noAutofit/>
          </a:bodyPr>
          <a:lstStyle/>
          <a:p>
            <a:pPr eaLnBrk="1" fontAlgn="auto" hangingPunct="1">
              <a:spcAft>
                <a:spcPts val="0"/>
              </a:spcAft>
              <a:defRPr/>
            </a:pPr>
            <a:r>
              <a:rPr lang="en-IN" sz="4000" dirty="0" smtClean="0">
                <a:solidFill>
                  <a:srgbClr val="00B050"/>
                </a:solidFill>
              </a:rPr>
              <a:t/>
            </a:r>
            <a:br>
              <a:rPr lang="en-IN" sz="4000" dirty="0" smtClean="0">
                <a:solidFill>
                  <a:srgbClr val="00B050"/>
                </a:solidFill>
              </a:rPr>
            </a:br>
            <a:r>
              <a:rPr lang="en-IN" sz="4000" dirty="0" smtClean="0">
                <a:solidFill>
                  <a:srgbClr val="00B050"/>
                </a:solidFill>
              </a:rPr>
              <a:t>High Intensity</a:t>
            </a:r>
            <a:endParaRPr lang="en-IN" sz="4000" dirty="0"/>
          </a:p>
        </p:txBody>
      </p:sp>
      <p:sp>
        <p:nvSpPr>
          <p:cNvPr id="13316" name="Content Placeholder 2"/>
          <p:cNvSpPr>
            <a:spLocks noGrp="1"/>
          </p:cNvSpPr>
          <p:nvPr>
            <p:ph sz="quarter" idx="1"/>
          </p:nvPr>
        </p:nvSpPr>
        <p:spPr>
          <a:xfrm>
            <a:off x="301625" y="1527175"/>
            <a:ext cx="8504238" cy="4572000"/>
          </a:xfrm>
        </p:spPr>
        <p:txBody>
          <a:bodyPr/>
          <a:lstStyle/>
          <a:p>
            <a:pPr eaLnBrk="1" hangingPunct="1">
              <a:buFont typeface="Wingdings 2" pitchFamily="18" charset="2"/>
              <a:buNone/>
            </a:pPr>
            <a:r>
              <a:rPr lang="en-IN" sz="2000" smtClean="0"/>
              <a:t>The intensity of light is defined as the energy passing per unit area per</a:t>
            </a:r>
          </a:p>
          <a:p>
            <a:pPr eaLnBrk="1" hangingPunct="1">
              <a:buFont typeface="Wingdings 2" pitchFamily="18" charset="2"/>
              <a:buNone/>
            </a:pPr>
            <a:r>
              <a:rPr lang="en-IN" sz="2000" smtClean="0"/>
              <a:t>second through a point normal to the direction of flow. For a spherical</a:t>
            </a:r>
          </a:p>
          <a:p>
            <a:pPr eaLnBrk="1" hangingPunct="1">
              <a:buFont typeface="Wingdings 2" pitchFamily="18" charset="2"/>
              <a:buNone/>
            </a:pPr>
            <a:r>
              <a:rPr lang="en-IN" sz="2000" smtClean="0"/>
              <a:t>source with output power P , intensity at a point distant r from the source</a:t>
            </a:r>
          </a:p>
          <a:p>
            <a:pPr eaLnBrk="1" hangingPunct="1">
              <a:buFont typeface="Wingdings 2" pitchFamily="18" charset="2"/>
              <a:buNone/>
            </a:pPr>
            <a:r>
              <a:rPr lang="en-IN" sz="2000" smtClean="0"/>
              <a:t>is given as:</a:t>
            </a:r>
          </a:p>
          <a:p>
            <a:pPr eaLnBrk="1" hangingPunct="1">
              <a:buFont typeface="Wingdings 2" pitchFamily="18" charset="2"/>
              <a:buNone/>
            </a:pPr>
            <a:endParaRPr lang="en-IN" sz="2000" smtClean="0"/>
          </a:p>
          <a:p>
            <a:pPr eaLnBrk="1" hangingPunct="1">
              <a:buFont typeface="Wingdings 2" pitchFamily="18" charset="2"/>
              <a:buNone/>
            </a:pPr>
            <a:endParaRPr lang="en-IN" sz="2000" smtClean="0"/>
          </a:p>
          <a:p>
            <a:pPr eaLnBrk="1" hangingPunct="1">
              <a:buFont typeface="Wingdings 2" pitchFamily="18" charset="2"/>
              <a:buNone/>
            </a:pPr>
            <a:endParaRPr lang="en-IN" sz="2000" smtClean="0"/>
          </a:p>
          <a:p>
            <a:pPr eaLnBrk="1" hangingPunct="1">
              <a:buFont typeface="Wingdings 2" pitchFamily="18" charset="2"/>
              <a:buNone/>
            </a:pPr>
            <a:r>
              <a:rPr lang="en-IN" sz="2000" smtClean="0"/>
              <a:t>Laser beam is highly intense because it emits light as a narrow beam and</a:t>
            </a:r>
          </a:p>
          <a:p>
            <a:pPr eaLnBrk="1" hangingPunct="1">
              <a:buFont typeface="Wingdings 2" pitchFamily="18" charset="2"/>
              <a:buNone/>
            </a:pPr>
            <a:r>
              <a:rPr lang="en-IN" sz="2000" smtClean="0"/>
              <a:t>intensity remains high even at large distance from the source.</a:t>
            </a:r>
          </a:p>
        </p:txBody>
      </p:sp>
      <p:graphicFrame>
        <p:nvGraphicFramePr>
          <p:cNvPr id="13314" name="Object 2"/>
          <p:cNvGraphicFramePr>
            <a:graphicFrameLocks noChangeAspect="1"/>
          </p:cNvGraphicFramePr>
          <p:nvPr/>
        </p:nvGraphicFramePr>
        <p:xfrm>
          <a:off x="3822700" y="3200400"/>
          <a:ext cx="1511300" cy="762000"/>
        </p:xfrm>
        <a:graphic>
          <a:graphicData uri="http://schemas.openxmlformats.org/presentationml/2006/ole">
            <p:oleObj spid="_x0000_s13314" name="Equation" r:id="rId4" imgW="583920" imgH="393480" progId="Equation.3">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IN" sz="4000" smtClean="0">
                <a:solidFill>
                  <a:srgbClr val="00B050"/>
                </a:solidFill>
              </a:rPr>
              <a:t>Extraordinary Monochromacity</a:t>
            </a:r>
          </a:p>
        </p:txBody>
      </p:sp>
      <p:sp>
        <p:nvSpPr>
          <p:cNvPr id="48131" name="Content Placeholder 2"/>
          <p:cNvSpPr>
            <a:spLocks noGrp="1"/>
          </p:cNvSpPr>
          <p:nvPr>
            <p:ph sz="quarter" idx="1"/>
          </p:nvPr>
        </p:nvSpPr>
        <p:spPr>
          <a:xfrm>
            <a:off x="301625" y="1527175"/>
            <a:ext cx="8504238" cy="4572000"/>
          </a:xfrm>
        </p:spPr>
        <p:txBody>
          <a:bodyPr/>
          <a:lstStyle/>
          <a:p>
            <a:pPr algn="just" eaLnBrk="1" hangingPunct="1">
              <a:buFont typeface="Wingdings 2" pitchFamily="18" charset="2"/>
              <a:buNone/>
            </a:pPr>
            <a:r>
              <a:rPr lang="en-IN" sz="2000" smtClean="0"/>
              <a:t>If ∆</a:t>
            </a:r>
            <a:r>
              <a:rPr lang="el-GR" sz="2000" smtClean="0"/>
              <a:t>ν</a:t>
            </a:r>
            <a:r>
              <a:rPr lang="en-IN" sz="2000" smtClean="0"/>
              <a:t> is the frequency of a spectral line of frequency </a:t>
            </a:r>
            <a:r>
              <a:rPr lang="el-GR" sz="2000" smtClean="0"/>
              <a:t>ν</a:t>
            </a:r>
            <a:r>
              <a:rPr lang="en-IN" sz="2000" baseline="-25000" smtClean="0"/>
              <a:t>0</a:t>
            </a:r>
            <a:r>
              <a:rPr lang="en-IN" sz="2000" smtClean="0"/>
              <a:t>then the degree of</a:t>
            </a:r>
          </a:p>
          <a:p>
            <a:pPr algn="just" eaLnBrk="1" hangingPunct="1">
              <a:buFont typeface="Wingdings 2" pitchFamily="18" charset="2"/>
              <a:buNone/>
            </a:pPr>
            <a:r>
              <a:rPr lang="en-IN" sz="2000" smtClean="0"/>
              <a:t>monochromacity is defined as:          </a:t>
            </a:r>
          </a:p>
          <a:p>
            <a:pPr algn="just" eaLnBrk="1" hangingPunct="1">
              <a:buFont typeface="Wingdings 2" pitchFamily="18" charset="2"/>
              <a:buNone/>
            </a:pPr>
            <a:r>
              <a:rPr lang="en-IN" sz="2000" smtClean="0"/>
              <a:t>                                         </a:t>
            </a:r>
            <a:r>
              <a:rPr lang="el-GR" sz="2000" smtClean="0"/>
              <a:t>ε</a:t>
            </a:r>
            <a:r>
              <a:rPr lang="en-IN" sz="2000" smtClean="0"/>
              <a:t>=</a:t>
            </a:r>
            <a:r>
              <a:rPr lang="el-GR" sz="2000" smtClean="0"/>
              <a:t>∆ν</a:t>
            </a:r>
            <a:r>
              <a:rPr lang="en-IN" sz="2000" smtClean="0"/>
              <a:t>/</a:t>
            </a:r>
            <a:r>
              <a:rPr lang="el-GR" sz="2000" smtClean="0"/>
              <a:t>ν</a:t>
            </a:r>
            <a:r>
              <a:rPr lang="en-IN" sz="2000" baseline="-25000" smtClean="0"/>
              <a:t>0</a:t>
            </a:r>
          </a:p>
          <a:p>
            <a:pPr algn="just" eaLnBrk="1" hangingPunct="1">
              <a:buFont typeface="Wingdings 2" pitchFamily="18" charset="2"/>
              <a:buNone/>
            </a:pPr>
            <a:endParaRPr lang="en-IN" sz="2000" baseline="-25000" smtClean="0"/>
          </a:p>
          <a:p>
            <a:pPr algn="just" eaLnBrk="1" hangingPunct="1">
              <a:buFont typeface="Wingdings 2" pitchFamily="18" charset="2"/>
              <a:buNone/>
            </a:pPr>
            <a:r>
              <a:rPr lang="en-IN" sz="2000" smtClean="0"/>
              <a:t>Smaller is the value of </a:t>
            </a:r>
            <a:r>
              <a:rPr lang="el-GR" sz="2000" smtClean="0"/>
              <a:t>ε</a:t>
            </a:r>
            <a:r>
              <a:rPr lang="en-IN" sz="2000" smtClean="0"/>
              <a:t>, higher is the monochromacity of light.</a:t>
            </a:r>
          </a:p>
          <a:p>
            <a:pPr algn="just" eaLnBrk="1" hangingPunct="1">
              <a:buFont typeface="Wingdings 2" pitchFamily="18" charset="2"/>
              <a:buNone/>
            </a:pPr>
            <a:r>
              <a:rPr lang="en-IN" sz="2000" smtClean="0"/>
              <a:t> For laser source </a:t>
            </a:r>
            <a:r>
              <a:rPr lang="el-GR" sz="2000" smtClean="0"/>
              <a:t>ε</a:t>
            </a:r>
            <a:r>
              <a:rPr lang="en-IN" sz="2000" smtClean="0"/>
              <a:t>=10</a:t>
            </a:r>
            <a:r>
              <a:rPr lang="en-IN" sz="2000" baseline="30000" smtClean="0"/>
              <a:t>-12</a:t>
            </a:r>
            <a:r>
              <a:rPr lang="en-IN" sz="2000" smtClean="0"/>
              <a:t> while for ordinary source </a:t>
            </a:r>
            <a:r>
              <a:rPr lang="el-GR" sz="2000" smtClean="0"/>
              <a:t>ε≈</a:t>
            </a:r>
            <a:r>
              <a:rPr lang="en-IN" sz="2000" smtClean="0"/>
              <a:t>10</a:t>
            </a:r>
            <a:r>
              <a:rPr lang="en-IN" sz="2000" baseline="30000" smtClean="0"/>
              <a:t>-5</a:t>
            </a:r>
          </a:p>
        </p:txBody>
      </p:sp>
      <p:pic>
        <p:nvPicPr>
          <p:cNvPr id="48132" name="Picture 3"/>
          <p:cNvPicPr>
            <a:picLocks noChangeAspect="1" noChangeArrowheads="1"/>
          </p:cNvPicPr>
          <p:nvPr/>
        </p:nvPicPr>
        <p:blipFill>
          <a:blip r:embed="rId3"/>
          <a:srcRect l="2281" r="877"/>
          <a:stretch>
            <a:fillRect/>
          </a:stretch>
        </p:blipFill>
        <p:spPr bwMode="auto">
          <a:xfrm>
            <a:off x="2286000" y="4038600"/>
            <a:ext cx="428625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z="4000" smtClean="0">
                <a:solidFill>
                  <a:srgbClr val="00B050"/>
                </a:solidFill>
              </a:rPr>
              <a:t>High Coherence</a:t>
            </a:r>
          </a:p>
        </p:txBody>
      </p:sp>
      <p:sp>
        <p:nvSpPr>
          <p:cNvPr id="49155" name="TextBox 4"/>
          <p:cNvSpPr txBox="1">
            <a:spLocks noChangeArrowheads="1"/>
          </p:cNvSpPr>
          <p:nvPr/>
        </p:nvSpPr>
        <p:spPr bwMode="auto">
          <a:xfrm>
            <a:off x="381000" y="1676400"/>
            <a:ext cx="8153400" cy="646113"/>
          </a:xfrm>
          <a:prstGeom prst="rect">
            <a:avLst/>
          </a:prstGeom>
          <a:noFill/>
          <a:ln w="9525">
            <a:noFill/>
            <a:miter lim="800000"/>
            <a:headEnd/>
            <a:tailEnd/>
          </a:ln>
        </p:spPr>
        <p:txBody>
          <a:bodyPr>
            <a:spAutoFit/>
          </a:bodyPr>
          <a:lstStyle/>
          <a:p>
            <a:r>
              <a:rPr lang="en-IN">
                <a:latin typeface="Georgia" pitchFamily="18" charset="0"/>
              </a:rPr>
              <a:t>Degree of coherence is the measure of phase correlation in the radiation field at different locations and different time.</a:t>
            </a:r>
          </a:p>
        </p:txBody>
      </p:sp>
      <p:sp>
        <p:nvSpPr>
          <p:cNvPr id="49156" name="TextBox 5"/>
          <p:cNvSpPr txBox="1">
            <a:spLocks noChangeArrowheads="1"/>
          </p:cNvSpPr>
          <p:nvPr/>
        </p:nvSpPr>
        <p:spPr bwMode="auto">
          <a:xfrm>
            <a:off x="1452563" y="5257800"/>
            <a:ext cx="1366837" cy="369888"/>
          </a:xfrm>
          <a:prstGeom prst="rect">
            <a:avLst/>
          </a:prstGeom>
          <a:noFill/>
          <a:ln w="9525">
            <a:noFill/>
            <a:miter lim="800000"/>
            <a:headEnd/>
            <a:tailEnd/>
          </a:ln>
        </p:spPr>
        <p:txBody>
          <a:bodyPr wrap="none">
            <a:spAutoFit/>
          </a:bodyPr>
          <a:lstStyle/>
          <a:p>
            <a:r>
              <a:rPr lang="en-IN">
                <a:latin typeface="Georgia" pitchFamily="18" charset="0"/>
              </a:rPr>
              <a:t>Incoherent </a:t>
            </a:r>
          </a:p>
        </p:txBody>
      </p:sp>
      <p:sp>
        <p:nvSpPr>
          <p:cNvPr id="49157" name="TextBox 6"/>
          <p:cNvSpPr txBox="1">
            <a:spLocks noChangeArrowheads="1"/>
          </p:cNvSpPr>
          <p:nvPr/>
        </p:nvSpPr>
        <p:spPr bwMode="auto">
          <a:xfrm>
            <a:off x="5562600" y="5257800"/>
            <a:ext cx="2438400" cy="381000"/>
          </a:xfrm>
          <a:prstGeom prst="rect">
            <a:avLst/>
          </a:prstGeom>
          <a:noFill/>
          <a:ln w="9525">
            <a:noFill/>
            <a:miter lim="800000"/>
            <a:headEnd/>
            <a:tailEnd/>
          </a:ln>
        </p:spPr>
        <p:txBody>
          <a:bodyPr>
            <a:spAutoFit/>
          </a:bodyPr>
          <a:lstStyle/>
          <a:p>
            <a:pPr algn="ctr"/>
            <a:r>
              <a:rPr lang="en-IN">
                <a:latin typeface="Georgia" pitchFamily="18" charset="0"/>
              </a:rPr>
              <a:t>Coherent</a:t>
            </a:r>
          </a:p>
        </p:txBody>
      </p:sp>
      <p:pic>
        <p:nvPicPr>
          <p:cNvPr id="8" name="Picture 2"/>
          <p:cNvPicPr>
            <a:picLocks noGrp="1" noChangeAspect="1" noChangeArrowheads="1"/>
          </p:cNvPicPr>
          <p:nvPr>
            <p:ph idx="1"/>
          </p:nvPr>
        </p:nvPicPr>
        <p:blipFill>
          <a:blip r:embed="rId3"/>
          <a:srcRect l="3333" t="25714" r="51666" b="21429"/>
          <a:stretch>
            <a:fillRect/>
          </a:stretch>
        </p:blipFill>
        <p:spPr>
          <a:xfrm>
            <a:off x="533400" y="2819400"/>
            <a:ext cx="3429000" cy="2349500"/>
          </a:xfrm>
          <a:noFill/>
        </p:spPr>
      </p:pic>
      <p:pic>
        <p:nvPicPr>
          <p:cNvPr id="9" name="Picture 2"/>
          <p:cNvPicPr>
            <a:picLocks noChangeAspect="1" noChangeArrowheads="1"/>
          </p:cNvPicPr>
          <p:nvPr/>
        </p:nvPicPr>
        <p:blipFill>
          <a:blip r:embed="rId3"/>
          <a:srcRect l="53333" t="24286" r="1666" b="22858"/>
          <a:stretch>
            <a:fillRect/>
          </a:stretch>
        </p:blipFill>
        <p:spPr bwMode="auto">
          <a:xfrm>
            <a:off x="5181600" y="2819400"/>
            <a:ext cx="3448050" cy="2362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609600"/>
          </a:xfrm>
        </p:spPr>
        <p:txBody>
          <a:bodyPr/>
          <a:lstStyle/>
          <a:p>
            <a:pPr eaLnBrk="1" hangingPunct="1"/>
            <a:r>
              <a:rPr lang="en-US" sz="4000" smtClean="0">
                <a:solidFill>
                  <a:srgbClr val="00B050"/>
                </a:solidFill>
                <a:latin typeface="Times New Roman" pitchFamily="18" charset="0"/>
                <a:cs typeface="Times New Roman" pitchFamily="18" charset="0"/>
              </a:rPr>
              <a:t>Basic Principle Needed For  Laser</a:t>
            </a:r>
          </a:p>
        </p:txBody>
      </p:sp>
      <p:sp>
        <p:nvSpPr>
          <p:cNvPr id="3" name="Title 1"/>
          <p:cNvSpPr txBox="1">
            <a:spLocks/>
          </p:cNvSpPr>
          <p:nvPr/>
        </p:nvSpPr>
        <p:spPr bwMode="auto">
          <a:xfrm>
            <a:off x="533400" y="1600200"/>
            <a:ext cx="8229600" cy="2895600"/>
          </a:xfrm>
          <a:prstGeom prst="rect">
            <a:avLst/>
          </a:prstGeom>
          <a:noFill/>
          <a:ln w="9525">
            <a:noFill/>
            <a:miter lim="800000"/>
            <a:headEnd/>
            <a:tailEnd/>
          </a:ln>
        </p:spPr>
        <p:txBody>
          <a:bodyPr anchor="b"/>
          <a:lstStyle/>
          <a:p>
            <a:pPr algn="just">
              <a:spcAft>
                <a:spcPts val="1200"/>
              </a:spcAft>
              <a:buFont typeface="Wingdings" pitchFamily="2" charset="2"/>
              <a:buChar char="v"/>
              <a:defRPr/>
            </a:pPr>
            <a:r>
              <a:rPr lang="en-US" sz="3200" dirty="0">
                <a:latin typeface="Times New Roman" pitchFamily="18" charset="0"/>
                <a:ea typeface="+mj-ea"/>
                <a:cs typeface="Times New Roman" pitchFamily="18" charset="0"/>
              </a:rPr>
              <a:t>To generate a Laser beam, three process must be satisfied:</a:t>
            </a:r>
          </a:p>
          <a:p>
            <a:pPr algn="just">
              <a:buFont typeface="Wingdings" pitchFamily="2" charset="2"/>
              <a:buChar char="§"/>
              <a:defRPr/>
            </a:pPr>
            <a:r>
              <a:rPr lang="en-GB" sz="2800" b="1" dirty="0">
                <a:solidFill>
                  <a:srgbClr val="FF0000"/>
                </a:solidFill>
                <a:latin typeface="Times New Roman" pitchFamily="18" charset="0"/>
                <a:ea typeface="+mj-ea"/>
                <a:cs typeface="Times New Roman" pitchFamily="18" charset="0"/>
              </a:rPr>
              <a:t>Population Inversion</a:t>
            </a:r>
          </a:p>
          <a:p>
            <a:pPr algn="just">
              <a:buFont typeface="Wingdings" pitchFamily="2" charset="2"/>
              <a:buChar char="§"/>
              <a:defRPr/>
            </a:pPr>
            <a:r>
              <a:rPr lang="en-GB" sz="2800" b="1" dirty="0">
                <a:solidFill>
                  <a:srgbClr val="FF0000"/>
                </a:solidFill>
                <a:latin typeface="Times New Roman" pitchFamily="18" charset="0"/>
                <a:ea typeface="+mj-ea"/>
                <a:cs typeface="Times New Roman" pitchFamily="18" charset="0"/>
              </a:rPr>
              <a:t>Stimulated Emission</a:t>
            </a:r>
          </a:p>
          <a:p>
            <a:pPr algn="just">
              <a:buFont typeface="Wingdings" pitchFamily="2" charset="2"/>
              <a:buChar char="§"/>
              <a:defRPr/>
            </a:pPr>
            <a:r>
              <a:rPr lang="en-GB" sz="2800" b="1" dirty="0">
                <a:solidFill>
                  <a:srgbClr val="FF0000"/>
                </a:solidFill>
                <a:latin typeface="Times New Roman" pitchFamily="18" charset="0"/>
                <a:ea typeface="+mj-ea"/>
                <a:cs typeface="Times New Roman" pitchFamily="18" charset="0"/>
              </a:rPr>
              <a:t>Pumping Source</a:t>
            </a:r>
            <a:endParaRPr lang="en-US" sz="2800" b="1" dirty="0">
              <a:solidFill>
                <a:srgbClr val="FF0000"/>
              </a:solidFill>
              <a:latin typeface="Times New Roman" pitchFamily="18" charset="0"/>
              <a:ea typeface="+mj-ea"/>
              <a:cs typeface="Times New Roman" pitchFamily="18" charset="0"/>
            </a:endParaRPr>
          </a:p>
        </p:txBody>
      </p:sp>
      <p:pic>
        <p:nvPicPr>
          <p:cNvPr id="50180" name="Picture 2"/>
          <p:cNvPicPr>
            <a:picLocks noChangeAspect="1" noChangeArrowheads="1"/>
          </p:cNvPicPr>
          <p:nvPr/>
        </p:nvPicPr>
        <p:blipFill>
          <a:blip r:embed="rId2"/>
          <a:srcRect l="26250" t="44444" r="31250" b="32222"/>
          <a:stretch>
            <a:fillRect/>
          </a:stretch>
        </p:blipFill>
        <p:spPr bwMode="auto">
          <a:xfrm>
            <a:off x="3756025" y="4724400"/>
            <a:ext cx="4933950" cy="1524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143000"/>
          </a:xfrm>
        </p:spPr>
        <p:txBody>
          <a:bodyPr/>
          <a:lstStyle/>
          <a:p>
            <a:pPr eaLnBrk="1" hangingPunct="1"/>
            <a:r>
              <a:rPr lang="en-US" sz="4400" b="1" smtClean="0">
                <a:solidFill>
                  <a:srgbClr val="C00000"/>
                </a:solidFill>
                <a:latin typeface="Times New Roman" pitchFamily="18" charset="0"/>
                <a:cs typeface="Times New Roman" pitchFamily="18" charset="0"/>
              </a:rPr>
              <a:t>THANKS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z="4000" smtClean="0">
                <a:solidFill>
                  <a:srgbClr val="00B050"/>
                </a:solidFill>
              </a:rPr>
              <a:t>What is LASER????</a:t>
            </a:r>
          </a:p>
        </p:txBody>
      </p:sp>
      <p:sp>
        <p:nvSpPr>
          <p:cNvPr id="31747" name="Rectangle 3"/>
          <p:cNvSpPr txBox="1">
            <a:spLocks noChangeArrowheads="1"/>
          </p:cNvSpPr>
          <p:nvPr/>
        </p:nvSpPr>
        <p:spPr bwMode="auto">
          <a:xfrm>
            <a:off x="228600" y="1557338"/>
            <a:ext cx="8686800" cy="4751387"/>
          </a:xfrm>
          <a:prstGeom prst="rect">
            <a:avLst/>
          </a:prstGeom>
          <a:noFill/>
          <a:ln w="9525">
            <a:noFill/>
            <a:miter lim="800000"/>
            <a:headEnd/>
            <a:tailEnd/>
          </a:ln>
        </p:spPr>
        <p:txBody>
          <a:bodyPr/>
          <a:lstStyle/>
          <a:p>
            <a:pPr marL="342900" indent="-342900" algn="ctr">
              <a:spcBef>
                <a:spcPct val="20000"/>
              </a:spcBef>
            </a:pPr>
            <a:r>
              <a:rPr lang="en-US" altLang="zh-TW" sz="2400" b="1">
                <a:solidFill>
                  <a:srgbClr val="0070C0"/>
                </a:solidFill>
                <a:latin typeface="Georgia" pitchFamily="18" charset="0"/>
              </a:rPr>
              <a:t>Light Amplification by Stimulated Emission of</a:t>
            </a:r>
          </a:p>
          <a:p>
            <a:pPr marL="342900" indent="-342900" algn="ctr">
              <a:spcBef>
                <a:spcPct val="20000"/>
              </a:spcBef>
            </a:pPr>
            <a:r>
              <a:rPr lang="en-US" altLang="zh-TW" sz="2400" b="1">
                <a:solidFill>
                  <a:srgbClr val="0070C0"/>
                </a:solidFill>
                <a:latin typeface="Georgia" pitchFamily="18" charset="0"/>
              </a:rPr>
              <a:t>Radiation</a:t>
            </a:r>
            <a:r>
              <a:rPr lang="en-US" altLang="zh-TW" sz="2400">
                <a:solidFill>
                  <a:srgbClr val="0070C0"/>
                </a:solidFill>
                <a:latin typeface="Georgia" pitchFamily="18" charset="0"/>
              </a:rPr>
              <a:t> </a:t>
            </a:r>
          </a:p>
          <a:p>
            <a:pPr marL="342900" indent="-342900">
              <a:spcBef>
                <a:spcPct val="20000"/>
              </a:spcBef>
            </a:pPr>
            <a:endParaRPr lang="en-US" altLang="zh-TW" sz="1200">
              <a:latin typeface="Georgia" pitchFamily="18" charset="0"/>
            </a:endParaRPr>
          </a:p>
          <a:p>
            <a:pPr marL="342900" indent="-342900" algn="just">
              <a:spcBef>
                <a:spcPct val="20000"/>
              </a:spcBef>
              <a:buFont typeface="Arial" pitchFamily="34" charset="0"/>
              <a:buChar char="•"/>
            </a:pPr>
            <a:r>
              <a:rPr lang="en-US" altLang="zh-TW" sz="2800">
                <a:latin typeface="Georgia" pitchFamily="18" charset="0"/>
              </a:rPr>
              <a:t>A device that produces a coherent beam of optical radiation by stimulating electronic, ionic, or molecular transitions to higher energy levels. </a:t>
            </a:r>
          </a:p>
          <a:p>
            <a:pPr marL="342900" indent="-342900" algn="just">
              <a:spcBef>
                <a:spcPct val="20000"/>
              </a:spcBef>
              <a:buFont typeface="Arial" pitchFamily="34" charset="0"/>
              <a:buChar char="•"/>
            </a:pPr>
            <a:r>
              <a:rPr lang="en-US" altLang="zh-TW" sz="2800">
                <a:latin typeface="Georgia" pitchFamily="18" charset="0"/>
              </a:rPr>
              <a:t>When they return to lower energy levels by stimulated emission, they emit energy. </a:t>
            </a:r>
            <a:endParaRPr lang="zh-TW" altLang="en-US" sz="2800">
              <a:latin typeface="Georgi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z="4000" smtClean="0">
                <a:solidFill>
                  <a:srgbClr val="00B050"/>
                </a:solidFill>
                <a:ea typeface="SimSun" pitchFamily="2" charset="-122"/>
              </a:rPr>
              <a:t>Basic concepts for a laser</a:t>
            </a:r>
          </a:p>
        </p:txBody>
      </p:sp>
      <p:sp>
        <p:nvSpPr>
          <p:cNvPr id="9219" name="Rectangle 3"/>
          <p:cNvSpPr>
            <a:spLocks noGrp="1" noChangeArrowheads="1"/>
          </p:cNvSpPr>
          <p:nvPr>
            <p:ph sz="quarter" idx="1"/>
          </p:nvPr>
        </p:nvSpPr>
        <p:spPr>
          <a:xfrm>
            <a:off x="301625" y="1527175"/>
            <a:ext cx="8504238" cy="4572000"/>
          </a:xfrm>
        </p:spPr>
        <p:txBody>
          <a:bodyPr>
            <a:normAutofit/>
          </a:bodyPr>
          <a:lstStyle/>
          <a:p>
            <a:pPr marL="274320" indent="-274320" eaLnBrk="1" fontAlgn="auto" hangingPunct="1">
              <a:spcAft>
                <a:spcPts val="0"/>
              </a:spcAft>
              <a:buFont typeface="Wingdings 2"/>
              <a:buChar char=""/>
              <a:defRPr/>
            </a:pPr>
            <a:r>
              <a:rPr lang="en-US" altLang="zh-TW" dirty="0">
                <a:solidFill>
                  <a:schemeClr val="tx1">
                    <a:lumMod val="85000"/>
                    <a:lumOff val="15000"/>
                  </a:schemeClr>
                </a:solidFill>
              </a:rPr>
              <a:t>Absorption </a:t>
            </a:r>
          </a:p>
          <a:p>
            <a:pPr marL="274320" indent="-274320" eaLnBrk="1" fontAlgn="auto" hangingPunct="1">
              <a:spcAft>
                <a:spcPts val="0"/>
              </a:spcAft>
              <a:buFontTx/>
              <a:buNone/>
              <a:defRPr/>
            </a:pPr>
            <a:endParaRPr lang="en-US" altLang="zh-TW" dirty="0">
              <a:solidFill>
                <a:schemeClr val="tx1">
                  <a:lumMod val="85000"/>
                  <a:lumOff val="15000"/>
                </a:schemeClr>
              </a:solidFill>
            </a:endParaRPr>
          </a:p>
          <a:p>
            <a:pPr marL="274320" indent="-274320" eaLnBrk="1" fontAlgn="auto" hangingPunct="1">
              <a:spcAft>
                <a:spcPts val="0"/>
              </a:spcAft>
              <a:buFont typeface="Wingdings 2"/>
              <a:buChar char=""/>
              <a:defRPr/>
            </a:pPr>
            <a:r>
              <a:rPr lang="en-US" altLang="zh-TW" dirty="0">
                <a:solidFill>
                  <a:schemeClr val="tx1">
                    <a:lumMod val="85000"/>
                    <a:lumOff val="15000"/>
                  </a:schemeClr>
                </a:solidFill>
              </a:rPr>
              <a:t>Spontaneous Emission </a:t>
            </a:r>
          </a:p>
          <a:p>
            <a:pPr marL="274320" indent="-274320" eaLnBrk="1" fontAlgn="auto" hangingPunct="1">
              <a:spcAft>
                <a:spcPts val="0"/>
              </a:spcAft>
              <a:buFontTx/>
              <a:buNone/>
              <a:defRPr/>
            </a:pPr>
            <a:endParaRPr lang="en-US" altLang="zh-TW" dirty="0">
              <a:solidFill>
                <a:schemeClr val="tx1">
                  <a:lumMod val="85000"/>
                  <a:lumOff val="15000"/>
                </a:schemeClr>
              </a:solidFill>
            </a:endParaRPr>
          </a:p>
          <a:p>
            <a:pPr marL="274320" indent="-274320" eaLnBrk="1" fontAlgn="auto" hangingPunct="1">
              <a:spcAft>
                <a:spcPts val="0"/>
              </a:spcAft>
              <a:buFont typeface="Wingdings 2"/>
              <a:buChar char=""/>
              <a:defRPr/>
            </a:pPr>
            <a:r>
              <a:rPr lang="en-US" altLang="zh-TW" dirty="0">
                <a:solidFill>
                  <a:schemeClr val="tx1">
                    <a:lumMod val="85000"/>
                    <a:lumOff val="15000"/>
                  </a:schemeClr>
                </a:solidFill>
              </a:rPr>
              <a:t>Stimulated Emission </a:t>
            </a:r>
          </a:p>
          <a:p>
            <a:pPr marL="274320" indent="-274320" eaLnBrk="1" fontAlgn="auto" hangingPunct="1">
              <a:spcAft>
                <a:spcPts val="0"/>
              </a:spcAft>
              <a:buFont typeface="Wingdings 2"/>
              <a:buChar char=""/>
              <a:defRPr/>
            </a:pPr>
            <a:endParaRPr lang="zh-TW" altLang="en-US" dirty="0">
              <a:solidFill>
                <a:schemeClr val="tx1">
                  <a:lumMod val="85000"/>
                  <a:lumOff val="15000"/>
                </a:schemeClr>
              </a:solidFill>
            </a:endParaRPr>
          </a:p>
          <a:p>
            <a:pPr marL="274320" indent="-274320" eaLnBrk="1" fontAlgn="auto" hangingPunct="1">
              <a:spcAft>
                <a:spcPts val="0"/>
              </a:spcAft>
              <a:buFont typeface="Wingdings 2"/>
              <a:buChar char=""/>
              <a:defRPr/>
            </a:pPr>
            <a:r>
              <a:rPr lang="en-US" altLang="zh-TW" dirty="0">
                <a:solidFill>
                  <a:schemeClr val="tx1">
                    <a:lumMod val="85000"/>
                    <a:lumOff val="15000"/>
                  </a:schemeClr>
                </a:solidFill>
              </a:rPr>
              <a:t>Population inversion</a:t>
            </a:r>
          </a:p>
          <a:p>
            <a:pPr marL="274320" indent="-274320" eaLnBrk="1" fontAlgn="auto" hangingPunct="1">
              <a:spcAft>
                <a:spcPts val="0"/>
              </a:spcAft>
              <a:buFont typeface="Wingdings 2"/>
              <a:buChar char=""/>
              <a:defRPr/>
            </a:pPr>
            <a:endParaRPr lang="zh-TW" altLang="en-US" dirty="0"/>
          </a:p>
          <a:p>
            <a:pPr marL="274320" indent="-274320" eaLnBrk="1" fontAlgn="auto" hangingPunct="1">
              <a:spcAft>
                <a:spcPts val="0"/>
              </a:spcAft>
              <a:buFont typeface="Wingdings 2"/>
              <a:buChar char=""/>
              <a:defRPr/>
            </a:pPr>
            <a:endParaRPr lang="zh-CN" altLang="en-US" dirty="0">
              <a:ea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381000"/>
            <a:ext cx="8534400" cy="1143000"/>
          </a:xfrm>
        </p:spPr>
        <p:txBody>
          <a:bodyPr>
            <a:normAutofit fontScale="90000"/>
          </a:bodyPr>
          <a:lstStyle/>
          <a:p>
            <a:pPr eaLnBrk="1" fontAlgn="auto" hangingPunct="1">
              <a:spcAft>
                <a:spcPts val="0"/>
              </a:spcAft>
              <a:defRPr/>
            </a:pPr>
            <a:r>
              <a:rPr lang="en-US" b="1" dirty="0" smtClean="0"/>
              <a:t/>
            </a:r>
            <a:br>
              <a:rPr lang="en-US" b="1" dirty="0" smtClean="0"/>
            </a:br>
            <a:r>
              <a:rPr lang="en-US" b="1" dirty="0" smtClean="0"/>
              <a:t/>
            </a:r>
            <a:br>
              <a:rPr lang="en-US" b="1" dirty="0" smtClean="0"/>
            </a:br>
            <a:r>
              <a:rPr lang="en-US" sz="3100" b="1" dirty="0" smtClean="0">
                <a:solidFill>
                  <a:srgbClr val="00B050"/>
                </a:solidFill>
                <a:latin typeface="+mn-lt"/>
              </a:rPr>
              <a:t>Lasers: Basic Principle</a:t>
            </a:r>
            <a:br>
              <a:rPr lang="en-US" sz="3100" b="1" dirty="0" smtClean="0">
                <a:solidFill>
                  <a:srgbClr val="00B050"/>
                </a:solidFill>
                <a:latin typeface="+mn-lt"/>
              </a:rPr>
            </a:br>
            <a:r>
              <a:rPr lang="en-US" sz="3100" b="1" dirty="0" smtClean="0">
                <a:solidFill>
                  <a:srgbClr val="00B050"/>
                </a:solidFill>
                <a:latin typeface="+mn-lt"/>
              </a:rPr>
              <a:t>Absorption and Radiation Processes</a:t>
            </a:r>
            <a:br>
              <a:rPr lang="en-US" sz="3100" b="1" dirty="0" smtClean="0">
                <a:solidFill>
                  <a:srgbClr val="00B050"/>
                </a:solidFill>
                <a:latin typeface="+mn-lt"/>
              </a:rPr>
            </a:br>
            <a:endParaRPr lang="en-US" sz="3100" dirty="0">
              <a:solidFill>
                <a:srgbClr val="00B050"/>
              </a:solidFill>
              <a:latin typeface="+mn-lt"/>
            </a:endParaRPr>
          </a:p>
        </p:txBody>
      </p:sp>
      <p:pic>
        <p:nvPicPr>
          <p:cNvPr id="29699" name="Picture 3"/>
          <p:cNvPicPr>
            <a:picLocks noGrp="1" noChangeAspect="1" noChangeArrowheads="1"/>
          </p:cNvPicPr>
          <p:nvPr>
            <p:ph sz="quarter" idx="1"/>
          </p:nvPr>
        </p:nvPicPr>
        <p:blipFill>
          <a:blip r:embed="rId3" cstate="print"/>
          <a:srcRect/>
          <a:stretch>
            <a:fillRect/>
          </a:stretch>
        </p:blipFill>
        <p:spPr>
          <a:xfrm>
            <a:off x="340360" y="2057400"/>
            <a:ext cx="8463280" cy="3657600"/>
          </a:xfrm>
          <a:effectLst>
            <a:softEdge rad="11250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TW" sz="4000" smtClean="0">
                <a:solidFill>
                  <a:srgbClr val="00B050"/>
                </a:solidFill>
                <a:ea typeface="PMingLiU" pitchFamily="18" charset="-120"/>
              </a:rPr>
              <a:t>Absorption</a:t>
            </a:r>
            <a:endParaRPr lang="zh-TW" altLang="en-US" sz="4000" smtClean="0">
              <a:solidFill>
                <a:srgbClr val="00B050"/>
              </a:solidFill>
              <a:ea typeface="PMingLiU" pitchFamily="18" charset="-120"/>
            </a:endParaRPr>
          </a:p>
        </p:txBody>
      </p:sp>
      <p:pic>
        <p:nvPicPr>
          <p:cNvPr id="1028" name="Picture 4" descr="absorption"/>
          <p:cNvPicPr>
            <a:picLocks noGrp="1" noChangeAspect="1" noChangeArrowheads="1"/>
          </p:cNvPicPr>
          <p:nvPr>
            <p:ph sz="quarter" idx="1"/>
          </p:nvPr>
        </p:nvPicPr>
        <p:blipFill>
          <a:blip r:embed="rId4"/>
          <a:srcRect/>
          <a:stretch>
            <a:fillRect/>
          </a:stretch>
        </p:blipFill>
        <p:spPr>
          <a:xfrm>
            <a:off x="3124200" y="1752600"/>
            <a:ext cx="3048000" cy="2286000"/>
          </a:xfrm>
        </p:spPr>
      </p:pic>
      <p:sp>
        <p:nvSpPr>
          <p:cNvPr id="1029" name="Rectangle 3"/>
          <p:cNvSpPr>
            <a:spLocks noGrp="1" noChangeArrowheads="1"/>
          </p:cNvSpPr>
          <p:nvPr>
            <p:ph type="body" sz="half" idx="4294967295"/>
          </p:nvPr>
        </p:nvSpPr>
        <p:spPr>
          <a:xfrm>
            <a:off x="609600" y="4114800"/>
            <a:ext cx="8229600" cy="2362200"/>
          </a:xfrm>
        </p:spPr>
        <p:txBody>
          <a:bodyPr/>
          <a:lstStyle/>
          <a:p>
            <a:pPr algn="just" eaLnBrk="1" hangingPunct="1">
              <a:spcBef>
                <a:spcPct val="0"/>
              </a:spcBef>
              <a:buFont typeface="Wingdings 2" pitchFamily="18" charset="2"/>
              <a:buNone/>
            </a:pPr>
            <a:r>
              <a:rPr lang="en-US" sz="2000" smtClean="0"/>
              <a:t>An electron in an atom can be excited from an energy level E</a:t>
            </a:r>
            <a:r>
              <a:rPr lang="en-US" sz="2000" baseline="-25000" smtClean="0"/>
              <a:t>1</a:t>
            </a:r>
            <a:r>
              <a:rPr lang="en-US" sz="2000" smtClean="0"/>
              <a:t> to a</a:t>
            </a:r>
          </a:p>
          <a:p>
            <a:pPr algn="just" eaLnBrk="1" hangingPunct="1">
              <a:buFont typeface="Wingdings 2" pitchFamily="18" charset="2"/>
              <a:buNone/>
            </a:pPr>
            <a:r>
              <a:rPr lang="en-US" sz="2000" smtClean="0"/>
              <a:t>higher energy level E</a:t>
            </a:r>
            <a:r>
              <a:rPr lang="en-US" sz="2000" baseline="-25000" smtClean="0"/>
              <a:t>2</a:t>
            </a:r>
            <a:r>
              <a:rPr lang="en-US" sz="2000" smtClean="0"/>
              <a:t> by absorption</a:t>
            </a:r>
            <a:r>
              <a:rPr lang="en-US" sz="2800" smtClean="0"/>
              <a:t>:</a:t>
            </a:r>
          </a:p>
          <a:p>
            <a:pPr algn="ctr" eaLnBrk="1" hangingPunct="1">
              <a:buFont typeface="Wingdings 2" pitchFamily="18" charset="2"/>
              <a:buNone/>
            </a:pPr>
            <a:r>
              <a:rPr lang="it-IT" sz="2400" smtClean="0">
                <a:solidFill>
                  <a:srgbClr val="FF0000"/>
                </a:solidFill>
              </a:rPr>
              <a:t>photon absorption</a:t>
            </a:r>
            <a:r>
              <a:rPr lang="it-IT" sz="2400" smtClean="0"/>
              <a:t>─</a:t>
            </a:r>
            <a:r>
              <a:rPr lang="it-IT" sz="2800" smtClean="0"/>
              <a:t>    </a:t>
            </a:r>
            <a:r>
              <a:rPr lang="it-IT" sz="2800" i="1" smtClean="0"/>
              <a:t> hν = E</a:t>
            </a:r>
            <a:r>
              <a:rPr lang="it-IT" sz="2800" i="1" baseline="-25000" smtClean="0"/>
              <a:t>2 </a:t>
            </a:r>
            <a:r>
              <a:rPr lang="it-IT" sz="2800" i="1" smtClean="0"/>
              <a:t>– E</a:t>
            </a:r>
            <a:r>
              <a:rPr lang="it-IT" sz="2800" i="1" baseline="-25000" smtClean="0"/>
              <a:t>1</a:t>
            </a:r>
            <a:r>
              <a:rPr lang="it-IT" sz="2800" i="1" smtClean="0"/>
              <a:t>.</a:t>
            </a:r>
          </a:p>
          <a:p>
            <a:pPr algn="ctr" eaLnBrk="1" hangingPunct="1">
              <a:buFont typeface="Wingdings 2" pitchFamily="18" charset="2"/>
              <a:buNone/>
            </a:pPr>
            <a:endParaRPr lang="it-IT" sz="2800" i="1" smtClean="0"/>
          </a:p>
          <a:p>
            <a:pPr algn="ctr" eaLnBrk="1" hangingPunct="1">
              <a:buFont typeface="Wingdings 2" pitchFamily="18" charset="2"/>
              <a:buNone/>
            </a:pPr>
            <a:endParaRPr lang="it-IT" sz="2800" i="1" smtClean="0"/>
          </a:p>
          <a:p>
            <a:pPr algn="ctr" eaLnBrk="1" hangingPunct="1">
              <a:buFont typeface="Wingdings 2" pitchFamily="18" charset="2"/>
              <a:buNone/>
            </a:pPr>
            <a:endParaRPr lang="it-IT" sz="2800" i="1" smtClean="0"/>
          </a:p>
        </p:txBody>
      </p:sp>
      <p:graphicFrame>
        <p:nvGraphicFramePr>
          <p:cNvPr id="1026" name="Object 2"/>
          <p:cNvGraphicFramePr>
            <a:graphicFrameLocks noChangeAspect="1"/>
          </p:cNvGraphicFramePr>
          <p:nvPr/>
        </p:nvGraphicFramePr>
        <p:xfrm>
          <a:off x="3733800" y="5638800"/>
          <a:ext cx="1795463" cy="685800"/>
        </p:xfrm>
        <a:graphic>
          <a:graphicData uri="http://schemas.openxmlformats.org/presentationml/2006/ole">
            <p:oleObj spid="_x0000_s1026" name="Equation" r:id="rId5" imgW="749160" imgH="39348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TW" sz="4000" smtClean="0">
                <a:solidFill>
                  <a:srgbClr val="00B050"/>
                </a:solidFill>
                <a:ea typeface="PMingLiU" pitchFamily="18" charset="-120"/>
              </a:rPr>
              <a:t>Spontaneous Emission</a:t>
            </a:r>
            <a:endParaRPr lang="zh-TW" altLang="en-US" sz="4000" smtClean="0">
              <a:solidFill>
                <a:srgbClr val="00B050"/>
              </a:solidFill>
              <a:ea typeface="PMingLiU" pitchFamily="18" charset="-120"/>
            </a:endParaRPr>
          </a:p>
        </p:txBody>
      </p:sp>
      <p:pic>
        <p:nvPicPr>
          <p:cNvPr id="34819" name="Picture 4" descr="spotaneous emission"/>
          <p:cNvPicPr>
            <a:picLocks noGrp="1" noChangeAspect="1" noChangeArrowheads="1"/>
          </p:cNvPicPr>
          <p:nvPr>
            <p:ph sz="quarter" idx="1"/>
          </p:nvPr>
        </p:nvPicPr>
        <p:blipFill>
          <a:blip r:embed="rId3"/>
          <a:srcRect/>
          <a:stretch>
            <a:fillRect/>
          </a:stretch>
        </p:blipFill>
        <p:spPr>
          <a:xfrm>
            <a:off x="2743200" y="1828800"/>
            <a:ext cx="3657600" cy="2667000"/>
          </a:xfrm>
        </p:spPr>
      </p:pic>
      <p:sp>
        <p:nvSpPr>
          <p:cNvPr id="34820" name="Rectangle 3"/>
          <p:cNvSpPr>
            <a:spLocks noGrp="1" noChangeArrowheads="1"/>
          </p:cNvSpPr>
          <p:nvPr>
            <p:ph type="body" sz="half" idx="4294967295"/>
          </p:nvPr>
        </p:nvSpPr>
        <p:spPr>
          <a:xfrm>
            <a:off x="533400" y="4800600"/>
            <a:ext cx="8229600" cy="1439863"/>
          </a:xfrm>
        </p:spPr>
        <p:txBody>
          <a:bodyPr/>
          <a:lstStyle/>
          <a:p>
            <a:pPr algn="just" eaLnBrk="1" hangingPunct="1">
              <a:lnSpc>
                <a:spcPct val="80000"/>
              </a:lnSpc>
              <a:buFont typeface="Wingdings 2" pitchFamily="18" charset="2"/>
              <a:buNone/>
            </a:pPr>
            <a:r>
              <a:rPr lang="en-US" altLang="zh-TW" sz="2400" smtClean="0"/>
              <a:t>The atom decays from level  2 to level 1  through the</a:t>
            </a:r>
          </a:p>
          <a:p>
            <a:pPr algn="just" eaLnBrk="1" hangingPunct="1">
              <a:lnSpc>
                <a:spcPct val="80000"/>
              </a:lnSpc>
              <a:buFont typeface="Wingdings 2" pitchFamily="18" charset="2"/>
              <a:buNone/>
            </a:pPr>
            <a:r>
              <a:rPr lang="en-US" altLang="zh-TW" sz="2400" smtClean="0"/>
              <a:t>emission of a photon with the energy </a:t>
            </a:r>
            <a:r>
              <a:rPr lang="en-US" altLang="zh-TW" sz="2400" i="1" smtClean="0"/>
              <a:t>hv</a:t>
            </a:r>
            <a:r>
              <a:rPr lang="en-US" altLang="zh-TW" sz="2400" smtClean="0"/>
              <a:t>. It is a completely</a:t>
            </a:r>
          </a:p>
          <a:p>
            <a:pPr algn="just" eaLnBrk="1" hangingPunct="1">
              <a:lnSpc>
                <a:spcPct val="80000"/>
              </a:lnSpc>
              <a:buFont typeface="Wingdings 2" pitchFamily="18" charset="2"/>
              <a:buNone/>
            </a:pPr>
            <a:r>
              <a:rPr lang="en-US" altLang="zh-TW" sz="2400" smtClean="0">
                <a:solidFill>
                  <a:srgbClr val="FF0000"/>
                </a:solidFill>
              </a:rPr>
              <a:t>random</a:t>
            </a:r>
            <a:r>
              <a:rPr lang="en-US" altLang="zh-TW" sz="2400" smtClean="0"/>
              <a:t> process.</a:t>
            </a:r>
            <a:endParaRPr lang="zh-TW" altLang="en-US" sz="24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TW" sz="4000" smtClean="0">
                <a:solidFill>
                  <a:srgbClr val="00B050"/>
                </a:solidFill>
                <a:ea typeface="PMingLiU" pitchFamily="18" charset="-120"/>
              </a:rPr>
              <a:t>Stimulated Emission </a:t>
            </a:r>
            <a:endParaRPr lang="zh-TW" altLang="en-US" sz="4000" smtClean="0">
              <a:solidFill>
                <a:srgbClr val="00B050"/>
              </a:solidFill>
              <a:ea typeface="PMingLiU" pitchFamily="18" charset="-120"/>
            </a:endParaRPr>
          </a:p>
        </p:txBody>
      </p:sp>
      <p:pic>
        <p:nvPicPr>
          <p:cNvPr id="35843" name="Picture 4" descr="stimulated emission"/>
          <p:cNvPicPr>
            <a:picLocks noGrp="1" noChangeAspect="1" noChangeArrowheads="1"/>
          </p:cNvPicPr>
          <p:nvPr>
            <p:ph sz="quarter" idx="1"/>
          </p:nvPr>
        </p:nvPicPr>
        <p:blipFill>
          <a:blip r:embed="rId3"/>
          <a:srcRect/>
          <a:stretch>
            <a:fillRect/>
          </a:stretch>
        </p:blipFill>
        <p:spPr>
          <a:xfrm>
            <a:off x="2590800" y="1828800"/>
            <a:ext cx="3886200" cy="2914650"/>
          </a:xfrm>
        </p:spPr>
      </p:pic>
      <p:sp>
        <p:nvSpPr>
          <p:cNvPr id="35844" name="Rectangle 3"/>
          <p:cNvSpPr>
            <a:spLocks noGrp="1" noChangeArrowheads="1"/>
          </p:cNvSpPr>
          <p:nvPr>
            <p:ph type="body" sz="half" idx="4294967295"/>
          </p:nvPr>
        </p:nvSpPr>
        <p:spPr>
          <a:xfrm>
            <a:off x="381000" y="4876800"/>
            <a:ext cx="8458200" cy="1001713"/>
          </a:xfrm>
        </p:spPr>
        <p:txBody>
          <a:bodyPr/>
          <a:lstStyle/>
          <a:p>
            <a:pPr algn="just" eaLnBrk="1" hangingPunct="1">
              <a:lnSpc>
                <a:spcPct val="90000"/>
              </a:lnSpc>
              <a:buFontTx/>
              <a:buNone/>
            </a:pPr>
            <a:r>
              <a:rPr lang="en-US" altLang="zh-TW" sz="2400" smtClean="0"/>
              <a:t>Atoms in an upper energy level can be triggered or stimulated</a:t>
            </a:r>
          </a:p>
          <a:p>
            <a:pPr algn="just" eaLnBrk="1" hangingPunct="1">
              <a:lnSpc>
                <a:spcPct val="90000"/>
              </a:lnSpc>
              <a:buFontTx/>
              <a:buNone/>
            </a:pPr>
            <a:r>
              <a:rPr lang="en-US" altLang="zh-TW" sz="2400" smtClean="0"/>
              <a:t>in phase by an </a:t>
            </a:r>
            <a:r>
              <a:rPr lang="en-US" altLang="zh-TW" sz="2400" smtClean="0">
                <a:solidFill>
                  <a:srgbClr val="FF0066"/>
                </a:solidFill>
              </a:rPr>
              <a:t>incoming photon</a:t>
            </a:r>
            <a:r>
              <a:rPr lang="en-US" altLang="zh-TW" sz="2400" smtClean="0"/>
              <a:t> of a </a:t>
            </a:r>
            <a:r>
              <a:rPr lang="en-US" altLang="zh-TW" sz="2400" smtClean="0">
                <a:solidFill>
                  <a:srgbClr val="FF0066"/>
                </a:solidFill>
              </a:rPr>
              <a:t>specific energy</a:t>
            </a:r>
            <a:r>
              <a:rPr lang="en-US" altLang="zh-TW" sz="2400" smtClean="0"/>
              <a:t>.</a:t>
            </a:r>
            <a:endParaRPr lang="zh-TW" altLang="en-US" sz="240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2938</TotalTime>
  <Words>853</Words>
  <Application>Microsoft Office PowerPoint</Application>
  <PresentationFormat>On-screen Show (4:3)</PresentationFormat>
  <Paragraphs>165</Paragraphs>
  <Slides>36</Slides>
  <Notes>15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51" baseType="lpstr">
      <vt:lpstr>Arial</vt:lpstr>
      <vt:lpstr>Georgia</vt:lpstr>
      <vt:lpstr>Wingdings 2</vt:lpstr>
      <vt:lpstr>Wingdings</vt:lpstr>
      <vt:lpstr>Calibri</vt:lpstr>
      <vt:lpstr>方正舒体</vt:lpstr>
      <vt:lpstr>Times New Roman</vt:lpstr>
      <vt:lpstr>PMingLiU</vt:lpstr>
      <vt:lpstr>SimSun</vt:lpstr>
      <vt:lpstr>Wingdings 3</vt:lpstr>
      <vt:lpstr>Microsoft JhengHei</vt:lpstr>
      <vt:lpstr>Copperplate Gothic Bold</vt:lpstr>
      <vt:lpstr>Civic</vt:lpstr>
      <vt:lpstr>Equation</vt:lpstr>
      <vt:lpstr>Microsoft Equation 3.0</vt:lpstr>
      <vt:lpstr>Slide 1</vt:lpstr>
      <vt:lpstr>Slide 2</vt:lpstr>
      <vt:lpstr>Incandescent vs. Laser Light</vt:lpstr>
      <vt:lpstr>What is LASER????</vt:lpstr>
      <vt:lpstr>Basic concepts for a laser</vt:lpstr>
      <vt:lpstr>  Lasers: Basic Principle Absorption and Radiation Processes </vt:lpstr>
      <vt:lpstr>Absorption</vt:lpstr>
      <vt:lpstr>Spontaneous Emission</vt:lpstr>
      <vt:lpstr>Stimulated Emission </vt:lpstr>
      <vt:lpstr>Stimulated Emission</vt:lpstr>
      <vt:lpstr>Population Inversion</vt:lpstr>
      <vt:lpstr>Slide 12</vt:lpstr>
      <vt:lpstr>Pumping</vt:lpstr>
      <vt:lpstr>Metastable states</vt:lpstr>
      <vt:lpstr>Einstein’s Coefficients</vt:lpstr>
      <vt:lpstr>Spontaneous emission</vt:lpstr>
      <vt:lpstr>Stimulated Emission</vt:lpstr>
      <vt:lpstr>Stimulated Absorption</vt:lpstr>
      <vt:lpstr>Total Emission Probability</vt:lpstr>
      <vt:lpstr>Total Absorption Probability</vt:lpstr>
      <vt:lpstr>Equilibrium condition</vt:lpstr>
      <vt:lpstr>The rate of change of atoms in E2</vt:lpstr>
      <vt:lpstr>At Equilibrium</vt:lpstr>
      <vt:lpstr>Emission and absorption are same</vt:lpstr>
      <vt:lpstr>Maxwell Boltzman Distribution</vt:lpstr>
      <vt:lpstr>So the equations become</vt:lpstr>
      <vt:lpstr>Planck’s Radiation Law</vt:lpstr>
      <vt:lpstr>Einstein’s Coefficients</vt:lpstr>
      <vt:lpstr>After comparing with Planck’s Radiation Law</vt:lpstr>
      <vt:lpstr>Conclusions</vt:lpstr>
      <vt:lpstr>Characteristics of Laser Beam</vt:lpstr>
      <vt:lpstr> High Intensity</vt:lpstr>
      <vt:lpstr>Extraordinary Monochromacity</vt:lpstr>
      <vt:lpstr>High Coherence</vt:lpstr>
      <vt:lpstr>Basic Principle Needed For  Laser</vt:lpstr>
      <vt:lpstr>THANKS</vt:lpstr>
    </vt:vector>
  </TitlesOfParts>
  <Company>ABC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Ashutosh</dc:creator>
  <cp:lastModifiedBy>User</cp:lastModifiedBy>
  <cp:revision>117</cp:revision>
  <dcterms:created xsi:type="dcterms:W3CDTF">2011-09-22T15:13:19Z</dcterms:created>
  <dcterms:modified xsi:type="dcterms:W3CDTF">2020-04-15T23:59:31Z</dcterms:modified>
</cp:coreProperties>
</file>