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06" r:id="rId2"/>
    <p:sldId id="376" r:id="rId3"/>
    <p:sldId id="377" r:id="rId4"/>
    <p:sldId id="378" r:id="rId5"/>
    <p:sldId id="382" r:id="rId6"/>
    <p:sldId id="379" r:id="rId7"/>
    <p:sldId id="390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400" r:id="rId16"/>
    <p:sldId id="401" r:id="rId17"/>
    <p:sldId id="402" r:id="rId18"/>
    <p:sldId id="403" r:id="rId19"/>
    <p:sldId id="391" r:id="rId20"/>
    <p:sldId id="392" r:id="rId21"/>
    <p:sldId id="266" r:id="rId22"/>
    <p:sldId id="268" r:id="rId23"/>
    <p:sldId id="269" r:id="rId24"/>
    <p:sldId id="270" r:id="rId25"/>
    <p:sldId id="271" r:id="rId26"/>
    <p:sldId id="267" r:id="rId27"/>
    <p:sldId id="272" r:id="rId28"/>
    <p:sldId id="395" r:id="rId29"/>
    <p:sldId id="394" r:id="rId30"/>
    <p:sldId id="409" r:id="rId31"/>
    <p:sldId id="410" r:id="rId32"/>
    <p:sldId id="411" r:id="rId33"/>
    <p:sldId id="274" r:id="rId34"/>
    <p:sldId id="278" r:id="rId35"/>
    <p:sldId id="279" r:id="rId36"/>
    <p:sldId id="280" r:id="rId37"/>
    <p:sldId id="404" r:id="rId38"/>
    <p:sldId id="396" r:id="rId39"/>
    <p:sldId id="397" r:id="rId40"/>
    <p:sldId id="398" r:id="rId41"/>
    <p:sldId id="399" r:id="rId42"/>
    <p:sldId id="291" r:id="rId43"/>
    <p:sldId id="292" r:id="rId44"/>
    <p:sldId id="296" r:id="rId45"/>
    <p:sldId id="298" r:id="rId46"/>
    <p:sldId id="405" r:id="rId47"/>
    <p:sldId id="407" r:id="rId48"/>
    <p:sldId id="408" r:id="rId4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8" autoAdjust="0"/>
    <p:restoredTop sz="94660"/>
  </p:normalViewPr>
  <p:slideViewPr>
    <p:cSldViewPr>
      <p:cViewPr>
        <p:scale>
          <a:sx n="66" d="100"/>
          <a:sy n="66" d="100"/>
        </p:scale>
        <p:origin x="-1944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D824070-E89C-482A-899C-341EE02DF128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36E6102-D2F4-4EC8-8A2A-93E202669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E6102-D2F4-4EC8-8A2A-93E2026692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1336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/>
              <a:t>UNIT – III (</a:t>
            </a:r>
            <a:r>
              <a:rPr lang="en-US" sz="3200" b="1" dirty="0" smtClean="0"/>
              <a:t>ENGINEERING PHYSICS)</a:t>
            </a:r>
          </a:p>
          <a:p>
            <a:pPr algn="ctr"/>
            <a:endParaRPr lang="en-GB" sz="3200" b="1" dirty="0" smtClean="0"/>
          </a:p>
          <a:p>
            <a:pPr algn="ctr"/>
            <a:r>
              <a:rPr lang="en-GB" sz="3200" b="1" dirty="0" smtClean="0"/>
              <a:t>Introduction to Quantum Mechanics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hoto Electric EffectExperimental findings of the photoelectric effect1. There is no time lag between the arrival of ligh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304800"/>
            <a:ext cx="720606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hoto Electric Effect4. Increase in frequency of light increases the energy of theelectrons. At frequencies below a certai..."/>
          <p:cNvPicPr>
            <a:picLocks noChangeAspect="1" noChangeArrowheads="1"/>
          </p:cNvPicPr>
          <p:nvPr/>
        </p:nvPicPr>
        <p:blipFill>
          <a:blip r:embed="rId2"/>
          <a:srcRect b="14823"/>
          <a:stretch>
            <a:fillRect/>
          </a:stretch>
        </p:blipFill>
        <p:spPr bwMode="auto">
          <a:xfrm>
            <a:off x="1600199" y="1219200"/>
            <a:ext cx="6791885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instein’s Photo Electric ExplanationThe energy of a incident photon is utilized in two ways1. A part of energy is used to..."/>
          <p:cNvPicPr>
            <a:picLocks noChangeAspect="1" noChangeArrowheads="1"/>
          </p:cNvPicPr>
          <p:nvPr/>
        </p:nvPicPr>
        <p:blipFill>
          <a:blip r:embed="rId2"/>
          <a:srcRect t="2740" b="9589"/>
          <a:stretch>
            <a:fillRect/>
          </a:stretch>
        </p:blipFill>
        <p:spPr bwMode="auto">
          <a:xfrm>
            <a:off x="1981200" y="533400"/>
            <a:ext cx="5907024" cy="3888131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457200" y="4724400"/>
            <a:ext cx="8229600" cy="1905000"/>
            <a:chOff x="457200" y="4724400"/>
            <a:chExt cx="8229600" cy="1905000"/>
          </a:xfrm>
        </p:grpSpPr>
        <p:pic>
          <p:nvPicPr>
            <p:cNvPr id="3" name="Picture 2" descr="Particles versus Waves&#10;Classical View of Particles and Waves&#10;• Particle: position vector - r(t)&#10;• Wave: amplitude A and ph..."/>
            <p:cNvPicPr>
              <a:picLocks noChangeAspect="1" noChangeArrowheads="1"/>
            </p:cNvPicPr>
            <p:nvPr/>
          </p:nvPicPr>
          <p:blipFill>
            <a:blip r:embed="rId3"/>
            <a:srcRect t="18314" r="45000" b="42283"/>
            <a:stretch>
              <a:fillRect/>
            </a:stretch>
          </p:blipFill>
          <p:spPr bwMode="auto">
            <a:xfrm>
              <a:off x="457200" y="4724400"/>
              <a:ext cx="3541691" cy="1905000"/>
            </a:xfrm>
            <a:prstGeom prst="rect">
              <a:avLst/>
            </a:prstGeom>
            <a:noFill/>
          </p:spPr>
        </p:pic>
        <p:sp>
          <p:nvSpPr>
            <p:cNvPr id="4" name="Right Arrow 3"/>
            <p:cNvSpPr/>
            <p:nvPr/>
          </p:nvSpPr>
          <p:spPr>
            <a:xfrm>
              <a:off x="3581400" y="6096000"/>
              <a:ext cx="609600" cy="1524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43400" y="5867400"/>
              <a:ext cx="434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Photoelectric effect: When a metal is irradiated with a light, electron may emitted.</a:t>
              </a:r>
              <a:endParaRPr lang="en-US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f , no photoelectric effectmaxKEWh o +=νmaxKEhh o += νν)(max ohKE νν −=oνν &lt;ooohchWλν ==oooo AeVWWhc)(12400==λ "/>
          <p:cNvPicPr>
            <a:picLocks noChangeAspect="1" noChangeArrowheads="1"/>
          </p:cNvPicPr>
          <p:nvPr/>
        </p:nvPicPr>
        <p:blipFill>
          <a:blip r:embed="rId2"/>
          <a:srcRect l="6270" r="31034" b="11482"/>
          <a:stretch>
            <a:fillRect/>
          </a:stretch>
        </p:blipFill>
        <p:spPr bwMode="auto">
          <a:xfrm>
            <a:off x="3124200" y="380999"/>
            <a:ext cx="3200400" cy="3667485"/>
          </a:xfrm>
          <a:prstGeom prst="rect">
            <a:avLst/>
          </a:prstGeom>
          <a:noFill/>
        </p:spPr>
      </p:pic>
      <p:pic>
        <p:nvPicPr>
          <p:cNvPr id="5" name="Picture 4" descr="2. S is a source of waves&#10; "/>
          <p:cNvPicPr>
            <a:picLocks noChangeAspect="1" noChangeArrowheads="1"/>
          </p:cNvPicPr>
          <p:nvPr/>
        </p:nvPicPr>
        <p:blipFill>
          <a:blip r:embed="rId3"/>
          <a:srcRect b="56576"/>
          <a:stretch>
            <a:fillRect/>
          </a:stretch>
        </p:blipFill>
        <p:spPr bwMode="auto">
          <a:xfrm>
            <a:off x="1295400" y="4038600"/>
            <a:ext cx="7332052" cy="2390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hotonsEinstein postulated the existence of a particle called a photon,to explain detailed results of photoelectric exper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• In thermal equilibrium, the electromagnetic energy density&#10;inside the cavity is equal to the energy density of the&#10;charg..."/>
          <p:cNvPicPr>
            <a:picLocks noChangeAspect="1" noChangeArrowheads="1"/>
          </p:cNvPicPr>
          <p:nvPr/>
        </p:nvPicPr>
        <p:blipFill>
          <a:blip r:embed="rId2"/>
          <a:srcRect l="20225" t="4490" r="20225" b="82041"/>
          <a:stretch>
            <a:fillRect/>
          </a:stretch>
        </p:blipFill>
        <p:spPr bwMode="auto">
          <a:xfrm>
            <a:off x="2362200" y="533400"/>
            <a:ext cx="4936067" cy="838200"/>
          </a:xfrm>
          <a:prstGeom prst="rect">
            <a:avLst/>
          </a:prstGeom>
          <a:noFill/>
        </p:spPr>
      </p:pic>
      <p:grpSp>
        <p:nvGrpSpPr>
          <p:cNvPr id="2" name="Group 4"/>
          <p:cNvGrpSpPr/>
          <p:nvPr/>
        </p:nvGrpSpPr>
        <p:grpSpPr>
          <a:xfrm>
            <a:off x="1524000" y="1752600"/>
            <a:ext cx="6809412" cy="4267200"/>
            <a:chOff x="1524000" y="1447800"/>
            <a:chExt cx="6733212" cy="3768436"/>
          </a:xfrm>
        </p:grpSpPr>
        <p:pic>
          <p:nvPicPr>
            <p:cNvPr id="3" name="Picture 2" descr="• energy exchange between radiation and matter must be discrete.&#10;Wien’s displacement law&#10;• the wavelength that corresponds..."/>
            <p:cNvPicPr>
              <a:picLocks noChangeAspect="1" noChangeArrowheads="1"/>
            </p:cNvPicPr>
            <p:nvPr/>
          </p:nvPicPr>
          <p:blipFill>
            <a:blip r:embed="rId3"/>
            <a:srcRect l="2508" t="10021" r="4702" b="46620"/>
            <a:stretch>
              <a:fillRect/>
            </a:stretch>
          </p:blipFill>
          <p:spPr bwMode="auto">
            <a:xfrm>
              <a:off x="1524000" y="1447800"/>
              <a:ext cx="6733212" cy="2362200"/>
            </a:xfrm>
            <a:prstGeom prst="rect">
              <a:avLst/>
            </a:prstGeom>
            <a:noFill/>
          </p:spPr>
        </p:pic>
        <p:pic>
          <p:nvPicPr>
            <p:cNvPr id="4" name="Picture 3" descr="Photoelectric Effect&#10;• threshold frequency— depends on the properties&#10;of the metal&#10;• Instantaneous process.&#10;• number of el..."/>
            <p:cNvPicPr>
              <a:picLocks noChangeAspect="1" noChangeArrowheads="1"/>
            </p:cNvPicPr>
            <p:nvPr/>
          </p:nvPicPr>
          <p:blipFill>
            <a:blip r:embed="rId4"/>
            <a:srcRect l="3762" t="28393" r="3448" b="44885"/>
            <a:stretch>
              <a:fillRect/>
            </a:stretch>
          </p:blipFill>
          <p:spPr bwMode="auto">
            <a:xfrm>
              <a:off x="1600200" y="4038600"/>
              <a:ext cx="6324600" cy="117763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• According to classical physics&#10; any (continuous) amount of energy can be&#10;exchanged with matter&#10; an electron would keep..."/>
          <p:cNvPicPr>
            <a:picLocks noChangeAspect="1" noChangeArrowheads="1"/>
          </p:cNvPicPr>
          <p:nvPr/>
        </p:nvPicPr>
        <p:blipFill>
          <a:blip r:embed="rId2"/>
          <a:srcRect l="5016" t="15031" r="2194" b="11482"/>
          <a:stretch>
            <a:fillRect/>
          </a:stretch>
        </p:blipFill>
        <p:spPr bwMode="auto">
          <a:xfrm>
            <a:off x="1600200" y="1066800"/>
            <a:ext cx="6916882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Compton Effect&#10;Scattering of radiation as particles&#10;• classical physics - the incident and scattered radiation&#10;should have..."/>
          <p:cNvPicPr>
            <a:picLocks noChangeAspect="1" noChangeArrowheads="1"/>
          </p:cNvPicPr>
          <p:nvPr/>
        </p:nvPicPr>
        <p:blipFill>
          <a:blip r:embed="rId2"/>
          <a:srcRect l="5016" t="8351" r="4702" b="49976"/>
          <a:stretch>
            <a:fillRect/>
          </a:stretch>
        </p:blipFill>
        <p:spPr bwMode="auto">
          <a:xfrm>
            <a:off x="1752600" y="381000"/>
            <a:ext cx="5943600" cy="2059751"/>
          </a:xfrm>
          <a:prstGeom prst="rect">
            <a:avLst/>
          </a:prstGeom>
          <a:noFill/>
        </p:spPr>
      </p:pic>
      <p:pic>
        <p:nvPicPr>
          <p:cNvPr id="3" name="Picture 2" descr="Pair Production &amp; pair annihilation&#10;- relativistic process&#10;• Quantum theory of Schrödinger and Heisenberg is&#10;limited to no..."/>
          <p:cNvPicPr>
            <a:picLocks noChangeAspect="1" noChangeArrowheads="1"/>
          </p:cNvPicPr>
          <p:nvPr/>
        </p:nvPicPr>
        <p:blipFill>
          <a:blip r:embed="rId3"/>
          <a:srcRect l="1254" t="6681" r="940" b="11482"/>
          <a:stretch>
            <a:fillRect/>
          </a:stretch>
        </p:blipFill>
        <p:spPr bwMode="auto">
          <a:xfrm>
            <a:off x="1905000" y="2895600"/>
            <a:ext cx="5607698" cy="352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ve Aspect of Particles&#10;de Broglie’s Hypothesis: Matter Waves&#10;• In 1923 de Broglie - wave–particle duality is not&#10;restri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307562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• Phase term - responsible for the interference pattern&#10;• Classically, waves exhibit interference patterns,&#10;particles do n..."/>
          <p:cNvPicPr>
            <a:picLocks noChangeAspect="1" noChangeArrowheads="1"/>
          </p:cNvPicPr>
          <p:nvPr/>
        </p:nvPicPr>
        <p:blipFill>
          <a:blip r:embed="rId2"/>
          <a:srcRect t="5010" b="11482"/>
          <a:stretch>
            <a:fillRect/>
          </a:stretch>
        </p:blipFill>
        <p:spPr bwMode="auto">
          <a:xfrm>
            <a:off x="762000" y="914400"/>
            <a:ext cx="753541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 the beginning of 20th century, classical physics seriously&#10;challenged on two major fronts:&#10;validity of classical physic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3400"/>
            <a:ext cx="7315200" cy="549213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0" y="6248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FF"/>
                </a:solidFill>
              </a:rPr>
              <a:t>Pioneers of Quantum Mechanics</a:t>
            </a:r>
            <a:endParaRPr lang="en-US" sz="20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Quantum View of Particles and Waves&#10; "/>
          <p:cNvPicPr>
            <a:picLocks noChangeAspect="1" noChangeArrowheads="1"/>
          </p:cNvPicPr>
          <p:nvPr/>
        </p:nvPicPr>
        <p:blipFill>
          <a:blip r:embed="rId2"/>
          <a:srcRect l="3000" t="3614" r="3000" b="6024"/>
          <a:stretch>
            <a:fillRect/>
          </a:stretch>
        </p:blipFill>
        <p:spPr bwMode="auto">
          <a:xfrm>
            <a:off x="1143000" y="457200"/>
            <a:ext cx="71628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ompton EffectWhen a monochromatic beam of X-rays is scattered from amaterial then both the wavelength of primary radiati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6076950" cy="45624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4572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Derivation is not necessary, but here it is included (slide no. 20 – 25)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From Theory of Relativity, total energy of the recoiled electronwith v ~ c is22cmKmcE o+==Similarly, momentum of recoil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144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Now from Energy Conversationφθννcos1cos22cvvmchch o−+=−−+= 111222cvcmhh oνν (i)From Momentum Conversation(ii) al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arranging (ii) and squaring both sidesφθνν 222222cos1coscvvmchch o−=− (iv)φθν 222222sin1sincvvmch o−= (v)Re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858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On squaring, we getSubtracting (vi) from (vii)(vii)22222222221)(22cvcmhmchcmchch ooo−=−+−++νννννν0)(2)cos1(222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Butis the Compton Shift.λνc=)cos1(11θλλλλ−=−hcmoandλνc= So,)cos1(θλλλλλλ−= − hcmo)cos1( θλλλ −=∆=−cmhoλ∆θIt n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8382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xperimental VerificationMonochromaticX-ray SourcephotonθGraphitetargetBragg’s X-raySpectrometer1. One peak is found at s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36167" y="373030"/>
            <a:ext cx="7193433" cy="5896706"/>
            <a:chOff x="1036167" y="373030"/>
            <a:chExt cx="7193433" cy="5896706"/>
          </a:xfrm>
        </p:grpSpPr>
        <p:pic>
          <p:nvPicPr>
            <p:cNvPr id="109570" name="Picture 2"/>
            <p:cNvPicPr>
              <a:picLocks noChangeAspect="1" noChangeArrowheads="1"/>
            </p:cNvPicPr>
            <p:nvPr/>
          </p:nvPicPr>
          <p:blipFill>
            <a:blip r:embed="rId2"/>
            <a:srcRect l="38750" t="26667" r="30000" b="26667"/>
            <a:stretch>
              <a:fillRect/>
            </a:stretch>
          </p:blipFill>
          <p:spPr bwMode="auto">
            <a:xfrm>
              <a:off x="1219200" y="380999"/>
              <a:ext cx="7010400" cy="5888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1036167" y="3730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Q.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05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Pair Production: Energy into Matter</a:t>
            </a:r>
          </a:p>
          <a:p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sz="2400" dirty="0" smtClean="0"/>
              <a:t> </a:t>
            </a:r>
            <a:r>
              <a:rPr lang="en-GB" sz="2000" dirty="0" smtClean="0"/>
              <a:t>Photon is materialised into an electron and a positron (positively charged electron). The process is known as </a:t>
            </a:r>
            <a:r>
              <a:rPr lang="en-GB" sz="2000" b="1" dirty="0" smtClean="0"/>
              <a:t>Pair Production.  </a:t>
            </a:r>
          </a:p>
          <a:p>
            <a:pPr>
              <a:buFont typeface="Wingdings" pitchFamily="2" charset="2"/>
              <a:buChar char="q"/>
            </a:pPr>
            <a:r>
              <a:rPr lang="en-GB" sz="2000" dirty="0" smtClean="0"/>
              <a:t> Also it is known as the conversion of </a:t>
            </a:r>
            <a:r>
              <a:rPr lang="en-GB" sz="2000" b="1" dirty="0" err="1" smtClean="0"/>
              <a:t>e.m</a:t>
            </a:r>
            <a:r>
              <a:rPr lang="en-GB" sz="2000" b="1" dirty="0" smtClean="0"/>
              <a:t>. energy into  matter</a:t>
            </a:r>
            <a:r>
              <a:rPr lang="en-GB" sz="20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2000" b="1" dirty="0" smtClean="0"/>
              <a:t>No conservation principles are violated </a:t>
            </a:r>
            <a:r>
              <a:rPr lang="en-GB" sz="2000" dirty="0" smtClean="0"/>
              <a:t>during the process.</a:t>
            </a:r>
          </a:p>
          <a:p>
            <a:pPr>
              <a:buFont typeface="Wingdings" pitchFamily="2" charset="2"/>
              <a:buChar char="q"/>
            </a:pPr>
            <a:r>
              <a:rPr lang="en-GB" sz="2000" dirty="0" smtClean="0"/>
              <a:t>Pair-production </a:t>
            </a:r>
            <a:r>
              <a:rPr lang="en-GB" sz="2000" b="1" dirty="0" smtClean="0"/>
              <a:t>can’t occur in free space</a:t>
            </a:r>
            <a:r>
              <a:rPr lang="en-GB" sz="2000" dirty="0" smtClean="0"/>
              <a:t>.</a:t>
            </a:r>
            <a:endParaRPr lang="en-US" sz="20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 l="39375" t="34444" r="36250" b="43334"/>
          <a:stretch>
            <a:fillRect/>
          </a:stretch>
        </p:blipFill>
        <p:spPr bwMode="auto">
          <a:xfrm>
            <a:off x="1295400" y="3429000"/>
            <a:ext cx="564642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Max Planck – quantum theory&#10;• In 1900 - Quantum of energy&#10;• energy exchange between radiation and its&#10;surroundings takes p..."/>
          <p:cNvPicPr>
            <a:picLocks noChangeAspect="1" noChangeArrowheads="1"/>
          </p:cNvPicPr>
          <p:nvPr/>
        </p:nvPicPr>
        <p:blipFill>
          <a:blip r:embed="rId2"/>
          <a:srcRect t="12676" b="2817"/>
          <a:stretch>
            <a:fillRect/>
          </a:stretch>
        </p:blipFill>
        <p:spPr bwMode="auto">
          <a:xfrm>
            <a:off x="609600" y="609600"/>
            <a:ext cx="8166877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rom conservation of energyγν 22 cmh o=Pair production cannot occur in empty spaceIn the direction of motion of the phot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γvmp o=Momentum of electron and positron is(i)1cos ≤θ1&lt;cvButθν cos2cph =Equation (i) now becomesθγν cos2 cvmh o=θγν cos2 2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But conservation of energy requires thatγν 22 cmh o=Hence it is impossible for pair production to conserve boththe energy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838200"/>
            <a:ext cx="5943600" cy="4286310"/>
            <a:chOff x="1524000" y="1219200"/>
            <a:chExt cx="5943600" cy="4286310"/>
          </a:xfrm>
        </p:grpSpPr>
        <p:pic>
          <p:nvPicPr>
            <p:cNvPr id="31748" name="Picture 4" descr="Pair AnnihilationWhen an electron and positron interact with each other dueto their opposite charge, both the particle can..."/>
            <p:cNvPicPr>
              <a:picLocks noChangeAspect="1" noChangeArrowheads="1"/>
            </p:cNvPicPr>
            <p:nvPr/>
          </p:nvPicPr>
          <p:blipFill>
            <a:blip r:embed="rId2"/>
            <a:srcRect l="2508" r="2194" b="26514"/>
            <a:stretch>
              <a:fillRect/>
            </a:stretch>
          </p:blipFill>
          <p:spPr bwMode="auto">
            <a:xfrm>
              <a:off x="1524000" y="1219200"/>
              <a:ext cx="5791200" cy="3352800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1600200" y="5105400"/>
              <a:ext cx="586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/>
                <a:t>It is the inverse of pair production</a:t>
              </a:r>
              <a:endParaRPr 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Wave Particle DualityLight can exhibit both kind of nature of waves and particlesso the light shows wave-particle dual na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De Broglie WavesNot only the light but every materialistic particle such aselectron, proton or even the heavier object exh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Suppose a particle of mass, m is moving with velocity, v thenthe wavelength associated with it can be given byhvmc =2λhcm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Q. </a:t>
            </a:r>
            <a:r>
              <a:rPr lang="en-US" sz="2000" i="1" dirty="0" smtClean="0"/>
              <a:t>What is the de Broglie wavelength of an 1100-kg automobile moving at 10 m/s?</a:t>
            </a:r>
            <a:endParaRPr lang="en-US" sz="2000" i="1" dirty="0"/>
          </a:p>
        </p:txBody>
      </p:sp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533400" y="19812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Solution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0" y="8143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67" name="Rectangle 11"/>
          <p:cNvSpPr>
            <a:spLocks noChangeArrowheads="1"/>
          </p:cNvSpPr>
          <p:nvPr/>
        </p:nvSpPr>
        <p:spPr bwMode="auto">
          <a:xfrm>
            <a:off x="0" y="16906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1869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514600"/>
            <a:ext cx="1524000" cy="1002772"/>
          </a:xfrm>
          <a:prstGeom prst="rect">
            <a:avLst/>
          </a:prstGeom>
          <a:noFill/>
        </p:spPr>
      </p:pic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0" y="1058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187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810000"/>
            <a:ext cx="2015808" cy="533400"/>
          </a:xfrm>
          <a:prstGeom prst="rect">
            <a:avLst/>
          </a:prstGeom>
          <a:noFill/>
        </p:spPr>
      </p:pic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242268" y="5029200"/>
            <a:ext cx="78822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The diameter of an atomic nucleus is only about 10 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- 14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m so a wavelength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of 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-38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m  is immeasurably small! We can never expect to measure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anything this small.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Probabilistic Interpretation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096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Atomic Transitions and Spectroscopy&#10;Rutherford Planetary Model of the Atom&#10;• Rutherford - atom consist of electrons orbit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• Planck’s Quantum theory – provides an&#10;accurate explanation of blackbody radiation&#10;• Photoelectric effect – experiments b..."/>
          <p:cNvPicPr>
            <a:picLocks noChangeAspect="1" noChangeArrowheads="1"/>
          </p:cNvPicPr>
          <p:nvPr/>
        </p:nvPicPr>
        <p:blipFill>
          <a:blip r:embed="rId2"/>
          <a:srcRect l="2941" t="11752" r="5882" b="9898"/>
          <a:stretch>
            <a:fillRect/>
          </a:stretch>
        </p:blipFill>
        <p:spPr bwMode="auto">
          <a:xfrm>
            <a:off x="457200" y="685800"/>
            <a:ext cx="803148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Bohr Model of the Hydrogen Atom&#10;• Rutherford’s planetary model, Planck’s quantum&#10;hypothesis, and Einstein’s photon concep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858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Obtain En and radii rn ……&#10;• Bohr’s quantization condition leads to a&#10;discrete set of energies En and radii rn&#10;• electrost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eisenberg Uncertainty PrincipleIt states that only one of the “position” or “momentum” can bemeasured accurately at a si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199" y="609600"/>
            <a:ext cx="6394117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If is measured accurately i.e.x∆ 0→∆x ∞→∆⇒ xpLike, energy E and time t.2≥∆∆ tE2≥∆∆ θLThe principle applies to all canoni..."/>
          <p:cNvPicPr>
            <a:picLocks noChangeAspect="1" noChangeArrowheads="1"/>
          </p:cNvPicPr>
          <p:nvPr/>
        </p:nvPicPr>
        <p:blipFill>
          <a:blip r:embed="rId2"/>
          <a:srcRect b="23173"/>
          <a:stretch>
            <a:fillRect/>
          </a:stretch>
        </p:blipFill>
        <p:spPr bwMode="auto">
          <a:xfrm>
            <a:off x="1676400" y="1143000"/>
            <a:ext cx="607695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6400" y="457200"/>
            <a:ext cx="6153150" cy="6172200"/>
            <a:chOff x="1676400" y="457200"/>
            <a:chExt cx="6153150" cy="6172200"/>
          </a:xfrm>
        </p:grpSpPr>
        <p:pic>
          <p:nvPicPr>
            <p:cNvPr id="54274" name="Picture 2" descr="Order of radius of an atom ~ 5 x10-15mthenIf electron exist in the nucleus thenApplications of Heisenberg Uncertainty Prin...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6400" y="457200"/>
              <a:ext cx="5943600" cy="4290730"/>
            </a:xfrm>
            <a:prstGeom prst="rect">
              <a:avLst/>
            </a:prstGeom>
            <a:noFill/>
          </p:spPr>
        </p:pic>
        <p:pic>
          <p:nvPicPr>
            <p:cNvPr id="3" name="Picture 2" descr="Thus the kinetic energy of an electron must be greater than 20MeV to be a part of nucleusThus we can conclude that the ele..."/>
            <p:cNvPicPr>
              <a:picLocks noChangeAspect="1" noChangeArrowheads="1"/>
            </p:cNvPicPr>
            <p:nvPr/>
          </p:nvPicPr>
          <p:blipFill>
            <a:blip r:embed="rId3"/>
            <a:srcRect t="3340" b="51566"/>
            <a:stretch>
              <a:fillRect/>
            </a:stretch>
          </p:blipFill>
          <p:spPr bwMode="auto">
            <a:xfrm>
              <a:off x="1752600" y="4572000"/>
              <a:ext cx="6076950" cy="2057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799" y="304800"/>
            <a:ext cx="5609491" cy="6172200"/>
            <a:chOff x="1828799" y="304800"/>
            <a:chExt cx="5609491" cy="6172200"/>
          </a:xfrm>
        </p:grpSpPr>
        <p:pic>
          <p:nvPicPr>
            <p:cNvPr id="56322" name="Picture 2" descr="ButConcept of Bohr Orbit violates Uncertainty PrinciplempE22=2.≥∆∆ pxmppE∆=∆mpmv∆= ptx∆∆∆=pxtE ∆∆=∆∆ ..2.≥∆∆ tE "/>
            <p:cNvPicPr>
              <a:picLocks noChangeAspect="1" noChangeArrowheads="1"/>
            </p:cNvPicPr>
            <p:nvPr/>
          </p:nvPicPr>
          <p:blipFill>
            <a:blip r:embed="rId2"/>
            <a:srcRect b="14823"/>
            <a:stretch>
              <a:fillRect/>
            </a:stretch>
          </p:blipFill>
          <p:spPr bwMode="auto">
            <a:xfrm>
              <a:off x="1828800" y="304800"/>
              <a:ext cx="5410200" cy="3362355"/>
            </a:xfrm>
            <a:prstGeom prst="rect">
              <a:avLst/>
            </a:prstGeom>
            <a:noFill/>
          </p:spPr>
        </p:pic>
        <p:pic>
          <p:nvPicPr>
            <p:cNvPr id="3" name="Picture 2" descr="According to the concept of Bohr orbit, energy of an electron in aorbit is constant i.e. ΔE = 0.2.≥∆∆ tE∞→∆⇒ tAll energy ..."/>
            <p:cNvPicPr>
              <a:picLocks noChangeAspect="1" noChangeArrowheads="1"/>
            </p:cNvPicPr>
            <p:nvPr/>
          </p:nvPicPr>
          <p:blipFill>
            <a:blip r:embed="rId3"/>
            <a:srcRect b="34864"/>
            <a:stretch>
              <a:fillRect/>
            </a:stretch>
          </p:blipFill>
          <p:spPr bwMode="auto">
            <a:xfrm>
              <a:off x="1828799" y="3733800"/>
              <a:ext cx="5609491" cy="2743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609600" y="457200"/>
            <a:ext cx="80772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Q.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The velocity of a 0.150 kg baseball is measured to be 22.50 m/s with an accuracy of 0.01%. How accurately can its 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position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be determined?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22909" name="Picture 29"/>
          <p:cNvPicPr>
            <a:picLocks noChangeAspect="1" noChangeArrowheads="1"/>
          </p:cNvPicPr>
          <p:nvPr/>
        </p:nvPicPr>
        <p:blipFill>
          <a:blip r:embed="rId2"/>
          <a:srcRect l="28750" t="34444" r="36250" b="10000"/>
          <a:stretch>
            <a:fillRect/>
          </a:stretch>
        </p:blipFill>
        <p:spPr bwMode="auto">
          <a:xfrm>
            <a:off x="1828800" y="1447800"/>
            <a:ext cx="554735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0574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 smtClean="0"/>
              <a:t>Some numerical will be discussed/shared in due course of time. </a:t>
            </a:r>
          </a:p>
          <a:p>
            <a:pPr>
              <a:buFont typeface="Wingdings" pitchFamily="2" charset="2"/>
              <a:buChar char="q"/>
            </a:pPr>
            <a:endParaRPr lang="en-GB" sz="2000" dirty="0" smtClean="0"/>
          </a:p>
          <a:p>
            <a:pPr>
              <a:buFont typeface="Wingdings" pitchFamily="2" charset="2"/>
              <a:buChar char="q"/>
            </a:pPr>
            <a:r>
              <a:rPr lang="en-GB" sz="2000" dirty="0" smtClean="0"/>
              <a:t>Also, the remaining topics of the Unit – II i.e., </a:t>
            </a:r>
            <a:r>
              <a:rPr lang="en-GB" sz="2000" b="1" dirty="0" smtClean="0"/>
              <a:t>E.M. Energy Density </a:t>
            </a:r>
            <a:r>
              <a:rPr lang="en-GB" sz="2000" dirty="0" smtClean="0"/>
              <a:t>and the </a:t>
            </a:r>
            <a:r>
              <a:rPr lang="en-GB" sz="2000" b="1" dirty="0" err="1" smtClean="0"/>
              <a:t>Poynting</a:t>
            </a:r>
            <a:r>
              <a:rPr lang="en-GB" sz="2000" b="1" dirty="0" smtClean="0"/>
              <a:t> Theorem </a:t>
            </a:r>
            <a:r>
              <a:rPr lang="en-GB" sz="2000" dirty="0" smtClean="0"/>
              <a:t>will be discussed/provided at a later stage.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6670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Thank You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1. Stability of an atom2. Spectral series of Hydrogen atom3. Black body radiationThere are a few phenomenon wh..."/>
          <p:cNvPicPr>
            <a:picLocks noChangeAspect="1" noChangeArrowheads="1"/>
          </p:cNvPicPr>
          <p:nvPr/>
        </p:nvPicPr>
        <p:blipFill>
          <a:blip r:embed="rId2"/>
          <a:srcRect t="15031" b="13152"/>
          <a:stretch>
            <a:fillRect/>
          </a:stretch>
        </p:blipFill>
        <p:spPr bwMode="auto">
          <a:xfrm>
            <a:off x="990600" y="990600"/>
            <a:ext cx="7772843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• ideal “blackbody” – material object that absorbs all of&#10;the radiation falling on it, and hence appears as black&#10;• When a..."/>
          <p:cNvPicPr>
            <a:picLocks noChangeAspect="1" noChangeArrowheads="1"/>
          </p:cNvPicPr>
          <p:nvPr/>
        </p:nvPicPr>
        <p:blipFill>
          <a:blip r:embed="rId2"/>
          <a:srcRect l="2508" t="22269" r="4702" b="52215"/>
          <a:stretch>
            <a:fillRect/>
          </a:stretch>
        </p:blipFill>
        <p:spPr bwMode="auto">
          <a:xfrm>
            <a:off x="1143000" y="1828800"/>
            <a:ext cx="7381702" cy="152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09800" y="838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Quantum Mechanics (Q.M.)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609600"/>
            <a:ext cx="8458200" cy="5127486"/>
            <a:chOff x="381000" y="609600"/>
            <a:chExt cx="8458200" cy="5127486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533400" y="609600"/>
              <a:ext cx="8294002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Max Planck proposed a formula for the intensity curve which did fit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    the experimental data quite well.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Ø"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 Instead of allowing energy to be continuously distributed among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 pitchFamily="18" charset="0"/>
                  <a:cs typeface="Arial" pitchFamily="34" charset="0"/>
                </a:rPr>
                <a:t>    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all frequencies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,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Planck proposed that the energy in the atomic vibrations of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2000" dirty="0" smtClean="0">
                  <a:solidFill>
                    <a:srgbClr val="0070C0"/>
                  </a:solidFill>
                  <a:latin typeface="+mj-lt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 frequency (</a:t>
              </a:r>
              <a:r>
                <a:rPr kumimoji="0" lang="el-GR" sz="20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ν</a:t>
              </a:r>
              <a:r>
                <a:rPr lang="en-GB" sz="2000" dirty="0" smtClean="0">
                  <a:solidFill>
                    <a:srgbClr val="0070C0"/>
                  </a:solidFill>
                  <a:latin typeface="+mj-lt"/>
                  <a:ea typeface="Times New Roman" pitchFamily="18" charset="0"/>
                  <a:cs typeface="Arial" pitchFamily="34" charset="0"/>
                </a:rPr>
                <a:t>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 was some integral times a small, discrete energy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i.e.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2362200" y="2743200"/>
              <a:ext cx="28956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E= </a:t>
              </a:r>
              <a:r>
                <a:rPr kumimoji="0" lang="en-US" sz="2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nh</a:t>
              </a:r>
              <a:r>
                <a:rPr kumimoji="0" lang="el-GR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ν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381000" y="3048000"/>
              <a:ext cx="845820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8200" y="2743200"/>
              <a:ext cx="39698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where n in an integer, n = 1, 2, 3, . . .</a:t>
              </a:r>
            </a:p>
            <a:p>
              <a:pPr lvl="0"/>
              <a:r>
                <a:rPr lang="en-US" i="1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h =Plank’s constant = 6.626176 x 10</a:t>
              </a:r>
              <a:r>
                <a:rPr lang="en-US" i="1" baseline="30000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-34 </a:t>
              </a:r>
              <a:r>
                <a:rPr lang="en-US" i="1" dirty="0" smtClean="0">
                  <a:solidFill>
                    <a:srgbClr val="000000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J s</a:t>
              </a:r>
              <a:endParaRPr lang="en-US" i="1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762000" y="3733800"/>
              <a:ext cx="744017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This idea that something -- the energy in this case -- can have only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certain discrete values  is called 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quantization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. We say that the energy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is 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quantized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. This is referred to as Planck's 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quantum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Times New Roman" pitchFamily="18" charset="0"/>
                  <a:cs typeface="Arial" pitchFamily="34" charset="0"/>
                </a:rPr>
                <a:t> hypothesis.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5029200"/>
              <a:ext cx="7848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Einstein used very similar ideas to explain the Photoelectric Effect in 1905, </a:t>
              </a:r>
            </a:p>
            <a:p>
              <a:r>
                <a:rPr lang="en-US" sz="2000" i="1" dirty="0" smtClean="0">
                  <a:solidFill>
                    <a:srgbClr val="7030A0"/>
                  </a:solidFill>
                </a:rPr>
                <a:t>that it was realized that these assumptions described "real Physics"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Quantum Mechanics1. Photo electric effect2. Black body radiation3. Compton effect4. Emission of line spectraIt is able to ..."/>
          <p:cNvPicPr>
            <a:picLocks noChangeAspect="1" noChangeArrowheads="1"/>
          </p:cNvPicPr>
          <p:nvPr/>
        </p:nvPicPr>
        <p:blipFill>
          <a:blip r:embed="rId2"/>
          <a:srcRect b="18163"/>
          <a:stretch>
            <a:fillRect/>
          </a:stretch>
        </p:blipFill>
        <p:spPr bwMode="auto">
          <a:xfrm>
            <a:off x="914400" y="914400"/>
            <a:ext cx="7565183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hoto Electric EffectThe emission of electrons from a metal plate when illuminatedby light or any other radiation of any 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7003081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334</Words>
  <Application>Microsoft Office PowerPoint</Application>
  <PresentationFormat>On-screen Show (4:3)</PresentationFormat>
  <Paragraphs>41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100</cp:revision>
  <dcterms:created xsi:type="dcterms:W3CDTF">2006-08-16T00:00:00Z</dcterms:created>
  <dcterms:modified xsi:type="dcterms:W3CDTF">2020-03-28T17:08:11Z</dcterms:modified>
</cp:coreProperties>
</file>