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8" r:id="rId2"/>
    <p:sldId id="340" r:id="rId3"/>
    <p:sldId id="351" r:id="rId4"/>
    <p:sldId id="330" r:id="rId5"/>
    <p:sldId id="341" r:id="rId6"/>
    <p:sldId id="313" r:id="rId7"/>
    <p:sldId id="317" r:id="rId8"/>
    <p:sldId id="331" r:id="rId9"/>
    <p:sldId id="348" r:id="rId10"/>
    <p:sldId id="324" r:id="rId11"/>
    <p:sldId id="350" r:id="rId12"/>
    <p:sldId id="349" r:id="rId13"/>
    <p:sldId id="334" r:id="rId14"/>
    <p:sldId id="352" r:id="rId15"/>
    <p:sldId id="354" r:id="rId16"/>
    <p:sldId id="353" r:id="rId17"/>
    <p:sldId id="355" r:id="rId18"/>
    <p:sldId id="34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eet Sawant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BECA"/>
    <a:srgbClr val="A3E4E9"/>
    <a:srgbClr val="000000"/>
    <a:srgbClr val="FFFFFF"/>
    <a:srgbClr val="FBE5D6"/>
    <a:srgbClr val="C5E0B4"/>
    <a:srgbClr val="00CC66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 autoAdjust="0"/>
    <p:restoredTop sz="85671" autoAdjust="0"/>
  </p:normalViewPr>
  <p:slideViewPr>
    <p:cSldViewPr snapToGrid="0">
      <p:cViewPr varScale="1">
        <p:scale>
          <a:sx n="64" d="100"/>
          <a:sy n="64" d="100"/>
        </p:scale>
        <p:origin x="9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2ED7B-9C0E-45E9-830B-4B801E5D9FAE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D1C19-A2FA-4C5D-85C9-0D78E963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73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D1C19-A2FA-4C5D-85C9-0D78E9634F7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73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D1C19-A2FA-4C5D-85C9-0D78E9634F7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D1C19-A2FA-4C5D-85C9-0D78E9634F7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62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Ledger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Ledger is record keeping file which store the transactions one after another. And Shared ledger is a general agreement of replicated, shared, and synchronized digital data geographically spread across multiple locations. There is no central administrator or centralised data storage. Using a peer-to-peer network ledger replication across nodes is undertaken. 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Peers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They are the nodes in the peer-to-peer network, who participate in the network decisions, like broad casting the messages to other peers, approve/reject consensuses. Creating transactions passing them to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Orderer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running smart contracts etc.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Miners /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Orderer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They are responsible for  collecting the transactions, validate them using defined endorsement policies, and rearranging them in block, creating block and broad casting these blocks to other peer nodes.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Consensus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It is general agreement between peers, how to agree upon the new transaction/ ledgers to accepted in system.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D1C19-A2FA-4C5D-85C9-0D78E9634F7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D1C19-A2FA-4C5D-85C9-0D78E9634F7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07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D1C19-A2FA-4C5D-85C9-0D78E9634F7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2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D1C19-A2FA-4C5D-85C9-0D78E9634F7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1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D1C19-A2FA-4C5D-85C9-0D78E9634F7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27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D1C19-A2FA-4C5D-85C9-0D78E9634F7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0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D1C19-A2FA-4C5D-85C9-0D78E9634F7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39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954-BD62-40C8-B8A6-7E3126277572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F2E8-BDE5-4B02-8F61-31877503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15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954-BD62-40C8-B8A6-7E3126277572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F2E8-BDE5-4B02-8F61-31877503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954-BD62-40C8-B8A6-7E3126277572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F2E8-BDE5-4B02-8F61-31877503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87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954-BD62-40C8-B8A6-7E3126277572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F2E8-BDE5-4B02-8F61-31877503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84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954-BD62-40C8-B8A6-7E3126277572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F2E8-BDE5-4B02-8F61-31877503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9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954-BD62-40C8-B8A6-7E3126277572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F2E8-BDE5-4B02-8F61-31877503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80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954-BD62-40C8-B8A6-7E3126277572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F2E8-BDE5-4B02-8F61-31877503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1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954-BD62-40C8-B8A6-7E3126277572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F2E8-BDE5-4B02-8F61-31877503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51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954-BD62-40C8-B8A6-7E3126277572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F2E8-BDE5-4B02-8F61-31877503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64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954-BD62-40C8-B8A6-7E3126277572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F2E8-BDE5-4B02-8F61-31877503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0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954-BD62-40C8-B8A6-7E3126277572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F2E8-BDE5-4B02-8F61-31877503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33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E954-BD62-40C8-B8A6-7E3126277572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6F2E8-BDE5-4B02-8F61-31877503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7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ledger-fabric.readthedocs.io/en/release/txflow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.github.io/composer/latest/installing/development-too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yperledger.github.io/composer/tutorials/deploy-to-fabric-single-org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715" y="-1"/>
            <a:ext cx="13281025" cy="724893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40404" y="0"/>
            <a:ext cx="12232404" cy="7248939"/>
          </a:xfrm>
          <a:prstGeom prst="rect">
            <a:avLst/>
          </a:prstGeom>
          <a:solidFill>
            <a:srgbClr val="00000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2710" y="4982529"/>
            <a:ext cx="3144676" cy="12175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0800000">
            <a:off x="73667" y="-1507958"/>
            <a:ext cx="14027344" cy="5992428"/>
          </a:xfrm>
          <a:prstGeom prst="rect">
            <a:avLst/>
          </a:prstGeom>
          <a:gradFill flip="none" rotWithShape="1">
            <a:gsLst>
              <a:gs pos="0">
                <a:srgbClr val="1FBECA"/>
              </a:gs>
              <a:gs pos="99000">
                <a:srgbClr val="96E2EA">
                  <a:alpha val="0"/>
                  <a:lumMod val="38000"/>
                </a:srgbClr>
              </a:gs>
              <a:gs pos="100000">
                <a:srgbClr val="1FBECA">
                  <a:tint val="44500"/>
                  <a:satMod val="160000"/>
                  <a:alpha val="22000"/>
                </a:srgbClr>
              </a:gs>
              <a:gs pos="100000">
                <a:srgbClr val="1FBECA">
                  <a:tint val="23500"/>
                  <a:satMod val="160000"/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725" y="2970751"/>
            <a:ext cx="9135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 smtClean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rPr>
              <a:t>BLOCKCHAIN MEETUP</a:t>
            </a:r>
            <a:r>
              <a:rPr lang="en-US" sz="6000" b="1" spc="300" dirty="0" smtClean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rPr>
              <a:t> </a:t>
            </a:r>
            <a:endParaRPr lang="en-US" sz="6000" b="1" spc="300" dirty="0">
              <a:solidFill>
                <a:schemeClr val="bg1"/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65883" y="3017508"/>
            <a:ext cx="4508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Krungthep" charset="-34"/>
                <a:ea typeface="Krungthep" charset="-34"/>
                <a:cs typeface="Krungthep" charset="-34"/>
              </a:rPr>
              <a:t>10</a:t>
            </a:r>
            <a:r>
              <a:rPr lang="en-US" sz="6000" b="1" dirty="0" smtClean="0">
                <a:solidFill>
                  <a:srgbClr val="1FBECA"/>
                </a:solidFill>
                <a:latin typeface="Krungthep" charset="-34"/>
                <a:ea typeface="Krungthep" charset="-34"/>
                <a:cs typeface="Krungthep" charset="-34"/>
              </a:rPr>
              <a:t>2</a:t>
            </a:r>
            <a:endParaRPr lang="en-US" sz="6000" b="1" dirty="0">
              <a:solidFill>
                <a:srgbClr val="1FBECA"/>
              </a:solidFill>
              <a:latin typeface="Krungthep" charset="-34"/>
              <a:ea typeface="Krungthep" charset="-34"/>
              <a:cs typeface="Krungthep" charset="-34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56245" y="2460302"/>
            <a:ext cx="105176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6245" y="4484471"/>
            <a:ext cx="105176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8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090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800" dirty="0" err="1" smtClean="0">
                <a:solidFill>
                  <a:srgbClr val="002060"/>
                </a:solidFill>
                <a:latin typeface="Eurostile" charset="0"/>
                <a:ea typeface="Eurostile" charset="0"/>
                <a:cs typeface="Eurostile" charset="0"/>
              </a:rPr>
              <a:t>Hyperledger</a:t>
            </a:r>
            <a:r>
              <a:rPr lang="en-US" sz="3600" spc="800" dirty="0" smtClean="0">
                <a:solidFill>
                  <a:srgbClr val="002060"/>
                </a:solidFill>
                <a:latin typeface="Eurostile" charset="0"/>
                <a:ea typeface="Eurostile" charset="0"/>
                <a:cs typeface="Eurostile" charset="0"/>
              </a:rPr>
              <a:t> Fabric</a:t>
            </a:r>
            <a:endParaRPr lang="en-US" sz="3600" spc="800" dirty="0">
              <a:solidFill>
                <a:srgbClr val="002060"/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090462" y="4659051"/>
            <a:ext cx="996" cy="74395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096000" y="2534117"/>
            <a:ext cx="1" cy="30865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7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81000" y="199408"/>
            <a:ext cx="11605260" cy="647285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2" y="712268"/>
            <a:ext cx="10544055" cy="469793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3913390" y="895835"/>
            <a:ext cx="10515600" cy="19972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0520" cy="435133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Peer</a:t>
            </a: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Validators</a:t>
            </a: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Orderer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Domain / Business Network</a:t>
            </a:r>
          </a:p>
          <a:p>
            <a:pPr marL="0" indent="0">
              <a:buNone/>
            </a:pPr>
            <a:endParaRPr lang="en-IN" sz="20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050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KEY CONCEPTS OF </a:t>
            </a:r>
            <a:r>
              <a:rPr lang="en-US" sz="2800" dirty="0">
                <a:solidFill>
                  <a:srgbClr val="002060"/>
                </a:solidFill>
                <a:latin typeface="Century Gothic" panose="020B0502020202020204" pitchFamily="34" charset="0"/>
              </a:rPr>
              <a:t>HYPERLEDGER FABRIC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265" y="1725287"/>
            <a:ext cx="11067803" cy="4275117"/>
          </a:xfrm>
          <a:prstGeom prst="rect">
            <a:avLst/>
          </a:prstGeom>
          <a:noFill/>
          <a:ln>
            <a:solidFill>
              <a:srgbClr val="1FB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16041" y="1795145"/>
            <a:ext cx="41605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CA</a:t>
            </a: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Organization</a:t>
            </a: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World State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Smart Contracts</a:t>
            </a: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Channels</a:t>
            </a: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345290" y="199408"/>
            <a:ext cx="8656210" cy="647285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99" y="542705"/>
            <a:ext cx="8314738" cy="573109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342901" y="2690874"/>
            <a:ext cx="3002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 charset="0"/>
                <a:ea typeface="Eurostile" charset="0"/>
                <a:cs typeface="Eurostile" charset="0"/>
              </a:rPr>
              <a:t>Hyperledger </a:t>
            </a:r>
          </a:p>
          <a:p>
            <a:r>
              <a:rPr lang="en-US" sz="2000" spc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 charset="0"/>
                <a:ea typeface="Eurostile" charset="0"/>
                <a:cs typeface="Eurostile" charset="0"/>
              </a:rPr>
              <a:t>Fabric</a:t>
            </a:r>
          </a:p>
          <a:p>
            <a:r>
              <a:rPr lang="en-US" sz="2000" spc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 charset="0"/>
                <a:ea typeface="Eurostile" charset="0"/>
                <a:cs typeface="Eurostile" charset="0"/>
              </a:rPr>
              <a:t>Architecture 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913390" y="895835"/>
            <a:ext cx="10515600" cy="19972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555594" y="1510432"/>
            <a:ext cx="10515600" cy="19972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flow: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Transaction flow is discussed in detail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hyperledger-fabric.readthedocs.io/en/release/txflow.html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Scenarios like double spending, how basic transaction guarantee with enterprise level throughput is supported is explored.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6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555594" y="1510432"/>
            <a:ext cx="10515600" cy="19972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Composer installation and basic commands to deploy business network over Hyperledger network.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hyperledger.github.io/composer/latest/installing/development-tools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Architecture of the Business Network application, various files involved.</a:t>
            </a:r>
          </a:p>
          <a:p>
            <a:pPr marL="0" indent="0">
              <a:buNone/>
            </a:pPr>
            <a:r>
              <a:rPr lang="en-US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://hyperledger.github.io/composer/tutorials/deploy-to-fabric-single-org.html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8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555594" y="1510432"/>
            <a:ext cx="10515600" cy="19972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Hyperledger Explorer:</a:t>
            </a:r>
            <a:br>
              <a:rPr lang="en-US" dirty="0" smtClean="0"/>
            </a:br>
            <a:r>
              <a:rPr lang="en-US" sz="2700" dirty="0" smtClean="0"/>
              <a:t>Saw chain code, channel, transaction, blocks in Hyperledger explorer.</a:t>
            </a:r>
            <a:endParaRPr lang="en-IN" sz="27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5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090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800" dirty="0" smtClean="0">
                <a:solidFill>
                  <a:srgbClr val="002060"/>
                </a:solidFill>
                <a:latin typeface="Eurostile" charset="0"/>
                <a:ea typeface="Eurostile" charset="0"/>
                <a:cs typeface="Eurostile" charset="0"/>
              </a:rPr>
              <a:t>OPEN MIC</a:t>
            </a:r>
            <a:endParaRPr lang="en-US" sz="3600" spc="800" dirty="0">
              <a:solidFill>
                <a:srgbClr val="002060"/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90462" y="3696524"/>
            <a:ext cx="996" cy="74395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0" y="2534117"/>
            <a:ext cx="1" cy="30865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38" y="3132250"/>
            <a:ext cx="2091047" cy="209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7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22"/>
          <a:stretch/>
        </p:blipFill>
        <p:spPr>
          <a:xfrm rot="10800000">
            <a:off x="5514548" y="0"/>
            <a:ext cx="6677452" cy="724893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B6FDB1C1-9D36-41B7-917E-71F37E148DE9}"/>
              </a:ext>
            </a:extLst>
          </p:cNvPr>
          <p:cNvCxnSpPr/>
          <p:nvPr/>
        </p:nvCxnSpPr>
        <p:spPr>
          <a:xfrm>
            <a:off x="0" y="6565492"/>
            <a:ext cx="9468157" cy="0"/>
          </a:xfrm>
          <a:prstGeom prst="line">
            <a:avLst/>
          </a:prstGeom>
          <a:ln>
            <a:solidFill>
              <a:srgbClr val="FFFFFF">
                <a:alpha val="48235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22E912-12AF-42F6-AB0B-CEE233D3343C}"/>
              </a:ext>
            </a:extLst>
          </p:cNvPr>
          <p:cNvSpPr txBox="1"/>
          <p:nvPr/>
        </p:nvSpPr>
        <p:spPr>
          <a:xfrm>
            <a:off x="9623331" y="6454401"/>
            <a:ext cx="2513719" cy="2009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6" dirty="0">
                <a:solidFill>
                  <a:schemeClr val="bg1">
                    <a:lumMod val="85000"/>
                  </a:schemeClr>
                </a:solidFill>
                <a:latin typeface="Eurostile"/>
                <a:cs typeface="Eurostile"/>
              </a:rPr>
              <a:t>(C) Parkar Consulting LLC 2017 Confidential &amp; Proprietary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E458828-0768-4DF0-8312-67E2473C11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5966" y="5339792"/>
            <a:ext cx="3921084" cy="15182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B6FDB1C1-9D36-41B7-917E-71F37E148DE9}"/>
              </a:ext>
            </a:extLst>
          </p:cNvPr>
          <p:cNvCxnSpPr/>
          <p:nvPr/>
        </p:nvCxnSpPr>
        <p:spPr>
          <a:xfrm>
            <a:off x="0" y="3822874"/>
            <a:ext cx="5514548" cy="0"/>
          </a:xfrm>
          <a:prstGeom prst="line">
            <a:avLst/>
          </a:prstGeom>
          <a:ln>
            <a:solidFill>
              <a:srgbClr val="1FBECA">
                <a:alpha val="48235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296" y="3258662"/>
            <a:ext cx="913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latin typeface="Eurostile" charset="0"/>
                <a:ea typeface="Eurostile" charset="0"/>
                <a:cs typeface="Eurostile" charset="0"/>
              </a:rPr>
              <a:t>BLOCKCHAIN WEBINAR 10</a:t>
            </a:r>
            <a:r>
              <a:rPr lang="en-US" sz="2000" b="1" spc="300" dirty="0" smtClean="0">
                <a:solidFill>
                  <a:srgbClr val="1FBECA"/>
                </a:solidFill>
                <a:latin typeface="Eurostile" charset="0"/>
                <a:ea typeface="Eurostile" charset="0"/>
                <a:cs typeface="Eurostile" charset="0"/>
              </a:rPr>
              <a:t>2</a:t>
            </a:r>
            <a:r>
              <a:rPr lang="en-US" sz="2000" b="1" spc="300" dirty="0" smtClean="0">
                <a:latin typeface="Eurostile" charset="0"/>
                <a:ea typeface="Eurostile" charset="0"/>
                <a:cs typeface="Eurostile" charset="0"/>
              </a:rPr>
              <a:t> </a:t>
            </a:r>
            <a:endParaRPr lang="en-US" sz="2000" b="1" spc="300" dirty="0"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169" y="5089650"/>
            <a:ext cx="4411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okChampa" panose="020B0604020202020204" pitchFamily="34" charset="-34"/>
                <a:ea typeface="Eurostile" charset="0"/>
                <a:cs typeface="DokChampa" panose="020B0604020202020204" pitchFamily="34" charset="-34"/>
              </a:rPr>
              <a:t>NISHIKANT NIPANE</a:t>
            </a:r>
          </a:p>
          <a:p>
            <a:endParaRPr lang="en-US" sz="1600" spc="800" dirty="0" smtClean="0">
              <a:solidFill>
                <a:schemeClr val="tx1">
                  <a:lumMod val="50000"/>
                  <a:lumOff val="50000"/>
                </a:schemeClr>
              </a:solidFill>
              <a:latin typeface="DokChampa" panose="020B0604020202020204" pitchFamily="34" charset="-34"/>
              <a:ea typeface="Eurostile" charset="0"/>
              <a:cs typeface="DokChampa" panose="020B0604020202020204" pitchFamily="34" charset="-34"/>
            </a:endParaRPr>
          </a:p>
          <a:p>
            <a:r>
              <a:rPr lang="en-US" sz="1600" spc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okChampa" panose="020B0604020202020204" pitchFamily="34" charset="-34"/>
                <a:ea typeface="Eurostile" charset="0"/>
                <a:cs typeface="DokChampa" panose="020B0604020202020204" pitchFamily="34" charset="-34"/>
              </a:rPr>
              <a:t>SWAGATA GUPTA</a:t>
            </a:r>
          </a:p>
          <a:p>
            <a:endParaRPr lang="en-US" sz="1600" spc="800" dirty="0" smtClean="0">
              <a:solidFill>
                <a:schemeClr val="tx1">
                  <a:lumMod val="50000"/>
                  <a:lumOff val="50000"/>
                </a:schemeClr>
              </a:solidFill>
              <a:latin typeface="DokChampa" panose="020B0604020202020204" pitchFamily="34" charset="-34"/>
              <a:ea typeface="Eurostile" charset="0"/>
              <a:cs typeface="DokChampa" panose="020B0604020202020204" pitchFamily="34" charset="-34"/>
            </a:endParaRPr>
          </a:p>
          <a:p>
            <a:r>
              <a:rPr lang="en-US" sz="1600" spc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okChampa" panose="020B0604020202020204" pitchFamily="34" charset="-34"/>
                <a:ea typeface="Eurostile" charset="0"/>
                <a:cs typeface="DokChampa" panose="020B0604020202020204" pitchFamily="34" charset="-34"/>
              </a:rPr>
              <a:t>AMIT UKIRADE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485" y="3980565"/>
            <a:ext cx="44115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300" dirty="0">
                <a:latin typeface="Eurostile" charset="0"/>
                <a:ea typeface="Eurostile" charset="0"/>
                <a:cs typeface="Eurostile" charset="0"/>
              </a:rPr>
              <a:t>9</a:t>
            </a:r>
            <a:r>
              <a:rPr lang="en-US" sz="1500" spc="300" baseline="30000" dirty="0" smtClean="0">
                <a:latin typeface="Eurostile" charset="0"/>
                <a:ea typeface="Eurostile" charset="0"/>
                <a:cs typeface="Eurostile" charset="0"/>
              </a:rPr>
              <a:t>th</a:t>
            </a:r>
            <a:r>
              <a:rPr lang="en-US" sz="1500" spc="300" dirty="0" smtClean="0">
                <a:latin typeface="Eurostile" charset="0"/>
                <a:ea typeface="Eurostile" charset="0"/>
                <a:cs typeface="Eurostile" charset="0"/>
              </a:rPr>
              <a:t> Feb, 2018</a:t>
            </a:r>
          </a:p>
        </p:txBody>
      </p:sp>
    </p:spTree>
    <p:extLst>
      <p:ext uri="{BB962C8B-B14F-4D97-AF65-F5344CB8AC3E}">
        <p14:creationId xmlns:p14="http://schemas.microsoft.com/office/powerpoint/2010/main" val="11842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22"/>
          <a:stretch/>
        </p:blipFill>
        <p:spPr>
          <a:xfrm>
            <a:off x="-564714" y="-1"/>
            <a:ext cx="6677452" cy="724893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92682" y="2359316"/>
            <a:ext cx="7613718" cy="701367"/>
          </a:xfrm>
          <a:prstGeom prst="rect">
            <a:avLst/>
          </a:prstGeom>
          <a:gradFill flip="none" rotWithShape="1">
            <a:gsLst>
              <a:gs pos="0">
                <a:srgbClr val="1FBECA"/>
              </a:gs>
              <a:gs pos="8000">
                <a:srgbClr val="1FBECA">
                  <a:tint val="44500"/>
                  <a:satMod val="160000"/>
                  <a:alpha val="22000"/>
                </a:srgbClr>
              </a:gs>
              <a:gs pos="100000">
                <a:srgbClr val="1FBECA">
                  <a:tint val="23500"/>
                  <a:satMod val="160000"/>
                  <a:alpha val="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73873" y="3849459"/>
            <a:ext cx="7613718" cy="701367"/>
          </a:xfrm>
          <a:prstGeom prst="rect">
            <a:avLst/>
          </a:prstGeom>
          <a:gradFill flip="none" rotWithShape="1">
            <a:gsLst>
              <a:gs pos="0">
                <a:srgbClr val="1FBECA"/>
              </a:gs>
              <a:gs pos="8000">
                <a:srgbClr val="1FBECA">
                  <a:tint val="44500"/>
                  <a:satMod val="160000"/>
                  <a:alpha val="22000"/>
                </a:srgbClr>
              </a:gs>
              <a:gs pos="100000">
                <a:srgbClr val="1FBECA">
                  <a:tint val="23500"/>
                  <a:satMod val="160000"/>
                  <a:alpha val="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36191" y="5373116"/>
            <a:ext cx="7613718" cy="701367"/>
          </a:xfrm>
          <a:prstGeom prst="rect">
            <a:avLst/>
          </a:prstGeom>
          <a:gradFill flip="none" rotWithShape="1">
            <a:gsLst>
              <a:gs pos="0">
                <a:srgbClr val="1FBECA"/>
              </a:gs>
              <a:gs pos="8000">
                <a:srgbClr val="1FBECA">
                  <a:tint val="44500"/>
                  <a:satMod val="160000"/>
                  <a:alpha val="22000"/>
                </a:srgbClr>
              </a:gs>
              <a:gs pos="100000">
                <a:srgbClr val="1FBECA">
                  <a:tint val="23500"/>
                  <a:satMod val="160000"/>
                  <a:alpha val="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3460" y="32028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800" dirty="0" smtClean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rPr>
              <a:t>AGENDA</a:t>
            </a:r>
            <a:endParaRPr lang="en-US" sz="3600" spc="800" dirty="0">
              <a:solidFill>
                <a:schemeClr val="bg1"/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5182" y="2346474"/>
            <a:ext cx="649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rPr>
              <a:t>2</a:t>
            </a:r>
            <a:endParaRPr lang="en-US" sz="4000" b="1" dirty="0">
              <a:solidFill>
                <a:schemeClr val="bg1"/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5957" y="3845458"/>
            <a:ext cx="649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rPr>
              <a:t>3</a:t>
            </a:r>
            <a:endParaRPr lang="en-US" sz="4000" b="1" dirty="0">
              <a:solidFill>
                <a:schemeClr val="bg1"/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92682" y="860380"/>
            <a:ext cx="7613718" cy="701367"/>
          </a:xfrm>
          <a:prstGeom prst="rect">
            <a:avLst/>
          </a:prstGeom>
          <a:gradFill flip="none" rotWithShape="1">
            <a:gsLst>
              <a:gs pos="0">
                <a:srgbClr val="1FBECA"/>
              </a:gs>
              <a:gs pos="8000">
                <a:srgbClr val="1FBECA">
                  <a:tint val="44500"/>
                  <a:satMod val="160000"/>
                  <a:alpha val="22000"/>
                </a:srgbClr>
              </a:gs>
              <a:gs pos="100000">
                <a:srgbClr val="1FBECA">
                  <a:tint val="23500"/>
                  <a:satMod val="160000"/>
                  <a:alpha val="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24766" y="5357444"/>
            <a:ext cx="649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3154" y="2454990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Eurostile" charset="0"/>
                <a:ea typeface="Eurostile" charset="0"/>
                <a:cs typeface="Eurostile" charset="0"/>
              </a:rPr>
              <a:t>Lets continue from </a:t>
            </a:r>
            <a:r>
              <a:rPr lang="en-US" b="1" dirty="0" err="1">
                <a:latin typeface="Eurostile" charset="0"/>
                <a:ea typeface="Eurostile" charset="0"/>
                <a:cs typeface="Eurostile" charset="0"/>
              </a:rPr>
              <a:t>M</a:t>
            </a:r>
            <a:r>
              <a:rPr lang="en-US" b="1" dirty="0" err="1" smtClean="0">
                <a:latin typeface="Eurostile" charset="0"/>
                <a:ea typeface="Eurostile" charset="0"/>
                <a:cs typeface="Eurostile" charset="0"/>
              </a:rPr>
              <a:t>eetup</a:t>
            </a:r>
            <a:r>
              <a:rPr lang="en-US" b="1" dirty="0" smtClean="0">
                <a:latin typeface="Eurostile" charset="0"/>
                <a:ea typeface="Eurostile" charset="0"/>
                <a:cs typeface="Eurostile" charset="0"/>
              </a:rPr>
              <a:t> 101</a:t>
            </a:r>
            <a:endParaRPr lang="en-US" b="1" dirty="0"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92996" y="3942983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Eurostile" charset="0"/>
                <a:ea typeface="Eurostile" charset="0"/>
                <a:cs typeface="Eurostile" charset="0"/>
              </a:rPr>
              <a:t>Exploring </a:t>
            </a:r>
            <a:r>
              <a:rPr lang="en-US" b="1" dirty="0" err="1" smtClean="0">
                <a:latin typeface="Eurostile" charset="0"/>
                <a:ea typeface="Eurostile" charset="0"/>
                <a:cs typeface="Eurostile" charset="0"/>
              </a:rPr>
              <a:t>Hyperledger</a:t>
            </a:r>
            <a:r>
              <a:rPr lang="en-US" b="1" dirty="0" smtClean="0">
                <a:latin typeface="Eurostile" charset="0"/>
                <a:ea typeface="Eurostile" charset="0"/>
                <a:cs typeface="Eurostile" charset="0"/>
              </a:rPr>
              <a:t> Fabric</a:t>
            </a:r>
            <a:endParaRPr lang="en-US" b="1" dirty="0"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22221" y="5479528"/>
            <a:ext cx="21467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Eurostile" charset="0"/>
                <a:ea typeface="Eurostile" charset="0"/>
                <a:cs typeface="Eurostile" charset="0"/>
              </a:rPr>
              <a:t>Application Demo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24766" y="837820"/>
            <a:ext cx="45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2738" y="646355"/>
            <a:ext cx="9346269" cy="4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rPr>
              <a:t>Introduction </a:t>
            </a:r>
            <a:r>
              <a:rPr lang="en-US" b="1" dirty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rPr>
              <a:t>to Blockchain</a:t>
            </a:r>
            <a:r>
              <a:rPr lang="en-US" b="1" dirty="0" smtClean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rPr>
              <a:t>?</a:t>
            </a:r>
            <a:r>
              <a:rPr lang="en-US" dirty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22221" y="961077"/>
            <a:ext cx="6096000" cy="4594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Eurostile" charset="0"/>
                <a:ea typeface="Eurostile" charset="0"/>
                <a:cs typeface="Eurostile" charset="0"/>
              </a:rPr>
              <a:t>Introduction to Blockchain</a:t>
            </a:r>
            <a:endParaRPr lang="en-US" b="1" dirty="0">
              <a:latin typeface="Eurostile" charset="0"/>
              <a:ea typeface="Eurostile" charset="0"/>
              <a:cs typeface="Eurosti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090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800" dirty="0" smtClean="0">
                <a:solidFill>
                  <a:srgbClr val="002060"/>
                </a:solidFill>
                <a:latin typeface="Eurostile" charset="0"/>
                <a:ea typeface="Eurostile" charset="0"/>
                <a:cs typeface="Eurostile" charset="0"/>
              </a:rPr>
              <a:t>BLOCKCHAIN INTRODUCTION</a:t>
            </a:r>
            <a:endParaRPr lang="en-US" sz="3600" spc="800" dirty="0">
              <a:solidFill>
                <a:srgbClr val="002060"/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090462" y="4659051"/>
            <a:ext cx="996" cy="74395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096000" y="2534117"/>
            <a:ext cx="1" cy="30865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6" b="1099"/>
          <a:stretch/>
        </p:blipFill>
        <p:spPr>
          <a:xfrm>
            <a:off x="3345290" y="182475"/>
            <a:ext cx="8656210" cy="64728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1" y="2977426"/>
            <a:ext cx="300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 charset="0"/>
                <a:ea typeface="Eurostile" charset="0"/>
                <a:cs typeface="Eurostile" charset="0"/>
              </a:rPr>
              <a:t>WHAT IS BLOCKCHAIN</a:t>
            </a:r>
            <a:endParaRPr lang="en-US" sz="2200" spc="800" dirty="0" smtClean="0">
              <a:solidFill>
                <a:schemeClr val="tx1">
                  <a:lumMod val="50000"/>
                  <a:lumOff val="50000"/>
                </a:schemeClr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5290" y="182475"/>
            <a:ext cx="8656210" cy="647285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037"/>
          <a:stretch/>
        </p:blipFill>
        <p:spPr>
          <a:xfrm>
            <a:off x="3439978" y="199407"/>
            <a:ext cx="8556044" cy="647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090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800" dirty="0" smtClean="0">
                <a:solidFill>
                  <a:srgbClr val="002060"/>
                </a:solidFill>
                <a:latin typeface="Eurostile" charset="0"/>
                <a:ea typeface="Eurostile" charset="0"/>
                <a:cs typeface="Eurostile" charset="0"/>
              </a:rPr>
              <a:t>BLOCKCHAIN MEETUP 101 </a:t>
            </a:r>
            <a:endParaRPr lang="en-US" sz="3600" spc="800" dirty="0">
              <a:solidFill>
                <a:srgbClr val="002060"/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090462" y="4659051"/>
            <a:ext cx="996" cy="74395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096000" y="2534117"/>
            <a:ext cx="1" cy="30865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2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93" y="1825625"/>
            <a:ext cx="11323860" cy="435133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Blockchain History</a:t>
            </a: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Key components and Key concepts</a:t>
            </a: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Blockchain Vs Centralized DB</a:t>
            </a: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What Business problems Blockchain can solve</a:t>
            </a:r>
          </a:p>
          <a:p>
            <a:pPr marL="0" indent="0">
              <a:lnSpc>
                <a:spcPct val="25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lvl="1">
              <a:lnSpc>
                <a:spcPct val="250000"/>
              </a:lnSpc>
              <a:buClr>
                <a:schemeClr val="accent1">
                  <a:lumMod val="75000"/>
                </a:schemeClr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20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050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rgbClr val="002060"/>
                </a:solidFill>
                <a:latin typeface="Century Gothic" panose="020B0502020202020204" pitchFamily="34" charset="0"/>
              </a:rPr>
              <a:t>WHAT WE COVERED IN MEETUP 101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265" y="1710047"/>
            <a:ext cx="11067803" cy="4275117"/>
          </a:xfrm>
          <a:prstGeom prst="rect">
            <a:avLst/>
          </a:prstGeom>
          <a:noFill/>
          <a:ln>
            <a:solidFill>
              <a:srgbClr val="1FB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34291" y="1505848"/>
            <a:ext cx="5666509" cy="5140037"/>
          </a:xfrm>
          <a:prstGeom prst="roundRect">
            <a:avLst>
              <a:gd name="adj" fmla="val 7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14396" y="2831411"/>
            <a:ext cx="5334000" cy="775855"/>
          </a:xfrm>
          <a:prstGeom prst="roundRect">
            <a:avLst/>
          </a:prstGeom>
          <a:solidFill>
            <a:srgbClr val="1FB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6063" y="2946730"/>
            <a:ext cx="1191491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Abc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35371" y="2946730"/>
            <a:ext cx="2105891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Digital Certificate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14394" y="3718105"/>
            <a:ext cx="5334000" cy="775855"/>
          </a:xfrm>
          <a:prstGeom prst="roundRect">
            <a:avLst/>
          </a:prstGeom>
          <a:solidFill>
            <a:srgbClr val="1FB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36061" y="3833424"/>
            <a:ext cx="1191491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123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8250" y="4618653"/>
            <a:ext cx="5334000" cy="775855"/>
          </a:xfrm>
          <a:prstGeom prst="roundRect">
            <a:avLst/>
          </a:prstGeom>
          <a:solidFill>
            <a:srgbClr val="1FB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49917" y="4733972"/>
            <a:ext cx="1191491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Wert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ound Diagonal Corner Rectangle 28"/>
          <p:cNvSpPr/>
          <p:nvPr/>
        </p:nvSpPr>
        <p:spPr>
          <a:xfrm>
            <a:off x="2791656" y="5622485"/>
            <a:ext cx="2999525" cy="694961"/>
          </a:xfrm>
          <a:prstGeom prst="round2DiagRect">
            <a:avLst>
              <a:gd name="adj1" fmla="val 28628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10110101000111011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830292" y="1498932"/>
            <a:ext cx="4973782" cy="5140037"/>
          </a:xfrm>
          <a:prstGeom prst="roundRect">
            <a:avLst>
              <a:gd name="adj" fmla="val 7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ound Diagonal Corner Rectangle 31"/>
          <p:cNvSpPr/>
          <p:nvPr/>
        </p:nvSpPr>
        <p:spPr>
          <a:xfrm>
            <a:off x="1136061" y="1731202"/>
            <a:ext cx="2466109" cy="694961"/>
          </a:xfrm>
          <a:prstGeom prst="round2DiagRect">
            <a:avLst>
              <a:gd name="adj1" fmla="val 28628"/>
              <a:gd name="adj2" fmla="val 0"/>
            </a:avLst>
          </a:prstGeom>
          <a:solidFill>
            <a:srgbClr val="A3E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Previous Block (N -1) Signature/Hash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ound Diagonal Corner Rectangle 32"/>
          <p:cNvSpPr/>
          <p:nvPr/>
        </p:nvSpPr>
        <p:spPr>
          <a:xfrm>
            <a:off x="7128153" y="1769518"/>
            <a:ext cx="2346923" cy="694961"/>
          </a:xfrm>
          <a:prstGeom prst="round2DiagRect">
            <a:avLst>
              <a:gd name="adj1" fmla="val 28628"/>
              <a:gd name="adj2" fmla="val 0"/>
            </a:avLst>
          </a:prstGeom>
          <a:solidFill>
            <a:srgbClr val="A3E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Previous Block (N) Signature/Hash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5" name="Elbow Connector 34"/>
          <p:cNvCxnSpPr>
            <a:stCxn id="29" idx="0"/>
            <a:endCxn id="33" idx="2"/>
          </p:cNvCxnSpPr>
          <p:nvPr/>
        </p:nvCxnSpPr>
        <p:spPr>
          <a:xfrm flipV="1">
            <a:off x="5791181" y="2116999"/>
            <a:ext cx="1336972" cy="3852967"/>
          </a:xfrm>
          <a:prstGeom prst="bentConnector3">
            <a:avLst>
              <a:gd name="adj1" fmla="val 54885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982672" y="2831411"/>
            <a:ext cx="4613583" cy="775855"/>
          </a:xfrm>
          <a:prstGeom prst="roundRect">
            <a:avLst/>
          </a:prstGeom>
          <a:solidFill>
            <a:srgbClr val="1FB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982672" y="4581571"/>
            <a:ext cx="4613583" cy="775855"/>
          </a:xfrm>
          <a:prstGeom prst="roundRect">
            <a:avLst/>
          </a:prstGeom>
          <a:solidFill>
            <a:srgbClr val="1FB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9240954" y="3833424"/>
            <a:ext cx="13854" cy="4710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cxnSpLocks/>
          </p:cNvCxnSpPr>
          <p:nvPr/>
        </p:nvCxnSpPr>
        <p:spPr>
          <a:xfrm flipV="1">
            <a:off x="-197443" y="2061592"/>
            <a:ext cx="1336972" cy="3852967"/>
          </a:xfrm>
          <a:prstGeom prst="bentConnector3">
            <a:avLst>
              <a:gd name="adj1" fmla="val 53430"/>
            </a:avLst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75352" y="2539337"/>
            <a:ext cx="203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Transaction/ Ledger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69249" y="1662379"/>
            <a:ext cx="1647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Block  N</a:t>
            </a:r>
            <a:endParaRPr lang="en-IN" sz="14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40024" y="1615629"/>
            <a:ext cx="1303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Block  N + 1</a:t>
            </a:r>
            <a:endParaRPr lang="en-IN" sz="14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09626" y="2946730"/>
            <a:ext cx="1330944" cy="471055"/>
            <a:chOff x="4709626" y="2946730"/>
            <a:chExt cx="1330944" cy="471055"/>
          </a:xfrm>
          <a:solidFill>
            <a:schemeClr val="bg1"/>
          </a:solidFill>
        </p:grpSpPr>
        <p:sp>
          <p:nvSpPr>
            <p:cNvPr id="18" name="Rounded Rectangle 17"/>
            <p:cNvSpPr/>
            <p:nvPr/>
          </p:nvSpPr>
          <p:spPr>
            <a:xfrm>
              <a:off x="4849079" y="2946730"/>
              <a:ext cx="1191491" cy="471055"/>
            </a:xfrm>
            <a:prstGeom prst="roundRect">
              <a:avLst>
                <a:gd name="adj" fmla="val 3726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rPr>
                <a:t>10110111</a:t>
              </a:r>
              <a:endParaRPr lang="en-IN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626" y="2955669"/>
              <a:ext cx="412157" cy="412157"/>
            </a:xfrm>
            <a:prstGeom prst="rect">
              <a:avLst/>
            </a:prstGeom>
            <a:noFill/>
          </p:spPr>
        </p:pic>
      </p:grpSp>
      <p:pic>
        <p:nvPicPr>
          <p:cNvPr id="31" name="Picture 2" descr="https://d30y9cdsu7xlg0.cloudfront.net/png/174372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75" y="2972245"/>
            <a:ext cx="464912" cy="464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2583233" y="3815187"/>
            <a:ext cx="2105891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Digital Certificate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6" name="Picture 2" descr="https://d30y9cdsu7xlg0.cloudfront.net/png/174372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037" y="3840702"/>
            <a:ext cx="464912" cy="464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ounded Rectangle 36"/>
          <p:cNvSpPr/>
          <p:nvPr/>
        </p:nvSpPr>
        <p:spPr>
          <a:xfrm>
            <a:off x="2596331" y="4729810"/>
            <a:ext cx="2105891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Digital Certificate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0" name="Picture 2" descr="https://d30y9cdsu7xlg0.cloudfront.net/png/174372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35" y="4755325"/>
            <a:ext cx="464912" cy="464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ounded Rectangle 41"/>
          <p:cNvSpPr/>
          <p:nvPr/>
        </p:nvSpPr>
        <p:spPr>
          <a:xfrm>
            <a:off x="4890778" y="3815187"/>
            <a:ext cx="1191491" cy="471055"/>
          </a:xfrm>
          <a:prstGeom prst="roundRect">
            <a:avLst>
              <a:gd name="adj" fmla="val 37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10000011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95" y="3806435"/>
            <a:ext cx="412157" cy="412157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4903876" y="4729810"/>
            <a:ext cx="1191491" cy="471055"/>
          </a:xfrm>
          <a:prstGeom prst="roundRect">
            <a:avLst>
              <a:gd name="adj" fmla="val 37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10011011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93" y="4721058"/>
            <a:ext cx="412157" cy="41215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61" y="5738316"/>
            <a:ext cx="412157" cy="412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3445" y="5639891"/>
            <a:ext cx="2016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Block Signature/Hash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Round Diagonal Corner Rectangle 51"/>
          <p:cNvSpPr/>
          <p:nvPr/>
        </p:nvSpPr>
        <p:spPr>
          <a:xfrm>
            <a:off x="9050208" y="5637725"/>
            <a:ext cx="2593133" cy="694961"/>
          </a:xfrm>
          <a:prstGeom prst="round2DiagRect">
            <a:avLst>
              <a:gd name="adj1" fmla="val 28628"/>
              <a:gd name="adj2" fmla="val 0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101010101010111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897" y="5753556"/>
            <a:ext cx="412157" cy="412157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0" y="37050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HOW BLOCKS ARE FORMED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4" name="Round Diagonal Corner Rectangle 53"/>
          <p:cNvSpPr/>
          <p:nvPr/>
        </p:nvSpPr>
        <p:spPr>
          <a:xfrm>
            <a:off x="929164" y="5690464"/>
            <a:ext cx="1690794" cy="570830"/>
          </a:xfrm>
          <a:prstGeom prst="round2DiagRect">
            <a:avLst>
              <a:gd name="adj1" fmla="val 0"/>
              <a:gd name="adj2" fmla="val 4229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Salt / Nonce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Round Diagonal Corner Rectangle 55"/>
          <p:cNvSpPr/>
          <p:nvPr/>
        </p:nvSpPr>
        <p:spPr>
          <a:xfrm>
            <a:off x="6929922" y="5699790"/>
            <a:ext cx="1690794" cy="570830"/>
          </a:xfrm>
          <a:prstGeom prst="round2DiagRect">
            <a:avLst>
              <a:gd name="adj1" fmla="val 0"/>
              <a:gd name="adj2" fmla="val 4229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Salt / Nonce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84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3" grpId="0" animBg="1"/>
      <p:bldP spid="24" grpId="0" animBg="1"/>
      <p:bldP spid="29" grpId="0" animBg="1"/>
      <p:bldP spid="30" grpId="0" animBg="1"/>
      <p:bldP spid="32" grpId="0" animBg="1"/>
      <p:bldP spid="33" grpId="0" animBg="1"/>
      <p:bldP spid="38" grpId="0" animBg="1"/>
      <p:bldP spid="39" grpId="0" animBg="1"/>
      <p:bldP spid="46" grpId="0"/>
      <p:bldP spid="47" grpId="0"/>
      <p:bldP spid="48" grpId="0"/>
      <p:bldP spid="34" grpId="0" animBg="1"/>
      <p:bldP spid="37" grpId="0" animBg="1"/>
      <p:bldP spid="42" grpId="0" animBg="1"/>
      <p:bldP spid="49" grpId="0" animBg="1"/>
      <p:bldP spid="5" grpId="0"/>
      <p:bldP spid="52" grpId="0" animBg="1"/>
      <p:bldP spid="54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345290" y="197715"/>
            <a:ext cx="8656210" cy="647285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58579" y="1563000"/>
            <a:ext cx="2035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Append-only distributed system of record shared across business network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6072" y="1549328"/>
            <a:ext cx="198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Ensuring secure, authenticated and verifiable transactions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8580" y="3538740"/>
            <a:ext cx="230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All parties agree to network verified transaction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6072" y="3523912"/>
            <a:ext cx="218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Business terms embedded in transaction database &amp; executed with transactions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8732" y="1267542"/>
            <a:ext cx="2707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FBECA"/>
                </a:solidFill>
                <a:latin typeface="Century Gothic" panose="020B0502020202020204" pitchFamily="34" charset="0"/>
              </a:rPr>
              <a:t>Shared ledger</a:t>
            </a:r>
            <a:endParaRPr lang="en-IN" sz="1200" b="1" dirty="0">
              <a:solidFill>
                <a:srgbClr val="1FBECA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1184" y="3261741"/>
            <a:ext cx="1733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FBECA"/>
                </a:solidFill>
                <a:latin typeface="Century Gothic" panose="020B0502020202020204" pitchFamily="34" charset="0"/>
              </a:rPr>
              <a:t>Consensus </a:t>
            </a:r>
            <a:endParaRPr lang="en-IN" sz="1200" b="1" dirty="0">
              <a:solidFill>
                <a:srgbClr val="1FBECA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26072" y="1262960"/>
            <a:ext cx="20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FBECA"/>
                </a:solidFill>
                <a:latin typeface="Century Gothic" panose="020B0502020202020204" pitchFamily="34" charset="0"/>
              </a:rPr>
              <a:t>Cryptography </a:t>
            </a:r>
            <a:endParaRPr lang="en-IN" sz="1200" b="1" dirty="0">
              <a:solidFill>
                <a:srgbClr val="1FBEC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7777" y="1256344"/>
            <a:ext cx="1172334" cy="11723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5857" y="1239991"/>
            <a:ext cx="1028376" cy="1028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486" y="2985784"/>
            <a:ext cx="1224852" cy="12248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0031" y="3311841"/>
            <a:ext cx="523585" cy="5235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23" b="100000" l="0" r="100000">
                        <a14:foregroundMark x1="72941" y1="90863" x2="72941" y2="90863"/>
                        <a14:backgroundMark x1="31765" y1="78680" x2="33529" y2="812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95725" y="2852374"/>
            <a:ext cx="1060892" cy="123029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92371" y="1184415"/>
            <a:ext cx="1369013" cy="1380576"/>
          </a:xfrm>
          <a:prstGeom prst="rect">
            <a:avLst/>
          </a:prstGeom>
          <a:noFill/>
          <a:ln>
            <a:solidFill>
              <a:srgbClr val="1FB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97522" y="1048102"/>
            <a:ext cx="1369013" cy="1380576"/>
          </a:xfrm>
          <a:prstGeom prst="rect">
            <a:avLst/>
          </a:prstGeom>
          <a:noFill/>
          <a:ln>
            <a:solidFill>
              <a:srgbClr val="1FB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56750" y="2905777"/>
            <a:ext cx="1369013" cy="1380576"/>
          </a:xfrm>
          <a:prstGeom prst="rect">
            <a:avLst/>
          </a:prstGeom>
          <a:noFill/>
          <a:ln>
            <a:solidFill>
              <a:srgbClr val="1FB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99289" y="2761692"/>
            <a:ext cx="1369013" cy="1380576"/>
          </a:xfrm>
          <a:prstGeom prst="rect">
            <a:avLst/>
          </a:prstGeom>
          <a:noFill/>
          <a:ln>
            <a:solidFill>
              <a:srgbClr val="1FB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5495" y="2302697"/>
            <a:ext cx="580844" cy="58084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9031" y="1451931"/>
            <a:ext cx="580844" cy="5808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483" y="2444542"/>
            <a:ext cx="580844" cy="58084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797522" y="4594178"/>
            <a:ext cx="354356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FBECA"/>
              </a:buClr>
              <a:buFont typeface="Arial" charset="0"/>
              <a:buChar char="•"/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Validation by 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consensus</a:t>
            </a:r>
          </a:p>
          <a:p>
            <a:pPr marL="285750" indent="-285750">
              <a:lnSpc>
                <a:spcPct val="150000"/>
              </a:lnSpc>
              <a:buClr>
                <a:srgbClr val="1FBECA"/>
              </a:buClr>
              <a:buFont typeface="Arial" charset="0"/>
              <a:buChar char="•"/>
            </a:pP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Immutability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lnSpc>
                <a:spcPct val="150000"/>
              </a:lnSpc>
              <a:buClr>
                <a:srgbClr val="1FBECA"/>
              </a:buClr>
              <a:buFont typeface="Arial" charset="0"/>
              <a:buChar char="•"/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Information distributed and replicated</a:t>
            </a:r>
          </a:p>
          <a:p>
            <a:pPr marL="285750" indent="-285750">
              <a:lnSpc>
                <a:spcPct val="150000"/>
              </a:lnSpc>
              <a:buClr>
                <a:srgbClr val="1FBECA"/>
              </a:buClr>
              <a:buFont typeface="Arial" charset="0"/>
              <a:buChar char="•"/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Unforgeable Traceability</a:t>
            </a:r>
          </a:p>
          <a:p>
            <a:pPr marL="285750" indent="-285750">
              <a:lnSpc>
                <a:spcPct val="150000"/>
              </a:lnSpc>
              <a:buClr>
                <a:srgbClr val="1FBECA"/>
              </a:buClr>
              <a:buFont typeface="Arial" charset="0"/>
              <a:buChar char="•"/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Chain Grouping</a:t>
            </a:r>
          </a:p>
          <a:p>
            <a:pPr marL="285750" indent="-285750">
              <a:lnSpc>
                <a:spcPct val="150000"/>
              </a:lnSpc>
              <a:buClr>
                <a:srgbClr val="1FBECA"/>
              </a:buClr>
              <a:buFont typeface="Arial" charset="0"/>
              <a:buChar char="•"/>
            </a:pP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Type- 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Private, Public &amp; Permissioned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2901" y="2977426"/>
            <a:ext cx="37380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spc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 charset="0"/>
                <a:ea typeface="Eurostile" charset="0"/>
                <a:cs typeface="Eurostile" charset="0"/>
              </a:rPr>
              <a:t>KEY CONCEPTS </a:t>
            </a:r>
            <a:br>
              <a:rPr lang="en-US" sz="1900" spc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 charset="0"/>
                <a:ea typeface="Eurostile" charset="0"/>
                <a:cs typeface="Eurostile" charset="0"/>
              </a:rPr>
            </a:br>
            <a:r>
              <a:rPr lang="en-US" sz="1900" spc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 charset="0"/>
                <a:ea typeface="Eurostile" charset="0"/>
                <a:cs typeface="Eurostile" charset="0"/>
              </a:rPr>
              <a:t>&amp; FEATURES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62426" y="3221002"/>
            <a:ext cx="1733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FBECA"/>
                </a:solidFill>
                <a:latin typeface="Century Gothic" panose="020B0502020202020204" pitchFamily="34" charset="0"/>
              </a:rPr>
              <a:t>Smart Contracts</a:t>
            </a:r>
            <a:endParaRPr lang="en-IN" sz="1200" b="1" dirty="0">
              <a:solidFill>
                <a:srgbClr val="1FBECA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09442" y="4700858"/>
            <a:ext cx="35435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FBECA"/>
              </a:buClr>
              <a:buFont typeface="Arial" charset="0"/>
              <a:buChar char="•"/>
            </a:pP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Digital Certificates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lnSpc>
                <a:spcPct val="150000"/>
              </a:lnSpc>
              <a:buClr>
                <a:srgbClr val="1FBECA"/>
              </a:buClr>
              <a:buFont typeface="Arial" charset="0"/>
              <a:buChar char="•"/>
            </a:pP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Hashing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lnSpc>
                <a:spcPct val="150000"/>
              </a:lnSpc>
              <a:buClr>
                <a:srgbClr val="1FBECA"/>
              </a:buClr>
              <a:buFont typeface="Arial" charset="0"/>
              <a:buChar char="•"/>
            </a:pP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Peer to peer network</a:t>
            </a:r>
          </a:p>
          <a:p>
            <a:pPr marL="285750" indent="-285750">
              <a:lnSpc>
                <a:spcPct val="150000"/>
              </a:lnSpc>
              <a:buClr>
                <a:srgbClr val="1FBECA"/>
              </a:buClr>
              <a:buFont typeface="Arial" charset="0"/>
              <a:buChar char="•"/>
            </a:pP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2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345290" y="199408"/>
            <a:ext cx="8656210" cy="647285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2901" y="2690874"/>
            <a:ext cx="3002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 charset="0"/>
                <a:ea typeface="Eurostile" charset="0"/>
                <a:cs typeface="Eurostile" charset="0"/>
              </a:rPr>
              <a:t>TYPES OF BLOCKCHAIN NETWORK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913390" y="895835"/>
            <a:ext cx="10515600" cy="19972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41"/>
          <a:stretch/>
        </p:blipFill>
        <p:spPr>
          <a:xfrm>
            <a:off x="3345290" y="3127683"/>
            <a:ext cx="8656211" cy="134237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707682" y="2618093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latin typeface="Century Gothic" panose="020B0502020202020204" pitchFamily="34" charset="0"/>
              </a:rPr>
              <a:t>Public Ledger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44624" y="2618093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Private Ledger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550620" y="2641061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Hybrid </a:t>
            </a:r>
            <a:r>
              <a:rPr lang="en-US" b="1" smtClean="0">
                <a:latin typeface="Century Gothic" panose="020B0502020202020204" pitchFamily="34" charset="0"/>
              </a:rPr>
              <a:t>Ledger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363</Words>
  <Application>Microsoft Office PowerPoint</Application>
  <PresentationFormat>Widescreen</PresentationFormat>
  <Paragraphs>122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Courier New</vt:lpstr>
      <vt:lpstr>DokChampa</vt:lpstr>
      <vt:lpstr>Eurostile</vt:lpstr>
      <vt:lpstr>Krungthep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Transaction flow:</vt:lpstr>
      <vt:lpstr>Composer:</vt:lpstr>
      <vt:lpstr>Hyperledger Explorer: Saw chain code, channel, transaction, blocks in Hyperledger explorer.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Amitkumar Ukirade</dc:creator>
  <cp:lastModifiedBy>Nishikant Nipane</cp:lastModifiedBy>
  <cp:revision>277</cp:revision>
  <dcterms:created xsi:type="dcterms:W3CDTF">2017-08-01T00:56:08Z</dcterms:created>
  <dcterms:modified xsi:type="dcterms:W3CDTF">2018-03-04T13:01:42Z</dcterms:modified>
</cp:coreProperties>
</file>