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71" r:id="rId12"/>
    <p:sldId id="267" r:id="rId13"/>
    <p:sldId id="263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78" r:id="rId32"/>
    <p:sldId id="283" r:id="rId33"/>
    <p:sldId id="284" r:id="rId34"/>
    <p:sldId id="282" r:id="rId35"/>
    <p:sldId id="279" r:id="rId36"/>
    <p:sldId id="280" r:id="rId37"/>
    <p:sldId id="281" r:id="rId38"/>
    <p:sldId id="285" r:id="rId39"/>
    <p:sldId id="295" r:id="rId40"/>
    <p:sldId id="294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2"/>
    <p:restoredTop sz="83600"/>
  </p:normalViewPr>
  <p:slideViewPr>
    <p:cSldViewPr snapToGrid="0" snapToObjects="1">
      <p:cViewPr varScale="1">
        <p:scale>
          <a:sx n="70" d="100"/>
          <a:sy n="7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3DB3B-C864-B743-B359-809DE98D702F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15D5-F362-B547-9E04-9E8D94624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15D5-F362-B547-9E04-9E8D9462489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3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0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12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6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9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7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1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C120-EA57-2143-BD8C-12D84184A8D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C0D1-8B67-BA40-8B03-E1290CD9A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操作系统实验（复习）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进程管理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如要遍历所有进程，？处应该填入</a:t>
            </a:r>
          </a:p>
          <a:p>
            <a:pPr marL="0" indent="0">
              <a:buNone/>
            </a:pPr>
            <a:r>
              <a:rPr lang="zh-CN" altLang="en-US" dirty="0" smtClean="0">
                <a:latin typeface="Arial" pitchFamily="34" charset="0"/>
              </a:rPr>
              <a:t>	</a:t>
            </a:r>
            <a:r>
              <a:rPr lang="en-US" altLang="zh-CN" dirty="0" smtClean="0">
                <a:latin typeface="Arial" pitchFamily="34" charset="0"/>
              </a:rPr>
              <a:t>for </a:t>
            </a:r>
            <a:r>
              <a:rPr lang="en-US" altLang="zh-CN" dirty="0">
                <a:latin typeface="Arial" pitchFamily="34" charset="0"/>
              </a:rPr>
              <a:t>(p = </a:t>
            </a:r>
            <a:r>
              <a:rPr lang="en-US" altLang="zh-CN" dirty="0" smtClean="0">
                <a:latin typeface="Arial" pitchFamily="34" charset="0"/>
              </a:rPr>
              <a:t>&amp;</a:t>
            </a:r>
            <a:r>
              <a:rPr lang="zh-CN" altLang="en-US" dirty="0" smtClean="0">
                <a:latin typeface="Arial" pitchFamily="34" charset="0"/>
              </a:rPr>
              <a:t>？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; (p = p-&gt;</a:t>
            </a:r>
            <a:r>
              <a:rPr lang="en-US" altLang="zh-CN" dirty="0" err="1">
                <a:latin typeface="Arial" pitchFamily="34" charset="0"/>
              </a:rPr>
              <a:t>next_task</a:t>
            </a:r>
            <a:r>
              <a:rPr lang="en-US" altLang="zh-CN" dirty="0">
                <a:latin typeface="Arial" pitchFamily="34" charset="0"/>
              </a:rPr>
              <a:t>) != </a:t>
            </a:r>
            <a:r>
              <a:rPr lang="en-US" altLang="zh-CN" dirty="0" smtClean="0">
                <a:latin typeface="Arial" pitchFamily="34" charset="0"/>
              </a:rPr>
              <a:t>&amp;</a:t>
            </a:r>
            <a:r>
              <a:rPr lang="zh-CN" altLang="en-US" dirty="0" smtClean="0">
                <a:latin typeface="Arial" pitchFamily="34" charset="0"/>
              </a:rPr>
              <a:t>？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; </a:t>
            </a:r>
            <a:r>
              <a:rPr lang="en-US" altLang="zh-CN" dirty="0" smtClean="0">
                <a:latin typeface="Arial" pitchFamily="34" charset="0"/>
              </a:rPr>
              <a:t>)</a:t>
            </a:r>
            <a:endParaRPr lang="zh-CN" altLang="en-US" dirty="0" smtClean="0">
              <a:latin typeface="Arial" pitchFamily="34" charset="0"/>
            </a:endParaRPr>
          </a:p>
          <a:p>
            <a:pPr lvl="1"/>
            <a:r>
              <a:rPr kumimoji="1" lang="en-US" altLang="zh-CN" dirty="0" smtClean="0"/>
              <a:t>A. current	B. </a:t>
            </a:r>
            <a:r>
              <a:rPr kumimoji="1" lang="en-US" altLang="zh-CN" dirty="0" err="1" smtClean="0"/>
              <a:t>init_task</a:t>
            </a:r>
            <a:r>
              <a:rPr kumimoji="1" lang="en-US" altLang="zh-CN" dirty="0" smtClean="0"/>
              <a:t>	C. </a:t>
            </a:r>
            <a:r>
              <a:rPr kumimoji="1" lang="en-US" altLang="zh-CN" dirty="0" err="1" smtClean="0"/>
              <a:t>prev_task</a:t>
            </a:r>
            <a:r>
              <a:rPr kumimoji="1" lang="en-US" altLang="zh-CN" dirty="0" smtClean="0"/>
              <a:t>	    D. 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注意：</a:t>
            </a:r>
          </a:p>
          <a:p>
            <a:pPr lvl="2">
              <a:buNone/>
            </a:pPr>
            <a:r>
              <a:rPr lang="en-US" altLang="zh-CN" sz="1800" dirty="0">
                <a:latin typeface="Arial" pitchFamily="34" charset="0"/>
              </a:rPr>
              <a:t>#include &lt;</a:t>
            </a:r>
            <a:r>
              <a:rPr lang="en-US" altLang="zh-CN" sz="1800" dirty="0" err="1">
                <a:latin typeface="Arial" pitchFamily="34" charset="0"/>
              </a:rPr>
              <a:t>stdio.h</a:t>
            </a:r>
            <a:r>
              <a:rPr lang="en-US" altLang="zh-CN" sz="1800" dirty="0">
                <a:latin typeface="Arial" pitchFamily="34" charset="0"/>
              </a:rPr>
              <a:t>&gt;</a:t>
            </a:r>
          </a:p>
          <a:p>
            <a:pPr lvl="2">
              <a:buNone/>
            </a:pPr>
            <a:r>
              <a:rPr lang="en-US" altLang="zh-CN" sz="1800" dirty="0">
                <a:latin typeface="Arial" pitchFamily="34" charset="0"/>
              </a:rPr>
              <a:t>main( )</a:t>
            </a:r>
          </a:p>
          <a:p>
            <a:pPr lvl="2">
              <a:buNone/>
            </a:pPr>
            <a:r>
              <a:rPr lang="en-US" altLang="zh-CN" sz="1800" dirty="0">
                <a:latin typeface="Arial" pitchFamily="34" charset="0"/>
              </a:rPr>
              <a:t>{</a:t>
            </a:r>
          </a:p>
          <a:p>
            <a:pPr lvl="2">
              <a:buNone/>
            </a:pPr>
            <a:r>
              <a:rPr lang="zh-CN" altLang="en-US" sz="1800" dirty="0" smtClean="0">
                <a:latin typeface="Arial" pitchFamily="34" charset="0"/>
              </a:rPr>
              <a:t>	</a:t>
            </a:r>
            <a:r>
              <a:rPr lang="en-US" altLang="zh-CN" sz="1800" dirty="0" err="1" smtClean="0">
                <a:latin typeface="Arial" pitchFamily="34" charset="0"/>
              </a:rPr>
              <a:t>execl</a:t>
            </a:r>
            <a:r>
              <a:rPr lang="en-US" altLang="zh-CN" sz="1800" dirty="0">
                <a:latin typeface="Arial" pitchFamily="34" charset="0"/>
              </a:rPr>
              <a:t>(“/bin/ls”,”ls”,”-l”,0);</a:t>
            </a:r>
          </a:p>
          <a:p>
            <a:pPr lvl="2">
              <a:buNone/>
            </a:pPr>
            <a:r>
              <a:rPr lang="zh-CN" altLang="en-US" sz="1800" dirty="0" smtClean="0">
                <a:latin typeface="Arial" pitchFamily="34" charset="0"/>
              </a:rPr>
              <a:t>	</a:t>
            </a:r>
            <a:r>
              <a:rPr lang="en-US" altLang="zh-CN" sz="1800" dirty="0" err="1" smtClean="0">
                <a:latin typeface="Arial" pitchFamily="34" charset="0"/>
              </a:rPr>
              <a:t>printf</a:t>
            </a:r>
            <a:r>
              <a:rPr lang="en-US" altLang="zh-CN" sz="1800" dirty="0">
                <a:latin typeface="Arial" pitchFamily="34" charset="0"/>
              </a:rPr>
              <a:t>(“Can only get here on error/n”);</a:t>
            </a:r>
          </a:p>
          <a:p>
            <a:pPr lvl="2">
              <a:buNone/>
            </a:pPr>
            <a:r>
              <a:rPr lang="en-US" altLang="zh-CN" sz="1800" dirty="0">
                <a:latin typeface="Arial" pitchFamily="34" charset="0"/>
              </a:rPr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进程管理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众多版本的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函数，都会调用</a:t>
            </a:r>
            <a:r>
              <a:rPr kumimoji="1" lang="en-US" altLang="zh-CN" dirty="0" err="1" smtClean="0"/>
              <a:t>do_fork</a:t>
            </a:r>
            <a:r>
              <a:rPr kumimoji="1" lang="zh-CN" altLang="en-US" dirty="0" smtClean="0"/>
              <a:t>函数来做实际的工作，其中不包括：</a:t>
            </a:r>
          </a:p>
          <a:p>
            <a:pPr lvl="1"/>
            <a:r>
              <a:rPr kumimoji="1" lang="en-US" altLang="zh-CN" dirty="0" smtClean="0"/>
              <a:t>A.</a:t>
            </a:r>
            <a:r>
              <a:rPr lang="zh-CN" altLang="en-US" dirty="0">
                <a:latin typeface="Arial" pitchFamily="34" charset="0"/>
              </a:rPr>
              <a:t>把父进程</a:t>
            </a:r>
            <a:r>
              <a:rPr lang="en-US" altLang="zh-CN" dirty="0" err="1">
                <a:latin typeface="Arial" pitchFamily="34" charset="0"/>
              </a:rPr>
              <a:t>task_struct</a:t>
            </a:r>
            <a:r>
              <a:rPr lang="zh-CN" altLang="en-US" dirty="0">
                <a:latin typeface="Arial" pitchFamily="34" charset="0"/>
              </a:rPr>
              <a:t>的值全部赋给子进程</a:t>
            </a:r>
            <a:r>
              <a:rPr lang="en-US" altLang="zh-CN" dirty="0" err="1" smtClean="0">
                <a:latin typeface="Arial" pitchFamily="34" charset="0"/>
              </a:rPr>
              <a:t>task_struct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kumimoji="1" lang="en-US" altLang="zh-CN" dirty="0" smtClean="0">
                <a:latin typeface="Arial" pitchFamily="34" charset="0"/>
              </a:rPr>
              <a:t>B.</a:t>
            </a:r>
            <a:r>
              <a:rPr lang="zh-CN" altLang="en-US" dirty="0">
                <a:latin typeface="Arial" pitchFamily="34" charset="0"/>
              </a:rPr>
              <a:t>检查是否超过了资源</a:t>
            </a:r>
            <a:r>
              <a:rPr lang="zh-CN" altLang="en-US" dirty="0" smtClean="0">
                <a:latin typeface="Arial" pitchFamily="34" charset="0"/>
              </a:rPr>
              <a:t>限制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kumimoji="1" lang="en-US" altLang="zh-CN" dirty="0" smtClean="0">
                <a:latin typeface="Arial" pitchFamily="34" charset="0"/>
              </a:rPr>
              <a:t>C.</a:t>
            </a:r>
            <a:r>
              <a:rPr kumimoji="1" lang="zh-CN" altLang="en-US" dirty="0">
                <a:latin typeface="Arial" pitchFamily="34" charset="0"/>
              </a:rPr>
              <a:t>共享或复制父进程文件处理、信号处理及进程虚拟地址空间等</a:t>
            </a:r>
            <a:r>
              <a:rPr kumimoji="1" lang="zh-CN" altLang="en-US" dirty="0" smtClean="0">
                <a:latin typeface="Arial" pitchFamily="34" charset="0"/>
              </a:rPr>
              <a:t>资源</a:t>
            </a:r>
            <a:endParaRPr kumimoji="1" lang="en-US" altLang="zh-CN" dirty="0" smtClean="0">
              <a:latin typeface="Arial" pitchFamily="34" charset="0"/>
            </a:endParaRPr>
          </a:p>
          <a:p>
            <a:pPr lvl="1"/>
            <a:r>
              <a:rPr kumimoji="1" lang="en-US" altLang="zh-CN" dirty="0" smtClean="0">
                <a:latin typeface="Arial" pitchFamily="34" charset="0"/>
              </a:rPr>
              <a:t>D. </a:t>
            </a:r>
            <a:r>
              <a:rPr kumimoji="1" lang="zh-CN" altLang="en-US" dirty="0" smtClean="0">
                <a:latin typeface="Arial" pitchFamily="34" charset="0"/>
              </a:rPr>
              <a:t>初始化子进程的</a:t>
            </a:r>
            <a:r>
              <a:rPr lang="en-US" altLang="zh-CN" dirty="0" smtClean="0">
                <a:latin typeface="Arial" pitchFamily="34" charset="0"/>
              </a:rPr>
              <a:t>counter</a:t>
            </a:r>
            <a:r>
              <a:rPr lang="zh-CN" altLang="en-US" dirty="0" smtClean="0">
                <a:latin typeface="Arial" pitchFamily="34" charset="0"/>
              </a:rPr>
              <a:t>值为</a:t>
            </a:r>
            <a:r>
              <a:rPr lang="en-US" altLang="zh-CN" dirty="0" smtClean="0">
                <a:latin typeface="Arial" pitchFamily="34" charset="0"/>
              </a:rPr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多个进程的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内核中，虚存的管理是如何的？</a:t>
            </a:r>
          </a:p>
          <a:p>
            <a:pPr lvl="1"/>
            <a:r>
              <a:rPr kumimoji="1" lang="en-US" altLang="zh-CN" dirty="0" smtClean="0"/>
              <a:t>A.  </a:t>
            </a:r>
            <a:r>
              <a:rPr kumimoji="1" lang="zh-CN" altLang="en-US" dirty="0" smtClean="0"/>
              <a:t>内核占有</a:t>
            </a:r>
            <a:r>
              <a:rPr kumimoji="1" lang="en-US" altLang="zh-CN" dirty="0" smtClean="0"/>
              <a:t>3-4G</a:t>
            </a:r>
            <a:r>
              <a:rPr kumimoji="1" lang="zh-CN" altLang="en-US" dirty="0" smtClean="0"/>
              <a:t>空间，其他进程共享</a:t>
            </a:r>
            <a:r>
              <a:rPr kumimoji="1" lang="en-US" altLang="zh-CN" dirty="0" smtClean="0"/>
              <a:t>1-3G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内核</a:t>
            </a:r>
            <a:r>
              <a:rPr kumimoji="1" lang="zh-CN" altLang="en-US" dirty="0"/>
              <a:t>占有</a:t>
            </a:r>
            <a:r>
              <a:rPr kumimoji="1" lang="en-US" altLang="zh-CN" dirty="0"/>
              <a:t>3-4G</a:t>
            </a:r>
            <a:r>
              <a:rPr kumimoji="1" lang="zh-CN" altLang="en-US" dirty="0"/>
              <a:t>空间，</a:t>
            </a:r>
            <a:r>
              <a:rPr kumimoji="1" lang="zh-CN" altLang="en-US" dirty="0" smtClean="0"/>
              <a:t>其他</a:t>
            </a:r>
            <a:r>
              <a:rPr kumimoji="1" lang="zh-CN" altLang="en-US" dirty="0" smtClean="0"/>
              <a:t>每个</a:t>
            </a:r>
            <a:r>
              <a:rPr kumimoji="1" lang="zh-CN" altLang="en-US" dirty="0" smtClean="0"/>
              <a:t>进程</a:t>
            </a:r>
            <a:r>
              <a:rPr kumimoji="1" lang="zh-CN" altLang="en-US" dirty="0" smtClean="0"/>
              <a:t>独自占有</a:t>
            </a:r>
            <a:r>
              <a:rPr kumimoji="1" lang="en-US" altLang="zh-CN" dirty="0" smtClean="0"/>
              <a:t>1-3G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C.  </a:t>
            </a:r>
            <a:r>
              <a:rPr kumimoji="1" lang="zh-CN" altLang="en-US" dirty="0" smtClean="0"/>
              <a:t>所有进程共享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-4G</a:t>
            </a:r>
            <a:r>
              <a:rPr kumimoji="1" lang="zh-CN" altLang="en-US" dirty="0" smtClean="0"/>
              <a:t>空间</a:t>
            </a:r>
          </a:p>
          <a:p>
            <a:pPr lvl="1"/>
            <a:r>
              <a:rPr kumimoji="1" lang="en-US" altLang="zh-CN" dirty="0" smtClean="0"/>
              <a:t>D.  </a:t>
            </a:r>
            <a:r>
              <a:rPr kumimoji="1" lang="zh-CN" altLang="en-US" dirty="0" smtClean="0"/>
              <a:t>用户空间进程可以访问</a:t>
            </a:r>
            <a:r>
              <a:rPr kumimoji="1" lang="en-US" altLang="zh-CN" dirty="0" smtClean="0"/>
              <a:t>1-4G</a:t>
            </a:r>
            <a:r>
              <a:rPr kumimoji="1" lang="zh-CN" altLang="en-US" dirty="0" smtClean="0"/>
              <a:t>全部虚存地址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内核知识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的每个进程都有若干个</a:t>
            </a:r>
            <a:r>
              <a:rPr kumimoji="1" lang="en-US" altLang="zh-CN" dirty="0"/>
              <a:t>VMA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vm_area_struct</a:t>
            </a:r>
            <a:r>
              <a:rPr kumimoji="1" lang="zh-CN" altLang="en-US" dirty="0"/>
              <a:t>）结构，下面哪个不是正确描述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 smtClean="0"/>
              <a:t>．不能出现两个地址连续的</a:t>
            </a:r>
            <a:r>
              <a:rPr kumimoji="1" lang="en-US" altLang="zh-CN" dirty="0" smtClean="0"/>
              <a:t>VMA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．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结构中的</a:t>
            </a:r>
            <a:r>
              <a:rPr kumimoji="1" lang="en-US" altLang="zh-CN" dirty="0" err="1"/>
              <a:t>vm_ops</a:t>
            </a:r>
            <a:r>
              <a:rPr kumimoji="1" lang="zh-CN" altLang="en-US" dirty="0"/>
              <a:t>是指向</a:t>
            </a:r>
            <a:r>
              <a:rPr kumimoji="1" lang="en-US" altLang="zh-CN" dirty="0" err="1"/>
              <a:t>vm_operations_struct</a:t>
            </a:r>
            <a:r>
              <a:rPr kumimoji="1" lang="zh-CN" altLang="en-US" dirty="0"/>
              <a:t>结构体的指针，该结构体中包含着指向各种操作的函数的指针。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．</a:t>
            </a:r>
            <a:r>
              <a:rPr kumimoji="1" lang="en-US" altLang="zh-CN" dirty="0"/>
              <a:t>VMA</a:t>
            </a:r>
            <a:r>
              <a:rPr kumimoji="1" lang="zh-CN" altLang="en-US" dirty="0"/>
              <a:t>是虚存空间中一个连续的区域，在这个区域中的信息具有相同的操作和访问特性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zh-CN" altLang="en-US" dirty="0"/>
              <a:t>．一个进程的</a:t>
            </a:r>
            <a:r>
              <a:rPr kumimoji="1" lang="en-US" altLang="zh-CN" dirty="0"/>
              <a:t>VMA</a:t>
            </a:r>
            <a:r>
              <a:rPr kumimoji="1" lang="zh-CN" altLang="en-US" dirty="0"/>
              <a:t>互不重叠，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内核为每个进程维护了一棵红黑树</a:t>
            </a:r>
            <a:r>
              <a:rPr kumimoji="1" lang="en-US" altLang="zh-CN" dirty="0"/>
              <a:t>(Red Black Tree)</a:t>
            </a:r>
            <a:r>
              <a:rPr kumimoji="1" lang="zh-CN" altLang="en-US" dirty="0"/>
              <a:t>，以保证搜索速度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能够在几乎所有类型的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上面运行。在</a:t>
            </a:r>
            <a:r>
              <a:rPr kumimoji="1" lang="en-US" altLang="zh-CN" dirty="0"/>
              <a:t>INTEL 386</a:t>
            </a:r>
            <a:r>
              <a:rPr kumimoji="1" lang="zh-CN" altLang="en-US" dirty="0"/>
              <a:t>架构上运行时</a:t>
            </a:r>
            <a:r>
              <a:rPr kumimoji="1" lang="en-US" altLang="zh-CN" dirty="0"/>
              <a:t>____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．它利用其</a:t>
            </a:r>
            <a:r>
              <a:rPr kumimoji="1" lang="en-US" altLang="zh-CN" dirty="0"/>
              <a:t>MMU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paging</a:t>
            </a:r>
            <a:r>
              <a:rPr kumimoji="1" lang="zh-CN" altLang="en-US" dirty="0"/>
              <a:t>机制；它不用其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机制，只是不得不做了“规定动作</a:t>
            </a:r>
            <a:r>
              <a:rPr kumimoji="1" lang="zh-CN" altLang="en-US" dirty="0" smtClean="0"/>
              <a:t>”</a:t>
            </a:r>
          </a:p>
          <a:p>
            <a:pPr lvl="1"/>
            <a:r>
              <a:rPr kumimoji="1" lang="en-US" altLang="zh-CN" dirty="0" smtClean="0"/>
              <a:t>B</a:t>
            </a:r>
            <a:r>
              <a:rPr kumimoji="1" lang="zh-CN" altLang="en-US" dirty="0"/>
              <a:t>．它利用其</a:t>
            </a:r>
            <a:r>
              <a:rPr kumimoji="1" lang="en-US" altLang="zh-CN" dirty="0"/>
              <a:t>MMU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paging</a:t>
            </a:r>
            <a:r>
              <a:rPr kumimoji="1" lang="zh-CN" altLang="en-US" dirty="0"/>
              <a:t>机制，也利用其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机制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．它不用其</a:t>
            </a:r>
            <a:r>
              <a:rPr kumimoji="1" lang="en-US" altLang="zh-CN" dirty="0"/>
              <a:t>MMU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paging</a:t>
            </a:r>
            <a:r>
              <a:rPr kumimoji="1" lang="zh-CN" altLang="en-US" dirty="0"/>
              <a:t>机制；它不用其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机制，只是不得不做了“规定动作</a:t>
            </a:r>
            <a:r>
              <a:rPr kumimoji="1" lang="zh-CN" altLang="en-US" dirty="0" smtClean="0"/>
              <a:t>”</a:t>
            </a:r>
          </a:p>
          <a:p>
            <a:pPr lvl="1"/>
            <a:r>
              <a:rPr kumimoji="1" lang="en-US" altLang="zh-CN" dirty="0" smtClean="0"/>
              <a:t>D</a:t>
            </a:r>
            <a:r>
              <a:rPr kumimoji="1" lang="zh-CN" altLang="en-US" dirty="0"/>
              <a:t>．它不用其</a:t>
            </a:r>
            <a:r>
              <a:rPr kumimoji="1" lang="en-US" altLang="zh-CN" dirty="0"/>
              <a:t>MMU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paging</a:t>
            </a:r>
            <a:r>
              <a:rPr kumimoji="1" lang="zh-CN" altLang="en-US" dirty="0"/>
              <a:t>机制，但利用其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机制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Linux</a:t>
            </a:r>
            <a:r>
              <a:rPr lang="zh-CN" altLang="zh-CN" dirty="0"/>
              <a:t>进程的页表，由页目录表依次索引。而普通进程（注意，不是内核线程）的页目录表则由进程</a:t>
            </a:r>
            <a:r>
              <a:rPr lang="en-US" altLang="zh-CN" dirty="0"/>
              <a:t>PCB</a:t>
            </a:r>
            <a:r>
              <a:rPr lang="zh-CN" altLang="zh-CN" dirty="0"/>
              <a:t>的</a:t>
            </a:r>
            <a:r>
              <a:rPr lang="en-US" altLang="zh-CN" u="sng" dirty="0"/>
              <a:t>     </a:t>
            </a:r>
            <a:r>
              <a:rPr lang="zh-CN" altLang="zh-CN" dirty="0"/>
              <a:t>取得。</a:t>
            </a:r>
          </a:p>
          <a:p>
            <a:pPr lvl="1"/>
            <a:r>
              <a:rPr lang="en-US" altLang="zh-CN" dirty="0" smtClean="0"/>
              <a:t>A. </a:t>
            </a:r>
            <a:r>
              <a:rPr lang="en-US" altLang="zh-CN" dirty="0" err="1" smtClean="0"/>
              <a:t>pgd</a:t>
            </a:r>
            <a:r>
              <a:rPr lang="zh-CN" altLang="zh-CN" dirty="0"/>
              <a:t>指针</a:t>
            </a:r>
            <a:r>
              <a:rPr lang="en-US" altLang="zh-CN" dirty="0"/>
              <a:t>        B.  mm</a:t>
            </a:r>
            <a:r>
              <a:rPr lang="zh-CN" altLang="zh-CN" dirty="0"/>
              <a:t>指针</a:t>
            </a:r>
            <a:r>
              <a:rPr lang="en-US" altLang="zh-CN" dirty="0"/>
              <a:t>        C.  </a:t>
            </a:r>
            <a:r>
              <a:rPr lang="en-US" altLang="zh-CN" dirty="0" err="1"/>
              <a:t>active_mm</a:t>
            </a:r>
            <a:r>
              <a:rPr lang="zh-CN" altLang="zh-CN" dirty="0"/>
              <a:t>指针</a:t>
            </a:r>
            <a:r>
              <a:rPr lang="en-US" altLang="zh-CN" dirty="0"/>
              <a:t>        D.  CR3</a:t>
            </a:r>
            <a:endParaRPr lang="zh-CN" altLang="zh-CN" dirty="0"/>
          </a:p>
          <a:p>
            <a:r>
              <a:rPr kumimoji="1" lang="en-US" altLang="zh-CN" dirty="0"/>
              <a:t>Linux</a:t>
            </a:r>
            <a:r>
              <a:rPr kumimoji="1" lang="zh-CN" altLang="en-US" dirty="0"/>
              <a:t>内存管理子系统采用基于内存区域         算法来管理物理页帧的分配和回收。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．伙伴（</a:t>
            </a:r>
            <a:r>
              <a:rPr kumimoji="1" lang="en-US" altLang="zh-CN" dirty="0"/>
              <a:t>Buddy</a:t>
            </a:r>
            <a:r>
              <a:rPr kumimoji="1" lang="zh-CN" altLang="en-US" dirty="0"/>
              <a:t>）		</a:t>
            </a:r>
            <a:r>
              <a:rPr kumimoji="1" lang="en-US" altLang="zh-CN" dirty="0"/>
              <a:t>B</a:t>
            </a:r>
            <a:r>
              <a:rPr kumimoji="1" lang="zh-CN" altLang="en-US" dirty="0"/>
              <a:t>．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分配器		</a:t>
            </a:r>
            <a:r>
              <a:rPr kumimoji="1" lang="en-US" altLang="zh-CN" dirty="0"/>
              <a:t>C</a:t>
            </a:r>
            <a:r>
              <a:rPr kumimoji="1" lang="zh-CN" altLang="en-US" dirty="0"/>
              <a:t>．</a:t>
            </a:r>
            <a:r>
              <a:rPr kumimoji="1" lang="en-US" altLang="zh-CN" dirty="0"/>
              <a:t>LRU		D.  </a:t>
            </a:r>
            <a:r>
              <a:rPr kumimoji="1" lang="zh-CN" altLang="en-US" dirty="0"/>
              <a:t>位示图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Linux</a:t>
            </a:r>
            <a:r>
              <a:rPr lang="zh-CN" altLang="zh-CN" dirty="0"/>
              <a:t>使用</a:t>
            </a:r>
            <a:r>
              <a:rPr lang="en-US" altLang="zh-CN" dirty="0"/>
              <a:t>slab</a:t>
            </a:r>
            <a:r>
              <a:rPr lang="zh-CN" altLang="zh-CN" dirty="0"/>
              <a:t>分配器的主要目的？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．为申请不足一页帧的小对象（缓冲）申请与释放物理内存，以减少碎片。</a:t>
            </a:r>
          </a:p>
          <a:p>
            <a:pPr lvl="1"/>
            <a:r>
              <a:rPr lang="en-US" altLang="zh-CN" dirty="0"/>
              <a:t>B. </a:t>
            </a:r>
            <a:r>
              <a:rPr lang="zh-CN" altLang="zh-CN" dirty="0"/>
              <a:t>为了更加快速申请与释放物理内存。</a:t>
            </a:r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．为申请多个连续的物理页帧而设置。</a:t>
            </a:r>
          </a:p>
          <a:p>
            <a:pPr lvl="1"/>
            <a:r>
              <a:rPr lang="en-US" altLang="zh-CN" dirty="0"/>
              <a:t>D. </a:t>
            </a:r>
            <a:r>
              <a:rPr lang="zh-CN" altLang="zh-CN" dirty="0"/>
              <a:t>用伙伴（</a:t>
            </a:r>
            <a:r>
              <a:rPr lang="en-US" altLang="zh-CN" dirty="0"/>
              <a:t>buddy</a:t>
            </a:r>
            <a:r>
              <a:rPr lang="zh-CN" altLang="zh-CN" dirty="0"/>
              <a:t>）系统申请和释放内存需要花费很多时间。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将内存分为若干的区域，其中只有</a:t>
            </a:r>
            <a:r>
              <a:rPr kumimoji="1" lang="en-US" altLang="zh-CN" dirty="0" err="1" smtClean="0"/>
              <a:t>Normal_Zone</a:t>
            </a:r>
            <a:r>
              <a:rPr kumimoji="1" lang="zh-CN" altLang="en-US" dirty="0" smtClean="0"/>
              <a:t>可以直接访问，它占内存的位置为：</a:t>
            </a:r>
          </a:p>
          <a:p>
            <a:pPr lvl="1"/>
            <a:r>
              <a:rPr kumimoji="1" lang="en-US" altLang="zh-CN" dirty="0" smtClean="0"/>
              <a:t>A.	0-1G</a:t>
            </a:r>
          </a:p>
          <a:p>
            <a:pPr lvl="1"/>
            <a:r>
              <a:rPr kumimoji="1" lang="en-US" altLang="zh-CN" dirty="0" smtClean="0"/>
              <a:t>B.	16MB-1G</a:t>
            </a:r>
          </a:p>
          <a:p>
            <a:pPr lvl="1"/>
            <a:r>
              <a:rPr kumimoji="1" lang="en-US" altLang="zh-CN" dirty="0" smtClean="0"/>
              <a:t>C.	16MB-896MB</a:t>
            </a:r>
          </a:p>
          <a:p>
            <a:pPr lvl="1"/>
            <a:r>
              <a:rPr kumimoji="1" lang="en-US" altLang="zh-CN" dirty="0" smtClean="0"/>
              <a:t>D.	0-896MB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文件对象</a:t>
            </a:r>
            <a:r>
              <a:rPr lang="en-US" altLang="zh-CN" dirty="0"/>
              <a:t>file</a:t>
            </a:r>
            <a:r>
              <a:rPr lang="zh-CN" altLang="zh-CN" dirty="0"/>
              <a:t>表示进程已打开的文件，只有当文件被打开时才在内存中建立</a:t>
            </a:r>
            <a:r>
              <a:rPr lang="en-US" altLang="zh-CN" dirty="0"/>
              <a:t>file</a:t>
            </a:r>
            <a:r>
              <a:rPr lang="zh-CN" altLang="zh-CN" dirty="0"/>
              <a:t>对象的内容。该对象由</a:t>
            </a:r>
            <a:r>
              <a:rPr lang="en-US" altLang="zh-CN" dirty="0"/>
              <a:t>open()</a:t>
            </a:r>
            <a:r>
              <a:rPr lang="zh-CN" altLang="zh-CN" dirty="0"/>
              <a:t>系统调用创建，由</a:t>
            </a:r>
            <a:r>
              <a:rPr lang="en-US" altLang="zh-CN" dirty="0"/>
              <a:t>close()</a:t>
            </a:r>
            <a:r>
              <a:rPr lang="zh-CN" altLang="zh-CN" dirty="0"/>
              <a:t>系统调用销毁。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被</a:t>
            </a:r>
            <a:r>
              <a:rPr lang="zh-CN" altLang="zh-CN" dirty="0"/>
              <a:t>进程</a:t>
            </a:r>
            <a:r>
              <a:rPr lang="en-US" altLang="zh-CN" dirty="0"/>
              <a:t>P1</a:t>
            </a:r>
            <a:r>
              <a:rPr lang="zh-CN" altLang="zh-CN" dirty="0"/>
              <a:t>打开</a:t>
            </a:r>
            <a:r>
              <a:rPr lang="en-US" altLang="zh-CN" dirty="0"/>
              <a:t>2</a:t>
            </a:r>
            <a:r>
              <a:rPr lang="zh-CN" altLang="zh-CN" dirty="0"/>
              <a:t>次，进程</a:t>
            </a:r>
            <a:r>
              <a:rPr lang="en-US" altLang="zh-CN" dirty="0"/>
              <a:t>P2</a:t>
            </a:r>
            <a:r>
              <a:rPr lang="zh-CN" altLang="zh-CN" dirty="0"/>
              <a:t>打开</a:t>
            </a:r>
            <a:r>
              <a:rPr lang="en-US" altLang="zh-CN" dirty="0"/>
              <a:t>1</a:t>
            </a:r>
            <a:r>
              <a:rPr lang="zh-CN" altLang="zh-CN" dirty="0"/>
              <a:t>次，请问在内存中有几个</a:t>
            </a:r>
            <a:r>
              <a:rPr lang="en-US" altLang="zh-CN" dirty="0"/>
              <a:t>file</a:t>
            </a:r>
            <a:r>
              <a:rPr lang="zh-CN" altLang="zh-CN" dirty="0"/>
              <a:t>对象？</a:t>
            </a:r>
          </a:p>
          <a:p>
            <a:pPr lvl="1"/>
            <a:r>
              <a:rPr lang="en-US" altLang="zh-CN" dirty="0"/>
              <a:t>A.  1 		B.  2 		C. 3			D. </a:t>
            </a:r>
            <a:r>
              <a:rPr lang="zh-CN" altLang="zh-CN" dirty="0"/>
              <a:t>不确定</a:t>
            </a:r>
          </a:p>
          <a:p>
            <a:pPr lvl="0"/>
            <a:r>
              <a:rPr lang="zh-CN" altLang="zh-CN" dirty="0"/>
              <a:t>下面的哪一个结构被称为内存</a:t>
            </a:r>
            <a:r>
              <a:rPr lang="en-US" altLang="zh-CN" dirty="0"/>
              <a:t>FCB (File Control Block)?</a:t>
            </a:r>
            <a:endParaRPr lang="zh-CN" altLang="zh-CN" dirty="0"/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dentry</a:t>
            </a:r>
            <a:r>
              <a:rPr lang="en-US" altLang="zh-CN" dirty="0"/>
              <a:t>	B.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pcb</a:t>
            </a:r>
            <a:r>
              <a:rPr lang="en-US" altLang="zh-CN" dirty="0"/>
              <a:t>		C. </a:t>
            </a:r>
            <a:r>
              <a:rPr lang="en-US" altLang="zh-CN" dirty="0" err="1"/>
              <a:t>struct</a:t>
            </a:r>
            <a:r>
              <a:rPr lang="en-US" altLang="zh-CN" dirty="0"/>
              <a:t> file		D.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3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ext2/ext3</a:t>
            </a:r>
            <a:r>
              <a:rPr lang="zh-CN" altLang="zh-CN" dirty="0"/>
              <a:t>文件系统的实现机理，采用的是</a:t>
            </a:r>
            <a:r>
              <a:rPr lang="en-US" altLang="zh-CN" dirty="0"/>
              <a:t>_____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contiguous allocation          B</a:t>
            </a:r>
            <a:r>
              <a:rPr lang="zh-CN" altLang="zh-CN" dirty="0"/>
              <a:t>．</a:t>
            </a:r>
            <a:r>
              <a:rPr lang="en-US" altLang="zh-CN" dirty="0"/>
              <a:t>linked allocation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．</a:t>
            </a:r>
            <a:r>
              <a:rPr lang="en-US" altLang="zh-CN" dirty="0"/>
              <a:t>indexed allocation             D</a:t>
            </a:r>
            <a:r>
              <a:rPr lang="zh-CN" altLang="zh-CN" dirty="0"/>
              <a:t>．一种</a:t>
            </a:r>
            <a:r>
              <a:rPr lang="en-US" altLang="zh-CN" dirty="0"/>
              <a:t>B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的</a:t>
            </a:r>
            <a:r>
              <a:rPr lang="zh-CN" altLang="zh-CN" dirty="0" smtClean="0"/>
              <a:t>组合</a:t>
            </a:r>
            <a:endParaRPr lang="zh-CN" altLang="en-US" dirty="0" smtClean="0"/>
          </a:p>
          <a:p>
            <a:pPr lvl="1"/>
            <a:endParaRPr lang="zh-CN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ln</a:t>
            </a:r>
            <a:r>
              <a:rPr kumimoji="1" lang="zh-CN" altLang="en-US" dirty="0"/>
              <a:t>命令生成了一个符号链接</a:t>
            </a:r>
            <a:r>
              <a:rPr kumimoji="1" lang="en-US" altLang="zh-CN" dirty="0"/>
              <a:t>new</a:t>
            </a:r>
            <a:r>
              <a:rPr kumimoji="1" lang="zh-CN" altLang="en-US" dirty="0"/>
              <a:t>，指向文件</a:t>
            </a:r>
            <a:r>
              <a:rPr kumimoji="1" lang="en-US" altLang="zh-CN" dirty="0"/>
              <a:t>old</a:t>
            </a:r>
            <a:r>
              <a:rPr kumimoji="1" lang="zh-CN" altLang="en-US" dirty="0"/>
              <a:t>。如果你将文件</a:t>
            </a:r>
            <a:r>
              <a:rPr kumimoji="1" lang="en-US" altLang="zh-CN" dirty="0"/>
              <a:t>old</a:t>
            </a:r>
            <a:r>
              <a:rPr kumimoji="1" lang="zh-CN" altLang="en-US" dirty="0"/>
              <a:t>删除了，是否还能够通过</a:t>
            </a:r>
            <a:r>
              <a:rPr kumimoji="1" lang="en-US" altLang="zh-CN" dirty="0"/>
              <a:t>new</a:t>
            </a:r>
            <a:r>
              <a:rPr kumimoji="1" lang="zh-CN" altLang="en-US" dirty="0"/>
              <a:t>访问文件</a:t>
            </a:r>
            <a:r>
              <a:rPr kumimoji="1" lang="en-US" altLang="zh-CN" dirty="0"/>
              <a:t>old</a:t>
            </a:r>
            <a:r>
              <a:rPr kumimoji="1" lang="zh-CN" altLang="en-US" dirty="0"/>
              <a:t>中的数据？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．仍然可以访问                     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．不可能再访问到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．能否访问取决于</a:t>
            </a:r>
            <a:r>
              <a:rPr kumimoji="1" lang="en-US" altLang="zh-CN" dirty="0"/>
              <a:t>new</a:t>
            </a:r>
            <a:r>
              <a:rPr kumimoji="1" lang="zh-CN" altLang="en-US" dirty="0"/>
              <a:t>的所有者             </a:t>
            </a:r>
            <a:r>
              <a:rPr kumimoji="1" lang="en-US" altLang="zh-CN" dirty="0"/>
              <a:t>D</a:t>
            </a:r>
            <a:r>
              <a:rPr kumimoji="1" lang="zh-CN" altLang="en-US" dirty="0"/>
              <a:t>．能否访问取决于</a:t>
            </a:r>
            <a:r>
              <a:rPr kumimoji="1" lang="en-US" altLang="zh-CN" dirty="0"/>
              <a:t>new</a:t>
            </a:r>
            <a:r>
              <a:rPr kumimoji="1" lang="zh-CN" altLang="en-US" dirty="0"/>
              <a:t>的权限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0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考试考什么？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常见的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命令</a:t>
            </a:r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系统内核知识</a:t>
            </a:r>
          </a:p>
          <a:p>
            <a:r>
              <a:rPr kumimoji="1" lang="zh-CN" altLang="en-US" dirty="0" smtClean="0"/>
              <a:t>三个实验中涉及到的知识</a:t>
            </a:r>
          </a:p>
          <a:p>
            <a:r>
              <a:rPr kumimoji="1" lang="zh-CN" altLang="en-US" dirty="0" smtClean="0"/>
              <a:t>阅读内核代码的能力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下面的哪一个结构是描述</a:t>
            </a:r>
            <a:r>
              <a:rPr lang="en-US" altLang="zh-CN" dirty="0"/>
              <a:t>VFS</a:t>
            </a:r>
            <a:r>
              <a:rPr lang="zh-CN" altLang="zh-CN" dirty="0"/>
              <a:t>的一个目录项</a:t>
            </a:r>
            <a:r>
              <a:rPr lang="en-US" altLang="zh-CN" dirty="0"/>
              <a:t>?</a:t>
            </a:r>
            <a:endParaRPr lang="zh-CN" altLang="zh-CN" dirty="0"/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		B. </a:t>
            </a:r>
            <a:r>
              <a:rPr lang="en-US" altLang="zh-CN" dirty="0" err="1"/>
              <a:t>struct</a:t>
            </a:r>
            <a:r>
              <a:rPr lang="en-US" altLang="zh-CN" dirty="0"/>
              <a:t> file		C.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dentry</a:t>
            </a:r>
            <a:r>
              <a:rPr lang="en-US" altLang="zh-CN" dirty="0"/>
              <a:t>	D.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dir_entry</a:t>
            </a:r>
            <a:endParaRPr lang="zh-CN" altLang="en-US" dirty="0" smtClean="0"/>
          </a:p>
          <a:p>
            <a:pPr lvl="1"/>
            <a:endParaRPr lang="zh-CN" altLang="zh-CN" dirty="0"/>
          </a:p>
          <a:p>
            <a:pPr lvl="0"/>
            <a:r>
              <a:rPr lang="zh-CN" altLang="zh-CN" dirty="0"/>
              <a:t>当某个文件执行第一次打开操作时，读入内存的是哪一项的？</a:t>
            </a:r>
          </a:p>
          <a:p>
            <a:pPr lvl="1"/>
            <a:r>
              <a:rPr lang="en-US" altLang="zh-CN" dirty="0"/>
              <a:t>A. </a:t>
            </a:r>
            <a:r>
              <a:rPr lang="zh-CN" altLang="zh-CN" dirty="0"/>
              <a:t>引导记录</a:t>
            </a:r>
            <a:r>
              <a:rPr lang="en-US" altLang="zh-CN" dirty="0"/>
              <a:t>	B. </a:t>
            </a:r>
            <a:r>
              <a:rPr lang="zh-CN" altLang="zh-CN" dirty="0"/>
              <a:t>超级块（</a:t>
            </a:r>
            <a:r>
              <a:rPr lang="en-US" altLang="zh-CN" dirty="0"/>
              <a:t>superblock</a:t>
            </a:r>
            <a:r>
              <a:rPr lang="zh-CN" altLang="zh-CN" dirty="0"/>
              <a:t>）</a:t>
            </a:r>
            <a:r>
              <a:rPr lang="en-US" altLang="zh-CN" dirty="0"/>
              <a:t>		C. </a:t>
            </a:r>
            <a:r>
              <a:rPr lang="zh-CN" altLang="zh-CN" dirty="0"/>
              <a:t>文件的</a:t>
            </a:r>
            <a:r>
              <a:rPr lang="en-US" altLang="zh-CN" dirty="0" err="1"/>
              <a:t>inode</a:t>
            </a:r>
            <a:r>
              <a:rPr lang="zh-CN" altLang="zh-CN" dirty="0"/>
              <a:t>信息</a:t>
            </a:r>
            <a:r>
              <a:rPr lang="en-US" altLang="zh-CN" dirty="0"/>
              <a:t> 		D. </a:t>
            </a:r>
            <a:r>
              <a:rPr lang="zh-CN" altLang="zh-CN" dirty="0"/>
              <a:t>文件数据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文件对象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file2</a:t>
            </a:r>
            <a:r>
              <a:rPr lang="zh-CN" altLang="zh-CN" dirty="0" smtClean="0"/>
              <a:t>表示</a:t>
            </a:r>
            <a:r>
              <a:rPr lang="zh-CN" altLang="zh-CN" dirty="0"/>
              <a:t>进程已打开的文件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其时是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的一个链接文件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那么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file1</a:t>
            </a:r>
            <a:r>
              <a:rPr lang="zh-CN" altLang="zh-CN" dirty="0" smtClean="0"/>
              <a:t>被</a:t>
            </a:r>
            <a:r>
              <a:rPr lang="zh-CN" altLang="zh-CN" dirty="0"/>
              <a:t>进程</a:t>
            </a:r>
            <a:r>
              <a:rPr lang="en-US" altLang="zh-CN" dirty="0"/>
              <a:t>P1</a:t>
            </a:r>
            <a:r>
              <a:rPr lang="zh-CN" altLang="zh-CN" dirty="0"/>
              <a:t>打开</a:t>
            </a:r>
            <a:r>
              <a:rPr lang="en-US" altLang="zh-CN" dirty="0"/>
              <a:t>2</a:t>
            </a:r>
            <a:r>
              <a:rPr lang="zh-CN" altLang="zh-CN" dirty="0"/>
              <a:t>次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被</a:t>
            </a:r>
            <a:r>
              <a:rPr lang="zh-CN" altLang="zh-CN" dirty="0" smtClean="0"/>
              <a:t>进程</a:t>
            </a:r>
            <a:r>
              <a:rPr lang="en-US" altLang="zh-CN" dirty="0"/>
              <a:t>P2</a:t>
            </a:r>
            <a:r>
              <a:rPr lang="zh-CN" altLang="zh-CN" dirty="0"/>
              <a:t>打开</a:t>
            </a:r>
            <a:r>
              <a:rPr lang="en-US" altLang="zh-CN" dirty="0"/>
              <a:t>1</a:t>
            </a:r>
            <a:r>
              <a:rPr lang="zh-CN" altLang="zh-CN" dirty="0"/>
              <a:t>次，请问在内存中有几</a:t>
            </a:r>
            <a:r>
              <a:rPr lang="zh-CN" altLang="zh-CN" dirty="0" smtClean="0"/>
              <a:t>个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和几个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对象？</a:t>
            </a:r>
          </a:p>
          <a:p>
            <a:pPr lvl="1"/>
            <a:r>
              <a:rPr kumimoji="1" lang="en-US" altLang="zh-CN" dirty="0" smtClean="0"/>
              <a:t>A.  1, 1</a:t>
            </a:r>
          </a:p>
          <a:p>
            <a:pPr lvl="1"/>
            <a:r>
              <a:rPr kumimoji="1" lang="en-US" altLang="zh-CN" dirty="0" smtClean="0"/>
              <a:t>B.   2, 1</a:t>
            </a:r>
          </a:p>
          <a:p>
            <a:pPr lvl="1"/>
            <a:r>
              <a:rPr kumimoji="1" lang="en-US" altLang="zh-CN" dirty="0" smtClean="0"/>
              <a:t>C.  3, 1</a:t>
            </a:r>
          </a:p>
          <a:p>
            <a:pPr lvl="1"/>
            <a:r>
              <a:rPr kumimoji="1" lang="en-US" altLang="zh-CN" dirty="0" smtClean="0"/>
              <a:t>D.  3,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打开一个文件后，系统会返回一个文件描述符，该描述符说法错误的是：</a:t>
            </a:r>
          </a:p>
          <a:p>
            <a:pPr lvl="1"/>
            <a:r>
              <a:rPr kumimoji="1" lang="en-US" altLang="zh-CN" dirty="0" smtClean="0"/>
              <a:t>A</a:t>
            </a:r>
            <a:r>
              <a:rPr kumimoji="1" lang="en-US" altLang="zh-CN" dirty="0"/>
              <a:t>. </a:t>
            </a:r>
            <a:r>
              <a:rPr kumimoji="1" lang="en-US" altLang="zh-CN" dirty="0" err="1" smtClean="0"/>
              <a:t>files_struct</a:t>
            </a:r>
            <a:r>
              <a:rPr kumimoji="1" lang="zh-CN" altLang="en-US" dirty="0" smtClean="0"/>
              <a:t>里面的打开文件数组</a:t>
            </a:r>
            <a:r>
              <a:rPr kumimoji="1" lang="en-US" altLang="zh-CN" dirty="0" err="1" smtClean="0"/>
              <a:t>fd</a:t>
            </a:r>
            <a:r>
              <a:rPr kumimoji="1" lang="zh-CN" altLang="en-US" dirty="0" smtClean="0"/>
              <a:t>下标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B. </a:t>
            </a:r>
            <a:r>
              <a:rPr kumimoji="1" lang="zh-CN" altLang="en-US" dirty="0" smtClean="0"/>
              <a:t>同一个文件打开多次有同样的描述符</a:t>
            </a:r>
          </a:p>
          <a:p>
            <a:pPr lvl="1"/>
            <a:r>
              <a:rPr kumimoji="1" lang="en-US" altLang="zh-CN" dirty="0" smtClean="0"/>
              <a:t>C. </a:t>
            </a:r>
            <a:r>
              <a:rPr kumimoji="1" lang="zh-CN" altLang="en-US" dirty="0" smtClean="0"/>
              <a:t>描述符是按照顺序递增</a:t>
            </a:r>
          </a:p>
          <a:p>
            <a:pPr lvl="1"/>
            <a:r>
              <a:rPr kumimoji="1" lang="en-US" altLang="zh-CN" dirty="0" smtClean="0"/>
              <a:t>D. </a:t>
            </a:r>
            <a:r>
              <a:rPr kumimoji="1" lang="zh-CN" altLang="en-US" dirty="0" smtClean="0"/>
              <a:t>一个进程最多打开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个文件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2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1000" indent="-381000"/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字符设备文件</a:t>
            </a:r>
            <a:r>
              <a:rPr lang="zh-CN" altLang="en-US" sz="2400" dirty="0">
                <a:latin typeface="Arial" pitchFamily="34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块设备文件</a:t>
            </a:r>
            <a:r>
              <a:rPr lang="zh-CN" altLang="en-US" sz="2400" dirty="0">
                <a:latin typeface="Arial" pitchFamily="34" charset="0"/>
              </a:rPr>
              <a:t>。</a:t>
            </a:r>
            <a:r>
              <a:rPr lang="en-US" altLang="zh-CN" sz="2400" dirty="0">
                <a:latin typeface="Arial" pitchFamily="34" charset="0"/>
              </a:rPr>
              <a:t>Linux</a:t>
            </a:r>
            <a:r>
              <a:rPr lang="zh-CN" altLang="en-US" sz="2400" dirty="0">
                <a:latin typeface="Arial" pitchFamily="34" charset="0"/>
              </a:rPr>
              <a:t>把对设备的</a:t>
            </a:r>
            <a:r>
              <a:rPr lang="en-US" altLang="zh-CN" sz="2400" dirty="0">
                <a:latin typeface="Arial" pitchFamily="34" charset="0"/>
              </a:rPr>
              <a:t>I/O</a:t>
            </a:r>
            <a:r>
              <a:rPr lang="zh-CN" altLang="en-US" sz="2400" dirty="0">
                <a:latin typeface="Arial" pitchFamily="34" charset="0"/>
              </a:rPr>
              <a:t>作为对文件的读取</a:t>
            </a:r>
            <a:r>
              <a:rPr lang="en-US" altLang="zh-CN" sz="2400" dirty="0">
                <a:latin typeface="Arial" pitchFamily="34" charset="0"/>
              </a:rPr>
              <a:t>/</a:t>
            </a:r>
            <a:r>
              <a:rPr lang="zh-CN" altLang="en-US" sz="2400" dirty="0">
                <a:latin typeface="Arial" pitchFamily="34" charset="0"/>
              </a:rPr>
              <a:t>写入操作内核提供了对设备处理和对文件处理的统一接口。</a:t>
            </a:r>
          </a:p>
          <a:p>
            <a:pPr marL="800100" lvl="1" indent="-342900">
              <a:spcBef>
                <a:spcPts val="725"/>
              </a:spcBef>
            </a:pPr>
            <a:r>
              <a:rPr lang="en-GB" altLang="zh-CN" sz="2000" i="1" dirty="0">
                <a:latin typeface="Arial" pitchFamily="34" charset="0"/>
              </a:rPr>
              <a:t>fd0 (for floppy drive 0)</a:t>
            </a:r>
          </a:p>
          <a:p>
            <a:pPr marL="800100" lvl="1" indent="-342900">
              <a:spcBef>
                <a:spcPts val="725"/>
              </a:spcBef>
            </a:pPr>
            <a:r>
              <a:rPr lang="en-GB" altLang="zh-CN" sz="2000" i="1" dirty="0" err="1">
                <a:latin typeface="Arial" pitchFamily="34" charset="0"/>
              </a:rPr>
              <a:t>hda</a:t>
            </a:r>
            <a:r>
              <a:rPr lang="en-GB" altLang="zh-CN" sz="2000" i="1" dirty="0">
                <a:latin typeface="Arial" pitchFamily="34" charset="0"/>
              </a:rPr>
              <a:t> (for </a:t>
            </a:r>
            <a:r>
              <a:rPr lang="en-GB" altLang="zh-CN" sz="2000" i="1" dirty="0" err="1">
                <a:latin typeface="Arial" pitchFamily="34" charset="0"/>
              </a:rPr>
              <a:t>harddisk</a:t>
            </a:r>
            <a:r>
              <a:rPr lang="en-GB" altLang="zh-CN" sz="2000" i="1" dirty="0">
                <a:latin typeface="Arial" pitchFamily="34" charset="0"/>
              </a:rPr>
              <a:t> a)</a:t>
            </a:r>
          </a:p>
          <a:p>
            <a:pPr marL="800100" lvl="1" indent="-342900">
              <a:spcBef>
                <a:spcPts val="725"/>
              </a:spcBef>
            </a:pPr>
            <a:r>
              <a:rPr lang="en-GB" altLang="zh-CN" sz="2000" i="1" dirty="0">
                <a:latin typeface="Arial" pitchFamily="34" charset="0"/>
              </a:rPr>
              <a:t>lp0 ( for line printer 0)</a:t>
            </a:r>
          </a:p>
          <a:p>
            <a:pPr marL="800100" lvl="1" indent="-342900">
              <a:spcBef>
                <a:spcPts val="725"/>
              </a:spcBef>
            </a:pPr>
            <a:r>
              <a:rPr lang="en-GB" altLang="zh-CN" sz="2000" i="1" dirty="0" err="1">
                <a:latin typeface="Arial" pitchFamily="34" charset="0"/>
              </a:rPr>
              <a:t>tty</a:t>
            </a:r>
            <a:r>
              <a:rPr lang="en-GB" altLang="zh-CN" sz="2000" i="1" dirty="0">
                <a:latin typeface="Arial" pitchFamily="34" charset="0"/>
              </a:rPr>
              <a:t>(for teletype terminal)</a:t>
            </a:r>
            <a:endParaRPr lang="zh-CN" altLang="en-US" sz="2000" dirty="0">
              <a:latin typeface="Arial" pitchFamily="34" charset="0"/>
            </a:endParaRPr>
          </a:p>
          <a:p>
            <a:pPr marL="381000" indent="-381000"/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管道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(PIPE)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文件</a:t>
            </a:r>
            <a:r>
              <a:rPr lang="zh-CN" altLang="en-US" sz="2400" dirty="0">
                <a:latin typeface="Arial" pitchFamily="34" charset="0"/>
              </a:rPr>
              <a:t>：用于在进程间传递数据。</a:t>
            </a:r>
            <a:r>
              <a:rPr lang="en-US" altLang="zh-CN" sz="2400" dirty="0">
                <a:latin typeface="Arial" pitchFamily="34" charset="0"/>
              </a:rPr>
              <a:t>Linux</a:t>
            </a:r>
            <a:r>
              <a:rPr lang="zh-CN" altLang="en-US" sz="2400" dirty="0">
                <a:latin typeface="Arial" pitchFamily="34" charset="0"/>
              </a:rPr>
              <a:t>对管道的操作与文件操作相同，它把管道做为文件进行处理。</a:t>
            </a:r>
          </a:p>
          <a:p>
            <a:pPr marL="381000" indent="-381000"/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链接文件</a:t>
            </a:r>
            <a:r>
              <a:rPr lang="zh-CN" altLang="en-US" sz="2400" dirty="0">
                <a:latin typeface="Arial" pitchFamily="34" charset="0"/>
              </a:rPr>
              <a:t>：又称符号链接文件，它提供了共享文件的一种方法。</a:t>
            </a:r>
          </a:p>
          <a:p>
            <a:pPr marL="381000" indent="-381000"/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socket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文件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 smtClean="0"/>
              <a:t>——</a:t>
            </a:r>
            <a:r>
              <a:rPr kumimoji="1" lang="en-US" altLang="zh-CN" dirty="0" err="1" smtClean="0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Makefile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677174"/>
            <a:ext cx="7900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TARGET = </a:t>
            </a:r>
            <a:r>
              <a:rPr lang="en-US" altLang="zh-CN" sz="2800" dirty="0" err="1" smtClean="0">
                <a:latin typeface="Arial" pitchFamily="34" charset="0"/>
              </a:rPr>
              <a:t>helloworld</a:t>
            </a:r>
            <a:endParaRPr lang="en-US" altLang="zh-CN" sz="2800" dirty="0" smtClean="0">
              <a:latin typeface="Arial" pitchFamily="34" charset="0"/>
            </a:endParaRPr>
          </a:p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KDIR = /lib/modules/$(shell </a:t>
            </a:r>
            <a:r>
              <a:rPr lang="en-US" altLang="zh-CN" sz="2800" dirty="0" err="1" smtClean="0">
                <a:latin typeface="Arial" pitchFamily="34" charset="0"/>
              </a:rPr>
              <a:t>uname</a:t>
            </a:r>
            <a:r>
              <a:rPr lang="en-US" altLang="zh-CN" sz="2800" dirty="0" smtClean="0">
                <a:latin typeface="Arial" pitchFamily="34" charset="0"/>
              </a:rPr>
              <a:t> -r)/build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PWD = $(shell </a:t>
            </a:r>
            <a:r>
              <a:rPr lang="en-US" altLang="zh-CN" sz="2800" dirty="0" err="1" smtClean="0">
                <a:latin typeface="Arial" pitchFamily="34" charset="0"/>
              </a:rPr>
              <a:t>pwd</a:t>
            </a:r>
            <a:r>
              <a:rPr lang="en-US" altLang="zh-CN" sz="2800" dirty="0" smtClean="0">
                <a:latin typeface="Arial" pitchFamily="34" charset="0"/>
              </a:rPr>
              <a:t>)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	</a:t>
            </a:r>
            <a:r>
              <a:rPr lang="en-US" altLang="zh-CN" sz="2800" dirty="0" err="1" smtClean="0">
                <a:latin typeface="Arial" pitchFamily="34" charset="0"/>
              </a:rPr>
              <a:t>obj</a:t>
            </a:r>
            <a:r>
              <a:rPr lang="en-US" altLang="zh-CN" sz="2800" dirty="0" smtClean="0">
                <a:latin typeface="Arial" pitchFamily="34" charset="0"/>
              </a:rPr>
              <a:t>-m += $(TARGET).o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default: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	make -C $(KDIR) M=$(PWD) modules</a:t>
            </a:r>
            <a:endParaRPr lang="en-US" altLang="zh-CN" sz="2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安装／卸载内核模块</a:t>
            </a:r>
          </a:p>
          <a:p>
            <a:r>
              <a:rPr lang="en-US" altLang="zh-CN" dirty="0" err="1">
                <a:latin typeface="Arial" pitchFamily="34" charset="0"/>
              </a:rPr>
              <a:t>insmod</a:t>
            </a:r>
            <a:r>
              <a:rPr lang="zh-CN" altLang="en-US" dirty="0">
                <a:latin typeface="Arial" pitchFamily="34" charset="0"/>
              </a:rPr>
              <a:t>命令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加载</a:t>
            </a:r>
            <a:r>
              <a:rPr lang="zh-CN" altLang="en-US" dirty="0">
                <a:latin typeface="Arial" pitchFamily="34" charset="0"/>
              </a:rPr>
              <a:t>模块</a:t>
            </a:r>
          </a:p>
          <a:p>
            <a:pPr lvl="2">
              <a:buNone/>
            </a:pPr>
            <a:r>
              <a:rPr lang="en-US" altLang="zh-CN" sz="2400" dirty="0">
                <a:latin typeface="Arial" pitchFamily="34" charset="0"/>
              </a:rPr>
              <a:t>#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</a:rPr>
              <a:t>insmod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</a:rPr>
              <a:t>helloworld.ko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 	</a:t>
            </a:r>
            <a:r>
              <a:rPr lang="en-US" altLang="zh-CN" sz="2400" dirty="0">
                <a:latin typeface="Arial" pitchFamily="34" charset="0"/>
              </a:rPr>
              <a:t>	</a:t>
            </a:r>
          </a:p>
          <a:p>
            <a:pPr lvl="2">
              <a:buNone/>
            </a:pPr>
            <a:r>
              <a:rPr lang="en-US" altLang="zh-CN" sz="2400" dirty="0">
                <a:solidFill>
                  <a:srgbClr val="3333FF"/>
                </a:solidFill>
                <a:latin typeface="Arial" pitchFamily="34" charset="0"/>
              </a:rPr>
              <a:t>Hello World!</a:t>
            </a:r>
            <a:r>
              <a:rPr lang="en-US" altLang="zh-CN" sz="2400" dirty="0">
                <a:latin typeface="Arial" pitchFamily="34" charset="0"/>
              </a:rPr>
              <a:t>      </a:t>
            </a:r>
            <a:endParaRPr lang="zh-CN" altLang="en-US" sz="2400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使用</a:t>
            </a:r>
            <a:r>
              <a:rPr lang="en-US" altLang="zh-CN" dirty="0" err="1">
                <a:latin typeface="Arial" pitchFamily="34" charset="0"/>
              </a:rPr>
              <a:t>lsmod</a:t>
            </a:r>
            <a:r>
              <a:rPr lang="zh-CN" altLang="en-US" dirty="0">
                <a:latin typeface="Arial" pitchFamily="34" charset="0"/>
              </a:rPr>
              <a:t>命令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查看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模块</a:t>
            </a:r>
          </a:p>
          <a:p>
            <a:pPr lvl="2">
              <a:buNone/>
            </a:pPr>
            <a:r>
              <a:rPr lang="en-US" altLang="zh-CN" sz="2400" dirty="0">
                <a:latin typeface="Arial" pitchFamily="34" charset="0"/>
              </a:rPr>
              <a:t>#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</a:rPr>
              <a:t>lsmod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</a:endParaRPr>
          </a:p>
          <a:p>
            <a:pPr lvl="2">
              <a:buNone/>
            </a:pPr>
            <a:r>
              <a:rPr lang="en-US" altLang="zh-CN" dirty="0">
                <a:solidFill>
                  <a:srgbClr val="3333FF"/>
                </a:solidFill>
                <a:latin typeface="Arial" pitchFamily="34" charset="0"/>
              </a:rPr>
              <a:t>Module    Size    Used  by</a:t>
            </a:r>
          </a:p>
          <a:p>
            <a:pPr lvl="2">
              <a:buNone/>
            </a:pPr>
            <a:r>
              <a:rPr lang="en-US" altLang="zh-CN" dirty="0" err="1">
                <a:solidFill>
                  <a:srgbClr val="3333FF"/>
                </a:solidFill>
                <a:latin typeface="Arial" pitchFamily="34" charset="0"/>
              </a:rPr>
              <a:t>helloworld</a:t>
            </a:r>
            <a:r>
              <a:rPr lang="en-US" altLang="zh-CN" dirty="0">
                <a:solidFill>
                  <a:srgbClr val="3333FF"/>
                </a:solidFill>
                <a:latin typeface="Arial" pitchFamily="34" charset="0"/>
              </a:rPr>
              <a:t>  464    0   (unused)</a:t>
            </a:r>
          </a:p>
          <a:p>
            <a:pPr lvl="2">
              <a:buNone/>
            </a:pPr>
            <a:r>
              <a:rPr lang="en-US" altLang="zh-CN" dirty="0">
                <a:solidFill>
                  <a:srgbClr val="3333FF"/>
                </a:solidFill>
                <a:latin typeface="Arial" pitchFamily="34" charset="0"/>
              </a:rPr>
              <a:t>…</a:t>
            </a:r>
            <a:endParaRPr lang="zh-CN" altLang="en-US" sz="2400" dirty="0">
              <a:solidFill>
                <a:srgbClr val="3333FF"/>
              </a:solidFill>
              <a:latin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</a:rPr>
              <a:t>rmmod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命令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卸载</a:t>
            </a:r>
            <a:r>
              <a:rPr lang="zh-CN" altLang="en-US" dirty="0">
                <a:latin typeface="Arial" pitchFamily="34" charset="0"/>
              </a:rPr>
              <a:t>模块</a:t>
            </a:r>
          </a:p>
          <a:p>
            <a:pPr lvl="2">
              <a:buNone/>
            </a:pPr>
            <a:r>
              <a:rPr lang="en-US" altLang="zh-CN" sz="2400" dirty="0">
                <a:latin typeface="Arial" pitchFamily="34" charset="0"/>
              </a:rPr>
              <a:t>#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</a:rPr>
              <a:t>rmmod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</a:rPr>
              <a:t>helloworld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3333FF"/>
                </a:solidFill>
                <a:latin typeface="Arial" pitchFamily="34" charset="0"/>
              </a:rPr>
              <a:t>Goodbye!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8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</a:t>
            </a:r>
            <a:endParaRPr lang="zh-CN" altLang="en-US" dirty="0" smtClean="0"/>
          </a:p>
          <a:p>
            <a:pPr lvl="1"/>
            <a:r>
              <a:rPr lang="en-US" altLang="zh-CN" dirty="0" err="1"/>
              <a:t>init</a:t>
            </a:r>
            <a:r>
              <a:rPr lang="zh-CN" altLang="en-US" dirty="0"/>
              <a:t>进程首先读取文件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，它是运行级别的设置</a:t>
            </a:r>
            <a:r>
              <a:rPr lang="zh-CN" altLang="en-US" dirty="0" smtClean="0"/>
              <a:t>文件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6296" y="3551616"/>
            <a:ext cx="22112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/</a:t>
            </a:r>
            <a:r>
              <a:rPr lang="en-US" altLang="zh-CN" dirty="0" err="1"/>
              <a:t>etc</a:t>
            </a:r>
            <a:r>
              <a:rPr lang="en-US" altLang="zh-CN" dirty="0"/>
              <a:t>/rc0.d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/rc1.d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/rc2.d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/rc3.d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/rc4.d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/rc5.d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/rc6.d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3533" y="3166894"/>
            <a:ext cx="482181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600" dirty="0"/>
              <a:t>$ ls -l /etc/rc2.d</a:t>
            </a:r>
          </a:p>
          <a:p>
            <a:r>
              <a:rPr lang="zh-CN" altLang="en-US" sz="1600" dirty="0"/>
              <a:t>　　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README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S01motd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motd</a:t>
            </a:r>
            <a:endParaRPr lang="en-US" altLang="zh-CN" sz="1600" dirty="0"/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S13rpcbind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rpcbind</a:t>
            </a:r>
            <a:endParaRPr lang="en-US" altLang="zh-CN" sz="1600" dirty="0"/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S14nfs-common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nfs</a:t>
            </a:r>
            <a:r>
              <a:rPr lang="en-US" altLang="zh-CN" sz="1600" dirty="0"/>
              <a:t>-common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S16binfmt-support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binfmt</a:t>
            </a:r>
            <a:r>
              <a:rPr lang="en-US" altLang="zh-CN" sz="1600" dirty="0"/>
              <a:t>-support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S16rsyslog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rsyslog</a:t>
            </a:r>
            <a:endParaRPr lang="en-US" altLang="zh-CN" sz="1600" dirty="0"/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S16sudo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sudo</a:t>
            </a:r>
            <a:endParaRPr lang="en-US" altLang="zh-CN" sz="1600" dirty="0"/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S17apache2 -&gt;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/apache2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S18acpid -&gt; ../</a:t>
            </a:r>
            <a:r>
              <a:rPr lang="en-US" altLang="zh-CN" sz="1600" dirty="0" err="1"/>
              <a:t>init.d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acpid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 call</a:t>
            </a:r>
          </a:p>
          <a:p>
            <a:pPr lvl="1">
              <a:buNone/>
            </a:pPr>
            <a:r>
              <a:rPr lang="zh-CN" altLang="en-US" sz="1800" dirty="0">
                <a:latin typeface="Arial" pitchFamily="34" charset="0"/>
                <a:cs typeface="Times New Roman" pitchFamily="18" charset="0"/>
              </a:rPr>
              <a:t>#</a:t>
            </a:r>
            <a:r>
              <a:rPr lang="en-US" altLang="zh-CN" sz="1800" dirty="0">
                <a:latin typeface="Arial" pitchFamily="34" charset="0"/>
                <a:cs typeface="Times New Roman" pitchFamily="18" charset="0"/>
              </a:rPr>
              <a:t>define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_syscall3</a:t>
            </a:r>
            <a:r>
              <a:rPr lang="en-US" altLang="zh-CN" sz="1800" dirty="0">
                <a:latin typeface="Arial" pitchFamily="34" charset="0"/>
                <a:cs typeface="Times New Roman" pitchFamily="18" charset="0"/>
              </a:rPr>
              <a:t>(type,name,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type1,arg1,type2,arg2,type3,arg3</a:t>
            </a:r>
            <a:r>
              <a:rPr lang="en-US" altLang="zh-CN" sz="1800" dirty="0">
                <a:latin typeface="Arial" pitchFamily="34" charset="0"/>
                <a:cs typeface="Times New Roman" pitchFamily="18" charset="0"/>
              </a:rPr>
              <a:t>) \</a:t>
            </a:r>
            <a:endParaRPr lang="en-US" altLang="zh-CN" sz="1600" dirty="0">
              <a:latin typeface="Arial" pitchFamily="34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>
                <a:latin typeface="Arial" pitchFamily="34" charset="0"/>
                <a:cs typeface="Times New Roman" pitchFamily="18" charset="0"/>
              </a:rPr>
              <a:t>type name(type1 arg1,type2 arg2,type3 arg3) \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59495"/>
              </p:ext>
            </p:extLst>
          </p:nvPr>
        </p:nvGraphicFramePr>
        <p:xfrm>
          <a:off x="1723390" y="3463135"/>
          <a:ext cx="6414770" cy="326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2608349" imgH="1359456" progId="">
                  <p:embed/>
                </p:oleObj>
              </mc:Choice>
              <mc:Fallback>
                <p:oleObj r:id="rId3" imgW="2608349" imgH="13594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390" y="3463135"/>
                        <a:ext cx="6414770" cy="326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71076"/>
              </p:ext>
            </p:extLst>
          </p:nvPr>
        </p:nvGraphicFramePr>
        <p:xfrm>
          <a:off x="628650" y="3127183"/>
          <a:ext cx="8064500" cy="3600452"/>
        </p:xfrm>
        <a:graphic>
          <a:graphicData uri="http://schemas.openxmlformats.org/drawingml/2006/table">
            <a:tbl>
              <a:tblPr/>
              <a:tblGrid>
                <a:gridCol w="1871662"/>
                <a:gridCol w="3024188"/>
                <a:gridCol w="3168650"/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参数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参数在堆栈的位置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传递参数的寄存器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arg1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00(%esp)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ebx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arg2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04(%esp)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ecx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arg3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08(%esp)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edx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arg4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0c(%esp)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esi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arg5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10(%esp)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楷体_GB2312" pitchFamily="49" charset="-122"/>
                        </a:rPr>
                        <a:t>edi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itchFamily="34" charset="0"/>
              </a:rPr>
              <a:t>Linux 2.6</a:t>
            </a:r>
            <a:r>
              <a:rPr lang="zh-CN" altLang="en-US" dirty="0">
                <a:latin typeface="Arial" pitchFamily="34" charset="0"/>
              </a:rPr>
              <a:t>的进程设置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</a:rPr>
              <a:t>140</a:t>
            </a:r>
            <a:r>
              <a:rPr lang="zh-CN" altLang="en-US" dirty="0">
                <a:latin typeface="Arial" pitchFamily="34" charset="0"/>
              </a:rPr>
              <a:t>个优先级。实时进程优先级为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</a:rPr>
              <a:t>0-99</a:t>
            </a:r>
            <a:r>
              <a:rPr lang="zh-CN" altLang="en-US" dirty="0">
                <a:latin typeface="Arial" pitchFamily="34" charset="0"/>
              </a:rPr>
              <a:t>，普通进程优先级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</a:rPr>
              <a:t>100-139</a:t>
            </a:r>
            <a:r>
              <a:rPr lang="zh-CN" altLang="en-US" dirty="0">
                <a:latin typeface="Arial" pitchFamily="34" charset="0"/>
              </a:rPr>
              <a:t>的数。</a:t>
            </a:r>
            <a:r>
              <a:rPr lang="en-US" altLang="zh-CN" dirty="0">
                <a:latin typeface="Arial" pitchFamily="34" charset="0"/>
              </a:rPr>
              <a:t>0</a:t>
            </a:r>
            <a:r>
              <a:rPr lang="zh-CN" altLang="en-US" dirty="0">
                <a:latin typeface="Arial" pitchFamily="34" charset="0"/>
              </a:rPr>
              <a:t>为最高优先权，</a:t>
            </a:r>
            <a:r>
              <a:rPr lang="en-US" altLang="zh-CN" dirty="0">
                <a:latin typeface="Arial" pitchFamily="34" charset="0"/>
              </a:rPr>
              <a:t>139</a:t>
            </a:r>
            <a:r>
              <a:rPr lang="zh-CN" altLang="en-US" dirty="0">
                <a:latin typeface="Arial" pitchFamily="34" charset="0"/>
              </a:rPr>
              <a:t>为最低优先权。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itchFamily="34" charset="0"/>
              </a:rPr>
              <a:t>优先级分为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</a:rPr>
              <a:t>静态优先级</a:t>
            </a:r>
            <a:r>
              <a:rPr lang="zh-CN" altLang="en-US" dirty="0">
                <a:latin typeface="Arial" pitchFamily="34" charset="0"/>
              </a:rPr>
              <a:t>和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</a:rPr>
              <a:t>动态优先级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itchFamily="34" charset="0"/>
              </a:rPr>
              <a:t>调度程序根据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</a:rPr>
              <a:t>动态优先级</a:t>
            </a:r>
            <a:r>
              <a:rPr lang="zh-CN" altLang="en-US" dirty="0">
                <a:latin typeface="Arial" pitchFamily="34" charset="0"/>
              </a:rPr>
              <a:t>来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</a:rPr>
              <a:t>选择新进程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</a:rPr>
              <a:t>运行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3300"/>
                </a:solidFill>
                <a:latin typeface="Arial" pitchFamily="34" charset="0"/>
              </a:rPr>
              <a:t>static_prio</a:t>
            </a:r>
            <a:r>
              <a:rPr lang="zh-CN" altLang="en-US" dirty="0">
                <a:latin typeface="Arial" pitchFamily="34" charset="0"/>
              </a:rPr>
              <a:t>静态优先级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Arial" pitchFamily="34" charset="0"/>
              </a:rPr>
              <a:t>与</a:t>
            </a:r>
            <a:r>
              <a:rPr lang="en-US" altLang="zh-CN" sz="2000" dirty="0">
                <a:latin typeface="Arial" pitchFamily="34" charset="0"/>
              </a:rPr>
              <a:t>2.4</a:t>
            </a:r>
            <a:r>
              <a:rPr lang="zh-CN" altLang="en-US" sz="2000" dirty="0">
                <a:latin typeface="Arial" pitchFamily="34" charset="0"/>
              </a:rPr>
              <a:t>版本中的</a:t>
            </a:r>
            <a:r>
              <a:rPr lang="en-US" altLang="zh-CN" sz="2000" dirty="0">
                <a:latin typeface="Arial" pitchFamily="34" charset="0"/>
              </a:rPr>
              <a:t>nice</a:t>
            </a:r>
            <a:r>
              <a:rPr lang="zh-CN" altLang="en-US" sz="2000" dirty="0">
                <a:latin typeface="Arial" pitchFamily="34" charset="0"/>
              </a:rPr>
              <a:t>值意义相同，但取值区间不同，是用户可影响的优先级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Arial" pitchFamily="34" charset="0"/>
              </a:rPr>
              <a:t>通过</a:t>
            </a:r>
            <a:r>
              <a:rPr lang="en-US" altLang="zh-CN" sz="2000" dirty="0" err="1">
                <a:latin typeface="Arial" pitchFamily="34" charset="0"/>
              </a:rPr>
              <a:t>set_user_nice</a:t>
            </a:r>
            <a:r>
              <a:rPr lang="en-US" altLang="zh-CN" sz="2000" dirty="0">
                <a:latin typeface="Arial" pitchFamily="34" charset="0"/>
              </a:rPr>
              <a:t>()</a:t>
            </a:r>
            <a:r>
              <a:rPr lang="zh-CN" altLang="en-US" sz="2000" dirty="0">
                <a:latin typeface="Arial" pitchFamily="34" charset="0"/>
              </a:rPr>
              <a:t>来改变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latin typeface="Arial" pitchFamily="34" charset="0"/>
              </a:rPr>
              <a:t>static_prio</a:t>
            </a:r>
            <a:r>
              <a:rPr lang="en-US" altLang="zh-CN" sz="2000" dirty="0">
                <a:latin typeface="Arial" pitchFamily="34" charset="0"/>
              </a:rPr>
              <a:t>= MAX_RT_PRIO + nice + 20 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>
                <a:latin typeface="Arial" pitchFamily="34" charset="0"/>
              </a:rPr>
              <a:t>MAX_RT_PRIO </a:t>
            </a:r>
            <a:r>
              <a:rPr lang="zh-CN" altLang="en-US" sz="1800" dirty="0">
                <a:latin typeface="Arial" pitchFamily="34" charset="0"/>
              </a:rPr>
              <a:t>定义为</a:t>
            </a:r>
            <a:r>
              <a:rPr lang="en-US" altLang="zh-CN" sz="1800" dirty="0" smtClean="0">
                <a:latin typeface="Arial" pitchFamily="34" charset="0"/>
              </a:rPr>
              <a:t>100</a:t>
            </a:r>
            <a:endParaRPr lang="zh-CN" altLang="en-US" sz="1800" dirty="0" smtClean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3300"/>
                </a:solidFill>
                <a:latin typeface="Arial" pitchFamily="34" charset="0"/>
              </a:rPr>
              <a:t>prio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动态优先级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Arial" pitchFamily="34" charset="0"/>
              </a:rPr>
              <a:t>普通进程：</a:t>
            </a:r>
            <a:r>
              <a:rPr lang="en-US" altLang="zh-CN" sz="2400" dirty="0" err="1" smtClean="0">
                <a:latin typeface="Arial" pitchFamily="34" charset="0"/>
              </a:rPr>
              <a:t>prio</a:t>
            </a:r>
            <a:r>
              <a:rPr lang="en-US" altLang="zh-CN" sz="2400" dirty="0" smtClean="0">
                <a:latin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</a:rPr>
              <a:t>= max (100, min ( static priority - bonus + 5, 139)) </a:t>
            </a:r>
            <a:endParaRPr lang="zh-CN" altLang="en-US" sz="2400" dirty="0" smtClean="0">
              <a:latin typeface="Arial" pitchFamily="34" charset="0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Arial" pitchFamily="34" charset="0"/>
              </a:rPr>
              <a:t>实时进程计算更加复杂</a:t>
            </a:r>
            <a:endParaRPr lang="en-US" altLang="zh-CN" sz="2400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7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调度队列</a:t>
            </a:r>
          </a:p>
          <a:p>
            <a:pPr lvl="1">
              <a:buNone/>
            </a:pPr>
            <a:r>
              <a:rPr lang="en-US" altLang="zh-CN" dirty="0" err="1">
                <a:latin typeface="Arial" pitchFamily="34" charset="0"/>
              </a:rPr>
              <a:t>struct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latin typeface="Arial" pitchFamily="34" charset="0"/>
              </a:rPr>
              <a:t>prio_array</a:t>
            </a:r>
            <a:r>
              <a:rPr lang="en-US" altLang="zh-CN" dirty="0">
                <a:latin typeface="Arial" pitchFamily="34" charset="0"/>
              </a:rPr>
              <a:t>{</a:t>
            </a:r>
          </a:p>
          <a:p>
            <a:pPr lvl="2">
              <a:buNone/>
            </a:pPr>
            <a:r>
              <a:rPr lang="en-US" altLang="zh-CN" dirty="0">
                <a:latin typeface="Arial" pitchFamily="34" charset="0"/>
              </a:rPr>
              <a:t>unsigned </a:t>
            </a:r>
            <a:r>
              <a:rPr lang="en-US" altLang="zh-CN" dirty="0" err="1">
                <a:latin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nr_active</a:t>
            </a:r>
            <a:r>
              <a:rPr lang="en-US" altLang="zh-CN" dirty="0">
                <a:latin typeface="Arial" pitchFamily="34" charset="0"/>
              </a:rPr>
              <a:t>; /*</a:t>
            </a:r>
            <a:r>
              <a:rPr lang="zh-CN" altLang="en-US" dirty="0">
                <a:latin typeface="Arial" pitchFamily="34" charset="0"/>
              </a:rPr>
              <a:t>本进程组中的进程数*</a:t>
            </a:r>
            <a:r>
              <a:rPr lang="en-US" altLang="zh-CN" dirty="0">
                <a:latin typeface="Arial" pitchFamily="34" charset="0"/>
              </a:rPr>
              <a:t>/</a:t>
            </a:r>
          </a:p>
          <a:p>
            <a:pPr lvl="2">
              <a:buNone/>
            </a:pPr>
            <a:r>
              <a:rPr lang="en-US" altLang="zh-CN" dirty="0">
                <a:latin typeface="Arial" pitchFamily="34" charset="0"/>
              </a:rPr>
              <a:t>unsigned long bitmap[BITMAP_SIZE];/*</a:t>
            </a:r>
            <a:r>
              <a:rPr lang="zh-CN" altLang="en-US" dirty="0">
                <a:latin typeface="Arial" pitchFamily="34" charset="0"/>
              </a:rPr>
              <a:t>加速</a:t>
            </a:r>
            <a:r>
              <a:rPr lang="en-US" altLang="zh-CN" dirty="0">
                <a:latin typeface="Arial" pitchFamily="34" charset="0"/>
              </a:rPr>
              <a:t>HASH</a:t>
            </a:r>
            <a:r>
              <a:rPr lang="zh-CN" altLang="en-US" dirty="0">
                <a:latin typeface="Arial" pitchFamily="34" charset="0"/>
              </a:rPr>
              <a:t>表访问的位图快速定位第一个非空的就绪进程链表*</a:t>
            </a:r>
            <a:r>
              <a:rPr lang="en-US" altLang="zh-CN" dirty="0">
                <a:latin typeface="Arial" pitchFamily="34" charset="0"/>
              </a:rPr>
              <a:t>/</a:t>
            </a:r>
          </a:p>
          <a:p>
            <a:pPr lvl="2">
              <a:buNone/>
            </a:pPr>
            <a:r>
              <a:rPr lang="en-US" altLang="zh-CN" dirty="0" err="1">
                <a:latin typeface="Arial" pitchFamily="34" charset="0"/>
              </a:rPr>
              <a:t>struct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list_head</a:t>
            </a:r>
            <a:r>
              <a:rPr lang="en-US" altLang="zh-CN" dirty="0">
                <a:latin typeface="Arial" pitchFamily="34" charset="0"/>
              </a:rPr>
              <a:t> queue[MAX_PRIO];/*</a:t>
            </a:r>
            <a:r>
              <a:rPr lang="zh-CN" altLang="en-US" dirty="0">
                <a:latin typeface="Arial" pitchFamily="34" charset="0"/>
              </a:rPr>
              <a:t>以优先级为索引的</a:t>
            </a:r>
            <a:r>
              <a:rPr lang="en-US" altLang="zh-CN" dirty="0">
                <a:latin typeface="Arial" pitchFamily="34" charset="0"/>
              </a:rPr>
              <a:t>HASH</a:t>
            </a:r>
            <a:r>
              <a:rPr lang="zh-CN" altLang="en-US" dirty="0">
                <a:latin typeface="Arial" pitchFamily="34" charset="0"/>
              </a:rPr>
              <a:t>表*</a:t>
            </a:r>
            <a:r>
              <a:rPr lang="en-US" altLang="zh-CN" dirty="0">
                <a:latin typeface="Arial" pitchFamily="34" charset="0"/>
              </a:rPr>
              <a:t>/</a:t>
            </a:r>
          </a:p>
          <a:p>
            <a:pPr lvl="2">
              <a:buNone/>
            </a:pPr>
            <a:r>
              <a:rPr lang="en-US" altLang="zh-CN" dirty="0">
                <a:latin typeface="Arial" pitchFamily="34" charset="0"/>
              </a:rPr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目录类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pwd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..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~</a:t>
            </a:r>
          </a:p>
          <a:p>
            <a:r>
              <a:rPr kumimoji="1" lang="zh-CN" altLang="en-US" dirty="0" smtClean="0"/>
              <a:t>权限类：</a:t>
            </a:r>
            <a:r>
              <a:rPr kumimoji="1" lang="en-US" altLang="zh-CN" dirty="0" err="1" smtClean="0"/>
              <a:t>chmod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chown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解压类：</a:t>
            </a:r>
            <a:r>
              <a:rPr kumimoji="1" lang="en-US" altLang="zh-CN" dirty="0" smtClean="0"/>
              <a:t>tar/</a:t>
            </a:r>
            <a:r>
              <a:rPr kumimoji="1" lang="en-US" altLang="zh-CN" dirty="0" err="1" smtClean="0"/>
              <a:t>gzip</a:t>
            </a:r>
            <a:r>
              <a:rPr kumimoji="1" lang="en-US" altLang="zh-CN" dirty="0" smtClean="0"/>
              <a:t> –c/x</a:t>
            </a:r>
            <a:endParaRPr kumimoji="1" lang="zh-CN" altLang="en-US" dirty="0" smtClean="0"/>
          </a:p>
          <a:p>
            <a:r>
              <a:rPr kumimoji="1" lang="zh-CN" altLang="en-US" dirty="0" smtClean="0"/>
              <a:t>搜索类：</a:t>
            </a:r>
            <a:r>
              <a:rPr kumimoji="1" lang="en-US" altLang="zh-CN" dirty="0" err="1" smtClean="0"/>
              <a:t>grep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find,</a:t>
            </a:r>
            <a:r>
              <a:rPr lang="en-US" altLang="zh-CN" dirty="0"/>
              <a:t> find .  -name  "*.h"  –print</a:t>
            </a:r>
            <a:r>
              <a:rPr lang="zh-CN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设备类：</a:t>
            </a:r>
            <a:r>
              <a:rPr kumimoji="1" lang="en-US" altLang="zh-CN" dirty="0" smtClean="0"/>
              <a:t>mount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unmount</a:t>
            </a:r>
            <a:endParaRPr kumimoji="1" lang="zh-CN" altLang="en-US" dirty="0" smtClean="0"/>
          </a:p>
          <a:p>
            <a:r>
              <a:rPr kumimoji="1" lang="zh-CN" altLang="en-US" dirty="0" smtClean="0"/>
              <a:t>进程类：</a:t>
            </a:r>
            <a:r>
              <a:rPr kumimoji="1" lang="en-US" altLang="zh-CN" dirty="0" err="1" smtClean="0"/>
              <a:t>ps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kill</a:t>
            </a:r>
            <a:endParaRPr kumimoji="1" lang="zh-CN" altLang="en-US" dirty="0" smtClean="0"/>
          </a:p>
          <a:p>
            <a:r>
              <a:rPr kumimoji="1" lang="zh-CN" altLang="en-US" dirty="0" smtClean="0"/>
              <a:t>文件类：</a:t>
            </a:r>
            <a:r>
              <a:rPr kumimoji="1" lang="en-US" altLang="zh-CN" dirty="0" smtClean="0"/>
              <a:t>echo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touch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mkdir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misc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802" y="2246249"/>
            <a:ext cx="7886700" cy="435133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3352" y="1854433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600" smtClean="0">
                <a:latin typeface="Arial" pitchFamily="34" charset="0"/>
              </a:rPr>
              <a:t>3种用户和3种访问权限</a:t>
            </a:r>
            <a:r>
              <a:rPr lang="zh-CN" altLang="en-GB" sz="3000" smtClean="0">
                <a:latin typeface="Arial" pitchFamily="34" charset="0"/>
              </a:rPr>
              <a:t>：</a:t>
            </a:r>
          </a:p>
          <a:p>
            <a:endParaRPr lang="zh-CN" altLang="en-GB" sz="3000" dirty="0" smtClean="0">
              <a:latin typeface="Arial" pitchFamily="34" charset="0"/>
            </a:endParaRPr>
          </a:p>
          <a:p>
            <a:endParaRPr lang="zh-CN" altLang="en-GB" sz="3000" dirty="0" smtClean="0">
              <a:latin typeface="Arial" pitchFamily="34" charset="0"/>
            </a:endParaRPr>
          </a:p>
          <a:p>
            <a:endParaRPr lang="zh-CN" altLang="en-GB" sz="3000" dirty="0" smtClean="0">
              <a:latin typeface="Arial" pitchFamily="34" charset="0"/>
            </a:endParaRPr>
          </a:p>
          <a:p>
            <a:pPr>
              <a:spcBef>
                <a:spcPts val="1438"/>
              </a:spcBef>
            </a:pPr>
            <a:r>
              <a:rPr lang="zh-CN" altLang="en-GB" dirty="0" smtClean="0">
                <a:latin typeface="Arial" pitchFamily="34" charset="0"/>
              </a:rPr>
              <a:t>用 </a:t>
            </a:r>
            <a:r>
              <a:rPr lang="en-GB" altLang="zh-CN" dirty="0" err="1" smtClean="0">
                <a:latin typeface="Arial" pitchFamily="34" charset="0"/>
              </a:rPr>
              <a:t>ls</a:t>
            </a:r>
            <a:r>
              <a:rPr lang="en-GB" altLang="zh-CN" dirty="0" smtClean="0">
                <a:latin typeface="Arial" pitchFamily="34" charset="0"/>
              </a:rPr>
              <a:t> -l </a:t>
            </a:r>
            <a:r>
              <a:rPr lang="zh-CN" altLang="en-GB" dirty="0" smtClean="0">
                <a:latin typeface="Arial" pitchFamily="34" charset="0"/>
              </a:rPr>
              <a:t>或</a:t>
            </a:r>
            <a:r>
              <a:rPr lang="en-GB" altLang="zh-CN" dirty="0" err="1" smtClean="0">
                <a:latin typeface="Arial" pitchFamily="34" charset="0"/>
              </a:rPr>
              <a:t>ls</a:t>
            </a:r>
            <a:r>
              <a:rPr lang="en-GB" altLang="zh-CN" dirty="0" smtClean="0">
                <a:latin typeface="Arial" pitchFamily="34" charset="0"/>
              </a:rPr>
              <a:t> -</a:t>
            </a:r>
            <a:r>
              <a:rPr lang="en-GB" altLang="zh-CN" dirty="0" err="1" smtClean="0">
                <a:latin typeface="Arial" pitchFamily="34" charset="0"/>
              </a:rPr>
              <a:t>ld</a:t>
            </a:r>
            <a:r>
              <a:rPr lang="zh-CN" altLang="en-GB" dirty="0" smtClean="0">
                <a:latin typeface="Arial" pitchFamily="34" charset="0"/>
              </a:rPr>
              <a:t>命令显示文件的访问权限：</a:t>
            </a:r>
            <a:endParaRPr lang="en-GB" altLang="zh-CN" dirty="0" smtClean="0">
              <a:latin typeface="Arial" pitchFamily="34" charset="0"/>
            </a:endParaRPr>
          </a:p>
          <a:p>
            <a:pPr lvl="1">
              <a:spcBef>
                <a:spcPts val="1438"/>
              </a:spcBef>
              <a:buFont typeface="Monotype Sorts" pitchFamily="2" charset="2"/>
              <a:buNone/>
            </a:pPr>
            <a:r>
              <a:rPr lang="en-GB" altLang="zh-CN" dirty="0" smtClean="0">
                <a:latin typeface="Arial" pitchFamily="34" charset="0"/>
              </a:rPr>
              <a:t>-</a:t>
            </a:r>
            <a:r>
              <a:rPr lang="en-GB" altLang="zh-CN" dirty="0" err="1" smtClean="0">
                <a:latin typeface="Arial" pitchFamily="34" charset="0"/>
              </a:rPr>
              <a:t>rwxr</a:t>
            </a:r>
            <a:r>
              <a:rPr lang="en-GB" altLang="zh-CN" dirty="0" smtClean="0">
                <a:latin typeface="Arial" pitchFamily="34" charset="0"/>
              </a:rPr>
              <a:t>--r--  1 </a:t>
            </a:r>
            <a:r>
              <a:rPr lang="en-GB" altLang="zh-CN" dirty="0" err="1" smtClean="0">
                <a:latin typeface="Arial" pitchFamily="34" charset="0"/>
              </a:rPr>
              <a:t>sarwar</a:t>
            </a:r>
            <a:r>
              <a:rPr lang="en-GB" altLang="zh-CN" dirty="0" smtClean="0">
                <a:latin typeface="Arial" pitchFamily="34" charset="0"/>
              </a:rPr>
              <a:t> faculty 163 may 05 23:13 temp</a:t>
            </a:r>
          </a:p>
          <a:p>
            <a:endParaRPr lang="zh-CN" altLang="en-US" sz="2600" dirty="0" smtClean="0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090" y="2349437"/>
            <a:ext cx="760412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2540" y="4921187"/>
            <a:ext cx="8458200" cy="1609725"/>
            <a:chOff x="288" y="1680"/>
            <a:chExt cx="5328" cy="100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191" y="2267"/>
              <a:ext cx="49" cy="265"/>
              <a:chOff x="3191" y="2267"/>
              <a:chExt cx="49" cy="265"/>
            </a:xfrm>
          </p:grpSpPr>
          <p:sp>
            <p:nvSpPr>
              <p:cNvPr id="18" name="AutoShape 7"/>
              <p:cNvSpPr>
                <a:spLocks noChangeArrowheads="1"/>
              </p:cNvSpPr>
              <p:nvPr/>
            </p:nvSpPr>
            <p:spPr bwMode="auto">
              <a:xfrm>
                <a:off x="3191" y="2267"/>
                <a:ext cx="48" cy="265"/>
              </a:xfrm>
              <a:prstGeom prst="roundRect">
                <a:avLst>
                  <a:gd name="adj" fmla="val 208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>
                <a:off x="3191" y="2267"/>
                <a:ext cx="49" cy="265"/>
                <a:chOff x="3191" y="2267"/>
                <a:chExt cx="49" cy="265"/>
              </a:xfrm>
            </p:grpSpPr>
            <p:sp>
              <p:nvSpPr>
                <p:cNvPr id="20" name="AutoShape 9"/>
                <p:cNvSpPr>
                  <a:spLocks noChangeArrowheads="1"/>
                </p:cNvSpPr>
                <p:nvPr/>
              </p:nvSpPr>
              <p:spPr bwMode="auto">
                <a:xfrm>
                  <a:off x="3191" y="2267"/>
                  <a:ext cx="48" cy="265"/>
                </a:xfrm>
                <a:prstGeom prst="roundRect">
                  <a:avLst>
                    <a:gd name="adj" fmla="val 208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utoShape 10"/>
                <p:cNvSpPr>
                  <a:spLocks noChangeArrowheads="1"/>
                </p:cNvSpPr>
                <p:nvPr/>
              </p:nvSpPr>
              <p:spPr bwMode="auto">
                <a:xfrm>
                  <a:off x="3191" y="2267"/>
                  <a:ext cx="49" cy="223"/>
                </a:xfrm>
                <a:prstGeom prst="roundRect">
                  <a:avLst>
                    <a:gd name="adj" fmla="val 208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2813" eaLnBrk="1">
                    <a:lnSpc>
                      <a:spcPts val="2775"/>
                    </a:lnSpc>
                    <a:buClr>
                      <a:srgbClr val="000000"/>
                    </a:buClr>
                    <a:buSzPct val="45000"/>
                    <a:buFont typeface="StarSymbol" charset="0"/>
                    <a:buNone/>
                    <a:tabLst>
                      <a:tab pos="0" algn="l"/>
                      <a:tab pos="457200" algn="l"/>
                      <a:tab pos="912813" algn="l"/>
                      <a:tab pos="1371600" algn="l"/>
                      <a:tab pos="1828800" algn="l"/>
                      <a:tab pos="2286000" algn="l"/>
                      <a:tab pos="2741613" algn="l"/>
                      <a:tab pos="3200400" algn="l"/>
                      <a:tab pos="3657600" algn="l"/>
                      <a:tab pos="4114800" algn="l"/>
                      <a:tab pos="4570413" algn="l"/>
                      <a:tab pos="5029200" algn="l"/>
                      <a:tab pos="5486400" algn="l"/>
                      <a:tab pos="5942013" algn="l"/>
                      <a:tab pos="6399213" algn="l"/>
                      <a:tab pos="6858000" algn="l"/>
                      <a:tab pos="7315200" algn="l"/>
                      <a:tab pos="7770813" algn="l"/>
                      <a:tab pos="8228013" algn="l"/>
                      <a:tab pos="8686800" algn="l"/>
                      <a:tab pos="9144000" algn="l"/>
                    </a:tabLst>
                  </a:pPr>
                  <a:r>
                    <a:rPr lang="zh-CN" altLang="en-GB" sz="240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</p:grpSp>
        </p:grp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88" y="2304"/>
              <a:ext cx="432" cy="336"/>
            </a:xfrm>
            <a:prstGeom prst="wedgeRectCallout">
              <a:avLst>
                <a:gd name="adj1" fmla="val 68287"/>
                <a:gd name="adj2" fmla="val -2467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文件类型</a:t>
              </a: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816" y="2352"/>
              <a:ext cx="432" cy="336"/>
            </a:xfrm>
            <a:prstGeom prst="wedgeRectCallout">
              <a:avLst>
                <a:gd name="adj1" fmla="val 23380"/>
                <a:gd name="adj2" fmla="val -2351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访问权限</a:t>
              </a: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1392" y="2304"/>
              <a:ext cx="432" cy="336"/>
            </a:xfrm>
            <a:prstGeom prst="wedgeRectCallout">
              <a:avLst>
                <a:gd name="adj1" fmla="val 12731"/>
                <a:gd name="adj2" fmla="val -2235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链接计数</a:t>
              </a: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968" y="2352"/>
              <a:ext cx="528" cy="240"/>
            </a:xfrm>
            <a:prstGeom prst="wedgeRectCallout">
              <a:avLst>
                <a:gd name="adj1" fmla="val -12880"/>
                <a:gd name="adj2" fmla="val -3254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所有者</a:t>
              </a: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3888" y="2352"/>
              <a:ext cx="432" cy="192"/>
            </a:xfrm>
            <a:prstGeom prst="wedgeRectCallout">
              <a:avLst>
                <a:gd name="adj1" fmla="val -83565"/>
                <a:gd name="adj2" fmla="val -368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日期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4512" y="2352"/>
              <a:ext cx="432" cy="192"/>
            </a:xfrm>
            <a:prstGeom prst="wedgeRectCallout">
              <a:avLst>
                <a:gd name="adj1" fmla="val -116898"/>
                <a:gd name="adj2" fmla="val -39270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时间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5088" y="2352"/>
              <a:ext cx="528" cy="192"/>
            </a:xfrm>
            <a:prstGeom prst="wedgeRectCallout">
              <a:avLst>
                <a:gd name="adj1" fmla="val -82199"/>
                <a:gd name="adj2" fmla="val -3822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文件名</a:t>
              </a:r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3216" y="2304"/>
              <a:ext cx="432" cy="336"/>
            </a:xfrm>
            <a:prstGeom prst="wedgeRectCallout">
              <a:avLst>
                <a:gd name="adj1" fmla="val -57176"/>
                <a:gd name="adj2" fmla="val -214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文件大小</a:t>
              </a: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2544" y="2352"/>
              <a:ext cx="624" cy="240"/>
            </a:xfrm>
            <a:prstGeom prst="wedgeRectCallout">
              <a:avLst>
                <a:gd name="adj1" fmla="val -30931"/>
                <a:gd name="adj2" fmla="val -31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998" tIns="10799" rIns="17998" bIns="10799" anchor="ctr"/>
            <a:lstStyle/>
            <a:p>
              <a:pPr algn="ctr" defTabSz="912813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所在组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408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1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三个实验中用到的知识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一个设备名为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sdb</a:t>
            </a:r>
            <a:r>
              <a:rPr lang="zh-CN" altLang="zh-CN" dirty="0"/>
              <a:t>的</a:t>
            </a:r>
            <a:r>
              <a:rPr lang="en-US" altLang="zh-CN" dirty="0" err="1"/>
              <a:t>usb</a:t>
            </a:r>
            <a:r>
              <a:rPr lang="zh-CN" altLang="zh-CN" dirty="0"/>
              <a:t>盘，</a:t>
            </a:r>
            <a:r>
              <a:rPr lang="en-US" altLang="zh-CN" dirty="0"/>
              <a:t>U</a:t>
            </a:r>
            <a:r>
              <a:rPr lang="zh-CN" altLang="zh-CN" dirty="0"/>
              <a:t>盘的文件系统为</a:t>
            </a:r>
            <a:r>
              <a:rPr lang="en-US" altLang="zh-CN" dirty="0"/>
              <a:t>FAT32</a:t>
            </a:r>
            <a:r>
              <a:rPr lang="zh-CN" altLang="zh-CN" dirty="0"/>
              <a:t>，安装到</a:t>
            </a:r>
            <a:r>
              <a:rPr lang="en-US" altLang="zh-CN" dirty="0"/>
              <a:t>Linux</a:t>
            </a:r>
            <a:r>
              <a:rPr lang="zh-CN" altLang="zh-CN" dirty="0"/>
              <a:t>系统的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r>
              <a:rPr lang="zh-CN" altLang="zh-CN" dirty="0"/>
              <a:t>目录下的命令是？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  mount  –t </a:t>
            </a:r>
            <a:r>
              <a:rPr lang="en-US" altLang="zh-CN" dirty="0" err="1"/>
              <a:t>vfat</a:t>
            </a:r>
            <a:r>
              <a:rPr lang="en-US" altLang="zh-CN" dirty="0"/>
              <a:t>  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sdb</a:t>
            </a:r>
            <a:r>
              <a:rPr lang="en-US" altLang="zh-CN" dirty="0"/>
              <a:t> 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r>
              <a:rPr lang="en-US" altLang="zh-CN" dirty="0"/>
              <a:t>      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/>
              <a:t>．</a:t>
            </a:r>
            <a:r>
              <a:rPr lang="en-US" altLang="zh-CN" dirty="0"/>
              <a:t>  mount –t fat32 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sdb</a:t>
            </a:r>
            <a:r>
              <a:rPr lang="en-US" altLang="zh-CN" dirty="0"/>
              <a:t> 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r>
              <a:rPr lang="en-US" altLang="zh-CN" dirty="0"/>
              <a:t>  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．</a:t>
            </a:r>
            <a:r>
              <a:rPr lang="en-US" altLang="zh-CN" dirty="0"/>
              <a:t>  mount   –t </a:t>
            </a:r>
            <a:r>
              <a:rPr lang="en-US" altLang="zh-CN" dirty="0" err="1"/>
              <a:t>vfat</a:t>
            </a:r>
            <a:r>
              <a:rPr lang="en-US" altLang="zh-CN" dirty="0"/>
              <a:t>  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r>
              <a:rPr lang="en-US" altLang="zh-CN" dirty="0"/>
              <a:t>          		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  mount –t fat32  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2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试图新增一个系统调用，但是修改内核代码遇到了错误。为了找出</a:t>
            </a:r>
            <a:r>
              <a:rPr lang="en-US" altLang="zh-CN" dirty="0"/>
              <a:t>bug</a:t>
            </a:r>
            <a:r>
              <a:rPr lang="zh-CN" altLang="zh-CN" dirty="0"/>
              <a:t>，可以</a:t>
            </a:r>
            <a:r>
              <a:rPr lang="en-US" altLang="zh-CN" u="sng" dirty="0"/>
              <a:t>        </a:t>
            </a:r>
            <a:endParaRPr lang="zh-CN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zh-CN" dirty="0"/>
              <a:t>用</a:t>
            </a:r>
            <a:r>
              <a:rPr lang="en-US" altLang="zh-CN" dirty="0" err="1"/>
              <a:t>printf</a:t>
            </a:r>
            <a:r>
              <a:rPr lang="en-US" altLang="zh-CN" dirty="0"/>
              <a:t>(“whatever I like to check\n”); </a:t>
            </a:r>
            <a:r>
              <a:rPr lang="zh-CN" altLang="zh-CN" dirty="0"/>
              <a:t>然后从终端查看输出结果</a:t>
            </a:r>
          </a:p>
          <a:p>
            <a:pPr lvl="1"/>
            <a:r>
              <a:rPr lang="en-US" altLang="zh-CN" dirty="0"/>
              <a:t>B. </a:t>
            </a:r>
            <a:r>
              <a:rPr lang="zh-CN" altLang="zh-CN" dirty="0"/>
              <a:t>用</a:t>
            </a:r>
            <a:r>
              <a:rPr lang="en-US" altLang="zh-CN" dirty="0" err="1"/>
              <a:t>printf</a:t>
            </a:r>
            <a:r>
              <a:rPr lang="en-US" altLang="zh-CN" dirty="0"/>
              <a:t>(“whatever I like to check\n”); </a:t>
            </a:r>
            <a:r>
              <a:rPr lang="zh-CN" altLang="zh-CN" dirty="0"/>
              <a:t>然后从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/log/messages</a:t>
            </a:r>
            <a:r>
              <a:rPr lang="zh-CN" altLang="zh-CN" dirty="0"/>
              <a:t>查看输出结果</a:t>
            </a:r>
          </a:p>
          <a:p>
            <a:pPr lvl="1"/>
            <a:r>
              <a:rPr lang="en-US" altLang="zh-CN" dirty="0"/>
              <a:t>C. </a:t>
            </a:r>
            <a:r>
              <a:rPr lang="zh-CN" altLang="zh-CN" dirty="0"/>
              <a:t>用</a:t>
            </a:r>
            <a:r>
              <a:rPr lang="en-US" altLang="zh-CN" dirty="0" err="1"/>
              <a:t>printk</a:t>
            </a:r>
            <a:r>
              <a:rPr lang="en-US" altLang="zh-CN" dirty="0"/>
              <a:t>(“whatever I like to check\n”); </a:t>
            </a:r>
            <a:r>
              <a:rPr lang="zh-CN" altLang="zh-CN" dirty="0"/>
              <a:t>然后从终端查看输出结果</a:t>
            </a:r>
          </a:p>
          <a:p>
            <a:pPr lvl="1"/>
            <a:r>
              <a:rPr lang="en-US" altLang="zh-CN" dirty="0"/>
              <a:t>D. </a:t>
            </a:r>
            <a:r>
              <a:rPr lang="zh-CN" altLang="zh-CN" dirty="0"/>
              <a:t>用</a:t>
            </a:r>
            <a:r>
              <a:rPr lang="en-US" altLang="zh-CN" dirty="0" err="1"/>
              <a:t>printk</a:t>
            </a:r>
            <a:r>
              <a:rPr lang="en-US" altLang="zh-CN" dirty="0"/>
              <a:t>(“whatever I like to check\n”); </a:t>
            </a:r>
            <a:r>
              <a:rPr lang="zh-CN" altLang="zh-CN" dirty="0"/>
              <a:t>然后从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/log/messages</a:t>
            </a:r>
            <a:r>
              <a:rPr lang="zh-CN" altLang="zh-CN" dirty="0"/>
              <a:t>查看输出结果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编译内核，在输入命令</a:t>
            </a:r>
            <a:r>
              <a:rPr lang="en-US" altLang="zh-CN" b="1" i="1" dirty="0"/>
              <a:t>make install</a:t>
            </a:r>
            <a:r>
              <a:rPr lang="zh-CN" altLang="zh-CN" dirty="0"/>
              <a:t>后</a:t>
            </a:r>
            <a:r>
              <a:rPr lang="en-US" altLang="zh-CN" dirty="0"/>
              <a:t>, </a:t>
            </a:r>
            <a:r>
              <a:rPr lang="zh-CN" altLang="zh-CN" dirty="0"/>
              <a:t>启动的映像文件存在哪个目录中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A. arch/i386/boot        B. arch/i386/image	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. boot/grub    D. /</a:t>
            </a:r>
            <a:r>
              <a:rPr lang="en-US" altLang="zh-CN" dirty="0" smtClean="0"/>
              <a:t>boot</a:t>
            </a:r>
          </a:p>
          <a:p>
            <a:endParaRPr lang="zh-CN" altLang="zh-CN" dirty="0"/>
          </a:p>
          <a:p>
            <a:pPr lvl="0"/>
            <a:r>
              <a:rPr lang="zh-CN" altLang="zh-CN" dirty="0"/>
              <a:t>下面哪一个是编译内核时的内核配置文件名？ </a:t>
            </a:r>
          </a:p>
          <a:p>
            <a:pPr lvl="1"/>
            <a:r>
              <a:rPr lang="en-US" altLang="zh-CN" dirty="0"/>
              <a:t>A.  .</a:t>
            </a:r>
            <a:r>
              <a:rPr lang="en-US" altLang="zh-CN" dirty="0" err="1"/>
              <a:t>config</a:t>
            </a:r>
            <a:r>
              <a:rPr lang="en-US" altLang="zh-CN" dirty="0"/>
              <a:t>		B.  .configure	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.  </a:t>
            </a:r>
            <a:r>
              <a:rPr lang="en-US" altLang="zh-CN" dirty="0" err="1"/>
              <a:t>makefile</a:t>
            </a:r>
            <a:r>
              <a:rPr lang="en-US" altLang="zh-CN" dirty="0"/>
              <a:t>		D.  </a:t>
            </a:r>
            <a:r>
              <a:rPr lang="en-US" altLang="zh-CN" dirty="0" err="1"/>
              <a:t>Makefile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实验中既用到</a:t>
            </a:r>
            <a:r>
              <a:rPr lang="en-US" altLang="zh-CN" dirty="0" err="1"/>
              <a:t>printk</a:t>
            </a:r>
            <a:r>
              <a:rPr lang="en-US" altLang="zh-CN" dirty="0"/>
              <a:t>()</a:t>
            </a:r>
            <a:r>
              <a:rPr lang="zh-CN" altLang="zh-CN" dirty="0"/>
              <a:t>，又用到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zh-CN" dirty="0"/>
              <a:t>。如下阐述，哪个最准确？</a:t>
            </a:r>
          </a:p>
          <a:p>
            <a:pPr lvl="1"/>
            <a:r>
              <a:rPr lang="pt-BR" altLang="zh-CN" dirty="0"/>
              <a:t>A. </a:t>
            </a:r>
            <a:r>
              <a:rPr lang="pt-BR" altLang="zh-CN" dirty="0" err="1"/>
              <a:t>printf</a:t>
            </a:r>
            <a:r>
              <a:rPr lang="pt-BR" altLang="zh-CN" dirty="0"/>
              <a:t>()</a:t>
            </a:r>
            <a:r>
              <a:rPr lang="zh-CN" altLang="zh-CN" dirty="0"/>
              <a:t>在进程用户态使用，</a:t>
            </a:r>
            <a:r>
              <a:rPr lang="pt-BR" altLang="zh-CN" dirty="0" err="1"/>
              <a:t>printk</a:t>
            </a:r>
            <a:r>
              <a:rPr lang="pt-BR" altLang="zh-CN" dirty="0"/>
              <a:t>()</a:t>
            </a:r>
            <a:r>
              <a:rPr lang="zh-CN" altLang="zh-CN" dirty="0"/>
              <a:t>在进程内核态使用</a:t>
            </a:r>
          </a:p>
          <a:p>
            <a:pPr lvl="1"/>
            <a:r>
              <a:rPr lang="pt-BR" altLang="zh-CN" dirty="0"/>
              <a:t>B. </a:t>
            </a:r>
            <a:r>
              <a:rPr lang="pt-BR" altLang="zh-CN" dirty="0" err="1"/>
              <a:t>printf</a:t>
            </a:r>
            <a:r>
              <a:rPr lang="pt-BR" altLang="zh-CN" dirty="0"/>
              <a:t>()</a:t>
            </a:r>
            <a:r>
              <a:rPr lang="zh-CN" altLang="zh-CN" dirty="0"/>
              <a:t>将输出结果显示在</a:t>
            </a:r>
            <a:r>
              <a:rPr lang="pt-BR" altLang="zh-CN" dirty="0"/>
              <a:t>terminal</a:t>
            </a:r>
            <a:r>
              <a:rPr lang="zh-CN" altLang="zh-CN" dirty="0"/>
              <a:t>，</a:t>
            </a:r>
            <a:r>
              <a:rPr lang="pt-BR" altLang="zh-CN" dirty="0" err="1"/>
              <a:t>printk</a:t>
            </a:r>
            <a:r>
              <a:rPr lang="pt-BR" altLang="zh-CN" dirty="0"/>
              <a:t>()</a:t>
            </a:r>
            <a:r>
              <a:rPr lang="zh-CN" altLang="zh-CN" dirty="0"/>
              <a:t>将结果输出至</a:t>
            </a:r>
            <a:r>
              <a:rPr lang="fi-FI" altLang="zh-CN" dirty="0" err="1"/>
              <a:t>kernel</a:t>
            </a:r>
            <a:r>
              <a:rPr lang="fi-FI" altLang="zh-CN" dirty="0"/>
              <a:t> </a:t>
            </a:r>
            <a:r>
              <a:rPr lang="fi-FI" altLang="zh-CN" dirty="0" err="1"/>
              <a:t>ring</a:t>
            </a:r>
            <a:r>
              <a:rPr lang="fi-FI" altLang="zh-CN" dirty="0"/>
              <a:t> </a:t>
            </a:r>
            <a:r>
              <a:rPr lang="fi-FI" altLang="zh-CN" dirty="0" err="1"/>
              <a:t>buffer</a:t>
            </a:r>
            <a:endParaRPr lang="zh-CN" altLang="zh-CN" dirty="0"/>
          </a:p>
          <a:p>
            <a:pPr lvl="1"/>
            <a:r>
              <a:rPr lang="pt-BR" altLang="zh-CN" dirty="0"/>
              <a:t>C.  A</a:t>
            </a:r>
            <a:r>
              <a:rPr lang="zh-CN" altLang="zh-CN" dirty="0"/>
              <a:t>和</a:t>
            </a:r>
            <a:r>
              <a:rPr lang="pt-BR" altLang="zh-CN" dirty="0" err="1"/>
              <a:t>B</a:t>
            </a:r>
            <a:r>
              <a:rPr lang="zh-CN" altLang="zh-CN" dirty="0"/>
              <a:t>都正确</a:t>
            </a:r>
          </a:p>
          <a:p>
            <a:pPr lvl="1"/>
            <a:r>
              <a:rPr lang="pt-BR" altLang="zh-CN" dirty="0"/>
              <a:t>D.  A</a:t>
            </a:r>
            <a:r>
              <a:rPr lang="zh-CN" altLang="zh-CN" dirty="0"/>
              <a:t>和</a:t>
            </a:r>
            <a:r>
              <a:rPr lang="pt-BR" altLang="zh-CN" dirty="0" err="1"/>
              <a:t>B</a:t>
            </a:r>
            <a:r>
              <a:rPr lang="zh-CN" altLang="zh-CN" dirty="0"/>
              <a:t>都不正确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6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在添加一个文件系统实验中，使用如下命令进行测试（开始的数字为行号），假设使用</a:t>
            </a:r>
            <a:r>
              <a:rPr lang="en-US" altLang="zh-CN" dirty="0"/>
              <a:t>mount</a:t>
            </a:r>
            <a:r>
              <a:rPr lang="zh-CN" altLang="zh-CN" dirty="0"/>
              <a:t>命令有足够的权限，请回答下面两个问题：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dd</a:t>
            </a:r>
            <a:r>
              <a:rPr lang="en-US" altLang="zh-CN" dirty="0"/>
              <a:t> if=/</a:t>
            </a:r>
            <a:r>
              <a:rPr lang="en-US" altLang="zh-CN" dirty="0" err="1"/>
              <a:t>dev</a:t>
            </a:r>
            <a:r>
              <a:rPr lang="en-US" altLang="zh-CN" dirty="0"/>
              <a:t>/zero of=</a:t>
            </a:r>
            <a:r>
              <a:rPr lang="en-US" altLang="zh-CN" dirty="0" err="1"/>
              <a:t>myfs</a:t>
            </a:r>
            <a:r>
              <a:rPr lang="en-US" altLang="zh-CN" dirty="0"/>
              <a:t> </a:t>
            </a:r>
            <a:r>
              <a:rPr lang="en-US" altLang="zh-CN" dirty="0" err="1"/>
              <a:t>bs</a:t>
            </a:r>
            <a:r>
              <a:rPr lang="en-US" altLang="zh-CN" dirty="0"/>
              <a:t>=2M count=1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/</a:t>
            </a:r>
            <a:r>
              <a:rPr lang="en-US" altLang="zh-CN" dirty="0" err="1"/>
              <a:t>sbin</a:t>
            </a:r>
            <a:r>
              <a:rPr lang="en-US" altLang="zh-CN" dirty="0"/>
              <a:t>/mkfs.ext2 </a:t>
            </a:r>
            <a:r>
              <a:rPr lang="en-US" altLang="zh-CN" dirty="0" err="1"/>
              <a:t>myfs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./</a:t>
            </a:r>
            <a:r>
              <a:rPr lang="en-US" altLang="zh-CN" dirty="0" err="1"/>
              <a:t>changeMN</a:t>
            </a:r>
            <a:r>
              <a:rPr lang="en-US" altLang="zh-CN" dirty="0"/>
              <a:t> </a:t>
            </a:r>
            <a:r>
              <a:rPr lang="en-US" altLang="zh-CN" dirty="0" err="1"/>
              <a:t>myfs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mount </a:t>
            </a:r>
            <a:r>
              <a:rPr lang="zh-CN" altLang="zh-CN" dirty="0"/>
              <a:t>–</a:t>
            </a:r>
            <a:r>
              <a:rPr lang="en-US" altLang="zh-CN" dirty="0"/>
              <a:t>t myext2 </a:t>
            </a:r>
            <a:r>
              <a:rPr lang="zh-CN" altLang="zh-CN" dirty="0"/>
              <a:t>–</a:t>
            </a:r>
            <a:r>
              <a:rPr lang="en-US" altLang="zh-CN" dirty="0"/>
              <a:t>o loop ./</a:t>
            </a:r>
            <a:r>
              <a:rPr lang="en-US" altLang="zh-CN" dirty="0" err="1"/>
              <a:t>fs.new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mount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umount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 mount </a:t>
            </a:r>
            <a:r>
              <a:rPr lang="zh-CN" altLang="zh-CN" dirty="0"/>
              <a:t>–</a:t>
            </a:r>
            <a:r>
              <a:rPr lang="en-US" altLang="zh-CN" dirty="0"/>
              <a:t>t ext2 </a:t>
            </a:r>
            <a:r>
              <a:rPr lang="zh-CN" altLang="zh-CN" dirty="0"/>
              <a:t>–</a:t>
            </a:r>
            <a:r>
              <a:rPr lang="en-US" altLang="zh-CN" dirty="0"/>
              <a:t>o loop ./</a:t>
            </a:r>
            <a:r>
              <a:rPr lang="en-US" altLang="zh-CN" dirty="0" err="1"/>
              <a:t>fs.new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2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1) </a:t>
            </a:r>
            <a:r>
              <a:rPr lang="zh-CN" altLang="zh-CN" dirty="0"/>
              <a:t>行命令的功能是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A. </a:t>
            </a:r>
            <a:r>
              <a:rPr lang="zh-CN" altLang="zh-CN" dirty="0"/>
              <a:t>创建一个新的文件</a:t>
            </a:r>
            <a:r>
              <a:rPr lang="en-US" altLang="zh-CN" dirty="0" err="1"/>
              <a:t>myfs</a:t>
            </a:r>
            <a:endParaRPr lang="zh-CN" altLang="zh-CN" dirty="0"/>
          </a:p>
          <a:p>
            <a:pPr lvl="1"/>
            <a:r>
              <a:rPr lang="en-US" altLang="zh-CN" dirty="0"/>
              <a:t>B. </a:t>
            </a:r>
            <a:r>
              <a:rPr lang="zh-CN" altLang="zh-CN" dirty="0"/>
              <a:t>把大小为</a:t>
            </a:r>
            <a:r>
              <a:rPr lang="en-US" altLang="zh-CN" dirty="0"/>
              <a:t>2M</a:t>
            </a:r>
            <a:r>
              <a:rPr lang="zh-CN" altLang="zh-CN" dirty="0"/>
              <a:t>字节的文件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/zero</a:t>
            </a:r>
            <a:r>
              <a:rPr lang="zh-CN" altLang="zh-CN" dirty="0"/>
              <a:t>复制到</a:t>
            </a:r>
            <a:r>
              <a:rPr lang="en-US" altLang="zh-CN" dirty="0" err="1"/>
              <a:t>myfs</a:t>
            </a:r>
            <a:endParaRPr lang="zh-CN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zh-CN" dirty="0"/>
              <a:t>创建大小为</a:t>
            </a:r>
            <a:r>
              <a:rPr lang="en-US" altLang="zh-CN" dirty="0"/>
              <a:t>1M</a:t>
            </a:r>
            <a:r>
              <a:rPr lang="zh-CN" altLang="zh-CN" dirty="0"/>
              <a:t>字节的，名字为</a:t>
            </a:r>
            <a:r>
              <a:rPr lang="en-US" altLang="zh-CN" dirty="0" err="1"/>
              <a:t>myfs</a:t>
            </a:r>
            <a:r>
              <a:rPr lang="zh-CN" altLang="zh-CN" dirty="0"/>
              <a:t>的，内容全为</a:t>
            </a:r>
            <a:r>
              <a:rPr lang="en-US" altLang="zh-CN" dirty="0"/>
              <a:t>0</a:t>
            </a:r>
            <a:r>
              <a:rPr lang="zh-CN" altLang="zh-CN" dirty="0"/>
              <a:t>的文件</a:t>
            </a:r>
          </a:p>
          <a:p>
            <a:pPr lvl="1"/>
            <a:r>
              <a:rPr lang="en-US" altLang="zh-CN" dirty="0"/>
              <a:t>D. </a:t>
            </a:r>
            <a:r>
              <a:rPr lang="zh-CN" altLang="zh-CN" dirty="0"/>
              <a:t>创建大小为</a:t>
            </a:r>
            <a:r>
              <a:rPr lang="en-US" altLang="zh-CN" dirty="0"/>
              <a:t>2M</a:t>
            </a:r>
            <a:r>
              <a:rPr lang="zh-CN" altLang="zh-CN" dirty="0"/>
              <a:t>字节的，名字为</a:t>
            </a:r>
            <a:r>
              <a:rPr lang="en-US" altLang="zh-CN" dirty="0" err="1"/>
              <a:t>myfs</a:t>
            </a:r>
            <a:r>
              <a:rPr lang="zh-CN" altLang="zh-CN" dirty="0"/>
              <a:t>的，内容全为</a:t>
            </a:r>
            <a:r>
              <a:rPr lang="en-US" altLang="zh-CN" dirty="0"/>
              <a:t>0</a:t>
            </a:r>
            <a:r>
              <a:rPr lang="zh-CN" altLang="zh-CN" dirty="0"/>
              <a:t>的文件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5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三个实验中用到的知识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2)</a:t>
            </a:r>
            <a:r>
              <a:rPr lang="zh-CN" altLang="zh-CN" dirty="0"/>
              <a:t>行命令的功能</a:t>
            </a:r>
            <a:r>
              <a:rPr lang="en-US" altLang="zh-CN" dirty="0"/>
              <a:t>_____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．创建一个新的文件</a:t>
            </a:r>
            <a:r>
              <a:rPr lang="en-US" altLang="zh-CN" dirty="0" err="1"/>
              <a:t>myfs</a:t>
            </a:r>
            <a:endParaRPr lang="zh-CN" altLang="zh-CN" dirty="0"/>
          </a:p>
          <a:p>
            <a:pPr lvl="1"/>
            <a:r>
              <a:rPr lang="en-US" altLang="zh-CN" dirty="0"/>
              <a:t>B</a:t>
            </a:r>
            <a:r>
              <a:rPr lang="zh-CN" altLang="zh-CN" dirty="0"/>
              <a:t>．把</a:t>
            </a:r>
            <a:r>
              <a:rPr lang="en-US" altLang="zh-CN" dirty="0" err="1"/>
              <a:t>myfs</a:t>
            </a:r>
            <a:r>
              <a:rPr lang="zh-CN" altLang="zh-CN" dirty="0"/>
              <a:t>格式化成</a:t>
            </a:r>
            <a:r>
              <a:rPr lang="en-US" altLang="zh-CN" dirty="0"/>
              <a:t>ext2</a:t>
            </a:r>
            <a:r>
              <a:rPr lang="zh-CN" altLang="zh-CN" dirty="0"/>
              <a:t>文件系统</a:t>
            </a:r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．把</a:t>
            </a:r>
            <a:r>
              <a:rPr lang="en-US" altLang="zh-CN" dirty="0" err="1"/>
              <a:t>myfs</a:t>
            </a:r>
            <a:r>
              <a:rPr lang="zh-CN" altLang="zh-CN" dirty="0"/>
              <a:t>格式化成</a:t>
            </a:r>
            <a:r>
              <a:rPr lang="en-US" altLang="zh-CN" dirty="0"/>
              <a:t>myext2</a:t>
            </a:r>
            <a:r>
              <a:rPr lang="zh-CN" altLang="zh-CN" dirty="0"/>
              <a:t>文件系统</a:t>
            </a:r>
          </a:p>
          <a:p>
            <a:pPr lvl="1"/>
            <a:r>
              <a:rPr lang="en-US" altLang="zh-CN" dirty="0"/>
              <a:t>D</a:t>
            </a:r>
            <a:r>
              <a:rPr lang="zh-CN" altLang="zh-CN" dirty="0"/>
              <a:t>．在硬盘上建立一个卷号为</a:t>
            </a:r>
            <a:r>
              <a:rPr lang="en-US" altLang="zh-CN" dirty="0" err="1"/>
              <a:t>myfs</a:t>
            </a:r>
            <a:r>
              <a:rPr lang="zh-CN" altLang="zh-CN" dirty="0"/>
              <a:t>的</a:t>
            </a:r>
            <a:r>
              <a:rPr lang="en-US" altLang="zh-CN" dirty="0"/>
              <a:t>ext2</a:t>
            </a:r>
            <a:r>
              <a:rPr lang="zh-CN" altLang="zh-CN" dirty="0" smtClean="0"/>
              <a:t>分区</a:t>
            </a:r>
            <a:endParaRPr lang="en-US" altLang="zh-CN" dirty="0" smtClean="0"/>
          </a:p>
          <a:p>
            <a:pPr lvl="0"/>
            <a:r>
              <a:rPr lang="zh-CN" altLang="zh-CN" dirty="0"/>
              <a:t>哪一行命令会产生错误信息</a:t>
            </a:r>
            <a:r>
              <a:rPr lang="en-US" altLang="zh-CN" dirty="0"/>
              <a:t>? </a:t>
            </a:r>
            <a:endParaRPr lang="zh-CN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zh-CN" dirty="0"/>
              <a:t>第</a:t>
            </a:r>
            <a:r>
              <a:rPr lang="en-US" altLang="zh-CN" dirty="0"/>
              <a:t> 4) </a:t>
            </a:r>
            <a:r>
              <a:rPr lang="zh-CN" altLang="zh-CN" dirty="0"/>
              <a:t>行</a:t>
            </a:r>
            <a:r>
              <a:rPr lang="en-US" altLang="zh-CN" dirty="0"/>
              <a:t>		B.  </a:t>
            </a:r>
            <a:r>
              <a:rPr lang="zh-CN" altLang="zh-CN" dirty="0"/>
              <a:t>第</a:t>
            </a:r>
            <a:r>
              <a:rPr lang="en-US" altLang="zh-CN" dirty="0"/>
              <a:t> 5) </a:t>
            </a:r>
            <a:r>
              <a:rPr lang="zh-CN" altLang="zh-CN" dirty="0"/>
              <a:t>行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第</a:t>
            </a:r>
            <a:r>
              <a:rPr lang="en-US" altLang="zh-CN" dirty="0"/>
              <a:t> 6)		D. Line 7)</a:t>
            </a:r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7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阅读内核代码的</a:t>
            </a:r>
            <a:r>
              <a:rPr kumimoji="1" lang="zh-CN" altLang="en-US" dirty="0" smtClean="0"/>
              <a:t>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define </a:t>
            </a:r>
            <a:r>
              <a:rPr lang="en-US" altLang="zh-CN" dirty="0" err="1"/>
              <a:t>nr_syscalls</a:t>
            </a:r>
            <a:r>
              <a:rPr lang="en-US" altLang="zh-CN" dirty="0"/>
              <a:t> ((</a:t>
            </a:r>
            <a:r>
              <a:rPr lang="en-US" altLang="zh-CN" dirty="0" err="1"/>
              <a:t>syscall_table_size</a:t>
            </a:r>
            <a:r>
              <a:rPr lang="en-US" altLang="zh-CN" dirty="0"/>
              <a:t>)/4)                 </a:t>
            </a:r>
            <a:r>
              <a:rPr lang="en-US" altLang="zh-CN" b="1" dirty="0"/>
              <a:t>/* LINE A 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#include “</a:t>
            </a:r>
            <a:r>
              <a:rPr lang="en-US" altLang="zh-CN" dirty="0" err="1"/>
              <a:t>syscall_table.S</a:t>
            </a:r>
            <a:r>
              <a:rPr lang="en-US" altLang="zh-CN" dirty="0"/>
              <a:t>”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syscall_table_size</a:t>
            </a:r>
            <a:r>
              <a:rPr lang="en-US" altLang="zh-CN" dirty="0"/>
              <a:t> = (.-</a:t>
            </a:r>
            <a:r>
              <a:rPr lang="en-US" altLang="zh-CN" dirty="0" err="1"/>
              <a:t>sys_call_table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而源文件“</a:t>
            </a:r>
            <a:r>
              <a:rPr lang="en-US" altLang="zh-CN" dirty="0"/>
              <a:t>arch/i386/kernel/</a:t>
            </a:r>
            <a:r>
              <a:rPr lang="en-US" altLang="zh-CN" dirty="0" err="1"/>
              <a:t>syscall_table.S</a:t>
            </a:r>
            <a:r>
              <a:rPr lang="zh-CN" altLang="zh-CN" dirty="0"/>
              <a:t>”的所有程序行为：</a:t>
            </a:r>
          </a:p>
          <a:p>
            <a:pPr marL="0" indent="0">
              <a:buNone/>
            </a:pPr>
            <a:r>
              <a:rPr lang="en-US" altLang="zh-CN" dirty="0"/>
              <a:t>ENTRY(</a:t>
            </a:r>
            <a:r>
              <a:rPr lang="en-US" altLang="zh-CN" dirty="0" err="1"/>
              <a:t>sys_call_table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x-none" altLang="zh-CN" dirty="0"/>
              <a:t>    .long sys_restart_syscall	/* 0  -  old "setup()" system call, used for restarting */</a:t>
            </a:r>
            <a:endParaRPr lang="zh-CN" altLang="zh-CN" dirty="0"/>
          </a:p>
          <a:p>
            <a:pPr marL="0" indent="0">
              <a:buNone/>
            </a:pPr>
            <a:r>
              <a:rPr lang="x-none" altLang="zh-CN" dirty="0"/>
              <a:t>	.long sys_exit</a:t>
            </a:r>
            <a:endParaRPr lang="zh-CN" altLang="zh-CN" dirty="0"/>
          </a:p>
          <a:p>
            <a:pPr marL="0" indent="0">
              <a:buNone/>
            </a:pPr>
            <a:r>
              <a:rPr lang="x-none" altLang="zh-CN" dirty="0"/>
              <a:t>	.long sys_fork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…………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x-none" altLang="zh-CN" dirty="0"/>
              <a:t>	.long sys_ppoll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.long </a:t>
            </a:r>
            <a:r>
              <a:rPr lang="en-US" altLang="zh-CN" dirty="0" err="1"/>
              <a:t>sys_unshare</a:t>
            </a:r>
            <a:r>
              <a:rPr lang="en-US" altLang="zh-CN" dirty="0"/>
              <a:t>		/* 310 */ /* </a:t>
            </a:r>
            <a:r>
              <a:rPr lang="zh-CN" altLang="zh-CN" dirty="0"/>
              <a:t>文件</a:t>
            </a:r>
            <a:r>
              <a:rPr lang="en-US" altLang="zh-CN" dirty="0" err="1"/>
              <a:t>syscall_table.S</a:t>
            </a:r>
            <a:r>
              <a:rPr lang="zh-CN" altLang="zh-CN" dirty="0"/>
              <a:t>最后一行</a:t>
            </a:r>
            <a:r>
              <a:rPr lang="en-US" altLang="zh-CN" dirty="0"/>
              <a:t> */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阅读内核代码的能力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中，使用</a:t>
            </a:r>
            <a:r>
              <a:rPr lang="en-US" altLang="zh-CN" dirty="0" err="1"/>
              <a:t>task_struct</a:t>
            </a:r>
            <a:r>
              <a:rPr lang="zh-CN" altLang="zh-CN" dirty="0"/>
              <a:t>结构来表示一个进程，每个进程都有自己独立的</a:t>
            </a:r>
            <a:r>
              <a:rPr lang="en-US" altLang="zh-CN" dirty="0" err="1"/>
              <a:t>task_struct</a:t>
            </a:r>
            <a:r>
              <a:rPr lang="zh-CN" altLang="zh-CN" dirty="0"/>
              <a:t>。简要分析</a:t>
            </a:r>
            <a:r>
              <a:rPr lang="en-US" altLang="zh-CN" dirty="0" err="1"/>
              <a:t>task_struct</a:t>
            </a:r>
            <a:r>
              <a:rPr lang="zh-CN" altLang="zh-CN" dirty="0"/>
              <a:t>结构中下列</a:t>
            </a:r>
            <a:r>
              <a:rPr lang="en-US" altLang="zh-CN" dirty="0"/>
              <a:t>8</a:t>
            </a:r>
            <a:r>
              <a:rPr lang="zh-CN" altLang="zh-CN" dirty="0"/>
              <a:t>个</a:t>
            </a:r>
            <a:r>
              <a:rPr lang="zh-CN" altLang="zh-CN" dirty="0" smtClean="0"/>
              <a:t>字段</a:t>
            </a:r>
            <a:r>
              <a:rPr lang="zh-CN" altLang="zh-CN" dirty="0"/>
              <a:t>的含义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volatile long state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unsigned long  flags;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files_struct</a:t>
            </a:r>
            <a:r>
              <a:rPr lang="en-US" altLang="zh-CN" dirty="0"/>
              <a:t> *files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unsigned long policy;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mm_struct</a:t>
            </a:r>
            <a:r>
              <a:rPr lang="en-US" altLang="zh-CN" dirty="0"/>
              <a:t> *mm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 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prio</a:t>
            </a:r>
            <a:r>
              <a:rPr lang="en-US" altLang="zh-CN" dirty="0"/>
              <a:t>, </a:t>
            </a:r>
            <a:r>
              <a:rPr lang="en-US" altLang="zh-CN" dirty="0" err="1"/>
              <a:t>static_prio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comm</a:t>
            </a:r>
            <a:r>
              <a:rPr lang="en-US" altLang="zh-CN" dirty="0"/>
              <a:t>[TASK_COMM_LEN]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内核知识－基础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在大部分公司发行的</a:t>
            </a:r>
            <a:r>
              <a:rPr lang="fr-FR" altLang="zh-CN" dirty="0"/>
              <a:t>Linux</a:t>
            </a:r>
            <a:r>
              <a:rPr lang="zh-CN" altLang="zh-CN" dirty="0"/>
              <a:t>系统中，默认的</a:t>
            </a:r>
            <a:r>
              <a:rPr lang="fr-FR" altLang="zh-CN" dirty="0" err="1"/>
              <a:t>shell</a:t>
            </a:r>
            <a:r>
              <a:rPr lang="zh-CN" altLang="zh-CN" dirty="0"/>
              <a:t>是</a:t>
            </a:r>
            <a:r>
              <a:rPr lang="en-US" altLang="zh-CN" u="sng" dirty="0"/>
              <a:t>    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bash</a:t>
            </a:r>
          </a:p>
          <a:p>
            <a:r>
              <a:rPr lang="zh-CN" altLang="zh-CN" dirty="0"/>
              <a:t>哪个命令可以用来查看</a:t>
            </a:r>
            <a:r>
              <a:rPr lang="en-US" altLang="zh-CN" dirty="0"/>
              <a:t>Linux kernel</a:t>
            </a:r>
            <a:r>
              <a:rPr lang="zh-CN" altLang="zh-CN" dirty="0"/>
              <a:t>版本信息</a:t>
            </a:r>
            <a:r>
              <a:rPr lang="zh-CN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uname</a:t>
            </a:r>
            <a:endParaRPr lang="en-US" altLang="zh-CN" dirty="0" smtClean="0"/>
          </a:p>
          <a:p>
            <a:r>
              <a:rPr lang="zh-CN" altLang="zh-CN" dirty="0"/>
              <a:t>在创建</a:t>
            </a:r>
            <a:r>
              <a:rPr lang="de-DE" altLang="zh-CN" dirty="0"/>
              <a:t>Linux</a:t>
            </a:r>
            <a:r>
              <a:rPr lang="zh-CN" altLang="zh-CN" dirty="0"/>
              <a:t>分区时，至少要创建的两个分区</a:t>
            </a:r>
            <a:r>
              <a:rPr lang="zh-CN" altLang="zh-CN" dirty="0" smtClean="0"/>
              <a:t>是</a:t>
            </a:r>
            <a:r>
              <a:rPr lang="en-US" altLang="zh-CN" dirty="0" smtClean="0"/>
              <a:t>: Swap/root</a:t>
            </a:r>
          </a:p>
          <a:p>
            <a:r>
              <a:rPr lang="zh-CN" altLang="zh-CN" dirty="0"/>
              <a:t>哪一个只是在内核运行时存在的</a:t>
            </a:r>
            <a:r>
              <a:rPr lang="zh-CN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proc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zh-CN" dirty="0"/>
              <a:t>的内核受严格保护，与进程的用户态代码几乎隔绝。若想从用户态进入内核态，可以通过</a:t>
            </a:r>
            <a:r>
              <a:rPr lang="zh-CN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0x80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阅读内核代码的能力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下面是文件路径处理程序</a:t>
            </a:r>
            <a:r>
              <a:rPr lang="en-US" altLang="zh-CN" b="1" i="1" dirty="0" err="1"/>
              <a:t>open_namei</a:t>
            </a:r>
            <a:r>
              <a:rPr lang="en-US" altLang="zh-CN" dirty="0"/>
              <a:t>()</a:t>
            </a:r>
            <a:r>
              <a:rPr lang="zh-CN" altLang="zh-CN" dirty="0"/>
              <a:t>函数的部分代码，包括重要的数据结构</a:t>
            </a:r>
            <a:r>
              <a:rPr lang="en-US" altLang="zh-CN" b="1" i="1" dirty="0" err="1"/>
              <a:t>struct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nameidata</a:t>
            </a:r>
            <a:r>
              <a:rPr lang="zh-CN" altLang="zh-CN" dirty="0"/>
              <a:t>，以及</a:t>
            </a:r>
            <a:r>
              <a:rPr lang="en-US" altLang="zh-CN" b="1" i="1" dirty="0"/>
              <a:t>__</a:t>
            </a:r>
            <a:r>
              <a:rPr lang="en-US" altLang="zh-CN" b="1" i="1" dirty="0" err="1"/>
              <a:t>link_path_walk</a:t>
            </a:r>
            <a:r>
              <a:rPr lang="en-US" altLang="zh-CN" dirty="0"/>
              <a:t>()</a:t>
            </a:r>
            <a:r>
              <a:rPr lang="zh-CN" altLang="zh-CN" dirty="0"/>
              <a:t>函数。请分析代码第</a:t>
            </a:r>
            <a:r>
              <a:rPr lang="en-US" altLang="zh-CN" dirty="0"/>
              <a:t>792</a:t>
            </a:r>
            <a:r>
              <a:rPr lang="zh-CN" altLang="zh-CN" dirty="0"/>
              <a:t>行，第</a:t>
            </a:r>
            <a:r>
              <a:rPr lang="en-US" altLang="zh-CN" dirty="0"/>
              <a:t>818~822</a:t>
            </a:r>
            <a:r>
              <a:rPr lang="zh-CN" altLang="zh-CN" dirty="0"/>
              <a:t>行，第</a:t>
            </a:r>
            <a:r>
              <a:rPr lang="en-US" altLang="zh-CN" dirty="0"/>
              <a:t>841~844</a:t>
            </a:r>
            <a:r>
              <a:rPr lang="zh-CN" altLang="zh-CN" dirty="0"/>
              <a:t>行，第</a:t>
            </a:r>
            <a:r>
              <a:rPr lang="en-US" altLang="zh-CN" dirty="0"/>
              <a:t>860~865</a:t>
            </a:r>
            <a:r>
              <a:rPr lang="zh-CN" altLang="zh-CN" dirty="0"/>
              <a:t>行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 err="1"/>
              <a:t>do_fork</a:t>
            </a:r>
            <a:r>
              <a:rPr lang="en-US" altLang="zh-CN" dirty="0"/>
              <a:t>()</a:t>
            </a:r>
            <a:r>
              <a:rPr lang="zh-CN" altLang="zh-CN" dirty="0"/>
              <a:t>函数中，</a:t>
            </a:r>
            <a:r>
              <a:rPr lang="en-US" altLang="zh-CN" dirty="0" err="1"/>
              <a:t>copy_mm</a:t>
            </a:r>
            <a:r>
              <a:rPr lang="en-US" altLang="zh-CN" dirty="0"/>
              <a:t>()</a:t>
            </a:r>
            <a:r>
              <a:rPr lang="zh-CN" altLang="zh-CN" dirty="0"/>
              <a:t>函数的工作主要是在</a:t>
            </a:r>
            <a:r>
              <a:rPr lang="en-US" altLang="zh-CN" dirty="0" err="1"/>
              <a:t>dup_mm</a:t>
            </a:r>
            <a:r>
              <a:rPr lang="en-US" altLang="zh-CN" dirty="0"/>
              <a:t>()</a:t>
            </a:r>
            <a:r>
              <a:rPr lang="zh-CN" altLang="zh-CN" dirty="0"/>
              <a:t>函数里面去完成。请简要分析</a:t>
            </a:r>
            <a:r>
              <a:rPr lang="en-US" altLang="zh-CN" dirty="0" err="1"/>
              <a:t>dup_mm</a:t>
            </a:r>
            <a:r>
              <a:rPr lang="en-US" altLang="zh-CN" dirty="0"/>
              <a:t>()</a:t>
            </a:r>
            <a:r>
              <a:rPr lang="zh-CN" altLang="zh-CN" dirty="0"/>
              <a:t>函数代码的</a:t>
            </a:r>
            <a:r>
              <a:rPr lang="en-US" altLang="zh-CN" dirty="0"/>
              <a:t>463</a:t>
            </a:r>
            <a:r>
              <a:rPr lang="zh-CN" altLang="zh-CN" dirty="0"/>
              <a:t>、</a:t>
            </a:r>
            <a:r>
              <a:rPr lang="en-US" altLang="zh-CN" dirty="0"/>
              <a:t>467</a:t>
            </a:r>
            <a:r>
              <a:rPr lang="zh-CN" altLang="zh-CN" dirty="0"/>
              <a:t>、</a:t>
            </a:r>
            <a:r>
              <a:rPr lang="en-US" altLang="zh-CN" dirty="0"/>
              <a:t>469-470</a:t>
            </a:r>
            <a:r>
              <a:rPr lang="zh-CN" altLang="zh-CN" dirty="0"/>
              <a:t>、</a:t>
            </a:r>
            <a:r>
              <a:rPr lang="en-US" altLang="zh-CN" dirty="0"/>
              <a:t>472-473</a:t>
            </a:r>
            <a:r>
              <a:rPr lang="zh-CN" altLang="zh-CN" dirty="0"/>
              <a:t>、</a:t>
            </a:r>
            <a:r>
              <a:rPr lang="en-US" altLang="zh-CN" dirty="0"/>
              <a:t>475</a:t>
            </a:r>
            <a:r>
              <a:rPr lang="zh-CN" altLang="zh-CN" dirty="0"/>
              <a:t>行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</a:t>
            </a:r>
            <a:r>
              <a:rPr kumimoji="1" lang="zh-CN" altLang="en-US" dirty="0" smtClean="0"/>
              <a:t>知识－</a:t>
            </a:r>
            <a:r>
              <a:rPr kumimoji="1" lang="zh-CN" altLang="en-US" dirty="0" smtClean="0"/>
              <a:t>系统相关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Linux 2.6</a:t>
            </a:r>
            <a:r>
              <a:rPr kumimoji="1" lang="zh-CN" altLang="en-US" dirty="0"/>
              <a:t>内核相对于</a:t>
            </a:r>
            <a:r>
              <a:rPr kumimoji="1" lang="en-US" altLang="zh-CN" dirty="0"/>
              <a:t>2.4</a:t>
            </a:r>
            <a:r>
              <a:rPr kumimoji="1" lang="zh-CN" altLang="en-US" dirty="0"/>
              <a:t>内核来说很多方面得到了很大的改进，请问下面的哪一个结构与内核堆栈放在一起？</a:t>
            </a:r>
          </a:p>
          <a:p>
            <a:pPr lvl="1"/>
            <a:r>
              <a:rPr kumimoji="1" lang="en-US" altLang="zh-CN" dirty="0" smtClean="0"/>
              <a:t>A. </a:t>
            </a:r>
            <a:r>
              <a:rPr kumimoji="1" lang="en-US" altLang="zh-CN" dirty="0" err="1" smtClean="0"/>
              <a:t>thread_info</a:t>
            </a:r>
            <a:r>
              <a:rPr kumimoji="1" lang="en-US" altLang="zh-CN" dirty="0" smtClean="0"/>
              <a:t>        </a:t>
            </a:r>
            <a:r>
              <a:rPr kumimoji="1" lang="en-US" altLang="zh-CN" dirty="0"/>
              <a:t>B.  </a:t>
            </a:r>
            <a:r>
              <a:rPr kumimoji="1" lang="en-US" altLang="zh-CN" dirty="0" err="1"/>
              <a:t>files_struct</a:t>
            </a:r>
            <a:r>
              <a:rPr kumimoji="1" lang="en-US" altLang="zh-CN" dirty="0"/>
              <a:t>        C.  </a:t>
            </a:r>
            <a:r>
              <a:rPr kumimoji="1" lang="en-US" altLang="zh-CN" dirty="0" err="1"/>
              <a:t>mm_struct</a:t>
            </a:r>
            <a:r>
              <a:rPr kumimoji="1" lang="en-US" altLang="zh-CN" dirty="0"/>
              <a:t>        D.  </a:t>
            </a:r>
            <a:r>
              <a:rPr kumimoji="1" lang="en-US" altLang="zh-CN" dirty="0" err="1"/>
              <a:t>task_struct</a:t>
            </a:r>
            <a:endParaRPr kumimoji="1" lang="en-US" altLang="zh-CN" dirty="0"/>
          </a:p>
          <a:p>
            <a:r>
              <a:rPr kumimoji="1" lang="de-DE" altLang="zh-CN" dirty="0"/>
              <a:t>Linux</a:t>
            </a:r>
            <a:r>
              <a:rPr kumimoji="1" lang="zh-CN" altLang="de-DE" dirty="0"/>
              <a:t>操作的进程调度，没有采纳        算法的思想。</a:t>
            </a:r>
          </a:p>
          <a:p>
            <a:pPr lvl="1"/>
            <a:r>
              <a:rPr kumimoji="1" lang="de-DE" altLang="zh-CN" dirty="0"/>
              <a:t>A.  SJF        B.  Round  Robin        C.  </a:t>
            </a:r>
            <a:r>
              <a:rPr kumimoji="1" lang="de-DE" altLang="zh-CN" dirty="0" err="1"/>
              <a:t>priority</a:t>
            </a:r>
            <a:r>
              <a:rPr kumimoji="1" lang="de-DE" altLang="zh-CN" dirty="0"/>
              <a:t>        D. FIFO</a:t>
            </a:r>
          </a:p>
          <a:p>
            <a:r>
              <a:rPr kumimoji="1" lang="de-DE" altLang="zh-CN" dirty="0"/>
              <a:t>Linux</a:t>
            </a:r>
            <a:r>
              <a:rPr kumimoji="1" lang="zh-CN" altLang="de-DE" dirty="0"/>
              <a:t>内核源代码编译后，生成的</a:t>
            </a:r>
            <a:r>
              <a:rPr kumimoji="1" lang="de-DE" altLang="zh-CN" dirty="0" err="1"/>
              <a:t>image</a:t>
            </a:r>
            <a:r>
              <a:rPr kumimoji="1" lang="zh-CN" altLang="de-DE" dirty="0"/>
              <a:t>文件，其文件名        </a:t>
            </a:r>
          </a:p>
          <a:p>
            <a:pPr lvl="1"/>
            <a:r>
              <a:rPr kumimoji="1" lang="zh-CN" altLang="de-DE" dirty="0"/>
              <a:t> </a:t>
            </a:r>
            <a:r>
              <a:rPr kumimoji="1" lang="de-DE" altLang="zh-CN" dirty="0" smtClean="0"/>
              <a:t>A</a:t>
            </a:r>
            <a:r>
              <a:rPr kumimoji="1" lang="de-DE" altLang="zh-CN" dirty="0"/>
              <a:t>. </a:t>
            </a:r>
            <a:r>
              <a:rPr kumimoji="1" lang="zh-CN" altLang="de-DE" dirty="0"/>
              <a:t>必须是</a:t>
            </a:r>
            <a:r>
              <a:rPr kumimoji="1" lang="de-DE" altLang="zh-CN" dirty="0" err="1"/>
              <a:t>bzImage</a:t>
            </a:r>
            <a:r>
              <a:rPr kumimoji="1" lang="de-DE" altLang="zh-CN" dirty="0"/>
              <a:t>      B. </a:t>
            </a:r>
            <a:r>
              <a:rPr kumimoji="1" lang="zh-CN" altLang="de-DE" dirty="0"/>
              <a:t>必须是</a:t>
            </a:r>
            <a:r>
              <a:rPr kumimoji="1" lang="de-DE" altLang="zh-CN" dirty="0" err="1"/>
              <a:t>vmlinuz</a:t>
            </a:r>
            <a:r>
              <a:rPr kumimoji="1" lang="de-DE" altLang="zh-CN" dirty="0"/>
              <a:t>      C</a:t>
            </a:r>
            <a:r>
              <a:rPr kumimoji="1" lang="zh-CN" altLang="de-DE" dirty="0"/>
              <a:t>．任意字符串      </a:t>
            </a:r>
            <a:r>
              <a:rPr kumimoji="1" lang="de-DE" altLang="zh-CN" dirty="0"/>
              <a:t>D</a:t>
            </a:r>
            <a:r>
              <a:rPr kumimoji="1" lang="zh-CN" altLang="de-DE" dirty="0"/>
              <a:t>． 必须是</a:t>
            </a:r>
            <a:r>
              <a:rPr kumimoji="1" lang="de-DE" altLang="zh-CN" dirty="0" err="1"/>
              <a:t>image</a:t>
            </a:r>
            <a:endParaRPr kumimoji="1" lang="de-DE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内核知识－系统相关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设备</a:t>
            </a:r>
            <a:r>
              <a:rPr lang="zh-CN" altLang="en-US" dirty="0"/>
              <a:t>的第一个扇区，也就是读取最前面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个字节，</a:t>
            </a:r>
            <a:r>
              <a:rPr lang="zh-CN" altLang="en-US" dirty="0" smtClean="0"/>
              <a:t>叫做主引导扇区</a:t>
            </a:r>
            <a:r>
              <a:rPr lang="en-US" altLang="zh-CN" dirty="0" smtClean="0"/>
              <a:t>MBR</a:t>
            </a:r>
          </a:p>
          <a:p>
            <a:pPr marL="685800" lvl="2">
              <a:spcBef>
                <a:spcPts val="1000"/>
              </a:spcBef>
            </a:pPr>
            <a:r>
              <a:rPr kumimoji="1" lang="de-DE" altLang="zh-CN" sz="2400" dirty="0"/>
              <a:t>A.  </a:t>
            </a:r>
            <a:r>
              <a:rPr kumimoji="1" lang="de-DE" altLang="zh-CN" sz="2400" dirty="0" smtClean="0"/>
              <a:t>1M        </a:t>
            </a:r>
            <a:r>
              <a:rPr kumimoji="1" lang="de-DE" altLang="zh-CN" sz="2400" dirty="0"/>
              <a:t>B.  </a:t>
            </a:r>
            <a:r>
              <a:rPr kumimoji="1" lang="de-DE" altLang="zh-CN" sz="2400" dirty="0" smtClean="0"/>
              <a:t>512K   C</a:t>
            </a:r>
            <a:r>
              <a:rPr kumimoji="1" lang="de-DE" altLang="zh-CN" sz="2400" dirty="0"/>
              <a:t>.  </a:t>
            </a:r>
            <a:r>
              <a:rPr kumimoji="1" lang="de-DE" altLang="zh-CN" sz="2400" dirty="0" smtClean="0"/>
              <a:t>512        </a:t>
            </a:r>
            <a:r>
              <a:rPr kumimoji="1" lang="de-DE" altLang="zh-CN" sz="2400" dirty="0"/>
              <a:t>D. </a:t>
            </a:r>
            <a:r>
              <a:rPr kumimoji="1" lang="de-DE" altLang="zh-CN" sz="2400" dirty="0" smtClean="0"/>
              <a:t>1024</a:t>
            </a:r>
            <a:endParaRPr lang="zh-CN" altLang="en-US" dirty="0" smtClean="0"/>
          </a:p>
          <a:p>
            <a:r>
              <a:rPr lang="en-US" altLang="zh-CN" dirty="0" smtClean="0"/>
              <a:t>MBR</a:t>
            </a:r>
            <a:r>
              <a:rPr lang="zh-CN" altLang="en-US" dirty="0" smtClean="0"/>
              <a:t>的最后两个字节是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____</a:t>
            </a:r>
          </a:p>
          <a:p>
            <a:pPr marL="685800" lvl="3">
              <a:spcBef>
                <a:spcPts val="1000"/>
              </a:spcBef>
            </a:pPr>
            <a:r>
              <a:rPr kumimoji="1" lang="de-DE" altLang="zh-CN" sz="2200" dirty="0"/>
              <a:t>A.  </a:t>
            </a:r>
            <a:r>
              <a:rPr kumimoji="1" lang="de-DE" altLang="zh-CN" sz="2200" dirty="0" smtClean="0"/>
              <a:t>0x55,0xaa        </a:t>
            </a:r>
            <a:r>
              <a:rPr kumimoji="1" lang="de-DE" altLang="zh-CN" sz="2200" dirty="0"/>
              <a:t>B.  </a:t>
            </a:r>
            <a:r>
              <a:rPr kumimoji="1" lang="de-DE" altLang="zh-CN" sz="2200" dirty="0" smtClean="0"/>
              <a:t>0xFF, 0xFF   </a:t>
            </a:r>
            <a:r>
              <a:rPr kumimoji="1" lang="de-DE" altLang="zh-CN" sz="2200" dirty="0"/>
              <a:t>C.  </a:t>
            </a:r>
            <a:r>
              <a:rPr kumimoji="1" lang="de-DE" altLang="zh-CN" sz="2200" dirty="0" smtClean="0"/>
              <a:t>0x00,0x00, D</a:t>
            </a:r>
            <a:r>
              <a:rPr kumimoji="1" lang="de-DE" altLang="zh-CN" sz="2200" dirty="0"/>
              <a:t>. </a:t>
            </a:r>
            <a:r>
              <a:rPr kumimoji="1" lang="de-DE" altLang="zh-CN" sz="2200" dirty="0" smtClean="0"/>
              <a:t>0x80,0x80</a:t>
            </a:r>
            <a:endParaRPr lang="zh-CN" altLang="en-US" dirty="0"/>
          </a:p>
          <a:p>
            <a:r>
              <a:rPr lang="zh-CN" altLang="en-US" dirty="0" smtClean="0"/>
              <a:t>一个硬盘最多只能</a:t>
            </a:r>
            <a:r>
              <a:rPr lang="zh-CN" altLang="en-US" dirty="0" smtClean="0"/>
              <a:t>有</a:t>
            </a:r>
            <a:r>
              <a:rPr lang="en-US" altLang="zh-CN" dirty="0" smtClean="0"/>
              <a:t>__</a:t>
            </a:r>
            <a:r>
              <a:rPr lang="zh-CN" altLang="en-US" dirty="0" smtClean="0"/>
              <a:t>个一级分区，又叫做</a:t>
            </a:r>
            <a:r>
              <a:rPr lang="en-US" altLang="zh-CN" dirty="0" smtClean="0"/>
              <a:t>"</a:t>
            </a:r>
            <a:r>
              <a:rPr lang="zh-CN" altLang="en-US" dirty="0" smtClean="0"/>
              <a:t>主分区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1"/>
            <a:r>
              <a:rPr kumimoji="1" lang="en-US" altLang="zh-CN" dirty="0" smtClean="0"/>
              <a:t>A. 1		B. 2		C. 3		D. 4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6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内核知识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de-DE" dirty="0"/>
              <a:t>在</a:t>
            </a:r>
            <a:r>
              <a:rPr kumimoji="1" lang="de-DE" altLang="zh-CN" dirty="0"/>
              <a:t>Linux</a:t>
            </a:r>
            <a:r>
              <a:rPr kumimoji="1" lang="zh-CN" altLang="de-DE" dirty="0"/>
              <a:t>的缺页中断响应程序中，引起缺页的虚拟地址存放在哪个寄存器中</a:t>
            </a:r>
            <a:r>
              <a:rPr kumimoji="1" lang="de-DE" altLang="zh-CN" dirty="0"/>
              <a:t>?</a:t>
            </a:r>
          </a:p>
          <a:p>
            <a:pPr lvl="1"/>
            <a:r>
              <a:rPr kumimoji="1" lang="de-DE" altLang="zh-CN" dirty="0"/>
              <a:t> </a:t>
            </a:r>
            <a:r>
              <a:rPr kumimoji="1" lang="en-US" altLang="zh-CN" dirty="0"/>
              <a:t>A. </a:t>
            </a:r>
            <a:r>
              <a:rPr kumimoji="1" lang="de-DE" altLang="zh-CN" dirty="0"/>
              <a:t>CR0          B.  CR3          C.  CR1          D.  CR2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的进行</a:t>
            </a:r>
            <a:r>
              <a:rPr kumimoji="1" lang="en-US" altLang="zh-CN" dirty="0" smtClean="0"/>
              <a:t>system call</a:t>
            </a:r>
            <a:r>
              <a:rPr kumimoji="1" lang="zh-CN" altLang="en-US" dirty="0" smtClean="0"/>
              <a:t>处理时，系统调用号存在那个寄存器中？</a:t>
            </a:r>
            <a:endParaRPr kumimoji="1" lang="zh-CN" altLang="en-US" sz="2400" dirty="0"/>
          </a:p>
          <a:p>
            <a:pPr marL="685800" lvl="2">
              <a:spcBef>
                <a:spcPts val="1000"/>
              </a:spcBef>
            </a:pPr>
            <a:r>
              <a:rPr kumimoji="1" lang="de-DE" altLang="zh-CN" sz="2800" dirty="0"/>
              <a:t> </a:t>
            </a:r>
            <a:r>
              <a:rPr kumimoji="1" lang="en-US" altLang="zh-CN" sz="2800" dirty="0"/>
              <a:t>A. EAX </a:t>
            </a:r>
            <a:r>
              <a:rPr kumimoji="1" lang="en-US" altLang="zh-CN" sz="2800" dirty="0"/>
              <a:t>	     </a:t>
            </a:r>
            <a:r>
              <a:rPr kumimoji="1" lang="de-DE" altLang="zh-CN" sz="2800" dirty="0"/>
              <a:t>B</a:t>
            </a:r>
            <a:r>
              <a:rPr kumimoji="1" lang="de-DE" altLang="zh-CN" sz="2800" dirty="0"/>
              <a:t>.  SS          C.  DS          D.  ES</a:t>
            </a:r>
          </a:p>
          <a:p>
            <a:pPr marL="228600" lvl="2">
              <a:spcBef>
                <a:spcPts val="1000"/>
              </a:spcBef>
            </a:pPr>
            <a:r>
              <a:rPr kumimoji="1" lang="zh-CN" altLang="en-US" sz="2800" dirty="0"/>
              <a:t>内核可以快速的找到一个进程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/>
              <a:t>task_struct</a:t>
            </a:r>
            <a:r>
              <a:rPr kumimoji="1" lang="zh-CN" altLang="en-US" sz="2800" dirty="0"/>
              <a:t>地址，可以将那个寄存器内容和</a:t>
            </a:r>
            <a:r>
              <a:rPr kumimoji="1" lang="en-US" altLang="zh-CN" sz="2800" dirty="0"/>
              <a:t>0xffffe000</a:t>
            </a:r>
            <a:r>
              <a:rPr kumimoji="1" lang="zh-CN" altLang="en-US" sz="2800" dirty="0"/>
              <a:t>进行</a:t>
            </a:r>
            <a:r>
              <a:rPr kumimoji="1" lang="zh-CN" altLang="en-US" sz="2800" dirty="0" smtClean="0"/>
              <a:t>与</a:t>
            </a:r>
            <a:endParaRPr kumimoji="1" lang="zh-CN" altLang="en-US" sz="2800" dirty="0"/>
          </a:p>
          <a:p>
            <a:pPr marL="685800" lvl="3">
              <a:spcBef>
                <a:spcPts val="1000"/>
              </a:spcBef>
            </a:pPr>
            <a:r>
              <a:rPr kumimoji="1" lang="en-US" altLang="zh-CN" sz="2600" dirty="0" smtClean="0"/>
              <a:t>A</a:t>
            </a:r>
            <a:r>
              <a:rPr kumimoji="1" lang="en-US" altLang="zh-CN" sz="2600" dirty="0"/>
              <a:t>. EAX 	     </a:t>
            </a:r>
            <a:r>
              <a:rPr kumimoji="1" lang="de-DE" altLang="zh-CN" sz="2600" dirty="0"/>
              <a:t>B.  </a:t>
            </a:r>
            <a:r>
              <a:rPr kumimoji="1" lang="de-DE" altLang="zh-CN" sz="2600" dirty="0" smtClean="0"/>
              <a:t>ESP          </a:t>
            </a:r>
            <a:r>
              <a:rPr kumimoji="1" lang="de-DE" altLang="zh-CN" sz="2600" dirty="0"/>
              <a:t>C.  DS          D.  </a:t>
            </a:r>
            <a:r>
              <a:rPr kumimoji="1" lang="de-DE" altLang="zh-CN" sz="2600" dirty="0" smtClean="0"/>
              <a:t>CS</a:t>
            </a:r>
            <a:endParaRPr kumimoji="1" lang="de-DE" altLang="zh-CN" sz="2600" dirty="0"/>
          </a:p>
          <a:p>
            <a:pPr marL="228600" lvl="2">
              <a:spcBef>
                <a:spcPts val="1000"/>
              </a:spcBef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</a:t>
            </a:r>
            <a:r>
              <a:rPr kumimoji="1" lang="zh-CN" altLang="en-US" dirty="0" smtClean="0"/>
              <a:t>知识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内核中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执行的下一条代码地址存在那个寄存器上</a:t>
            </a:r>
          </a:p>
          <a:p>
            <a:pPr lvl="1"/>
            <a:r>
              <a:rPr kumimoji="1" lang="en-US" altLang="zh-CN" dirty="0" smtClean="0"/>
              <a:t>A. EAX	B. SS	C. EIP	D. ESP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46" y="3285548"/>
            <a:ext cx="5182108" cy="30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内核知识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进程管理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zh-CN" altLang="zh-CN" dirty="0"/>
              <a:t>下面的哪一个结构可以被称为进程控制块</a:t>
            </a:r>
            <a:r>
              <a:rPr lang="en-US" altLang="zh-CN" dirty="0"/>
              <a:t>PCB (Process Control Block)</a:t>
            </a:r>
            <a:r>
              <a:rPr lang="zh-CN" altLang="zh-CN" dirty="0"/>
              <a:t>的最重要结构</a:t>
            </a:r>
            <a:r>
              <a:rPr lang="en-US" altLang="zh-CN" dirty="0"/>
              <a:t>?</a:t>
            </a:r>
            <a:endParaRPr lang="zh-CN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mm_struct</a:t>
            </a:r>
            <a:r>
              <a:rPr lang="en-US" altLang="zh-CN" dirty="0"/>
              <a:t>		B.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pcb</a:t>
            </a:r>
            <a:r>
              <a:rPr lang="en-US" altLang="zh-CN" dirty="0"/>
              <a:t>	C.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thread_info</a:t>
            </a:r>
            <a:r>
              <a:rPr lang="en-US" altLang="zh-CN" dirty="0"/>
              <a:t>	D.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task_struct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task_struct</a:t>
            </a:r>
            <a:r>
              <a:rPr lang="zh-CN" altLang="zh-CN" dirty="0"/>
              <a:t>结构中，下面的哪一个字段不是用来表示进程的状态？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A. volatile long state  	B. unsigned </a:t>
            </a:r>
            <a:r>
              <a:rPr lang="en-US" altLang="zh-CN" dirty="0" err="1"/>
              <a:t>int</a:t>
            </a:r>
            <a:r>
              <a:rPr lang="en-US" altLang="zh-CN" dirty="0"/>
              <a:t> flags 	C.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exit_state</a:t>
            </a:r>
            <a:r>
              <a:rPr lang="en-US" altLang="zh-CN" dirty="0"/>
              <a:t>  	D.	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exit_flags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task_struct</a:t>
            </a:r>
            <a:r>
              <a:rPr lang="zh-CN" altLang="zh-CN" dirty="0"/>
              <a:t>结构中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哪一个字段表示进程的静态优先级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 smtClean="0"/>
              <a:t>A. nice	B</a:t>
            </a:r>
            <a:r>
              <a:rPr kumimoji="1" lang="en-US" altLang="zh-CN" dirty="0"/>
              <a:t>. </a:t>
            </a:r>
            <a:r>
              <a:rPr kumimoji="1" lang="en-US" altLang="zh-CN" dirty="0" err="1" smtClean="0"/>
              <a:t>rt_priority</a:t>
            </a:r>
            <a:r>
              <a:rPr kumimoji="1" lang="en-US" altLang="zh-CN" dirty="0" smtClean="0"/>
              <a:t>  C</a:t>
            </a:r>
            <a:r>
              <a:rPr kumimoji="1" lang="en-US" altLang="zh-CN" dirty="0"/>
              <a:t>. </a:t>
            </a:r>
            <a:r>
              <a:rPr kumimoji="1" lang="en-US" altLang="zh-CN" dirty="0" smtClean="0"/>
              <a:t>priority    D. counter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2611</Words>
  <Application>Microsoft Macintosh PowerPoint</Application>
  <PresentationFormat>全屏显示(4:3)</PresentationFormat>
  <Paragraphs>322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Calibri</vt:lpstr>
      <vt:lpstr>Calibri Light</vt:lpstr>
      <vt:lpstr>Helvetica</vt:lpstr>
      <vt:lpstr>Monotype Sorts</vt:lpstr>
      <vt:lpstr>StarSymbol</vt:lpstr>
      <vt:lpstr>Times New Roman</vt:lpstr>
      <vt:lpstr>Webdings</vt:lpstr>
      <vt:lpstr>楷体_GB2312</vt:lpstr>
      <vt:lpstr>宋体</vt:lpstr>
      <vt:lpstr>Arial</vt:lpstr>
      <vt:lpstr>Office 主题</vt:lpstr>
      <vt:lpstr>操作系统实验（复习）</vt:lpstr>
      <vt:lpstr>考试考什么？</vt:lpstr>
      <vt:lpstr>常见Linux命令</vt:lpstr>
      <vt:lpstr>Linux内核知识－基础</vt:lpstr>
      <vt:lpstr>Linux内核知识－系统相关</vt:lpstr>
      <vt:lpstr>Linux内核知识－系统相关</vt:lpstr>
      <vt:lpstr>Linux内核知识——寄存器</vt:lpstr>
      <vt:lpstr>Linux内核知识——寄存器</vt:lpstr>
      <vt:lpstr>Linux内核知识——进程管理</vt:lpstr>
      <vt:lpstr>Linux内核知识——进程管理</vt:lpstr>
      <vt:lpstr>Linux内核知识——进程管理</vt:lpstr>
      <vt:lpstr>Linux内核知识——内存管理</vt:lpstr>
      <vt:lpstr>Linux内核知识——内存管理</vt:lpstr>
      <vt:lpstr>Linux内核知识——内存管理</vt:lpstr>
      <vt:lpstr>Linux内核知识——内存管理</vt:lpstr>
      <vt:lpstr>Linux内核知识——内存管理</vt:lpstr>
      <vt:lpstr>Linux内核知识——内存管理</vt:lpstr>
      <vt:lpstr>Linux内核知识——文件管理</vt:lpstr>
      <vt:lpstr>Linux内核知识——文件管理</vt:lpstr>
      <vt:lpstr>Linux内核知识——文件管理</vt:lpstr>
      <vt:lpstr>Linux内核知识——文件管理</vt:lpstr>
      <vt:lpstr>Linux内核知识——文件管理</vt:lpstr>
      <vt:lpstr>Linux内核知识——文件管理</vt:lpstr>
      <vt:lpstr>Linux内核知识——misc</vt:lpstr>
      <vt:lpstr>Linux内核知识——misc</vt:lpstr>
      <vt:lpstr>Linux内核知识——misc</vt:lpstr>
      <vt:lpstr>Linux内核知识——misc</vt:lpstr>
      <vt:lpstr>Linux内核知识——misc</vt:lpstr>
      <vt:lpstr>Linux内核知识——misc</vt:lpstr>
      <vt:lpstr>Linux内核知识——misc</vt:lpstr>
      <vt:lpstr>三个实验中用到的知识</vt:lpstr>
      <vt:lpstr>三个实验中用到的知识</vt:lpstr>
      <vt:lpstr>三个实验中用到的知识</vt:lpstr>
      <vt:lpstr>三个实验中用到的知识</vt:lpstr>
      <vt:lpstr>三个实验中用到的知识</vt:lpstr>
      <vt:lpstr>三个实验中用到的知识</vt:lpstr>
      <vt:lpstr>三个实验中用到的知识</vt:lpstr>
      <vt:lpstr>阅读内核代码的能力</vt:lpstr>
      <vt:lpstr>阅读内核代码的能力</vt:lpstr>
      <vt:lpstr>阅读内核代码的能力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操作系统实验（复习）</dc:title>
  <dc:creator>Microsoft Office 用户</dc:creator>
  <cp:lastModifiedBy>Microsoft Office 用户</cp:lastModifiedBy>
  <cp:revision>86</cp:revision>
  <dcterms:created xsi:type="dcterms:W3CDTF">2016-12-26T06:31:42Z</dcterms:created>
  <dcterms:modified xsi:type="dcterms:W3CDTF">2016-12-26T15:00:49Z</dcterms:modified>
</cp:coreProperties>
</file>