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4261-4A82-E44B-75EF-5B6D4D88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E464C-F784-9415-45D5-16A968C0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DC0-839A-D513-2423-31402B1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3213-A2B8-60AC-8CAC-DE6CB750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403D-6EA8-089D-864F-A1260B1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57A9-A501-1775-6C94-77690A1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F78C-02C7-121D-B0A8-E9BE3D24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47C8-D6ED-8249-A173-1A87B5A3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D2DE-4334-E39A-7924-DAF831C6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9591-FD02-F6C9-FBA0-09D17C60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291F4-4BDE-3060-EF17-A61520F39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AFBB2-937B-554B-7B64-3DC66078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AA22-ACA7-9206-D8C4-219790F0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A1D7-2FF8-406F-5A10-0A225BDF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CE1A-0E01-7D7B-12EB-9BEA4B4A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1064-2059-A920-6A48-41A56F0A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D1E2-F3FA-D146-1191-6481048C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A7E1-E5A9-FBC6-5C47-0A3DB1C1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4C13-32C5-CB35-B0CE-B35FA8EC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B77B-D88F-1F07-530E-B2A8689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412-9004-029E-8126-BCA85138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2800-9D38-8979-3F0F-94360003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864B-EDD9-5FBD-E769-081727B0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42AA-3F18-B397-F9B6-7C39031B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E4B0-5BF2-06A7-A67A-657CF5F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D99E-452B-D981-EFC4-A804CBD4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6105-C5DA-9D24-4BA3-DE70F94EA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90A4C-8B84-36E9-538D-F848B800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DE81-CAC2-5F8D-0CDE-3D40AE0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8A11-4A1E-F306-46F3-BBDCBCC5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D6C2-945D-EB1A-73CC-BF8CE746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9D80-BCAB-03E2-8D40-2A5A0DB1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A3A9-2C5E-482A-9C97-2F76440A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786A2-D108-162F-6CA3-F4E9EF39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B5B73-99D9-EB98-6006-C4F7B516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F6ED5-1795-76C5-B412-634800DEF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F02DC-141A-D797-583F-6102296E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120EB-0E48-2325-4446-760BB2C5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02314-CF20-F460-C21A-3AF439C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FCBB-F1D2-D86F-F6FE-E537FA60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A18F-E588-3377-93F3-68B2AC1D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9A40-F2F6-C7CE-56DE-7CBCD66F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AF814-93B6-02BE-9BD9-B7E4A610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0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F5AE2-64EE-2A8F-4E02-E74DEF0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88B1D-8C96-4E66-6574-AA125AB9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A8E10-75DA-014D-731D-8B934273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4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958E-426B-6D84-422C-501AD10F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2161-23AE-27CA-92CA-3AF51D54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F6B3-A5DE-CB19-0A87-BE464636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99B66-57C9-AFA8-08A0-D7D673B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BA19-FFF5-2334-D8E2-4654B856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4BA9-FBC6-B385-DF8F-A535F9D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CC3-AC9A-D2ED-B371-5A3E955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BDD64-D202-9621-07FD-1508C8E16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38394-E4AC-487D-5D2B-33C69BC3F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3929C-4735-7F77-DD53-4BE7B31D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9DFD5-2676-A982-5171-45A935FC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862B-6773-9F5A-2A16-5D5ED1E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1B36B-9894-D6D6-67F4-DD9E0A6A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8CEC-6AD3-3CDE-92CB-66AFF8DA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16CF-8C09-812C-5F9A-559D27A0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A066-96D3-46A7-A3DB-7E4B7F308A84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E8C8-B4B6-CA11-3EC1-21D55CAE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4DBF-D626-6859-16FB-707E6339E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62DE-668B-4C35-9515-606E630AF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jpg"/><Relationship Id="rId7" Type="http://schemas.openxmlformats.org/officeDocument/2006/relationships/package" Target="../embeddings/Microsoft_Excel_Worksheet1.xlsx"/><Relationship Id="rId12" Type="http://schemas.openxmlformats.org/officeDocument/2006/relationships/image" Target="../media/image10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package" Target="../embeddings/Microsoft_Excel_Worksheet3.xlsx"/><Relationship Id="rId5" Type="http://schemas.openxmlformats.org/officeDocument/2006/relationships/package" Target="../embeddings/Microsoft_Excel_Worksheet.xlsx"/><Relationship Id="rId10" Type="http://schemas.openxmlformats.org/officeDocument/2006/relationships/image" Target="../media/image9.emf"/><Relationship Id="rId4" Type="http://schemas.openxmlformats.org/officeDocument/2006/relationships/image" Target="../media/image6.jpg"/><Relationship Id="rId9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D90E-F5EF-FB20-7153-6473253A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2447924"/>
            <a:ext cx="5500125" cy="1584325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/>
              <a:t>Damage Detection on Bearings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1205-4B8F-80E3-7A16-F4041E20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194" y="4943490"/>
            <a:ext cx="5500125" cy="113146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rbel" panose="020B0503020204020204" pitchFamily="34" charset="0"/>
              </a:rPr>
              <a:t>By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rbel" panose="020B0503020204020204" pitchFamily="34" charset="0"/>
              </a:rPr>
              <a:t>Nishilkumar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rbel" panose="020B0503020204020204" pitchFamily="34" charset="0"/>
              </a:rPr>
              <a:t> Balar</a:t>
            </a:r>
          </a:p>
          <a:p>
            <a:pPr algn="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rbel" panose="020B0503020204020204" pitchFamily="34" charset="0"/>
              </a:rPr>
              <a:t>Matr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rbel" panose="020B0503020204020204" pitchFamily="34" charset="0"/>
              </a:rPr>
              <a:t>. No. - 1638936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F5476116-6EB8-D03D-5EEC-0B56E6C1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1" y="1781950"/>
            <a:ext cx="4934980" cy="3294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5D314-CA5A-A7CF-CEC5-C2364837CECD}"/>
              </a:ext>
            </a:extLst>
          </p:cNvPr>
          <p:cNvSpPr txBox="1"/>
          <p:nvPr/>
        </p:nvSpPr>
        <p:spPr>
          <a:xfrm flipH="1">
            <a:off x="5983194" y="1738609"/>
            <a:ext cx="537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rbel" panose="020B0503020204020204" pitchFamily="34" charset="0"/>
              </a:rPr>
              <a:t>Condition Monitoring Project</a:t>
            </a:r>
            <a:endParaRPr lang="en-IN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6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1C6257-8AFD-E0E3-7752-1557A4926116}"/>
              </a:ext>
            </a:extLst>
          </p:cNvPr>
          <p:cNvSpPr txBox="1"/>
          <p:nvPr/>
        </p:nvSpPr>
        <p:spPr>
          <a:xfrm>
            <a:off x="3048965" y="2644170"/>
            <a:ext cx="6094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1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99056-3382-1CD9-C43C-5529694A5D10}"/>
              </a:ext>
            </a:extLst>
          </p:cNvPr>
          <p:cNvSpPr txBox="1"/>
          <p:nvPr/>
        </p:nvSpPr>
        <p:spPr>
          <a:xfrm>
            <a:off x="361093" y="174548"/>
            <a:ext cx="734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Experimental Setup 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96CA4-69DD-6406-2C49-B3C9B3C19FBF}"/>
              </a:ext>
            </a:extLst>
          </p:cNvPr>
          <p:cNvSpPr/>
          <p:nvPr/>
        </p:nvSpPr>
        <p:spPr>
          <a:xfrm>
            <a:off x="8781660" y="1591560"/>
            <a:ext cx="2659225" cy="102636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6D20A-C76A-0372-095C-1991013CDFCC}"/>
              </a:ext>
            </a:extLst>
          </p:cNvPr>
          <p:cNvSpPr/>
          <p:nvPr/>
        </p:nvSpPr>
        <p:spPr>
          <a:xfrm>
            <a:off x="8780103" y="1694196"/>
            <a:ext cx="307911" cy="16795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1E0336-4AC0-9E52-B31E-0BEE856C5A71}"/>
              </a:ext>
            </a:extLst>
          </p:cNvPr>
          <p:cNvCxnSpPr>
            <a:stCxn id="4" idx="1"/>
            <a:endCxn id="4" idx="0"/>
          </p:cNvCxnSpPr>
          <p:nvPr/>
        </p:nvCxnSpPr>
        <p:spPr>
          <a:xfrm flipV="1">
            <a:off x="8780103" y="1694196"/>
            <a:ext cx="153956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DEC7E2-B8DC-39AE-D70A-9938A1841D65}"/>
              </a:ext>
            </a:extLst>
          </p:cNvPr>
          <p:cNvCxnSpPr>
            <a:stCxn id="4" idx="2"/>
            <a:endCxn id="4" idx="3"/>
          </p:cNvCxnSpPr>
          <p:nvPr/>
        </p:nvCxnSpPr>
        <p:spPr>
          <a:xfrm flipV="1">
            <a:off x="8934059" y="1778172"/>
            <a:ext cx="153955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4CD16-F72E-FE9D-2807-3925CAC80606}"/>
              </a:ext>
            </a:extLst>
          </p:cNvPr>
          <p:cNvSpPr/>
          <p:nvPr/>
        </p:nvSpPr>
        <p:spPr>
          <a:xfrm>
            <a:off x="11132974" y="1693576"/>
            <a:ext cx="307911" cy="16795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49850E-0E81-78D5-9811-FD9E93E0F13F}"/>
              </a:ext>
            </a:extLst>
          </p:cNvPr>
          <p:cNvCxnSpPr>
            <a:stCxn id="11" idx="1"/>
            <a:endCxn id="11" idx="0"/>
          </p:cNvCxnSpPr>
          <p:nvPr/>
        </p:nvCxnSpPr>
        <p:spPr>
          <a:xfrm flipV="1">
            <a:off x="11132974" y="1693576"/>
            <a:ext cx="153956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C19B9E-DFC5-1442-E19E-24D68278723F}"/>
              </a:ext>
            </a:extLst>
          </p:cNvPr>
          <p:cNvCxnSpPr>
            <a:stCxn id="11" idx="2"/>
            <a:endCxn id="11" idx="3"/>
          </p:cNvCxnSpPr>
          <p:nvPr/>
        </p:nvCxnSpPr>
        <p:spPr>
          <a:xfrm flipV="1">
            <a:off x="11286930" y="1777552"/>
            <a:ext cx="153955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38550-4D28-A629-F9DC-FA32B102FD3B}"/>
              </a:ext>
            </a:extLst>
          </p:cNvPr>
          <p:cNvSpPr/>
          <p:nvPr/>
        </p:nvSpPr>
        <p:spPr>
          <a:xfrm>
            <a:off x="8780103" y="1423609"/>
            <a:ext cx="307911" cy="16795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42DD29-B25A-623F-B17B-62FD0101ABA9}"/>
              </a:ext>
            </a:extLst>
          </p:cNvPr>
          <p:cNvCxnSpPr>
            <a:stCxn id="18" idx="1"/>
            <a:endCxn id="18" idx="0"/>
          </p:cNvCxnSpPr>
          <p:nvPr/>
        </p:nvCxnSpPr>
        <p:spPr>
          <a:xfrm flipV="1">
            <a:off x="8780103" y="1423609"/>
            <a:ext cx="153956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9EBF97-B22B-B8F9-2100-2FEE0CCD08CC}"/>
              </a:ext>
            </a:extLst>
          </p:cNvPr>
          <p:cNvCxnSpPr>
            <a:stCxn id="18" idx="2"/>
            <a:endCxn id="18" idx="3"/>
          </p:cNvCxnSpPr>
          <p:nvPr/>
        </p:nvCxnSpPr>
        <p:spPr>
          <a:xfrm flipV="1">
            <a:off x="8934059" y="1507585"/>
            <a:ext cx="153955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F4B6F1-AEDB-9454-4ED6-5518491368BA}"/>
              </a:ext>
            </a:extLst>
          </p:cNvPr>
          <p:cNvSpPr/>
          <p:nvPr/>
        </p:nvSpPr>
        <p:spPr>
          <a:xfrm>
            <a:off x="11132974" y="1423607"/>
            <a:ext cx="307911" cy="16795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4234CF-1433-1E29-3415-F6806DDE4DF0}"/>
              </a:ext>
            </a:extLst>
          </p:cNvPr>
          <p:cNvCxnSpPr>
            <a:stCxn id="21" idx="1"/>
            <a:endCxn id="21" idx="0"/>
          </p:cNvCxnSpPr>
          <p:nvPr/>
        </p:nvCxnSpPr>
        <p:spPr>
          <a:xfrm flipV="1">
            <a:off x="11132974" y="1423607"/>
            <a:ext cx="153956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CCB73F-A373-8422-D5EA-ECB9AFF50E20}"/>
              </a:ext>
            </a:extLst>
          </p:cNvPr>
          <p:cNvCxnSpPr>
            <a:stCxn id="21" idx="2"/>
            <a:endCxn id="21" idx="3"/>
          </p:cNvCxnSpPr>
          <p:nvPr/>
        </p:nvCxnSpPr>
        <p:spPr>
          <a:xfrm flipV="1">
            <a:off x="11286930" y="1507583"/>
            <a:ext cx="153955" cy="83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4A1040-1E69-D368-B13D-A6210E1AE8E7}"/>
              </a:ext>
            </a:extLst>
          </p:cNvPr>
          <p:cNvSpPr/>
          <p:nvPr/>
        </p:nvSpPr>
        <p:spPr>
          <a:xfrm>
            <a:off x="9983444" y="1326574"/>
            <a:ext cx="307911" cy="261256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907C0-B85C-328B-3945-FFA25959536B}"/>
              </a:ext>
            </a:extLst>
          </p:cNvPr>
          <p:cNvSpPr/>
          <p:nvPr/>
        </p:nvSpPr>
        <p:spPr>
          <a:xfrm>
            <a:off x="9981888" y="1693576"/>
            <a:ext cx="307911" cy="261256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7B1C2-C0F7-818C-19B2-0B2637C0B3C8}"/>
              </a:ext>
            </a:extLst>
          </p:cNvPr>
          <p:cNvCxnSpPr>
            <a:stCxn id="25" idx="1"/>
            <a:endCxn id="25" idx="3"/>
          </p:cNvCxnSpPr>
          <p:nvPr/>
        </p:nvCxnSpPr>
        <p:spPr>
          <a:xfrm>
            <a:off x="9981888" y="1824204"/>
            <a:ext cx="3079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6F22E-00AF-C403-9C9D-5E7BC81926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9983444" y="1457202"/>
            <a:ext cx="3079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9FEFC3-1B98-9B25-21EF-F2495E264F7F}"/>
              </a:ext>
            </a:extLst>
          </p:cNvPr>
          <p:cNvSpPr/>
          <p:nvPr/>
        </p:nvSpPr>
        <p:spPr>
          <a:xfrm>
            <a:off x="10095410" y="1121767"/>
            <a:ext cx="91752" cy="2016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E675D36-7D76-5CE7-3BBD-203D31640517}"/>
              </a:ext>
            </a:extLst>
          </p:cNvPr>
          <p:cNvSpPr/>
          <p:nvPr/>
        </p:nvSpPr>
        <p:spPr>
          <a:xfrm>
            <a:off x="10138270" y="1023766"/>
            <a:ext cx="329184" cy="159739"/>
          </a:xfrm>
          <a:custGeom>
            <a:avLst/>
            <a:gdLst>
              <a:gd name="connsiteX0" fmla="*/ 0 w 329184"/>
              <a:gd name="connsiteY0" fmla="*/ 98779 h 159739"/>
              <a:gd name="connsiteX1" fmla="*/ 97536 w 329184"/>
              <a:gd name="connsiteY1" fmla="*/ 1243 h 159739"/>
              <a:gd name="connsiteX2" fmla="*/ 243840 w 329184"/>
              <a:gd name="connsiteY2" fmla="*/ 159739 h 159739"/>
              <a:gd name="connsiteX3" fmla="*/ 243840 w 329184"/>
              <a:gd name="connsiteY3" fmla="*/ 159739 h 159739"/>
              <a:gd name="connsiteX4" fmla="*/ 329184 w 329184"/>
              <a:gd name="connsiteY4" fmla="*/ 147547 h 159739"/>
              <a:gd name="connsiteX5" fmla="*/ 329184 w 329184"/>
              <a:gd name="connsiteY5" fmla="*/ 147547 h 15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184" h="159739">
                <a:moveTo>
                  <a:pt x="0" y="98779"/>
                </a:moveTo>
                <a:cubicBezTo>
                  <a:pt x="28448" y="44931"/>
                  <a:pt x="56896" y="-8917"/>
                  <a:pt x="97536" y="1243"/>
                </a:cubicBezTo>
                <a:cubicBezTo>
                  <a:pt x="138176" y="11403"/>
                  <a:pt x="243840" y="159739"/>
                  <a:pt x="243840" y="159739"/>
                </a:cubicBezTo>
                <a:lnTo>
                  <a:pt x="243840" y="159739"/>
                </a:lnTo>
                <a:lnTo>
                  <a:pt x="329184" y="147547"/>
                </a:lnTo>
                <a:lnTo>
                  <a:pt x="329184" y="1475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2A5F4-83F0-1961-BFCE-F9E0CF9AD5D9}"/>
              </a:ext>
            </a:extLst>
          </p:cNvPr>
          <p:cNvSpPr txBox="1"/>
          <p:nvPr/>
        </p:nvSpPr>
        <p:spPr>
          <a:xfrm>
            <a:off x="329063" y="1104741"/>
            <a:ext cx="9164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Accelerometer sensor (vibration sensor)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Sensor type: PCB 353B15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orbel" panose="020B0503020204020204" pitchFamily="34" charset="0"/>
              </a:rPr>
              <a:t>Bearing (SKF - 61804)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orbel" panose="020B0503020204020204" pitchFamily="34" charset="0"/>
              </a:rPr>
              <a:t>Coupler type: Kistler 5134A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orbel" panose="020B0503020204020204" pitchFamily="34" charset="0"/>
              </a:rPr>
              <a:t>Measurement device: </a:t>
            </a:r>
            <a:r>
              <a:rPr lang="en-IN" sz="2400" dirty="0" err="1">
                <a:latin typeface="Corbel" panose="020B0503020204020204" pitchFamily="34" charset="0"/>
              </a:rPr>
              <a:t>dSPACE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 err="1">
                <a:latin typeface="Corbel" panose="020B0503020204020204" pitchFamily="34" charset="0"/>
              </a:rPr>
              <a:t>MicroLabBox</a:t>
            </a:r>
            <a:r>
              <a:rPr lang="en-IN" sz="2400" dirty="0">
                <a:latin typeface="Corbel" panose="020B0503020204020204" pitchFamily="34" charset="0"/>
              </a:rPr>
              <a:t> (16 Bit A/D Converter)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orbel" panose="020B0503020204020204" pitchFamily="34" charset="0"/>
              </a:rPr>
              <a:t>Sampling Frequency: 40kHz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9202A2-BD87-6C8B-2407-C69D842A14B3}"/>
              </a:ext>
            </a:extLst>
          </p:cNvPr>
          <p:cNvSpPr/>
          <p:nvPr/>
        </p:nvSpPr>
        <p:spPr>
          <a:xfrm>
            <a:off x="9675534" y="882434"/>
            <a:ext cx="924042" cy="138093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A35DC6-E78B-40E1-A3A9-DDE981DC9B52}"/>
              </a:ext>
            </a:extLst>
          </p:cNvPr>
          <p:cNvSpPr txBox="1"/>
          <p:nvPr/>
        </p:nvSpPr>
        <p:spPr>
          <a:xfrm>
            <a:off x="10493051" y="2252210"/>
            <a:ext cx="108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FOCUS!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7DB6F-F26F-1EE4-D770-31064CC6D35D}"/>
                  </a:ext>
                </a:extLst>
              </p:cNvPr>
              <p:cNvSpPr txBox="1"/>
              <p:nvPr/>
            </p:nvSpPr>
            <p:spPr>
              <a:xfrm>
                <a:off x="6096000" y="4102248"/>
                <a:ext cx="48684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rbel" panose="020B0503020204020204" pitchFamily="34" charset="0"/>
                  </a:rPr>
                  <a:t>Geometry of Bearing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= 26.15 mm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= 3.7 mm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𝑤𝑘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= 13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 = 0</a:t>
                </a:r>
                <a:r>
                  <a:rPr lang="en-US" sz="2400" dirty="0">
                    <a:latin typeface="Corbel" panose="020B0503020204020204" pitchFamily="34" charset="0"/>
                    <a:ea typeface="DengXian" panose="020B0503020204020204" pitchFamily="2" charset="-122"/>
                  </a:rPr>
                  <a:t> </a:t>
                </a:r>
                <a:r>
                  <a:rPr lang="en-US" sz="2400" dirty="0">
                    <a:latin typeface="Corbel" panose="020B0503020204020204" pitchFamily="34" charset="0"/>
                    <a:ea typeface="DengXian" panose="02010600030101010101" pitchFamily="2" charset="-122"/>
                  </a:rPr>
                  <a:t>°</a:t>
                </a:r>
                <a:endParaRPr lang="en-US" sz="2400" dirty="0">
                  <a:latin typeface="Corbel" panose="020B0503020204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  = 35-50 Hz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7DB6F-F26F-1EE4-D770-31064CC6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02248"/>
                <a:ext cx="4868402" cy="2308324"/>
              </a:xfrm>
              <a:prstGeom prst="rect">
                <a:avLst/>
              </a:prstGeom>
              <a:blipFill>
                <a:blip r:embed="rId2"/>
                <a:stretch>
                  <a:fillRect l="-1877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205B2A8-9D83-0B5B-F273-489BB289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61" y="3786042"/>
            <a:ext cx="4045012" cy="29938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807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B11EE-CD32-61A0-468F-CA192F6982AC}"/>
              </a:ext>
            </a:extLst>
          </p:cNvPr>
          <p:cNvSpPr txBox="1"/>
          <p:nvPr/>
        </p:nvSpPr>
        <p:spPr>
          <a:xfrm flipH="1">
            <a:off x="683311" y="382555"/>
            <a:ext cx="541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Objective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53062-9E22-A2C8-049A-B07003812E4C}"/>
              </a:ext>
            </a:extLst>
          </p:cNvPr>
          <p:cNvSpPr txBox="1"/>
          <p:nvPr/>
        </p:nvSpPr>
        <p:spPr>
          <a:xfrm>
            <a:off x="802433" y="1334277"/>
            <a:ext cx="10982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Data Archive: </a:t>
            </a:r>
            <a:r>
              <a:rPr lang="en-US" sz="2400" b="1" dirty="0">
                <a:latin typeface="Corbel" panose="020B0503020204020204" pitchFamily="34" charset="0"/>
              </a:rPr>
              <a:t>WS2223_16</a:t>
            </a:r>
            <a:r>
              <a:rPr lang="en-US" sz="2400" dirty="0">
                <a:latin typeface="Corbel" panose="020B0503020204020204" pitchFamily="34" charset="0"/>
              </a:rPr>
              <a:t>  (data of signal for 3 different bearings)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The project's goal is to analyze three provided signals that are composed of information from a bearing. We must determine which signal is the damaged signal in order to identify the data that the signals convey about the damaged bearing.</a:t>
            </a:r>
            <a:endParaRPr lang="en-IN" sz="2400" dirty="0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75000-6350-77FB-B84B-4FA2BF21FD0A}"/>
              </a:ext>
            </a:extLst>
          </p:cNvPr>
          <p:cNvSpPr txBox="1"/>
          <p:nvPr/>
        </p:nvSpPr>
        <p:spPr>
          <a:xfrm>
            <a:off x="683311" y="3326363"/>
            <a:ext cx="3898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Proposed steps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0CB8D-E650-3C4C-327D-AD7CA820E9A4}"/>
              </a:ext>
            </a:extLst>
          </p:cNvPr>
          <p:cNvSpPr txBox="1"/>
          <p:nvPr/>
        </p:nvSpPr>
        <p:spPr>
          <a:xfrm>
            <a:off x="683311" y="4323498"/>
            <a:ext cx="6587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orbel" panose="020B0503020204020204" pitchFamily="34" charset="0"/>
              </a:rPr>
              <a:t>Time Domain Signal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orbel" panose="020B0503020204020204" pitchFamily="34" charset="0"/>
              </a:rPr>
              <a:t>Frequency Domain Signal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orbel" panose="020B0503020204020204" pitchFamily="34" charset="0"/>
              </a:rPr>
              <a:t>Envelope Spectra Analysis</a:t>
            </a:r>
          </a:p>
        </p:txBody>
      </p:sp>
    </p:spTree>
    <p:extLst>
      <p:ext uri="{BB962C8B-B14F-4D97-AF65-F5344CB8AC3E}">
        <p14:creationId xmlns:p14="http://schemas.microsoft.com/office/powerpoint/2010/main" val="27126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A9EF9-D2E8-01D2-5863-EB6BAA0AFD46}"/>
              </a:ext>
            </a:extLst>
          </p:cNvPr>
          <p:cNvSpPr txBox="1"/>
          <p:nvPr/>
        </p:nvSpPr>
        <p:spPr>
          <a:xfrm>
            <a:off x="457199" y="121298"/>
            <a:ext cx="5206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Time Domain Analysis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38F9ED-8AB8-9EA3-15D4-4B92262E1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757" r="8243"/>
          <a:stretch/>
        </p:blipFill>
        <p:spPr>
          <a:xfrm>
            <a:off x="2542" y="998296"/>
            <a:ext cx="5033641" cy="2817892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8" name="Picture 7" descr="A picture containing text, tool&#10;&#10;Description automatically generated">
            <a:extLst>
              <a:ext uri="{FF2B5EF4-FFF2-40B4-BE49-F238E27FC236}">
                <a16:creationId xmlns:a16="http://schemas.microsoft.com/office/drawing/2014/main" id="{457E14C5-D8A7-09A9-C6F7-F367B0F9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r="8023"/>
          <a:stretch/>
        </p:blipFill>
        <p:spPr>
          <a:xfrm>
            <a:off x="6993640" y="917575"/>
            <a:ext cx="5198360" cy="2914651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2FC60C9-E4AA-C926-C4E4-80C13A2F6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r="8751"/>
          <a:stretch/>
        </p:blipFill>
        <p:spPr>
          <a:xfrm>
            <a:off x="3492759" y="3906545"/>
            <a:ext cx="5206482" cy="2951455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5B392D6-63BC-CF0C-DD44-BC37830AE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3986213"/>
          <a:ext cx="1884363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463040" imgH="2202054" progId="Excel.Sheet.12">
                  <p:embed/>
                </p:oleObj>
              </mc:Choice>
              <mc:Fallback>
                <p:oleObj name="Worksheet" r:id="rId5" imgW="1463040" imgH="2202054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5B392D6-63BC-CF0C-DD44-BC37830AE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" y="3986213"/>
                        <a:ext cx="1884363" cy="283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6">
                            <a:alpha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330E0-B6B8-901C-3906-B068D4BA8940}"/>
              </a:ext>
            </a:extLst>
          </p:cNvPr>
          <p:cNvCxnSpPr>
            <a:cxnSpLocks/>
          </p:cNvCxnSpPr>
          <p:nvPr/>
        </p:nvCxnSpPr>
        <p:spPr>
          <a:xfrm>
            <a:off x="1717040" y="3832226"/>
            <a:ext cx="0" cy="153530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4C611C9-13C5-4E82-1C82-AFB0A5F02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1710" y="4024312"/>
          <a:ext cx="1882775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463040" imgH="2202054" progId="Excel.Sheet.12">
                  <p:embed/>
                </p:oleObj>
              </mc:Choice>
              <mc:Fallback>
                <p:oleObj name="Worksheet" r:id="rId7" imgW="1463040" imgH="2202054" progId="Excel.Sheet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4C611C9-13C5-4E82-1C82-AFB0A5F02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1710" y="4024312"/>
                        <a:ext cx="1882775" cy="283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>
                            <a:alpha val="80000"/>
                          </a:srgb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B84B1AE-1BA3-16FE-A316-61FFB9237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82" y="4026892"/>
          <a:ext cx="1883980" cy="283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463040" imgH="2202054" progId="Excel.Sheet.12">
                  <p:embed/>
                </p:oleObj>
              </mc:Choice>
              <mc:Fallback>
                <p:oleObj name="Worksheet" r:id="rId9" imgW="1463040" imgH="2202054" progId="Excel.Sheet.12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B84B1AE-1BA3-16FE-A316-61FFB9237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382" y="4026892"/>
                        <a:ext cx="1883980" cy="28341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  <a:alpha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C87A4-0318-F3C2-8A47-6AF5F5D9CA2A}"/>
              </a:ext>
            </a:extLst>
          </p:cNvPr>
          <p:cNvCxnSpPr>
            <a:cxnSpLocks/>
          </p:cNvCxnSpPr>
          <p:nvPr/>
        </p:nvCxnSpPr>
        <p:spPr>
          <a:xfrm>
            <a:off x="10962640" y="3832226"/>
            <a:ext cx="0" cy="1920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FC704E6-2B5F-EB68-4881-FEA74391F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9719" y="1151216"/>
          <a:ext cx="1690384" cy="254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463040" imgH="2202054" progId="Excel.Sheet.12">
                  <p:embed/>
                </p:oleObj>
              </mc:Choice>
              <mc:Fallback>
                <p:oleObj name="Worksheet" r:id="rId11" imgW="1463040" imgH="2202054" progId="Excel.Sheet.12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FC704E6-2B5F-EB68-4881-FEA74391F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9719" y="1151216"/>
                        <a:ext cx="1690384" cy="25441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92D050">
                            <a:alpha val="80000"/>
                          </a:srgb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77B028-E93F-4D17-862B-2A341260775D}"/>
              </a:ext>
            </a:extLst>
          </p:cNvPr>
          <p:cNvCxnSpPr>
            <a:cxnSpLocks/>
          </p:cNvCxnSpPr>
          <p:nvPr/>
        </p:nvCxnSpPr>
        <p:spPr>
          <a:xfrm flipV="1">
            <a:off x="5663680" y="3695344"/>
            <a:ext cx="0" cy="211201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083FA-BE72-05D9-9D65-9B45AFAE0536}"/>
              </a:ext>
            </a:extLst>
          </p:cNvPr>
          <p:cNvSpPr txBox="1"/>
          <p:nvPr/>
        </p:nvSpPr>
        <p:spPr>
          <a:xfrm>
            <a:off x="457199" y="61168"/>
            <a:ext cx="5206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Time Domain Analysis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87B55-76D4-44B3-EA8F-952BDA609818}"/>
              </a:ext>
            </a:extLst>
          </p:cNvPr>
          <p:cNvSpPr txBox="1"/>
          <p:nvPr/>
        </p:nvSpPr>
        <p:spPr>
          <a:xfrm>
            <a:off x="335280" y="9914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Probability Density Function (PDF) and Cumulative Distribution Function (CDF) </a:t>
            </a:r>
            <a:endParaRPr lang="en-IN" sz="2400" b="1" dirty="0">
              <a:latin typeface="Corbel" panose="020B0503020204020204" pitchFamily="34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7AF7506-BE11-C08F-015D-53EF638ED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9" t="3088" r="8751" b="1879"/>
          <a:stretch/>
        </p:blipFill>
        <p:spPr>
          <a:xfrm>
            <a:off x="89027" y="1615440"/>
            <a:ext cx="5942824" cy="3281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F30B7F0-C715-0E8B-BD0F-001730462F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262" r="9167" b="1706"/>
          <a:stretch/>
        </p:blipFill>
        <p:spPr>
          <a:xfrm>
            <a:off x="6225782" y="1615440"/>
            <a:ext cx="5877191" cy="3281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40867-CA3D-E022-C4BD-61B8535D9BBF}"/>
              </a:ext>
            </a:extLst>
          </p:cNvPr>
          <p:cNvSpPr txBox="1"/>
          <p:nvPr/>
        </p:nvSpPr>
        <p:spPr>
          <a:xfrm>
            <a:off x="2743200" y="5242560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Observations: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No detection of Statistical based change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Features from time domain analysis are not informative</a:t>
            </a:r>
            <a:endParaRPr lang="en-IN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DDCC2-CA2D-F701-8B7C-550EE75A58DF}"/>
              </a:ext>
            </a:extLst>
          </p:cNvPr>
          <p:cNvSpPr txBox="1"/>
          <p:nvPr/>
        </p:nvSpPr>
        <p:spPr>
          <a:xfrm>
            <a:off x="457199" y="-20745"/>
            <a:ext cx="675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Frequency Domain Analysis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EAC118D-0C78-BDA8-59FF-3B8A1BE4B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916" r="8750" b="2743"/>
          <a:stretch/>
        </p:blipFill>
        <p:spPr>
          <a:xfrm>
            <a:off x="91439" y="661968"/>
            <a:ext cx="5821681" cy="3175462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8947F75-A16C-4EC2-FCE0-54FB7EC93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3434" r="9000" b="3434"/>
          <a:stretch/>
        </p:blipFill>
        <p:spPr>
          <a:xfrm>
            <a:off x="6278880" y="661968"/>
            <a:ext cx="5821681" cy="316958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AF92773-91A4-1025-E84F-9203AC1AFC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3434" r="9000" b="3434"/>
          <a:stretch/>
        </p:blipFill>
        <p:spPr>
          <a:xfrm>
            <a:off x="4272279" y="3867940"/>
            <a:ext cx="5486398" cy="2990060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D61C7-88E6-F0D5-A48B-C0D99B017DFB}"/>
              </a:ext>
            </a:extLst>
          </p:cNvPr>
          <p:cNvSpPr txBox="1"/>
          <p:nvPr/>
        </p:nvSpPr>
        <p:spPr>
          <a:xfrm>
            <a:off x="284478" y="4257040"/>
            <a:ext cx="3738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rbel" panose="020B0503020204020204" pitchFamily="34" charset="0"/>
              </a:rPr>
              <a:t>Fast Fourier Transform (FFT) of the measured signal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rbel" panose="020B0503020204020204" pitchFamily="34" charset="0"/>
              </a:rPr>
              <a:t>Resonance because of shock shaped impulse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rbel" panose="020B0503020204020204" pitchFamily="34" charset="0"/>
              </a:rPr>
              <a:t>Damage frequency modulation with high frequency</a:t>
            </a:r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5C696-0BDD-DC89-B19F-6C8E5D69FFB8}"/>
              </a:ext>
            </a:extLst>
          </p:cNvPr>
          <p:cNvSpPr txBox="1"/>
          <p:nvPr/>
        </p:nvSpPr>
        <p:spPr>
          <a:xfrm>
            <a:off x="5953759" y="-60960"/>
            <a:ext cx="675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Frequency Domain Analysis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628F2-5707-7BA0-CADA-C52CC349FF2C}"/>
              </a:ext>
            </a:extLst>
          </p:cNvPr>
          <p:cNvSpPr txBox="1"/>
          <p:nvPr/>
        </p:nvSpPr>
        <p:spPr>
          <a:xfrm>
            <a:off x="6268720" y="812800"/>
            <a:ext cx="556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Envelope Formation for demodulation of damaged signal from high frequency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Power Spectrum Density of Envelope signal</a:t>
            </a:r>
            <a:endParaRPr lang="en-IN" sz="2400" dirty="0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1BADF-A5C4-FCDB-BBD2-CAE6249AB993}"/>
              </a:ext>
            </a:extLst>
          </p:cNvPr>
          <p:cNvSpPr txBox="1"/>
          <p:nvPr/>
        </p:nvSpPr>
        <p:spPr>
          <a:xfrm>
            <a:off x="1" y="3337560"/>
            <a:ext cx="5130800" cy="1477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Peak Energy in dB/Hz for Bearing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Outer Race Frequency and its harmonics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278.2 Hz (1x, 2x, 3x,..)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Bearing Roll Over Frequency and its harmonics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49.84 Hz (1x, 2x, 3x,..)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1F23-34B8-83EF-2C8D-96E4C5327013}"/>
              </a:ext>
            </a:extLst>
          </p:cNvPr>
          <p:cNvSpPr txBox="1"/>
          <p:nvPr/>
        </p:nvSpPr>
        <p:spPr>
          <a:xfrm>
            <a:off x="1" y="5085080"/>
            <a:ext cx="5130800" cy="1477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Peak Energy in dB/Hz for Bearing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Inner Race Frequency and its harmonics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369.81 Hz (1x, 2x, 3x,..)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Side Bands of  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±</a:t>
            </a:r>
            <a:r>
              <a:rPr lang="en-US" dirty="0">
                <a:latin typeface="Corbel" panose="020B0503020204020204" pitchFamily="34" charset="0"/>
              </a:rPr>
              <a:t>49.84 Hz (1x, 2x,..) </a:t>
            </a:r>
            <a:r>
              <a:rPr lang="en-US" dirty="0" err="1">
                <a:latin typeface="Corbel" panose="020B0503020204020204" pitchFamily="34" charset="0"/>
              </a:rPr>
              <a:t>w.r.t.</a:t>
            </a:r>
            <a:r>
              <a:rPr lang="en-US" dirty="0">
                <a:latin typeface="Corbel" panose="020B0503020204020204" pitchFamily="34" charset="0"/>
              </a:rPr>
              <a:t> Inner race damage frequency because of modulation. 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70332C4-5715-005B-EB45-4A911FE2B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3954" r="8845" b="3261"/>
          <a:stretch/>
        </p:blipFill>
        <p:spPr>
          <a:xfrm>
            <a:off x="28650" y="-4123"/>
            <a:ext cx="5905083" cy="3184203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FFC8B27-1071-4A82-E601-04D484CB9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3954" r="8663" b="2214"/>
          <a:stretch/>
        </p:blipFill>
        <p:spPr>
          <a:xfrm>
            <a:off x="5262816" y="3103262"/>
            <a:ext cx="6900534" cy="3754738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0163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DCAE9C-2E6E-8DE3-7743-4024CE92950A}"/>
              </a:ext>
            </a:extLst>
          </p:cNvPr>
          <p:cNvSpPr txBox="1"/>
          <p:nvPr/>
        </p:nvSpPr>
        <p:spPr>
          <a:xfrm>
            <a:off x="457199" y="0"/>
            <a:ext cx="7020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Frequency Domain Analysis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38B8-CD71-DBEB-2D30-AD046540ED81}"/>
              </a:ext>
            </a:extLst>
          </p:cNvPr>
          <p:cNvSpPr txBox="1"/>
          <p:nvPr/>
        </p:nvSpPr>
        <p:spPr>
          <a:xfrm>
            <a:off x="4442333" y="5072896"/>
            <a:ext cx="7505827" cy="17851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Peak Energy in dB/Hz for Bearing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Corbel" panose="020B0503020204020204" pitchFamily="34" charset="0"/>
              </a:rPr>
              <a:t>Outer Race Frequency and its harmonics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Corbel" panose="020B0503020204020204" pitchFamily="34" charset="0"/>
              </a:rPr>
              <a:t>211.856 Hz (1x, 2x, 3x,..)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Corbel" panose="020B0503020204020204" pitchFamily="34" charset="0"/>
              </a:rPr>
              <a:t>Cage damage Frequency for Fix Outer Ring and its harmonics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Corbel" panose="020B0503020204020204" pitchFamily="34" charset="0"/>
              </a:rPr>
              <a:t>16.30 Hz (1x, 2x, 3x,..)</a:t>
            </a:r>
            <a:endParaRPr lang="en-IN" sz="2200" dirty="0">
              <a:latin typeface="Corbel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981FC-4B07-3501-87B6-4F21F8CB1515}"/>
              </a:ext>
            </a:extLst>
          </p:cNvPr>
          <p:cNvSpPr txBox="1"/>
          <p:nvPr/>
        </p:nvSpPr>
        <p:spPr>
          <a:xfrm>
            <a:off x="7749667" y="1016000"/>
            <a:ext cx="41984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Note: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orbel" panose="020B0503020204020204" pitchFamily="34" charset="0"/>
              </a:rPr>
              <a:t>Envelope Spectrum of each bearing shows peak at Roll Over Frequency and its harmonics which indicates vibration signal measurement due to shaft’s rotation speed.</a:t>
            </a:r>
            <a:endParaRPr lang="en-IN" sz="2200" dirty="0">
              <a:latin typeface="Corbel" panose="020B0503020204020204" pitchFamily="34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5F2368D-1877-1B00-20D8-767CFBF95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3724" r="8917" b="2916"/>
          <a:stretch/>
        </p:blipFill>
        <p:spPr>
          <a:xfrm>
            <a:off x="0" y="707886"/>
            <a:ext cx="7502342" cy="4128016"/>
          </a:xfrm>
          <a:prstGeom prst="rect">
            <a:avLst/>
          </a:prstGeom>
          <a:solidFill>
            <a:srgbClr val="92D050"/>
          </a:solidFill>
          <a:ln w="158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17111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89607-2A50-ABD4-122B-B7AFDDA6554F}"/>
              </a:ext>
            </a:extLst>
          </p:cNvPr>
          <p:cNvSpPr txBox="1"/>
          <p:nvPr/>
        </p:nvSpPr>
        <p:spPr>
          <a:xfrm>
            <a:off x="175291" y="0"/>
            <a:ext cx="477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Corbel" panose="020B0503020204020204" pitchFamily="34" charset="0"/>
              </a:rPr>
              <a:t>Concluded Result</a:t>
            </a:r>
            <a:endParaRPr lang="en-IN" sz="4000" b="1" u="sng" dirty="0">
              <a:latin typeface="Corbel" panose="020B0503020204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DEDCC7-E499-AD33-EF20-05FF6FF32D61}"/>
              </a:ext>
            </a:extLst>
          </p:cNvPr>
          <p:cNvGraphicFramePr>
            <a:graphicFrameLocks noGrp="1"/>
          </p:cNvGraphicFramePr>
          <p:nvPr/>
        </p:nvGraphicFramePr>
        <p:xfrm>
          <a:off x="721244" y="1539240"/>
          <a:ext cx="10309047" cy="3779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29359">
                  <a:extLst>
                    <a:ext uri="{9D8B030D-6E8A-4147-A177-3AD203B41FA5}">
                      <a16:colId xmlns:a16="http://schemas.microsoft.com/office/drawing/2014/main" val="2822047433"/>
                    </a:ext>
                  </a:extLst>
                </a:gridCol>
                <a:gridCol w="3472405">
                  <a:extLst>
                    <a:ext uri="{9D8B030D-6E8A-4147-A177-3AD203B41FA5}">
                      <a16:colId xmlns:a16="http://schemas.microsoft.com/office/drawing/2014/main" val="4181870497"/>
                    </a:ext>
                  </a:extLst>
                </a:gridCol>
                <a:gridCol w="4907283">
                  <a:extLst>
                    <a:ext uri="{9D8B030D-6E8A-4147-A177-3AD203B41FA5}">
                      <a16:colId xmlns:a16="http://schemas.microsoft.com/office/drawing/2014/main" val="3782413046"/>
                    </a:ext>
                  </a:extLst>
                </a:gridCol>
              </a:tblGrid>
              <a:tr h="478582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Bearing No. 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File No. (WS2023_16)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Detected Damage 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60617"/>
                  </a:ext>
                </a:extLst>
              </a:tr>
              <a:tr h="872709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kern="120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file_004_23192223</a:t>
                      </a:r>
                    </a:p>
                    <a:p>
                      <a:pPr algn="ctr"/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Damage on Outer Ring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8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2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kern="120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file_009_23192223</a:t>
                      </a:r>
                    </a:p>
                    <a:p>
                      <a:pPr algn="ctr"/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Damage on Inner Ring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32749"/>
                  </a:ext>
                </a:extLst>
              </a:tr>
              <a:tr h="1366979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3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kern="120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file_023_23192223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Damage on Outer Ring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8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rbel" panose="020B0503020204020204" pitchFamily="34" charset="0"/>
                        </a:rPr>
                        <a:t>Damage on Cage with Fixed Outer Ring</a:t>
                      </a:r>
                      <a:endParaRPr lang="en-IN" sz="28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Cambria Math</vt:lpstr>
      <vt:lpstr>Corbel</vt:lpstr>
      <vt:lpstr>Wingdings</vt:lpstr>
      <vt:lpstr>Office Theme</vt:lpstr>
      <vt:lpstr>Microsoft Excel Worksheet</vt:lpstr>
      <vt:lpstr>Damage Detection on Bearings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Damage Detection on Bearings</dc:title>
  <dc:creator>Nishil Balar</dc:creator>
  <cp:lastModifiedBy>Nishil Balar</cp:lastModifiedBy>
  <cp:revision>1</cp:revision>
  <dcterms:created xsi:type="dcterms:W3CDTF">2023-03-12T15:05:39Z</dcterms:created>
  <dcterms:modified xsi:type="dcterms:W3CDTF">2023-03-12T15:07:13Z</dcterms:modified>
</cp:coreProperties>
</file>