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sldIdLst>
    <p:sldId id="256" r:id="rId3"/>
    <p:sldId id="277" r:id="rId4"/>
    <p:sldId id="278" r:id="rId5"/>
    <p:sldId id="281" r:id="rId6"/>
    <p:sldId id="282" r:id="rId7"/>
    <p:sldId id="283" r:id="rId8"/>
    <p:sldId id="279" r:id="rId9"/>
    <p:sldId id="284" r:id="rId10"/>
    <p:sldId id="286" r:id="rId11"/>
    <p:sldId id="287" r:id="rId12"/>
    <p:sldId id="288" r:id="rId13"/>
    <p:sldId id="290" r:id="rId14"/>
    <p:sldId id="289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95BC"/>
    <a:srgbClr val="FFFFFF"/>
    <a:srgbClr val="262626"/>
    <a:srgbClr val="246C97"/>
    <a:srgbClr val="26B2CE"/>
    <a:srgbClr val="BFBFBF"/>
    <a:srgbClr val="71CBD0"/>
    <a:srgbClr val="058AAD"/>
    <a:srgbClr val="24658C"/>
    <a:srgbClr val="5DCA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10" autoAdjust="0"/>
    <p:restoredTop sz="93741" autoAdjust="0"/>
  </p:normalViewPr>
  <p:slideViewPr>
    <p:cSldViewPr snapToGrid="0">
      <p:cViewPr varScale="1">
        <p:scale>
          <a:sx n="63" d="100"/>
          <a:sy n="63" d="100"/>
        </p:scale>
        <p:origin x="984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2F3BE7-AA63-49E6-AF18-EA1FC3BC68FA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5239EC-A889-4203-BA8B-74D08091A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518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25CbufPYkZs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239EC-A889-4203-BA8B-74D08091A0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6470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8EE67-7A75-494E-98A3-D8E57C5B2CB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67378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 : </a:t>
            </a:r>
            <a:r>
              <a:rPr lang="en-US" dirty="0">
                <a:hlinkClick r:id="rId3"/>
              </a:rPr>
              <a:t>https://unsplash.com/photos/25CbufPYkZs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239EC-A889-4203-BA8B-74D08091A01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6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446D3C-7248-4466-83D3-3CA300DE77F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5886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8EE67-7A75-494E-98A3-D8E57C5B2CB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6996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8EE67-7A75-494E-98A3-D8E57C5B2CB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7039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8EE67-7A75-494E-98A3-D8E57C5B2CB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4402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8EE67-7A75-494E-98A3-D8E57C5B2CB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2507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8EE67-7A75-494E-98A3-D8E57C5B2CB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0312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8EE67-7A75-494E-98A3-D8E57C5B2CB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87061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8EE67-7A75-494E-98A3-D8E57C5B2CB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6060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46A04-94F6-49F1-B0FE-0E195E37E5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125" y="2141537"/>
            <a:ext cx="10953750" cy="1114425"/>
          </a:xfrm>
        </p:spPr>
        <p:txBody>
          <a:bodyPr anchor="t">
            <a:normAutofit/>
          </a:bodyPr>
          <a:lstStyle>
            <a:lvl1pPr algn="ctr"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22288-D5FC-40DB-8B6A-17A6C60B2D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125" y="3602038"/>
            <a:ext cx="1095375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258A5-B657-4425-AEFF-6A6721106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25596-8321-40C7-A411-049838B9D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5ED42-6D57-4DF1-B2FA-249BADFF9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CAA3-FD71-430B-8996-36DBD2965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63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56079-0606-45D1-88BD-C135C76FF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C3AA-1629-4EAE-A4C7-0DD86D2A6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FC09F-B434-4037-B6E9-8AF4A4202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B3656-294C-46FA-93C6-4CD5AFB41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BB6B1-3B1D-452C-9CAA-58EB3A20B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CAA3-FD71-430B-8996-36DBD2965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71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56ABB8-CD1B-4427-862C-54E3111ECD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13FD96-C0C1-458D-B46B-489EF30D24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BFAED-2F1F-4E8C-BC35-2FC17F39C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0661E-F457-4B63-8572-4BE146403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8FD7C-8AD6-41E6-BAF1-092F897B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CAA3-FD71-430B-8996-36DBD2965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35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D4652-E0A2-44BC-BF9A-3AC39F9A1C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8890D1-0EF5-4789-AAD1-8F8FB965C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2A68-EB8D-4FB4-A44E-3FD7C2895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DD2E-AF6E-47DC-890C-D2B62440994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BD10A-2920-4089-BF61-A23EF509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ABF26-6AEA-453A-A056-845118393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9215-59B7-401D-9643-4AE8D59C0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836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12667-43FF-46C8-9605-F3BED234B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E5B60-E138-47DA-9BBD-6FBE16FAF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45B90-619E-45A4-AB42-B3C0B0C4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DD2E-AF6E-47DC-890C-D2B62440994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FFCE8-CBFE-4A78-BFF5-74BACB31E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30F96-7539-4EF3-9D1B-DD8EF18C4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9215-59B7-401D-9643-4AE8D59C0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8286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31C7A-110F-4A9D-9E78-AD6830858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32DC7-EA53-4A5C-942B-1F8B3F0C4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C813E-00DC-4FB6-A287-7950B24E6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DD2E-AF6E-47DC-890C-D2B62440994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92E5C-C823-4AD8-BCE3-1065E48B9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44E0E-99B1-4711-AF34-A53410BD4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9215-59B7-401D-9643-4AE8D59C0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6703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5BBBF-15D1-49FC-A511-5FE885337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2538C-DA3A-4F7B-AD90-F14653C101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3B34B8-A26A-45A5-BC1E-EF02CF0E0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3B0635-B989-4442-9203-22A862CCA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DD2E-AF6E-47DC-890C-D2B62440994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2666F-5499-4BE1-9599-4930B6D14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EC7BD-7D57-44F9-BDEF-4F38DA506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9215-59B7-401D-9643-4AE8D59C0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818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ACBBB-5315-45D4-BF61-26F099C1F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5EE24-5306-4321-87D4-0230D737D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532815-F074-4391-84BA-D63EA8DB5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AC2155-9E3F-4DFF-A78B-8C56CABC21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7E3EF3-A991-4FF2-8569-325F06C863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7AB23F-407F-444D-9F96-B742BE0CB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DD2E-AF6E-47DC-890C-D2B62440994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E00144-BA72-4A02-BA17-C2E6ABE60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6EF456-EB18-4100-9CE5-206E5B6E7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9215-59B7-401D-9643-4AE8D59C0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304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9BA81A8-8427-42C4-9E6E-ED379197B2B8}"/>
              </a:ext>
            </a:extLst>
          </p:cNvPr>
          <p:cNvSpPr/>
          <p:nvPr userDrawn="1"/>
        </p:nvSpPr>
        <p:spPr>
          <a:xfrm>
            <a:off x="6235700" y="0"/>
            <a:ext cx="59563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E99322-D0AB-44C7-B68E-F9E3C0AA3452}"/>
              </a:ext>
            </a:extLst>
          </p:cNvPr>
          <p:cNvSpPr/>
          <p:nvPr userDrawn="1"/>
        </p:nvSpPr>
        <p:spPr>
          <a:xfrm>
            <a:off x="0" y="0"/>
            <a:ext cx="59563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CBDD9E-C173-411F-8978-F4E284A954BB}"/>
              </a:ext>
            </a:extLst>
          </p:cNvPr>
          <p:cNvSpPr/>
          <p:nvPr userDrawn="1"/>
        </p:nvSpPr>
        <p:spPr>
          <a:xfrm>
            <a:off x="188687" y="182789"/>
            <a:ext cx="11814627" cy="65386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D37813-2CF6-441F-809E-B375EE2AF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473419-2BA8-44AC-AB0F-A12C1E04B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DD2E-AF6E-47DC-890C-D2B62440994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AAF00F-9D11-455E-8B7E-2B9C64B50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268E1D-CC3A-4BD0-80F7-458BCAA4B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9215-59B7-401D-9643-4AE8D59C090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9F6BE6-1FB5-4588-8F14-A58CF75A9AF3}"/>
              </a:ext>
            </a:extLst>
          </p:cNvPr>
          <p:cNvSpPr/>
          <p:nvPr userDrawn="1"/>
        </p:nvSpPr>
        <p:spPr>
          <a:xfrm>
            <a:off x="10160000" y="6286500"/>
            <a:ext cx="1676400" cy="571500"/>
          </a:xfrm>
          <a:prstGeom prst="rect">
            <a:avLst/>
          </a:prstGeom>
          <a:pattFill prst="wdDnDiag">
            <a:fgClr>
              <a:schemeClr val="bg2">
                <a:lumMod val="90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495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7AD7B8-2A79-4B15-B8F9-7D2C252C0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DD2E-AF6E-47DC-890C-D2B62440994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CD3D3E-0564-4F96-98E5-33109CAF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051355-5E85-4B04-866B-4EB218DB3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9215-59B7-401D-9643-4AE8D59C0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7750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F0440-6787-4FB6-91F7-986D630D3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9B314-C197-4CF7-8C4A-A0F666AFC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E3161F-7401-4CE3-88F9-E3B43A17F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AEB55-2516-4D24-ABCE-0E2FBF67C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DD2E-AF6E-47DC-890C-D2B62440994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D310D6-21B6-45B8-9A1B-D0108DB6D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3178B-92CA-4AA6-8394-8DD1D5C04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9215-59B7-401D-9643-4AE8D59C0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58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E9CE6-D695-4A97-904F-0B1E0F5B2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125" y="1266826"/>
            <a:ext cx="10953750" cy="4910138"/>
          </a:xfrm>
        </p:spPr>
        <p:txBody>
          <a:bodyPr lIns="0" tIns="0" rIns="0" bIns="0">
            <a:noAutofit/>
          </a:bodyPr>
          <a:lstStyle>
            <a:lvl1pPr>
              <a:defRPr sz="1600">
                <a:solidFill>
                  <a:srgbClr val="262626"/>
                </a:solidFill>
              </a:defRPr>
            </a:lvl1pPr>
            <a:lvl2pPr>
              <a:defRPr sz="1400">
                <a:solidFill>
                  <a:srgbClr val="262626"/>
                </a:solidFill>
              </a:defRPr>
            </a:lvl2pPr>
            <a:lvl3pPr>
              <a:defRPr sz="1200">
                <a:solidFill>
                  <a:srgbClr val="262626"/>
                </a:solidFill>
              </a:defRPr>
            </a:lvl3pPr>
            <a:lvl4pPr>
              <a:defRPr sz="1100">
                <a:solidFill>
                  <a:srgbClr val="262626"/>
                </a:solidFill>
              </a:defRPr>
            </a:lvl4pPr>
            <a:lvl5pPr>
              <a:defRPr sz="1100">
                <a:solidFill>
                  <a:srgbClr val="262626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C9FED-4D2D-4126-A07C-F1FA222A7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9481" y="6457949"/>
            <a:ext cx="2244725" cy="161926"/>
          </a:xfrm>
        </p:spPr>
        <p:txBody>
          <a:bodyPr lIns="0" tIns="0" rIns="0" bIns="0"/>
          <a:lstStyle>
            <a:lvl1pPr algn="l">
              <a:defRPr sz="1000"/>
            </a:lvl1pPr>
          </a:lstStyle>
          <a:p>
            <a:r>
              <a:rPr lang="en-US"/>
              <a:t>Your Footer Here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72D21-5469-4781-A0AB-F64319D6C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9126" y="6439694"/>
            <a:ext cx="354802" cy="198436"/>
          </a:xfrm>
        </p:spPr>
        <p:txBody>
          <a:bodyPr lIns="0" tIns="0" rIns="0" bIns="0"/>
          <a:lstStyle>
            <a:lvl1pPr algn="ctr">
              <a:defRPr b="1">
                <a:solidFill>
                  <a:srgbClr val="262626"/>
                </a:solidFill>
                <a:latin typeface="+mj-lt"/>
              </a:defRPr>
            </a:lvl1pPr>
          </a:lstStyle>
          <a:p>
            <a:fld id="{BC95CAA3-FD71-430B-8996-36DBD29652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89F119F-6658-45A9-ADDC-57A5030776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125" y="418306"/>
            <a:ext cx="10953750" cy="387798"/>
          </a:xfrm>
        </p:spPr>
        <p:txBody>
          <a:bodyPr lIns="0" tIns="0" rIns="0" bIns="0" anchor="t">
            <a:spAutoFit/>
          </a:bodyPr>
          <a:lstStyle>
            <a:lvl1pPr algn="l">
              <a:defRPr sz="2800" b="1">
                <a:solidFill>
                  <a:srgbClr val="262626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7741CE-B5EB-4335-8494-4F6C03DB8FF6}"/>
              </a:ext>
            </a:extLst>
          </p:cNvPr>
          <p:cNvCxnSpPr>
            <a:cxnSpLocks/>
          </p:cNvCxnSpPr>
          <p:nvPr userDrawn="1"/>
        </p:nvCxnSpPr>
        <p:spPr>
          <a:xfrm>
            <a:off x="1078568" y="6423819"/>
            <a:ext cx="0" cy="230187"/>
          </a:xfrm>
          <a:prstGeom prst="line">
            <a:avLst/>
          </a:prstGeom>
          <a:ln w="12700">
            <a:solidFill>
              <a:srgbClr val="0195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D1885A4E-075E-4165-9C5B-C21CCD151070}"/>
              </a:ext>
            </a:extLst>
          </p:cNvPr>
          <p:cNvGrpSpPr/>
          <p:nvPr userDrawn="1"/>
        </p:nvGrpSpPr>
        <p:grpSpPr>
          <a:xfrm>
            <a:off x="609600" y="957263"/>
            <a:ext cx="433388" cy="61912"/>
            <a:chOff x="609600" y="957263"/>
            <a:chExt cx="433388" cy="6191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EECBFE9-AFDD-48DE-BF69-265B3822484E}"/>
                </a:ext>
              </a:extLst>
            </p:cNvPr>
            <p:cNvSpPr/>
            <p:nvPr userDrawn="1"/>
          </p:nvSpPr>
          <p:spPr>
            <a:xfrm rot="5400000">
              <a:off x="831057" y="807244"/>
              <a:ext cx="61912" cy="361950"/>
            </a:xfrm>
            <a:prstGeom prst="rect">
              <a:avLst/>
            </a:prstGeom>
            <a:solidFill>
              <a:srgbClr val="0195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CBBF3A5-F376-4DDC-942D-B33729206984}"/>
                </a:ext>
              </a:extLst>
            </p:cNvPr>
            <p:cNvSpPr/>
            <p:nvPr userDrawn="1"/>
          </p:nvSpPr>
          <p:spPr>
            <a:xfrm rot="5400000">
              <a:off x="614363" y="952500"/>
              <a:ext cx="61912" cy="71437"/>
            </a:xfrm>
            <a:prstGeom prst="rect">
              <a:avLst/>
            </a:prstGeom>
            <a:solidFill>
              <a:srgbClr val="246C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802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" userDrawn="1">
          <p15:clr>
            <a:srgbClr val="FBAE40"/>
          </p15:clr>
        </p15:guide>
        <p15:guide id="2" pos="7296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B9822-D706-4383-BB13-021207C1A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99D451-7321-4604-BAAE-CEB91BAD1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96B4F2-80BF-4C4F-8EB8-B3AF48321E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EFBFA1-C918-4257-967E-A04CD6515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DD2E-AF6E-47DC-890C-D2B62440994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E88E6-9E52-4051-9CE3-1DA07A89B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313B7B-53A7-4AC0-A7C3-15B16B8E2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9215-59B7-401D-9643-4AE8D59C0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2619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C09CB-98DD-4E7D-83F9-6744ECC64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E4A381-4D6F-4282-8C0E-E67E02AAB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1B113-783F-424C-AF4F-82E169EF1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DD2E-AF6E-47DC-890C-D2B62440994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C3965-B169-42D5-83F5-7930B151A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C933D-B0F7-4630-B315-83071450C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9215-59B7-401D-9643-4AE8D59C0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320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A59D32-1BCB-4D1B-BF59-A9E5F6E730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B08353-DE13-47C1-9FB2-6E20CFA56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A202E-CC82-4338-A1CB-AD8F7FDFD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DD2E-AF6E-47DC-890C-D2B62440994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1F3E0-F87C-43F3-AA7B-EF8D99CB1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29CA5-0E42-4851-8F2B-516ECC90C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9215-59B7-401D-9643-4AE8D59C0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8953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37C02-0FE9-4694-A7B5-DAA2E7F92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C760-6439-437F-BBB1-C3856724A8A8}" type="datetime1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59E44-CD78-4CC7-8AA4-C4FF8D368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3EE96-960C-45FC-BB52-209ED2441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DEBBE-1EFA-4D2E-88F5-083B206EF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30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F2D5B-0115-4650-93FF-37BC8629B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6058E-B294-4B1B-8CA5-4A0B0161D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AF1B6-E1FE-42E2-A3D2-9CD874E22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CF2A9-FCE5-43C4-A5D8-02B100EDD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6E858-3C5C-4E97-AF53-9B3376778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CAA3-FD71-430B-8996-36DBD2965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48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58130-D912-4D1A-A919-9C1DA004D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EB039-5EC5-46A8-ADE4-AC3414BF1C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3F6BB-733E-4CDE-A229-4BFF8AAA2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C1957-24A0-49B1-86EC-2AB77F619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AF4971-25A8-4606-ACDF-61EE99531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217302-042D-4DDF-95D6-80783819C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CAA3-FD71-430B-8996-36DBD2965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6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DCBF3-436B-4D44-805F-0BCE2806A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3801C-12F7-413F-95D2-91991D299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22A50-6B4B-4C40-B52B-055EDD47A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AA3E9C-3298-42AF-AD9B-7AF3460F1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3FE829-4B3D-4E58-BD5E-D2A4DEA875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A6FC20-46AF-4287-A274-C751BC0B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F44A41-C297-49AA-86C3-A6FD39132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DB3096-2533-4341-A99F-EEC65BD6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CAA3-FD71-430B-8996-36DBD2965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45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5D10-6467-4B24-856F-0942AC65D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E7AA80-7348-40E8-89F8-02E870D7A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6FF8BE-F440-405B-9A13-57D64F1A0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9C3919-9918-4F94-8CA6-74F852A8D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CAA3-FD71-430B-8996-36DBD2965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14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6E5CE8-9E6E-4D2C-B4DB-3FBB12CFF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A0A48C-F844-489B-B427-76E82C602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072817-B718-489C-8F78-62F608647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CAA3-FD71-430B-8996-36DBD2965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03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CFBF-8C64-456E-80B3-52450E669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8898C-7F84-46FD-A3F4-8F658DFC9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26FE4B-2A59-4148-B869-E5E718E8A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52EA83-AB6B-4568-BF64-38FE099CA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48CD7-9588-4A7E-9C29-4FC061292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2E8A4-2211-47C6-B63E-686CACBD5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CAA3-FD71-430B-8996-36DBD2965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66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9665F-B3DC-46CA-B2DD-36F68B71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C30C6E-9D89-4A9B-8207-453F943E1C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87A220-B932-422A-883A-D17E9D261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072D91-3974-4601-9325-E495C5FEB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B0E04-D55F-49ED-9C66-9D90682C2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61170A-C75E-451F-BE25-8639C1D48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CAA3-FD71-430B-8996-36DBD2965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73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636972-915F-4C21-8838-9C961C55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46F80-0347-4EAE-B3DC-7D09DF4DE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E05C2-5E03-4B74-8AF4-E6A2103E94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53A99-3D2B-4959-8A0D-DD19CF7430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12E80-9809-4DA5-AC42-018E83CAAB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5CAA3-FD71-430B-8996-36DBD2965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07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24B0B4-6BDD-4B6C-8DC4-CE6A74225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AC650-2510-484B-B679-3E8846CA9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EA47C-4C58-46CA-9AD3-2A2A5400A6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EDD2E-AF6E-47DC-890C-D2B62440994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BE471-1F60-4329-9C09-8DFF815D85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A945C-24D5-4E34-899B-D418CD7CDB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D9215-59B7-401D-9643-4AE8D59C0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798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rumexpert.com/tag/backlog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581E113B-7692-48FB-82FC-CE20BA92A4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8" t="12619" r="232" b="22315"/>
          <a:stretch/>
        </p:blipFill>
        <p:spPr>
          <a:xfrm>
            <a:off x="901700" y="908798"/>
            <a:ext cx="11290299" cy="5040405"/>
          </a:xfrm>
          <a:custGeom>
            <a:avLst/>
            <a:gdLst>
              <a:gd name="connsiteX0" fmla="*/ 0 w 9985829"/>
              <a:gd name="connsiteY0" fmla="*/ 0 h 4372140"/>
              <a:gd name="connsiteX1" fmla="*/ 9985829 w 9985829"/>
              <a:gd name="connsiteY1" fmla="*/ 0 h 4372140"/>
              <a:gd name="connsiteX2" fmla="*/ 9985829 w 9985829"/>
              <a:gd name="connsiteY2" fmla="*/ 4372140 h 4372140"/>
              <a:gd name="connsiteX3" fmla="*/ 0 w 9985829"/>
              <a:gd name="connsiteY3" fmla="*/ 4372140 h 4372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85829" h="4372140">
                <a:moveTo>
                  <a:pt x="0" y="0"/>
                </a:moveTo>
                <a:lnTo>
                  <a:pt x="9985829" y="0"/>
                </a:lnTo>
                <a:lnTo>
                  <a:pt x="9985829" y="4372140"/>
                </a:lnTo>
                <a:lnTo>
                  <a:pt x="0" y="4372140"/>
                </a:lnTo>
                <a:close/>
              </a:path>
            </a:pathLst>
          </a:cu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B079174-E5B9-43BF-B72C-B99FC96A6F24}"/>
              </a:ext>
            </a:extLst>
          </p:cNvPr>
          <p:cNvSpPr/>
          <p:nvPr/>
        </p:nvSpPr>
        <p:spPr>
          <a:xfrm>
            <a:off x="815074" y="908797"/>
            <a:ext cx="11290298" cy="5040405"/>
          </a:xfrm>
          <a:prstGeom prst="rect">
            <a:avLst/>
          </a:prstGeom>
          <a:solidFill>
            <a:srgbClr val="0195BC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7E2D01-1BE9-4F17-B674-C76D9AA185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4766" y="2173527"/>
            <a:ext cx="5159873" cy="2483309"/>
          </a:xfr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</a:rPr>
              <a:t>Implementing Project Management using Scrum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E32610-6409-49FB-A595-E21F53863E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8706" y="3150800"/>
            <a:ext cx="3491592" cy="633956"/>
          </a:xfrm>
        </p:spPr>
        <p:txBody>
          <a:bodyPr wrap="square" lIns="0" tIns="0" rIns="0" bIns="0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800" dirty="0">
                <a:solidFill>
                  <a:schemeClr val="bg1"/>
                </a:solidFill>
              </a:rPr>
              <a:t>Scrum an agile project management framework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5B15BC-B6DB-4F0A-87E1-C3FD1C706E90}"/>
              </a:ext>
            </a:extLst>
          </p:cNvPr>
          <p:cNvSpPr/>
          <p:nvPr/>
        </p:nvSpPr>
        <p:spPr>
          <a:xfrm>
            <a:off x="1484764" y="4611118"/>
            <a:ext cx="1855201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06376E-A687-4478-8040-C8EF6625E19D}"/>
              </a:ext>
            </a:extLst>
          </p:cNvPr>
          <p:cNvSpPr/>
          <p:nvPr/>
        </p:nvSpPr>
        <p:spPr>
          <a:xfrm>
            <a:off x="901700" y="1338263"/>
            <a:ext cx="1974850" cy="6153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50B7C3-C72E-46F1-954D-4A79B3ADEA5D}"/>
              </a:ext>
            </a:extLst>
          </p:cNvPr>
          <p:cNvCxnSpPr>
            <a:cxnSpLocks/>
          </p:cNvCxnSpPr>
          <p:nvPr/>
        </p:nvCxnSpPr>
        <p:spPr>
          <a:xfrm>
            <a:off x="7150100" y="2533073"/>
            <a:ext cx="0" cy="1869410"/>
          </a:xfrm>
          <a:prstGeom prst="line">
            <a:avLst/>
          </a:prstGeom>
          <a:ln w="952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69EABB4-E4E1-42F0-9FA2-5C34CFB65A3C}"/>
              </a:ext>
            </a:extLst>
          </p:cNvPr>
          <p:cNvSpPr txBox="1"/>
          <p:nvPr/>
        </p:nvSpPr>
        <p:spPr>
          <a:xfrm>
            <a:off x="1190457" y="1415119"/>
            <a:ext cx="1860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Bahnschrift Light" panose="020B0502040204020203" pitchFamily="34" charset="0"/>
              </a:rPr>
              <a:t>Scrum</a:t>
            </a:r>
          </a:p>
        </p:txBody>
      </p:sp>
    </p:spTree>
    <p:extLst>
      <p:ext uri="{BB962C8B-B14F-4D97-AF65-F5344CB8AC3E}">
        <p14:creationId xmlns:p14="http://schemas.microsoft.com/office/powerpoint/2010/main" val="21587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1AA2A670-4772-4504-9A86-BE460BACA39F}"/>
              </a:ext>
            </a:extLst>
          </p:cNvPr>
          <p:cNvSpPr/>
          <p:nvPr/>
        </p:nvSpPr>
        <p:spPr>
          <a:xfrm>
            <a:off x="2366692" y="2099455"/>
            <a:ext cx="6868748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Project Cost and Procurement Management Demonstration</a:t>
            </a:r>
          </a:p>
        </p:txBody>
      </p:sp>
      <p:sp>
        <p:nvSpPr>
          <p:cNvPr id="184" name="Rounded Rectangle 109">
            <a:extLst>
              <a:ext uri="{FF2B5EF4-FFF2-40B4-BE49-F238E27FC236}">
                <a16:creationId xmlns:a16="http://schemas.microsoft.com/office/drawing/2014/main" id="{FE924B0A-EE56-47DC-A2B2-4E228E4169C0}"/>
              </a:ext>
            </a:extLst>
          </p:cNvPr>
          <p:cNvSpPr/>
          <p:nvPr/>
        </p:nvSpPr>
        <p:spPr>
          <a:xfrm>
            <a:off x="10744966" y="6914539"/>
            <a:ext cx="2094671" cy="354515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1BED403C-A43A-4B47-BB94-C2A67956DCC4}"/>
              </a:ext>
            </a:extLst>
          </p:cNvPr>
          <p:cNvGrpSpPr/>
          <p:nvPr/>
        </p:nvGrpSpPr>
        <p:grpSpPr>
          <a:xfrm>
            <a:off x="-1" y="4941425"/>
            <a:ext cx="12192000" cy="1909139"/>
            <a:chOff x="0" y="4948862"/>
            <a:chExt cx="12192000" cy="1909138"/>
          </a:xfrm>
        </p:grpSpPr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45A43FA3-E6AD-4BC1-8F03-3B181CC959C7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A3F741A2-2517-494A-868D-957D47F779A9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7041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1AA2A670-4772-4504-9A86-BE460BACA39F}"/>
              </a:ext>
            </a:extLst>
          </p:cNvPr>
          <p:cNvSpPr/>
          <p:nvPr/>
        </p:nvSpPr>
        <p:spPr>
          <a:xfrm>
            <a:off x="2336212" y="1916575"/>
            <a:ext cx="6868748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Project Stakeholder Management Demonstration</a:t>
            </a:r>
          </a:p>
        </p:txBody>
      </p:sp>
      <p:sp>
        <p:nvSpPr>
          <p:cNvPr id="184" name="Rounded Rectangle 109">
            <a:extLst>
              <a:ext uri="{FF2B5EF4-FFF2-40B4-BE49-F238E27FC236}">
                <a16:creationId xmlns:a16="http://schemas.microsoft.com/office/drawing/2014/main" id="{FE924B0A-EE56-47DC-A2B2-4E228E4169C0}"/>
              </a:ext>
            </a:extLst>
          </p:cNvPr>
          <p:cNvSpPr/>
          <p:nvPr/>
        </p:nvSpPr>
        <p:spPr>
          <a:xfrm>
            <a:off x="10744966" y="6914539"/>
            <a:ext cx="2094671" cy="354515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1BED403C-A43A-4B47-BB94-C2A67956DCC4}"/>
              </a:ext>
            </a:extLst>
          </p:cNvPr>
          <p:cNvGrpSpPr/>
          <p:nvPr/>
        </p:nvGrpSpPr>
        <p:grpSpPr>
          <a:xfrm>
            <a:off x="-1" y="4941425"/>
            <a:ext cx="12192000" cy="1909139"/>
            <a:chOff x="0" y="4948862"/>
            <a:chExt cx="12192000" cy="1909138"/>
          </a:xfrm>
        </p:grpSpPr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45A43FA3-E6AD-4BC1-8F03-3B181CC959C7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A3F741A2-2517-494A-868D-957D47F779A9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6233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1AA2A670-4772-4504-9A86-BE460BACA39F}"/>
              </a:ext>
            </a:extLst>
          </p:cNvPr>
          <p:cNvSpPr/>
          <p:nvPr/>
        </p:nvSpPr>
        <p:spPr>
          <a:xfrm>
            <a:off x="2336212" y="1916575"/>
            <a:ext cx="6868748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Project Risk Management Demonstration</a:t>
            </a:r>
          </a:p>
        </p:txBody>
      </p:sp>
      <p:sp>
        <p:nvSpPr>
          <p:cNvPr id="184" name="Rounded Rectangle 109">
            <a:extLst>
              <a:ext uri="{FF2B5EF4-FFF2-40B4-BE49-F238E27FC236}">
                <a16:creationId xmlns:a16="http://schemas.microsoft.com/office/drawing/2014/main" id="{FE924B0A-EE56-47DC-A2B2-4E228E4169C0}"/>
              </a:ext>
            </a:extLst>
          </p:cNvPr>
          <p:cNvSpPr/>
          <p:nvPr/>
        </p:nvSpPr>
        <p:spPr>
          <a:xfrm>
            <a:off x="10744966" y="6914539"/>
            <a:ext cx="2094671" cy="354515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1BED403C-A43A-4B47-BB94-C2A67956DCC4}"/>
              </a:ext>
            </a:extLst>
          </p:cNvPr>
          <p:cNvGrpSpPr/>
          <p:nvPr/>
        </p:nvGrpSpPr>
        <p:grpSpPr>
          <a:xfrm>
            <a:off x="-1" y="4941425"/>
            <a:ext cx="12192000" cy="1909139"/>
            <a:chOff x="0" y="4948862"/>
            <a:chExt cx="12192000" cy="1909138"/>
          </a:xfrm>
        </p:grpSpPr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45A43FA3-E6AD-4BC1-8F03-3B181CC959C7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A3F741A2-2517-494A-868D-957D47F779A9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2205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1AA2A670-4772-4504-9A86-BE460BACA39F}"/>
              </a:ext>
            </a:extLst>
          </p:cNvPr>
          <p:cNvSpPr/>
          <p:nvPr/>
        </p:nvSpPr>
        <p:spPr>
          <a:xfrm>
            <a:off x="2346372" y="2262015"/>
            <a:ext cx="686874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Project Closure Report</a:t>
            </a:r>
          </a:p>
        </p:txBody>
      </p:sp>
      <p:sp>
        <p:nvSpPr>
          <p:cNvPr id="184" name="Rounded Rectangle 109">
            <a:extLst>
              <a:ext uri="{FF2B5EF4-FFF2-40B4-BE49-F238E27FC236}">
                <a16:creationId xmlns:a16="http://schemas.microsoft.com/office/drawing/2014/main" id="{FE924B0A-EE56-47DC-A2B2-4E228E4169C0}"/>
              </a:ext>
            </a:extLst>
          </p:cNvPr>
          <p:cNvSpPr/>
          <p:nvPr/>
        </p:nvSpPr>
        <p:spPr>
          <a:xfrm>
            <a:off x="10744966" y="6914539"/>
            <a:ext cx="2094671" cy="354515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1BED403C-A43A-4B47-BB94-C2A67956DCC4}"/>
              </a:ext>
            </a:extLst>
          </p:cNvPr>
          <p:cNvGrpSpPr/>
          <p:nvPr/>
        </p:nvGrpSpPr>
        <p:grpSpPr>
          <a:xfrm>
            <a:off x="-1" y="4941425"/>
            <a:ext cx="12192000" cy="1909139"/>
            <a:chOff x="0" y="4948862"/>
            <a:chExt cx="12192000" cy="1909138"/>
          </a:xfrm>
        </p:grpSpPr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45A43FA3-E6AD-4BC1-8F03-3B181CC959C7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A3F741A2-2517-494A-868D-957D47F779A9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7534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0E0A5B3-01B5-4D49-A9CA-AC0B7301EB0A}"/>
              </a:ext>
            </a:extLst>
          </p:cNvPr>
          <p:cNvSpPr/>
          <p:nvPr/>
        </p:nvSpPr>
        <p:spPr>
          <a:xfrm>
            <a:off x="609600" y="494665"/>
            <a:ext cx="10972800" cy="6200775"/>
          </a:xfrm>
          <a:prstGeom prst="rect">
            <a:avLst/>
          </a:prstGeom>
          <a:solidFill>
            <a:srgbClr val="0195BC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FF40E74-ABD3-490E-8319-24E85EB284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84500" y="2851515"/>
            <a:ext cx="6223000" cy="1329595"/>
          </a:xfrm>
        </p:spPr>
        <p:txBody>
          <a:bodyPr anchor="ctr"/>
          <a:lstStyle/>
          <a:p>
            <a:pPr algn="ctr"/>
            <a:r>
              <a:rPr lang="en-US" sz="9600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997AB7-1149-4A3F-8E09-E5E847C6B279}"/>
              </a:ext>
            </a:extLst>
          </p:cNvPr>
          <p:cNvSpPr/>
          <p:nvPr/>
        </p:nvSpPr>
        <p:spPr>
          <a:xfrm>
            <a:off x="5586730" y="5176044"/>
            <a:ext cx="1018540" cy="614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59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822E935D-0A0F-4694-816D-B71028ADFB44}"/>
              </a:ext>
            </a:extLst>
          </p:cNvPr>
          <p:cNvSpPr/>
          <p:nvPr/>
        </p:nvSpPr>
        <p:spPr>
          <a:xfrm>
            <a:off x="0" y="0"/>
            <a:ext cx="12192000" cy="6850560"/>
          </a:xfrm>
          <a:prstGeom prst="rect">
            <a:avLst/>
          </a:prstGeom>
          <a:solidFill>
            <a:srgbClr val="DCEC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14A87C3-3EFB-4722-BF0D-17138DEB6B2B}"/>
              </a:ext>
            </a:extLst>
          </p:cNvPr>
          <p:cNvGrpSpPr/>
          <p:nvPr/>
        </p:nvGrpSpPr>
        <p:grpSpPr>
          <a:xfrm>
            <a:off x="0" y="4954136"/>
            <a:ext cx="12192000" cy="1927061"/>
            <a:chOff x="0" y="4948862"/>
            <a:chExt cx="12192000" cy="1927060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C99197A-1F6B-4498-BD1A-1E735D7E4EB6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9C80C8E-5A49-482B-8FB1-2FEACFCA5ACA}"/>
                </a:ext>
              </a:extLst>
            </p:cNvPr>
            <p:cNvSpPr/>
            <p:nvPr/>
          </p:nvSpPr>
          <p:spPr>
            <a:xfrm>
              <a:off x="0" y="5581775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E37C40C9-6163-4757-81FB-B39C977C97B9}"/>
              </a:ext>
            </a:extLst>
          </p:cNvPr>
          <p:cNvSpPr/>
          <p:nvPr/>
        </p:nvSpPr>
        <p:spPr>
          <a:xfrm>
            <a:off x="311909" y="321654"/>
            <a:ext cx="5559502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Project Management Cycle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Open Sans" panose="020B0606030504020204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8B97E81-D2B5-4051-A448-37BAAC9346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22" y="1260910"/>
            <a:ext cx="9226629" cy="471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197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93670933-97D5-434A-BBD6-147BEE06BD7F}"/>
              </a:ext>
            </a:extLst>
          </p:cNvPr>
          <p:cNvGrpSpPr/>
          <p:nvPr/>
        </p:nvGrpSpPr>
        <p:grpSpPr>
          <a:xfrm>
            <a:off x="-1" y="4941425"/>
            <a:ext cx="12192000" cy="1909139"/>
            <a:chOff x="0" y="4948862"/>
            <a:chExt cx="12192000" cy="1909138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849CFC5-8521-401B-89CF-26B45C3A0678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47E62F2-839A-40AC-A0E2-FE16B0CAD7A1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AE45B2E3-2A31-45CB-B982-9F8131C5607A}"/>
              </a:ext>
            </a:extLst>
          </p:cNvPr>
          <p:cNvSpPr/>
          <p:nvPr/>
        </p:nvSpPr>
        <p:spPr>
          <a:xfrm>
            <a:off x="311908" y="321654"/>
            <a:ext cx="7917691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Traditional PM versus Scrum Methods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Open Sans" panose="020B0606030504020204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BCD674-CE8E-45C4-96A7-AD53075D9901}"/>
              </a:ext>
            </a:extLst>
          </p:cNvPr>
          <p:cNvSpPr txBox="1"/>
          <p:nvPr/>
        </p:nvSpPr>
        <p:spPr>
          <a:xfrm>
            <a:off x="311908" y="1301621"/>
            <a:ext cx="11392412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Traditional PM Approach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Concentrates on thorough, upfront planning of the entire project.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Requires a high degree of predictions to be effective.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Traditional project management focuses on creating a fixed scope, cost and schedule for a project</a:t>
            </a:r>
            <a:endParaRPr lang="en-IN" sz="20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Scrum Project Management (Agile PM)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IN" sz="2000" dirty="0"/>
              <a:t>Relies on incremental, iterative development cycles to be completed less-predictable projects.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IN" sz="2000" dirty="0"/>
              <a:t>Is ideal for exploratory projects in which requirements need to be discovered and new technology tested.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IN" sz="2000" dirty="0"/>
              <a:t>Focuses on active collaboration between the project team and the customer representatives.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Scrum encourages iterative decision making based on real-time data.</a:t>
            </a:r>
            <a:endParaRPr lang="en-IN" sz="2000" dirty="0"/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Agile follows an iterative process where projects are divided into sprints of a shorter span. Unlike the traditional approach</a:t>
            </a:r>
            <a:r>
              <a:rPr lang="en-IN" sz="2000" dirty="0"/>
              <a:t>.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less time is spent on upfront planning and prioritization as agile is more flexible in changes and specifications developments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380648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C6E0A2C-42E6-45E1-B5DC-D41D88A51F61}"/>
              </a:ext>
            </a:extLst>
          </p:cNvPr>
          <p:cNvGrpSpPr/>
          <p:nvPr/>
        </p:nvGrpSpPr>
        <p:grpSpPr>
          <a:xfrm>
            <a:off x="-1" y="4941425"/>
            <a:ext cx="12192000" cy="1909139"/>
            <a:chOff x="0" y="4948862"/>
            <a:chExt cx="12192000" cy="190913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22B4DDB-5C30-459E-8362-7966650797BE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47E9DD7-B38D-4D86-B557-D50DFE3436DB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AE45B2E3-2A31-45CB-B982-9F8131C5607A}"/>
              </a:ext>
            </a:extLst>
          </p:cNvPr>
          <p:cNvSpPr/>
          <p:nvPr/>
        </p:nvSpPr>
        <p:spPr>
          <a:xfrm>
            <a:off x="311908" y="321654"/>
            <a:ext cx="11568184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Traditional Project Management versus Scrum Methods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Open Sans" panose="020B0606030504020204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BCD674-CE8E-45C4-96A7-AD53075D9901}"/>
              </a:ext>
            </a:extLst>
          </p:cNvPr>
          <p:cNvSpPr txBox="1"/>
          <p:nvPr/>
        </p:nvSpPr>
        <p:spPr>
          <a:xfrm>
            <a:off x="311908" y="1301620"/>
            <a:ext cx="480873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u="sng" dirty="0"/>
              <a:t>Traditional </a:t>
            </a:r>
          </a:p>
          <a:p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Design up front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Fixed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Deliverables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Freeze design as early as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Low uncertainty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Avoid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Low customer interaction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Conventional project teams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34C66C-9E9C-4164-9583-93574931B6C8}"/>
              </a:ext>
            </a:extLst>
          </p:cNvPr>
          <p:cNvSpPr txBox="1"/>
          <p:nvPr/>
        </p:nvSpPr>
        <p:spPr>
          <a:xfrm>
            <a:off x="5910068" y="1301620"/>
            <a:ext cx="480873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u="sng" dirty="0"/>
              <a:t>Agile</a:t>
            </a:r>
          </a:p>
          <a:p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Continuous Design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Flexible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Features/Requirements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Freeze design as late as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High uncertainty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Embrace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High customer interaction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Self-organized project teams</a:t>
            </a:r>
          </a:p>
        </p:txBody>
      </p:sp>
    </p:spTree>
    <p:extLst>
      <p:ext uri="{BB962C8B-B14F-4D97-AF65-F5344CB8AC3E}">
        <p14:creationId xmlns:p14="http://schemas.microsoft.com/office/powerpoint/2010/main" val="1064704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AE45B2E3-2A31-45CB-B982-9F8131C5607A}"/>
              </a:ext>
            </a:extLst>
          </p:cNvPr>
          <p:cNvSpPr/>
          <p:nvPr/>
        </p:nvSpPr>
        <p:spPr>
          <a:xfrm>
            <a:off x="311908" y="321654"/>
            <a:ext cx="11568184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Project Uncertainty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Open Sans" panose="020B0606030504020204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A338BD-5301-4F07-AD3B-522FF86DE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" y="1135751"/>
            <a:ext cx="5540227" cy="46317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7D79A55-F88F-45B4-966E-512643B5DCEB}"/>
              </a:ext>
            </a:extLst>
          </p:cNvPr>
          <p:cNvSpPr txBox="1"/>
          <p:nvPr/>
        </p:nvSpPr>
        <p:spPr>
          <a:xfrm>
            <a:off x="7030720" y="2078002"/>
            <a:ext cx="47345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Uncertainty comes in the </a:t>
            </a:r>
            <a:r>
              <a:rPr lang="en-US" b="1" i="0" u="none" strike="noStrike" dirty="0">
                <a:solidFill>
                  <a:srgbClr val="3333FF"/>
                </a:solidFill>
                <a:effectLst/>
                <a:latin typeface="Open Sans" panose="020B0606030504020204" pitchFamily="34" charset="0"/>
                <a:hlinkClick r:id="rId3"/>
              </a:rPr>
              <a:t>Product Backlog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is a risk for the schedule of a Scrum project. The problem is that the full scope of the release can be quite hard to estimate because the requirements are not well-know early on</a:t>
            </a:r>
            <a:endParaRPr lang="en-IN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820408-6D00-4329-B1B6-4EFE6FD2F4A8}"/>
              </a:ext>
            </a:extLst>
          </p:cNvPr>
          <p:cNvGrpSpPr/>
          <p:nvPr/>
        </p:nvGrpSpPr>
        <p:grpSpPr>
          <a:xfrm>
            <a:off x="-1" y="4941425"/>
            <a:ext cx="12192000" cy="1909139"/>
            <a:chOff x="0" y="4948862"/>
            <a:chExt cx="12192000" cy="190913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8D7629D-762D-4DA3-B13F-865A2783C4DF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722F8A-1F90-4BDE-A4C8-4667EF977FE3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7635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1AA2A670-4772-4504-9A86-BE460BACA39F}"/>
              </a:ext>
            </a:extLst>
          </p:cNvPr>
          <p:cNvSpPr/>
          <p:nvPr/>
        </p:nvSpPr>
        <p:spPr>
          <a:xfrm>
            <a:off x="-630508" y="604180"/>
            <a:ext cx="6726507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Agile Project Management </a:t>
            </a:r>
          </a:p>
        </p:txBody>
      </p:sp>
      <p:sp>
        <p:nvSpPr>
          <p:cNvPr id="184" name="Rounded Rectangle 109">
            <a:extLst>
              <a:ext uri="{FF2B5EF4-FFF2-40B4-BE49-F238E27FC236}">
                <a16:creationId xmlns:a16="http://schemas.microsoft.com/office/drawing/2014/main" id="{FE924B0A-EE56-47DC-A2B2-4E228E4169C0}"/>
              </a:ext>
            </a:extLst>
          </p:cNvPr>
          <p:cNvSpPr/>
          <p:nvPr/>
        </p:nvSpPr>
        <p:spPr>
          <a:xfrm>
            <a:off x="10744966" y="6914539"/>
            <a:ext cx="2094671" cy="354515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1BED403C-A43A-4B47-BB94-C2A67956DCC4}"/>
              </a:ext>
            </a:extLst>
          </p:cNvPr>
          <p:cNvGrpSpPr/>
          <p:nvPr/>
        </p:nvGrpSpPr>
        <p:grpSpPr>
          <a:xfrm>
            <a:off x="-1" y="4941425"/>
            <a:ext cx="12192000" cy="1909139"/>
            <a:chOff x="0" y="4948862"/>
            <a:chExt cx="12192000" cy="1909138"/>
          </a:xfrm>
        </p:grpSpPr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45A43FA3-E6AD-4BC1-8F03-3B181CC959C7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A3F741A2-2517-494A-868D-957D47F779A9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9C830B7-7881-4A9F-AFA3-58A4FA37A93D}"/>
              </a:ext>
            </a:extLst>
          </p:cNvPr>
          <p:cNvSpPr txBox="1"/>
          <p:nvPr/>
        </p:nvSpPr>
        <p:spPr>
          <a:xfrm>
            <a:off x="325120" y="1618640"/>
            <a:ext cx="1013968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Agile PM </a:t>
            </a:r>
          </a:p>
          <a:p>
            <a:endParaRPr lang="en-IN" sz="2400" dirty="0"/>
          </a:p>
          <a:p>
            <a:pPr lvl="1"/>
            <a:r>
              <a:rPr lang="en-IN" sz="2800" dirty="0"/>
              <a:t>-</a:t>
            </a:r>
            <a:r>
              <a:rPr lang="en-IN" sz="2400" dirty="0"/>
              <a:t>It is related to a rolling wave planning and scheduling project methodology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Uses iterations (“Time boxes”) to develop a worktable product that satisfies the customer and other key stakeholders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Stakeholders and customers review progress and re-evaluate priorities to ensure alignment with the customer needs and compony goals.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Adjustments are made and a different iterative cycle begins that subsumes the work of the previous iterations and adds new capabilities to the products.</a:t>
            </a:r>
          </a:p>
        </p:txBody>
      </p:sp>
    </p:spTree>
    <p:extLst>
      <p:ext uri="{BB962C8B-B14F-4D97-AF65-F5344CB8AC3E}">
        <p14:creationId xmlns:p14="http://schemas.microsoft.com/office/powerpoint/2010/main" val="565922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1AA2A670-4772-4504-9A86-BE460BACA39F}"/>
              </a:ext>
            </a:extLst>
          </p:cNvPr>
          <p:cNvSpPr/>
          <p:nvPr/>
        </p:nvSpPr>
        <p:spPr>
          <a:xfrm>
            <a:off x="-630508" y="604180"/>
            <a:ext cx="6726507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Agile Project Management </a:t>
            </a:r>
          </a:p>
        </p:txBody>
      </p:sp>
      <p:sp>
        <p:nvSpPr>
          <p:cNvPr id="184" name="Rounded Rectangle 109">
            <a:extLst>
              <a:ext uri="{FF2B5EF4-FFF2-40B4-BE49-F238E27FC236}">
                <a16:creationId xmlns:a16="http://schemas.microsoft.com/office/drawing/2014/main" id="{FE924B0A-EE56-47DC-A2B2-4E228E4169C0}"/>
              </a:ext>
            </a:extLst>
          </p:cNvPr>
          <p:cNvSpPr/>
          <p:nvPr/>
        </p:nvSpPr>
        <p:spPr>
          <a:xfrm>
            <a:off x="10744966" y="6914539"/>
            <a:ext cx="2094671" cy="354515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1BED403C-A43A-4B47-BB94-C2A67956DCC4}"/>
              </a:ext>
            </a:extLst>
          </p:cNvPr>
          <p:cNvGrpSpPr/>
          <p:nvPr/>
        </p:nvGrpSpPr>
        <p:grpSpPr>
          <a:xfrm>
            <a:off x="-1" y="4941425"/>
            <a:ext cx="12192000" cy="1909139"/>
            <a:chOff x="0" y="4948862"/>
            <a:chExt cx="12192000" cy="1909138"/>
          </a:xfrm>
        </p:grpSpPr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45A43FA3-E6AD-4BC1-8F03-3B181CC959C7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A3F741A2-2517-494A-868D-957D47F779A9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9C830B7-7881-4A9F-AFA3-58A4FA37A93D}"/>
              </a:ext>
            </a:extLst>
          </p:cNvPr>
          <p:cNvSpPr txBox="1"/>
          <p:nvPr/>
        </p:nvSpPr>
        <p:spPr>
          <a:xfrm>
            <a:off x="325120" y="1618640"/>
            <a:ext cx="101396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Advantages of Agile PM </a:t>
            </a:r>
          </a:p>
          <a:p>
            <a:endParaRPr lang="en-IN" sz="2400" dirty="0"/>
          </a:p>
          <a:p>
            <a:pPr lvl="1"/>
            <a:r>
              <a:rPr lang="en-IN" sz="2800" dirty="0"/>
              <a:t>- </a:t>
            </a:r>
            <a:r>
              <a:rPr lang="en-IN" sz="2400" dirty="0"/>
              <a:t>Useful for developing critical breakthrough technology for defining essential features.</a:t>
            </a:r>
          </a:p>
          <a:p>
            <a:pPr lvl="1"/>
            <a:r>
              <a:rPr lang="en-IN" sz="2400" dirty="0"/>
              <a:t>- Continuous integration, verification and validation of the evolving product.</a:t>
            </a:r>
          </a:p>
          <a:p>
            <a:pPr lvl="1"/>
            <a:r>
              <a:rPr lang="en-IN" sz="2400" dirty="0"/>
              <a:t>- Frequent demonstration of progress to increase the likelihood that the end product will satisfy the customer needs.</a:t>
            </a:r>
          </a:p>
          <a:p>
            <a:pPr lvl="1"/>
            <a:r>
              <a:rPr lang="en-IN" sz="2400" dirty="0"/>
              <a:t>- Early detection 	of defects and problems.</a:t>
            </a:r>
          </a:p>
        </p:txBody>
      </p:sp>
    </p:spTree>
    <p:extLst>
      <p:ext uri="{BB962C8B-B14F-4D97-AF65-F5344CB8AC3E}">
        <p14:creationId xmlns:p14="http://schemas.microsoft.com/office/powerpoint/2010/main" val="1671820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1AA2A670-4772-4504-9A86-BE460BACA39F}"/>
              </a:ext>
            </a:extLst>
          </p:cNvPr>
          <p:cNvSpPr/>
          <p:nvPr/>
        </p:nvSpPr>
        <p:spPr>
          <a:xfrm>
            <a:off x="-630508" y="604180"/>
            <a:ext cx="6726507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Agile Project Management </a:t>
            </a:r>
          </a:p>
        </p:txBody>
      </p:sp>
      <p:sp>
        <p:nvSpPr>
          <p:cNvPr id="184" name="Rounded Rectangle 109">
            <a:extLst>
              <a:ext uri="{FF2B5EF4-FFF2-40B4-BE49-F238E27FC236}">
                <a16:creationId xmlns:a16="http://schemas.microsoft.com/office/drawing/2014/main" id="{FE924B0A-EE56-47DC-A2B2-4E228E4169C0}"/>
              </a:ext>
            </a:extLst>
          </p:cNvPr>
          <p:cNvSpPr/>
          <p:nvPr/>
        </p:nvSpPr>
        <p:spPr>
          <a:xfrm>
            <a:off x="10744966" y="6914539"/>
            <a:ext cx="2094671" cy="354515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1BED403C-A43A-4B47-BB94-C2A67956DCC4}"/>
              </a:ext>
            </a:extLst>
          </p:cNvPr>
          <p:cNvGrpSpPr/>
          <p:nvPr/>
        </p:nvGrpSpPr>
        <p:grpSpPr>
          <a:xfrm>
            <a:off x="-1" y="4941425"/>
            <a:ext cx="12192000" cy="1909139"/>
            <a:chOff x="0" y="4948862"/>
            <a:chExt cx="12192000" cy="1909138"/>
          </a:xfrm>
        </p:grpSpPr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45A43FA3-E6AD-4BC1-8F03-3B181CC959C7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A3F741A2-2517-494A-868D-957D47F779A9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9C830B7-7881-4A9F-AFA3-58A4FA37A93D}"/>
              </a:ext>
            </a:extLst>
          </p:cNvPr>
          <p:cNvSpPr txBox="1"/>
          <p:nvPr/>
        </p:nvSpPr>
        <p:spPr>
          <a:xfrm>
            <a:off x="325120" y="1618640"/>
            <a:ext cx="1013968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Limitations of Agile PM </a:t>
            </a:r>
          </a:p>
          <a:p>
            <a:endParaRPr lang="en-IN" sz="2400" dirty="0"/>
          </a:p>
          <a:p>
            <a:pPr lvl="1"/>
            <a:r>
              <a:rPr lang="en-IN" sz="2800" dirty="0"/>
              <a:t>-  </a:t>
            </a:r>
            <a:r>
              <a:rPr lang="en-IN" sz="2400" dirty="0"/>
              <a:t>It requires active customer involvement and cooperation.</a:t>
            </a:r>
          </a:p>
          <a:p>
            <a:pPr marL="800100" lvl="1" indent="-342900">
              <a:buFontTx/>
              <a:buChar char="-"/>
            </a:pPr>
            <a:r>
              <a:rPr lang="en-IN" sz="2400" dirty="0"/>
              <a:t>Its methods appear to work best on small projects that require only five-nine dedicated team members to complete the project.</a:t>
            </a:r>
          </a:p>
          <a:p>
            <a:pPr marL="800100" lvl="1" indent="-342900">
              <a:buFontTx/>
              <a:buChar char="-"/>
            </a:pPr>
            <a:r>
              <a:rPr lang="en-IN" sz="2400" dirty="0"/>
              <a:t>It Does not satisfy the top managements needs for budget, scope and schedule control.</a:t>
            </a:r>
          </a:p>
          <a:p>
            <a:pPr marL="800100" lvl="1" indent="-342900">
              <a:buFontTx/>
              <a:buChar char="-"/>
            </a:pPr>
            <a:r>
              <a:rPr lang="en-IN" sz="2400" dirty="0"/>
              <a:t>Its principle of self-organization and close collaboration can be incomplete with corporate cultures.</a:t>
            </a:r>
          </a:p>
          <a:p>
            <a:pPr marL="800100" lvl="1" indent="-342900">
              <a:buFontTx/>
              <a:buChar char="-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90214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1AA2A670-4772-4504-9A86-BE460BACA39F}"/>
              </a:ext>
            </a:extLst>
          </p:cNvPr>
          <p:cNvSpPr/>
          <p:nvPr/>
        </p:nvSpPr>
        <p:spPr>
          <a:xfrm>
            <a:off x="2356532" y="1274740"/>
            <a:ext cx="6726507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Agile Project Management Demonstration</a:t>
            </a:r>
          </a:p>
        </p:txBody>
      </p:sp>
      <p:sp>
        <p:nvSpPr>
          <p:cNvPr id="184" name="Rounded Rectangle 109">
            <a:extLst>
              <a:ext uri="{FF2B5EF4-FFF2-40B4-BE49-F238E27FC236}">
                <a16:creationId xmlns:a16="http://schemas.microsoft.com/office/drawing/2014/main" id="{FE924B0A-EE56-47DC-A2B2-4E228E4169C0}"/>
              </a:ext>
            </a:extLst>
          </p:cNvPr>
          <p:cNvSpPr/>
          <p:nvPr/>
        </p:nvSpPr>
        <p:spPr>
          <a:xfrm>
            <a:off x="10744966" y="6914539"/>
            <a:ext cx="2094671" cy="354515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1BED403C-A43A-4B47-BB94-C2A67956DCC4}"/>
              </a:ext>
            </a:extLst>
          </p:cNvPr>
          <p:cNvGrpSpPr/>
          <p:nvPr/>
        </p:nvGrpSpPr>
        <p:grpSpPr>
          <a:xfrm>
            <a:off x="-1" y="4941425"/>
            <a:ext cx="12192000" cy="1909139"/>
            <a:chOff x="0" y="4948862"/>
            <a:chExt cx="12192000" cy="1909138"/>
          </a:xfrm>
        </p:grpSpPr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45A43FA3-E6AD-4BC1-8F03-3B181CC959C7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A3F741A2-2517-494A-868D-957D47F779A9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761527D-B4FD-4042-8A5A-2BD5080A66ED}"/>
              </a:ext>
            </a:extLst>
          </p:cNvPr>
          <p:cNvSpPr txBox="1"/>
          <p:nvPr/>
        </p:nvSpPr>
        <p:spPr>
          <a:xfrm>
            <a:off x="2712720" y="3220720"/>
            <a:ext cx="757936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/>
              <a:t>Project Integration Management- Project Charter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/>
              <a:t>Project Scope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/>
              <a:t>Project Schedule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/>
              <a:t>Project Quality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/>
              <a:t>Project Resource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/>
              <a:t>Project Communication Management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DB9E12-7A93-43C1-B2F4-DBF3C1E13FAB}"/>
              </a:ext>
            </a:extLst>
          </p:cNvPr>
          <p:cNvSpPr txBox="1"/>
          <p:nvPr/>
        </p:nvSpPr>
        <p:spPr>
          <a:xfrm>
            <a:off x="2540000" y="2458720"/>
            <a:ext cx="637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Azure </a:t>
            </a:r>
            <a:r>
              <a:rPr lang="en-IN" dirty="0" err="1"/>
              <a:t>Devops</a:t>
            </a:r>
            <a:r>
              <a:rPr lang="en-IN" dirty="0"/>
              <a:t> Link- https://dev.azure.com/ShreyasMahendra</a:t>
            </a:r>
          </a:p>
        </p:txBody>
      </p:sp>
    </p:spTree>
    <p:extLst>
      <p:ext uri="{BB962C8B-B14F-4D97-AF65-F5344CB8AC3E}">
        <p14:creationId xmlns:p14="http://schemas.microsoft.com/office/powerpoint/2010/main" val="3315459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3">
      <a:majorFont>
        <a:latin typeface="Georgia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195BC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bg1">
              <a:lumMod val="8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2437B"/>
      </a:accent1>
      <a:accent2>
        <a:srgbClr val="FF7A8A"/>
      </a:accent2>
      <a:accent3>
        <a:srgbClr val="FCF594"/>
      </a:accent3>
      <a:accent4>
        <a:srgbClr val="52437B"/>
      </a:accent4>
      <a:accent5>
        <a:srgbClr val="FF7A8A"/>
      </a:accent5>
      <a:accent6>
        <a:srgbClr val="FCF594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540</Words>
  <Application>Microsoft Office PowerPoint</Application>
  <PresentationFormat>Widescreen</PresentationFormat>
  <Paragraphs>86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Bahnschrift Light</vt:lpstr>
      <vt:lpstr>Calibri</vt:lpstr>
      <vt:lpstr>Calibri Light</vt:lpstr>
      <vt:lpstr>Century Gothic</vt:lpstr>
      <vt:lpstr>Georgia</vt:lpstr>
      <vt:lpstr>Open Sans</vt:lpstr>
      <vt:lpstr>Segoe UI</vt:lpstr>
      <vt:lpstr>Segoe UI Light</vt:lpstr>
      <vt:lpstr>Office Theme</vt:lpstr>
      <vt:lpstr>1_Office Theme</vt:lpstr>
      <vt:lpstr>Implementing Project Management using Scrum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Ramaditya</dc:creator>
  <cp:lastModifiedBy>Shreyas Mahendra</cp:lastModifiedBy>
  <cp:revision>61</cp:revision>
  <dcterms:created xsi:type="dcterms:W3CDTF">2019-07-05T03:51:27Z</dcterms:created>
  <dcterms:modified xsi:type="dcterms:W3CDTF">2022-04-24T15:13:35Z</dcterms:modified>
</cp:coreProperties>
</file>