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Thin"/>
      <p:regular r:id="rId23"/>
      <p:bold r:id="rId24"/>
      <p:italic r:id="rId25"/>
      <p:boldItalic r:id="rId26"/>
    </p:embeddedFont>
    <p:embeddedFont>
      <p:font typeface="Roboto"/>
      <p:regular r:id="rId27"/>
      <p:bold r:id="rId28"/>
      <p:italic r:id="rId29"/>
      <p:boldItalic r:id="rId30"/>
    </p:embeddedFont>
    <p:embeddedFont>
      <p:font typeface="Roboto Medium"/>
      <p:regular r:id="rId31"/>
      <p:bold r:id="rId32"/>
      <p:italic r:id="rId33"/>
      <p:boldItalic r:id="rId34"/>
    </p:embeddedFon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87264C-E7D8-41F0-99DA-222C3F72DC51}">
  <a:tblStyle styleId="{2387264C-E7D8-41F0-99DA-222C3F72DC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Medium-italic.fntdata"/><Relationship Id="rId10" Type="http://schemas.openxmlformats.org/officeDocument/2006/relationships/slide" Target="slides/slide4.xml"/><Relationship Id="rId32" Type="http://schemas.openxmlformats.org/officeDocument/2006/relationships/font" Target="fonts/RobotoMedium-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Medium-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entrak.com/resources/case-studies/mission-hospita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94f4636b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94f4636b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be deleted.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a11f0e4cd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a11f0e4cd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dont need this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6bb476705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6bb476705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6bb47670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6bb47670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All </a:t>
            </a:r>
            <a:endParaRPr/>
          </a:p>
          <a:p>
            <a:pPr indent="-298450" lvl="0" marL="457200" rtl="0" algn="l">
              <a:spcBef>
                <a:spcPts val="0"/>
              </a:spcBef>
              <a:spcAft>
                <a:spcPts val="0"/>
              </a:spcAft>
              <a:buSzPts val="1100"/>
              <a:buAutoNum type="arabicParenR"/>
            </a:pPr>
            <a:r>
              <a:rPr lang="en"/>
              <a:t>Altus - INTRAX -RTLS real time location system (RTLS) - Used by </a:t>
            </a:r>
            <a:r>
              <a:rPr b="1" lang="en" u="sng"/>
              <a:t>NYU Lagone, Rush</a:t>
            </a:r>
            <a:r>
              <a:rPr lang="en"/>
              <a:t> etc. Monthly savings of $81314 (Avg Bed size of Hospital 375), 520 Hours saved per month by reducing equipment find times for nurses which may be returned to providing care for patients. $4 million dollars saved ROI over 5 years just by implementing INTRAX™ and improving the hospital's asset utilization. </a:t>
            </a:r>
            <a:endParaRPr/>
          </a:p>
          <a:p>
            <a:pPr indent="-298450" lvl="0" marL="457200" rtl="0" algn="l">
              <a:spcBef>
                <a:spcPts val="0"/>
              </a:spcBef>
              <a:spcAft>
                <a:spcPts val="0"/>
              </a:spcAft>
              <a:buSzPts val="1100"/>
              <a:buAutoNum type="arabicParenR"/>
            </a:pPr>
            <a:r>
              <a:rPr b="1" lang="en"/>
              <a:t>Greenville Hospital System, South Carolina implemented RFID</a:t>
            </a:r>
            <a:r>
              <a:rPr lang="en"/>
              <a:t> tracking system to prevent loss of surgical probes (cost from $17,000 to $35,000 per probe). The RFID tags are embedded into the surgical tools and can withstand 1,000 repeated autoclave sterilization cycles. After the system launch, no probes were lost.</a:t>
            </a:r>
            <a:endParaRPr/>
          </a:p>
          <a:p>
            <a:pPr indent="-298450" lvl="0" marL="457200" rtl="0" algn="l">
              <a:spcBef>
                <a:spcPts val="0"/>
              </a:spcBef>
              <a:spcAft>
                <a:spcPts val="0"/>
              </a:spcAft>
              <a:buSzPts val="1100"/>
              <a:buAutoNum type="arabicParenR"/>
            </a:pPr>
            <a:r>
              <a:rPr lang="en"/>
              <a:t>The </a:t>
            </a:r>
            <a:r>
              <a:rPr b="1" lang="en"/>
              <a:t>Johns Hopkins Hospital</a:t>
            </a:r>
            <a:r>
              <a:rPr lang="en"/>
              <a:t> in the US state of Maryland has installed </a:t>
            </a:r>
            <a:r>
              <a:rPr b="1" lang="en"/>
              <a:t>Versus Technology’s Advantages Real-time Locating System</a:t>
            </a:r>
            <a:r>
              <a:rPr lang="en"/>
              <a:t> (RTLS). The dual infrared and RFID real-time locating platform is expected to support asset tracking and fleet management, nurse call automation and a real-time food cart tracking application. The RFID real-time locating platform also provides the </a:t>
            </a:r>
            <a:r>
              <a:rPr b="1" lang="en"/>
              <a:t>bed-level accuracy.</a:t>
            </a:r>
            <a:endParaRPr b="1"/>
          </a:p>
          <a:p>
            <a:pPr indent="-298450" lvl="0" marL="457200" rtl="0" algn="l">
              <a:spcBef>
                <a:spcPts val="0"/>
              </a:spcBef>
              <a:spcAft>
                <a:spcPts val="0"/>
              </a:spcAft>
              <a:buSzPts val="1100"/>
              <a:buAutoNum type="arabicParenR"/>
            </a:pPr>
            <a:r>
              <a:rPr b="1" lang="en"/>
              <a:t>Edward-Elmhurst Health adopts SwipeSense</a:t>
            </a:r>
            <a:r>
              <a:rPr lang="en"/>
              <a:t> to improve patient experience and advance high-quality performance. SwipeSense is an affordable, Real-Time Location System (RTLS) platform that powers applications, such as Hand Hygiene monitoring, Asset Tracking and Nursing Insights, designed to eliminate waste and improve patient outcomes in healthcare delivery networks. SwipeSense helped </a:t>
            </a:r>
            <a:r>
              <a:rPr b="1" lang="en"/>
              <a:t>reduce hospital-acquired infections by an average of 55%</a:t>
            </a:r>
            <a:r>
              <a:rPr lang="en"/>
              <a:t> within the first year of implementing the technology. </a:t>
            </a:r>
            <a:endParaRPr/>
          </a:p>
          <a:p>
            <a:pPr indent="-298450" lvl="0" marL="457200" rtl="0" algn="l">
              <a:spcBef>
                <a:spcPts val="0"/>
              </a:spcBef>
              <a:spcAft>
                <a:spcPts val="0"/>
              </a:spcAft>
              <a:buSzPts val="1100"/>
              <a:buAutoNum type="arabicParenR"/>
            </a:pPr>
            <a:r>
              <a:rPr lang="en"/>
              <a:t>The Mission Hospital (California, USA) noticed 50% increase in nurse satisfaction rate after launching an asset tracking system - </a:t>
            </a:r>
            <a:r>
              <a:rPr lang="en" sz="1200">
                <a:solidFill>
                  <a:srgbClr val="202124"/>
                </a:solidFill>
                <a:latin typeface="Roboto"/>
                <a:ea typeface="Roboto"/>
                <a:cs typeface="Roboto"/>
                <a:sym typeface="Roboto"/>
              </a:rPr>
              <a:t> </a:t>
            </a:r>
            <a:r>
              <a:rPr lang="en" sz="1200" u="sng">
                <a:solidFill>
                  <a:srgbClr val="1155CC"/>
                </a:solidFill>
                <a:latin typeface="Roboto"/>
                <a:ea typeface="Roboto"/>
                <a:cs typeface="Roboto"/>
                <a:sym typeface="Roboto"/>
                <a:hlinkClick r:id="rId2">
                  <a:extLst>
                    <a:ext uri="{A12FA001-AC4F-418D-AE19-62706E023703}">
                      <ahyp:hlinkClr val="tx"/>
                    </a:ext>
                  </a:extLst>
                </a:hlinkClick>
              </a:rPr>
              <a:t>https://centrak.com/resources/case-studies/mission-hospital</a:t>
            </a:r>
            <a:r>
              <a:rPr lang="en" sz="1200">
                <a:solidFill>
                  <a:srgbClr val="202124"/>
                </a:solidFill>
                <a:latin typeface="Roboto"/>
                <a:ea typeface="Roboto"/>
                <a:cs typeface="Roboto"/>
                <a:sym typeface="Roboto"/>
              </a:rPr>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93729d5b45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93729d5b45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Sayali matrix for use cases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945cdc8f21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945cdc8f21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 to add notes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6bb47670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6bb47670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website google doc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945cdc8f21_0_1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945cdc8f21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945cdc8f21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945cdc8f21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945cdc8f21_0_5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945cdc8f21_0_5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3729d5b45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93729d5b45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Nishima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945cdc8f21_0_3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945cdc8f21_0_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945cdc8f21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945cdc8f21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Nishima remove pie chart and enlarge regional map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9d5ee0c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9d5ee0c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Tushar to add bar graph across hospitalsHigh to Low</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945cdc8f21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945cdc8f21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Jennifer- To send percentage breakdown. Pie charts - Total Revenue , Operating expenses - breakdown of both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HCL </a:t>
            </a:r>
            <a:r>
              <a:rPr lang="en"/>
              <a:t>Track</a:t>
            </a:r>
            <a:r>
              <a:rPr lang="en"/>
              <a:t> &amp; Trace Market Analysis</a:t>
            </a:r>
            <a:endParaRPr/>
          </a:p>
        </p:txBody>
      </p:sp>
      <p:sp>
        <p:nvSpPr>
          <p:cNvPr id="278" name="Google Shape;278;p13"/>
          <p:cNvSpPr txBox="1"/>
          <p:nvPr>
            <p:ph idx="1" type="subTitle"/>
          </p:nvPr>
        </p:nvSpPr>
        <p:spPr>
          <a:xfrm>
            <a:off x="824000" y="3596300"/>
            <a:ext cx="4255500" cy="95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Jennifer Klima</a:t>
            </a:r>
            <a:endParaRPr/>
          </a:p>
          <a:p>
            <a:pPr indent="0" lvl="0" marL="0" rtl="0" algn="l">
              <a:spcBef>
                <a:spcPts val="0"/>
              </a:spcBef>
              <a:spcAft>
                <a:spcPts val="0"/>
              </a:spcAft>
              <a:buNone/>
            </a:pPr>
            <a:r>
              <a:rPr lang="en"/>
              <a:t>Nishimi Puri</a:t>
            </a:r>
            <a:endParaRPr/>
          </a:p>
          <a:p>
            <a:pPr indent="0" lvl="0" marL="0" rtl="0" algn="l">
              <a:spcBef>
                <a:spcPts val="0"/>
              </a:spcBef>
              <a:spcAft>
                <a:spcPts val="0"/>
              </a:spcAft>
              <a:buNone/>
            </a:pPr>
            <a:r>
              <a:rPr lang="en"/>
              <a:t>Tushar Rastogi</a:t>
            </a:r>
            <a:endParaRPr/>
          </a:p>
          <a:p>
            <a:pPr indent="0" lvl="0" marL="0" rtl="0" algn="l">
              <a:spcBef>
                <a:spcPts val="0"/>
              </a:spcBef>
              <a:spcAft>
                <a:spcPts val="0"/>
              </a:spcAft>
              <a:buNone/>
            </a:pPr>
            <a:r>
              <a:rPr lang="en"/>
              <a:t>Sayali Bonawale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of IT spend Projections</a:t>
            </a:r>
            <a:endParaRPr/>
          </a:p>
          <a:p>
            <a:pPr indent="0" lvl="0" marL="0" rtl="0" algn="l">
              <a:spcBef>
                <a:spcPts val="0"/>
              </a:spcBef>
              <a:spcAft>
                <a:spcPts val="0"/>
              </a:spcAft>
              <a:buNone/>
            </a:pPr>
            <a:r>
              <a:t/>
            </a:r>
            <a:endParaRPr/>
          </a:p>
        </p:txBody>
      </p:sp>
      <p:sp>
        <p:nvSpPr>
          <p:cNvPr id="432" name="Google Shape;432;p22"/>
          <p:cNvSpPr txBox="1"/>
          <p:nvPr>
            <p:ph idx="1" type="body"/>
          </p:nvPr>
        </p:nvSpPr>
        <p:spPr>
          <a:xfrm>
            <a:off x="1075050" y="14313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of No of Beds</a:t>
            </a:r>
            <a:endParaRPr/>
          </a:p>
          <a:p>
            <a:pPr indent="0" lvl="0" marL="0" rtl="0" algn="l">
              <a:spcBef>
                <a:spcPts val="1200"/>
              </a:spcBef>
              <a:spcAft>
                <a:spcPts val="0"/>
              </a:spcAft>
              <a:buNone/>
            </a:pPr>
            <a:r>
              <a:rPr lang="en"/>
              <a:t>IT spends in similar category divided by Total Revenue of Hospital/Group.</a:t>
            </a:r>
            <a:endParaRPr/>
          </a:p>
          <a:p>
            <a:pPr indent="0" lvl="0" marL="0" rtl="0" algn="l">
              <a:spcBef>
                <a:spcPts val="1200"/>
              </a:spcBef>
              <a:spcAft>
                <a:spcPts val="0"/>
              </a:spcAft>
              <a:buNone/>
            </a:pPr>
            <a:r>
              <a:rPr lang="en"/>
              <a:t>If the below calculations make sense we can replicate to other Hospitals.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433" name="Google Shape;433;p22"/>
          <p:cNvGraphicFramePr/>
          <p:nvPr/>
        </p:nvGraphicFramePr>
        <p:xfrm>
          <a:off x="952500" y="2571750"/>
          <a:ext cx="3000000" cy="3000000"/>
        </p:xfrm>
        <a:graphic>
          <a:graphicData uri="http://schemas.openxmlformats.org/drawingml/2006/table">
            <a:tbl>
              <a:tblPr>
                <a:noFill/>
                <a:tableStyleId>{2387264C-E7D8-41F0-99DA-222C3F72DC51}</a:tableStyleId>
              </a:tblPr>
              <a:tblGrid>
                <a:gridCol w="1809750"/>
                <a:gridCol w="1809750"/>
                <a:gridCol w="1809750"/>
                <a:gridCol w="1809750"/>
              </a:tblGrid>
              <a:tr h="415325">
                <a:tc>
                  <a:txBody>
                    <a:bodyPr/>
                    <a:lstStyle/>
                    <a:p>
                      <a:pPr indent="0" lvl="0" marL="0" rtl="0" algn="l">
                        <a:spcBef>
                          <a:spcPts val="0"/>
                        </a:spcBef>
                        <a:spcAft>
                          <a:spcPts val="0"/>
                        </a:spcAft>
                        <a:buNone/>
                      </a:pPr>
                      <a:r>
                        <a:rPr lang="en"/>
                        <a:t>No of Beds</a:t>
                      </a:r>
                      <a:endParaRPr/>
                    </a:p>
                  </a:txBody>
                  <a:tcPr marT="91425" marB="91425" marR="91425" marL="91425"/>
                </a:tc>
                <a:tc>
                  <a:txBody>
                    <a:bodyPr/>
                    <a:lstStyle/>
                    <a:p>
                      <a:pPr indent="0" lvl="0" marL="0" rtl="0" algn="l">
                        <a:spcBef>
                          <a:spcPts val="0"/>
                        </a:spcBef>
                        <a:spcAft>
                          <a:spcPts val="0"/>
                        </a:spcAft>
                        <a:buNone/>
                      </a:pPr>
                      <a:r>
                        <a:rPr lang="en"/>
                        <a:t>Total Revenue</a:t>
                      </a:r>
                      <a:endParaRPr/>
                    </a:p>
                  </a:txBody>
                  <a:tcPr marT="91425" marB="91425" marR="91425" marL="91425"/>
                </a:tc>
                <a:tc>
                  <a:txBody>
                    <a:bodyPr/>
                    <a:lstStyle/>
                    <a:p>
                      <a:pPr indent="0" lvl="0" marL="0" rtl="0" algn="l">
                        <a:spcBef>
                          <a:spcPts val="0"/>
                        </a:spcBef>
                        <a:spcAft>
                          <a:spcPts val="0"/>
                        </a:spcAft>
                        <a:buNone/>
                      </a:pPr>
                      <a:r>
                        <a:rPr lang="en"/>
                        <a:t>IT Spends</a:t>
                      </a:r>
                      <a:endParaRPr/>
                    </a:p>
                  </a:txBody>
                  <a:tcPr marT="91425" marB="91425" marR="91425" marL="91425"/>
                </a:tc>
                <a:tc>
                  <a:txBody>
                    <a:bodyPr/>
                    <a:lstStyle/>
                    <a:p>
                      <a:pPr indent="0" lvl="0" marL="0" rtl="0" algn="l">
                        <a:spcBef>
                          <a:spcPts val="0"/>
                        </a:spcBef>
                        <a:spcAft>
                          <a:spcPts val="0"/>
                        </a:spcAft>
                        <a:buNone/>
                      </a:pPr>
                      <a:r>
                        <a:rPr lang="en"/>
                        <a:t>Percentage</a:t>
                      </a:r>
                      <a:endParaRPr/>
                    </a:p>
                  </a:txBody>
                  <a:tcPr marT="91425" marB="91425" marR="91425" marL="91425"/>
                </a:tc>
              </a:tr>
              <a:tr h="415325">
                <a:tc>
                  <a:txBody>
                    <a:bodyPr/>
                    <a:lstStyle/>
                    <a:p>
                      <a:pPr indent="0" lvl="0" marL="0" rtl="0" algn="l">
                        <a:spcBef>
                          <a:spcPts val="0"/>
                        </a:spcBef>
                        <a:spcAft>
                          <a:spcPts val="0"/>
                        </a:spcAft>
                        <a:buNone/>
                      </a:pPr>
                      <a:r>
                        <a:rPr lang="en"/>
                        <a:t>1326</a:t>
                      </a:r>
                      <a:endParaRPr/>
                    </a:p>
                  </a:txBody>
                  <a:tcPr marT="91425" marB="91425" marR="91425" marL="91425"/>
                </a:tc>
                <a:tc>
                  <a:txBody>
                    <a:bodyPr/>
                    <a:lstStyle/>
                    <a:p>
                      <a:pPr indent="0" lvl="0" marL="0" rtl="0" algn="l">
                        <a:spcBef>
                          <a:spcPts val="0"/>
                        </a:spcBef>
                        <a:spcAft>
                          <a:spcPts val="0"/>
                        </a:spcAft>
                        <a:buNone/>
                      </a:pPr>
                      <a:r>
                        <a:rPr lang="en"/>
                        <a:t>21621.55 M</a:t>
                      </a:r>
                      <a:endParaRPr/>
                    </a:p>
                  </a:txBody>
                  <a:tcPr marT="91425" marB="91425" marR="91425" marL="91425"/>
                </a:tc>
                <a:tc>
                  <a:txBody>
                    <a:bodyPr/>
                    <a:lstStyle/>
                    <a:p>
                      <a:pPr indent="0" lvl="0" marL="0" rtl="0" algn="l">
                        <a:spcBef>
                          <a:spcPts val="0"/>
                        </a:spcBef>
                        <a:spcAft>
                          <a:spcPts val="0"/>
                        </a:spcAft>
                        <a:buNone/>
                      </a:pPr>
                      <a:r>
                        <a:rPr lang="en"/>
                        <a:t>27.8 M</a:t>
                      </a:r>
                      <a:endParaRPr/>
                    </a:p>
                  </a:txBody>
                  <a:tcPr marT="91425" marB="91425" marR="91425" marL="91425"/>
                </a:tc>
                <a:tc>
                  <a:txBody>
                    <a:bodyPr/>
                    <a:lstStyle/>
                    <a:p>
                      <a:pPr indent="0" lvl="0" marL="0" rtl="0" algn="l">
                        <a:spcBef>
                          <a:spcPts val="0"/>
                        </a:spcBef>
                        <a:spcAft>
                          <a:spcPts val="0"/>
                        </a:spcAft>
                        <a:buNone/>
                      </a:pPr>
                      <a:r>
                        <a:rPr lang="en"/>
                        <a:t>0.12%</a:t>
                      </a:r>
                      <a:endParaRPr/>
                    </a:p>
                  </a:txBody>
                  <a:tcPr marT="91425" marB="91425" marR="91425" marL="91425"/>
                </a:tc>
              </a:tr>
              <a:tr h="415325">
                <a:tc>
                  <a:txBody>
                    <a:bodyPr/>
                    <a:lstStyle/>
                    <a:p>
                      <a:pPr indent="0" lvl="0" marL="0" rtl="0" algn="l">
                        <a:spcBef>
                          <a:spcPts val="0"/>
                        </a:spcBef>
                        <a:spcAft>
                          <a:spcPts val="0"/>
                        </a:spcAft>
                        <a:buNone/>
                      </a:pPr>
                      <a:r>
                        <a:rPr lang="en"/>
                        <a:t>664</a:t>
                      </a:r>
                      <a:endParaRPr/>
                    </a:p>
                  </a:txBody>
                  <a:tcPr marT="91425" marB="91425" marR="91425" marL="91425"/>
                </a:tc>
                <a:tc>
                  <a:txBody>
                    <a:bodyPr/>
                    <a:lstStyle/>
                    <a:p>
                      <a:pPr indent="0" lvl="0" marL="0" rtl="0" algn="l">
                        <a:spcBef>
                          <a:spcPts val="0"/>
                        </a:spcBef>
                        <a:spcAft>
                          <a:spcPts val="0"/>
                        </a:spcAft>
                        <a:buNone/>
                      </a:pPr>
                      <a:r>
                        <a:rPr lang="en"/>
                        <a:t>5692.99 M</a:t>
                      </a:r>
                      <a:endParaRPr/>
                    </a:p>
                  </a:txBody>
                  <a:tcPr marT="91425" marB="91425" marR="91425" marL="91425"/>
                </a:tc>
                <a:tc>
                  <a:txBody>
                    <a:bodyPr/>
                    <a:lstStyle/>
                    <a:p>
                      <a:pPr indent="0" lvl="0" marL="0" rtl="0" algn="l">
                        <a:spcBef>
                          <a:spcPts val="0"/>
                        </a:spcBef>
                        <a:spcAft>
                          <a:spcPts val="0"/>
                        </a:spcAft>
                        <a:buNone/>
                      </a:pPr>
                      <a:r>
                        <a:rPr lang="en"/>
                        <a:t>102.6 M</a:t>
                      </a:r>
                      <a:endParaRPr/>
                    </a:p>
                  </a:txBody>
                  <a:tcPr marT="91425" marB="91425" marR="91425" marL="91425"/>
                </a:tc>
                <a:tc>
                  <a:txBody>
                    <a:bodyPr/>
                    <a:lstStyle/>
                    <a:p>
                      <a:pPr indent="0" lvl="0" marL="0" rtl="0" algn="l">
                        <a:spcBef>
                          <a:spcPts val="0"/>
                        </a:spcBef>
                        <a:spcAft>
                          <a:spcPts val="0"/>
                        </a:spcAft>
                        <a:buNone/>
                      </a:pPr>
                      <a:r>
                        <a:rPr lang="en"/>
                        <a:t>3.40%</a:t>
                      </a:r>
                      <a:endParaRPr/>
                    </a:p>
                  </a:txBody>
                  <a:tcPr marT="91425" marB="91425" marR="91425" marL="91425"/>
                </a:tc>
              </a:tr>
              <a:tr h="415325">
                <a:tc>
                  <a:txBody>
                    <a:bodyPr/>
                    <a:lstStyle/>
                    <a:p>
                      <a:pPr indent="0" lvl="0" marL="0" rtl="0" algn="l">
                        <a:spcBef>
                          <a:spcPts val="0"/>
                        </a:spcBef>
                        <a:spcAft>
                          <a:spcPts val="0"/>
                        </a:spcAft>
                        <a:buNone/>
                      </a:pPr>
                      <a:r>
                        <a:rPr lang="en"/>
                        <a:t>346</a:t>
                      </a:r>
                      <a:endParaRPr/>
                    </a:p>
                  </a:txBody>
                  <a:tcPr marT="91425" marB="91425" marR="91425" marL="91425"/>
                </a:tc>
                <a:tc>
                  <a:txBody>
                    <a:bodyPr/>
                    <a:lstStyle/>
                    <a:p>
                      <a:pPr indent="0" lvl="0" marL="0" rtl="0" algn="l">
                        <a:spcBef>
                          <a:spcPts val="0"/>
                        </a:spcBef>
                        <a:spcAft>
                          <a:spcPts val="0"/>
                        </a:spcAft>
                        <a:buNone/>
                      </a:pPr>
                      <a:r>
                        <a:rPr lang="en"/>
                        <a:t>3456.66 M</a:t>
                      </a:r>
                      <a:endParaRPr/>
                    </a:p>
                  </a:txBody>
                  <a:tcPr marT="91425" marB="91425" marR="91425" marL="91425"/>
                </a:tc>
                <a:tc>
                  <a:txBody>
                    <a:bodyPr/>
                    <a:lstStyle/>
                    <a:p>
                      <a:pPr indent="0" lvl="0" marL="0" rtl="0" algn="l">
                        <a:spcBef>
                          <a:spcPts val="0"/>
                        </a:spcBef>
                        <a:spcAft>
                          <a:spcPts val="0"/>
                        </a:spcAft>
                        <a:buNone/>
                      </a:pPr>
                      <a:r>
                        <a:rPr lang="en"/>
                        <a:t>26.7 M</a:t>
                      </a:r>
                      <a:endParaRPr/>
                    </a:p>
                  </a:txBody>
                  <a:tcPr marT="91425" marB="91425" marR="91425" marL="91425"/>
                </a:tc>
                <a:tc>
                  <a:txBody>
                    <a:bodyPr/>
                    <a:lstStyle/>
                    <a:p>
                      <a:pPr indent="0" lvl="0" marL="0" rtl="0" algn="l">
                        <a:spcBef>
                          <a:spcPts val="0"/>
                        </a:spcBef>
                        <a:spcAft>
                          <a:spcPts val="0"/>
                        </a:spcAft>
                        <a:buNone/>
                      </a:pPr>
                      <a:r>
                        <a:rPr lang="en"/>
                        <a:t>0.77%</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39" name="Google Shape;439;p23"/>
          <p:cNvPicPr preferRelativeResize="0"/>
          <p:nvPr/>
        </p:nvPicPr>
        <p:blipFill rotWithShape="1">
          <a:blip r:embed="rId3">
            <a:alphaModFix/>
          </a:blip>
          <a:srcRect b="2367" l="0" r="62608" t="4790"/>
          <a:stretch/>
        </p:blipFill>
        <p:spPr>
          <a:xfrm>
            <a:off x="3247100" y="1318125"/>
            <a:ext cx="2739034" cy="3825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Technology Spend Trend Categories</a:t>
            </a:r>
            <a:endParaRPr/>
          </a:p>
        </p:txBody>
      </p:sp>
      <p:grpSp>
        <p:nvGrpSpPr>
          <p:cNvPr id="445" name="Google Shape;445;p24"/>
          <p:cNvGrpSpPr/>
          <p:nvPr/>
        </p:nvGrpSpPr>
        <p:grpSpPr>
          <a:xfrm>
            <a:off x="179994" y="1739566"/>
            <a:ext cx="2440200" cy="2440200"/>
            <a:chOff x="4447194" y="1815766"/>
            <a:chExt cx="2440200" cy="2440200"/>
          </a:xfrm>
        </p:grpSpPr>
        <p:sp>
          <p:nvSpPr>
            <p:cNvPr id="446" name="Google Shape;446;p24"/>
            <p:cNvSpPr/>
            <p:nvPr/>
          </p:nvSpPr>
          <p:spPr>
            <a:xfrm>
              <a:off x="4447194" y="1815766"/>
              <a:ext cx="2440200" cy="2440200"/>
            </a:xfrm>
            <a:prstGeom prst="ellipse">
              <a:avLst/>
            </a:prstGeom>
            <a:solidFill>
              <a:schemeClr val="accent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txBox="1"/>
            <p:nvPr/>
          </p:nvSpPr>
          <p:spPr>
            <a:xfrm>
              <a:off x="4735950" y="2504275"/>
              <a:ext cx="1862700" cy="116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Electronic Health Records and Patient Portal</a:t>
              </a:r>
              <a:endParaRPr sz="1200">
                <a:solidFill>
                  <a:srgbClr val="FFFFFF"/>
                </a:solidFill>
                <a:latin typeface="Roboto"/>
                <a:ea typeface="Roboto"/>
                <a:cs typeface="Roboto"/>
                <a:sym typeface="Roboto"/>
              </a:endParaRPr>
            </a:p>
          </p:txBody>
        </p:sp>
      </p:grpSp>
      <p:grpSp>
        <p:nvGrpSpPr>
          <p:cNvPr id="448" name="Google Shape;448;p24"/>
          <p:cNvGrpSpPr/>
          <p:nvPr/>
        </p:nvGrpSpPr>
        <p:grpSpPr>
          <a:xfrm>
            <a:off x="2774863" y="1871018"/>
            <a:ext cx="2215006" cy="2156345"/>
            <a:chOff x="3490737" y="1374053"/>
            <a:chExt cx="1423800" cy="1423800"/>
          </a:xfrm>
        </p:grpSpPr>
        <p:sp>
          <p:nvSpPr>
            <p:cNvPr id="449" name="Google Shape;449;p24"/>
            <p:cNvSpPr/>
            <p:nvPr/>
          </p:nvSpPr>
          <p:spPr>
            <a:xfrm>
              <a:off x="3490737" y="1374053"/>
              <a:ext cx="1423800" cy="1423800"/>
            </a:xfrm>
            <a:prstGeom prst="ellipse">
              <a:avLst/>
            </a:prstGeom>
            <a:solidFill>
              <a:schemeClr val="accent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4"/>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Telehealth and Home Health</a:t>
              </a:r>
              <a:endParaRPr sz="1200">
                <a:solidFill>
                  <a:srgbClr val="FFFFFF"/>
                </a:solidFill>
                <a:latin typeface="Roboto"/>
                <a:ea typeface="Roboto"/>
                <a:cs typeface="Roboto"/>
                <a:sym typeface="Roboto"/>
              </a:endParaRPr>
            </a:p>
          </p:txBody>
        </p:sp>
      </p:grpSp>
      <p:grpSp>
        <p:nvGrpSpPr>
          <p:cNvPr id="451" name="Google Shape;451;p24"/>
          <p:cNvGrpSpPr/>
          <p:nvPr/>
        </p:nvGrpSpPr>
        <p:grpSpPr>
          <a:xfrm>
            <a:off x="5169718" y="2014975"/>
            <a:ext cx="1903326" cy="1860011"/>
            <a:chOff x="644203" y="3718814"/>
            <a:chExt cx="1498800" cy="1498800"/>
          </a:xfrm>
        </p:grpSpPr>
        <p:sp>
          <p:nvSpPr>
            <p:cNvPr id="452" name="Google Shape;452;p24"/>
            <p:cNvSpPr/>
            <p:nvPr/>
          </p:nvSpPr>
          <p:spPr>
            <a:xfrm>
              <a:off x="644203" y="3718814"/>
              <a:ext cx="1498800" cy="1498800"/>
            </a:xfrm>
            <a:prstGeom prst="ellipse">
              <a:avLst/>
            </a:prstGeom>
            <a:solidFill>
              <a:schemeClr val="accent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txBox="1"/>
            <p:nvPr/>
          </p:nvSpPr>
          <p:spPr>
            <a:xfrm>
              <a:off x="856976" y="3995875"/>
              <a:ext cx="1073400" cy="944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Robotic Surgery</a:t>
              </a:r>
              <a:endParaRPr sz="1200">
                <a:solidFill>
                  <a:srgbClr val="FFFFFF"/>
                </a:solidFill>
                <a:latin typeface="Roboto"/>
                <a:ea typeface="Roboto"/>
                <a:cs typeface="Roboto"/>
                <a:sym typeface="Roboto"/>
              </a:endParaRPr>
            </a:p>
          </p:txBody>
        </p:sp>
      </p:grpSp>
      <p:grpSp>
        <p:nvGrpSpPr>
          <p:cNvPr id="454" name="Google Shape;454;p24"/>
          <p:cNvGrpSpPr/>
          <p:nvPr/>
        </p:nvGrpSpPr>
        <p:grpSpPr>
          <a:xfrm>
            <a:off x="7301634" y="2241602"/>
            <a:ext cx="1562193" cy="1457402"/>
            <a:chOff x="3490737" y="1374053"/>
            <a:chExt cx="1423800" cy="1423800"/>
          </a:xfrm>
        </p:grpSpPr>
        <p:sp>
          <p:nvSpPr>
            <p:cNvPr id="455" name="Google Shape;455;p24"/>
            <p:cNvSpPr/>
            <p:nvPr/>
          </p:nvSpPr>
          <p:spPr>
            <a:xfrm>
              <a:off x="3490737" y="1374053"/>
              <a:ext cx="1423800" cy="1423800"/>
            </a:xfrm>
            <a:prstGeom prst="ellipse">
              <a:avLst/>
            </a:prstGeom>
            <a:solidFill>
              <a:schemeClr val="accent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txBox="1"/>
            <p:nvPr/>
          </p:nvSpPr>
          <p:spPr>
            <a:xfrm>
              <a:off x="3718754" y="1613603"/>
              <a:ext cx="967800" cy="944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Cybersecurity and Data Privacy</a:t>
              </a:r>
              <a:endParaRPr sz="11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5"/>
          <p:cNvSpPr txBox="1"/>
          <p:nvPr>
            <p:ph type="title"/>
          </p:nvPr>
        </p:nvSpPr>
        <p:spPr>
          <a:xfrm>
            <a:off x="1303788" y="598575"/>
            <a:ext cx="7030500" cy="9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Testimonials</a:t>
            </a:r>
            <a:endParaRPr/>
          </a:p>
        </p:txBody>
      </p:sp>
      <p:sp>
        <p:nvSpPr>
          <p:cNvPr id="462" name="Google Shape;462;p25"/>
          <p:cNvSpPr/>
          <p:nvPr/>
        </p:nvSpPr>
        <p:spPr>
          <a:xfrm>
            <a:off x="1723913" y="2251413"/>
            <a:ext cx="594300" cy="36900"/>
          </a:xfrm>
          <a:prstGeom prst="roundRect">
            <a:avLst>
              <a:gd fmla="val 50000" name="adj"/>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25"/>
          <p:cNvGrpSpPr/>
          <p:nvPr/>
        </p:nvGrpSpPr>
        <p:grpSpPr>
          <a:xfrm>
            <a:off x="369672" y="1960450"/>
            <a:ext cx="1578303" cy="1897975"/>
            <a:chOff x="369672" y="1960450"/>
            <a:chExt cx="1578303" cy="1897975"/>
          </a:xfrm>
        </p:grpSpPr>
        <p:sp>
          <p:nvSpPr>
            <p:cNvPr id="464" name="Google Shape;464;p25"/>
            <p:cNvSpPr/>
            <p:nvPr/>
          </p:nvSpPr>
          <p:spPr>
            <a:xfrm>
              <a:off x="861672" y="1960450"/>
              <a:ext cx="594300" cy="594300"/>
            </a:xfrm>
            <a:prstGeom prst="ellipse">
              <a:avLst/>
            </a:prstGeom>
            <a:noFill/>
            <a:ln cap="flat" cmpd="sng" w="38100">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txBox="1"/>
            <p:nvPr/>
          </p:nvSpPr>
          <p:spPr>
            <a:xfrm>
              <a:off x="940422"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1B786E"/>
                  </a:solidFill>
                  <a:latin typeface="Roboto"/>
                  <a:ea typeface="Roboto"/>
                  <a:cs typeface="Roboto"/>
                  <a:sym typeface="Roboto"/>
                </a:rPr>
                <a:t>20XX</a:t>
              </a:r>
              <a:endParaRPr b="1" sz="800">
                <a:solidFill>
                  <a:srgbClr val="1B786E"/>
                </a:solidFill>
                <a:latin typeface="Roboto"/>
                <a:ea typeface="Roboto"/>
                <a:cs typeface="Roboto"/>
                <a:sym typeface="Roboto"/>
              </a:endParaRPr>
            </a:p>
          </p:txBody>
        </p:sp>
        <p:sp>
          <p:nvSpPr>
            <p:cNvPr id="466" name="Google Shape;466;p25"/>
            <p:cNvSpPr txBox="1"/>
            <p:nvPr/>
          </p:nvSpPr>
          <p:spPr>
            <a:xfrm>
              <a:off x="369675" y="2664225"/>
              <a:ext cx="15783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1B786E"/>
                  </a:solidFill>
                  <a:latin typeface="Roboto"/>
                  <a:ea typeface="Roboto"/>
                  <a:cs typeface="Roboto"/>
                  <a:sym typeface="Roboto"/>
                </a:rPr>
                <a:t>Lorem Ipsum</a:t>
              </a:r>
              <a:endParaRPr b="1" sz="1000">
                <a:solidFill>
                  <a:srgbClr val="1B786E"/>
                </a:solidFill>
                <a:latin typeface="Roboto"/>
                <a:ea typeface="Roboto"/>
                <a:cs typeface="Roboto"/>
                <a:sym typeface="Roboto"/>
              </a:endParaRPr>
            </a:p>
          </p:txBody>
        </p:sp>
        <p:sp>
          <p:nvSpPr>
            <p:cNvPr id="467" name="Google Shape;467;p25"/>
            <p:cNvSpPr txBox="1"/>
            <p:nvPr/>
          </p:nvSpPr>
          <p:spPr>
            <a:xfrm>
              <a:off x="369672" y="3121025"/>
              <a:ext cx="15783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1B786E"/>
                  </a:solidFill>
                  <a:latin typeface="Roboto"/>
                  <a:ea typeface="Roboto"/>
                  <a:cs typeface="Roboto"/>
                  <a:sym typeface="Roboto"/>
                </a:rPr>
                <a:t>Lorem ipsum dolor sit amet, consectetur adipiscing. </a:t>
              </a:r>
              <a:endParaRPr sz="800">
                <a:solidFill>
                  <a:srgbClr val="1B786E"/>
                </a:solidFill>
                <a:latin typeface="Roboto"/>
                <a:ea typeface="Roboto"/>
                <a:cs typeface="Roboto"/>
                <a:sym typeface="Roboto"/>
              </a:endParaRPr>
            </a:p>
          </p:txBody>
        </p:sp>
      </p:grpSp>
      <p:grpSp>
        <p:nvGrpSpPr>
          <p:cNvPr id="468" name="Google Shape;468;p25"/>
          <p:cNvGrpSpPr/>
          <p:nvPr/>
        </p:nvGrpSpPr>
        <p:grpSpPr>
          <a:xfrm>
            <a:off x="2114712" y="1960450"/>
            <a:ext cx="1537206" cy="1897975"/>
            <a:chOff x="2114712" y="1960450"/>
            <a:chExt cx="1537206" cy="1897975"/>
          </a:xfrm>
        </p:grpSpPr>
        <p:sp>
          <p:nvSpPr>
            <p:cNvPr id="469" name="Google Shape;469;p25"/>
            <p:cNvSpPr/>
            <p:nvPr/>
          </p:nvSpPr>
          <p:spPr>
            <a:xfrm>
              <a:off x="2586168" y="1960450"/>
              <a:ext cx="594300" cy="594300"/>
            </a:xfrm>
            <a:prstGeom prst="ellipse">
              <a:avLst/>
            </a:prstGeom>
            <a:noFill/>
            <a:ln cap="flat" cmpd="sng" w="38100">
              <a:solidFill>
                <a:srgbClr val="1B786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txBox="1"/>
            <p:nvPr/>
          </p:nvSpPr>
          <p:spPr>
            <a:xfrm>
              <a:off x="2114712"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1B786E"/>
                  </a:solidFill>
                  <a:latin typeface="Roboto"/>
                  <a:ea typeface="Roboto"/>
                  <a:cs typeface="Roboto"/>
                  <a:sym typeface="Roboto"/>
                </a:rPr>
                <a:t>Sit Amet</a:t>
              </a:r>
              <a:endParaRPr b="1" sz="1000">
                <a:solidFill>
                  <a:srgbClr val="1B786E"/>
                </a:solidFill>
                <a:latin typeface="Roboto"/>
                <a:ea typeface="Roboto"/>
                <a:cs typeface="Roboto"/>
                <a:sym typeface="Roboto"/>
              </a:endParaRPr>
            </a:p>
          </p:txBody>
        </p:sp>
        <p:sp>
          <p:nvSpPr>
            <p:cNvPr id="471" name="Google Shape;471;p25"/>
            <p:cNvSpPr txBox="1"/>
            <p:nvPr/>
          </p:nvSpPr>
          <p:spPr>
            <a:xfrm>
              <a:off x="2114718"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1B786E"/>
                  </a:solidFill>
                  <a:latin typeface="Roboto"/>
                  <a:ea typeface="Roboto"/>
                  <a:cs typeface="Roboto"/>
                  <a:sym typeface="Roboto"/>
                </a:rPr>
                <a:t>Lorem ipsum dolor sit amet, consectetur adipiscing.</a:t>
              </a:r>
              <a:endParaRPr sz="800">
                <a:solidFill>
                  <a:srgbClr val="1B786E"/>
                </a:solidFill>
                <a:latin typeface="Roboto"/>
                <a:ea typeface="Roboto"/>
                <a:cs typeface="Roboto"/>
                <a:sym typeface="Roboto"/>
              </a:endParaRPr>
            </a:p>
          </p:txBody>
        </p:sp>
        <p:sp>
          <p:nvSpPr>
            <p:cNvPr id="472" name="Google Shape;472;p25"/>
            <p:cNvSpPr txBox="1"/>
            <p:nvPr/>
          </p:nvSpPr>
          <p:spPr>
            <a:xfrm>
              <a:off x="2664918"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1B786E"/>
                  </a:solidFill>
                  <a:latin typeface="Roboto"/>
                  <a:ea typeface="Roboto"/>
                  <a:cs typeface="Roboto"/>
                  <a:sym typeface="Roboto"/>
                </a:rPr>
                <a:t>20XX</a:t>
              </a:r>
              <a:endParaRPr b="1" sz="800">
                <a:solidFill>
                  <a:srgbClr val="1B786E"/>
                </a:solidFill>
                <a:latin typeface="Roboto"/>
                <a:ea typeface="Roboto"/>
                <a:cs typeface="Roboto"/>
                <a:sym typeface="Roboto"/>
              </a:endParaRPr>
            </a:p>
          </p:txBody>
        </p:sp>
      </p:grpSp>
      <p:grpSp>
        <p:nvGrpSpPr>
          <p:cNvPr id="473" name="Google Shape;473;p25"/>
          <p:cNvGrpSpPr/>
          <p:nvPr/>
        </p:nvGrpSpPr>
        <p:grpSpPr>
          <a:xfrm>
            <a:off x="3818650" y="1960450"/>
            <a:ext cx="1537202" cy="1897973"/>
            <a:chOff x="3818650" y="1960450"/>
            <a:chExt cx="1537202" cy="1897973"/>
          </a:xfrm>
        </p:grpSpPr>
        <p:sp>
          <p:nvSpPr>
            <p:cNvPr id="474" name="Google Shape;474;p25"/>
            <p:cNvSpPr/>
            <p:nvPr/>
          </p:nvSpPr>
          <p:spPr>
            <a:xfrm>
              <a:off x="429010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txBox="1"/>
            <p:nvPr/>
          </p:nvSpPr>
          <p:spPr>
            <a:xfrm>
              <a:off x="3818650"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Donec Ultrices</a:t>
              </a:r>
              <a:endParaRPr b="1" sz="1000">
                <a:solidFill>
                  <a:srgbClr val="858585"/>
                </a:solidFill>
                <a:latin typeface="Roboto"/>
                <a:ea typeface="Roboto"/>
                <a:cs typeface="Roboto"/>
                <a:sym typeface="Roboto"/>
              </a:endParaRPr>
            </a:p>
          </p:txBody>
        </p:sp>
        <p:sp>
          <p:nvSpPr>
            <p:cNvPr id="476" name="Google Shape;476;p25"/>
            <p:cNvSpPr txBox="1"/>
            <p:nvPr/>
          </p:nvSpPr>
          <p:spPr>
            <a:xfrm>
              <a:off x="3818652" y="3121023"/>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Lorem ipsum dolor sit amet, consectetur adipiscing. </a:t>
              </a:r>
              <a:endParaRPr sz="800">
                <a:solidFill>
                  <a:srgbClr val="858585"/>
                </a:solidFill>
                <a:latin typeface="Roboto"/>
                <a:ea typeface="Roboto"/>
                <a:cs typeface="Roboto"/>
                <a:sym typeface="Roboto"/>
              </a:endParaRPr>
            </a:p>
          </p:txBody>
        </p:sp>
        <p:sp>
          <p:nvSpPr>
            <p:cNvPr id="477" name="Google Shape;477;p25"/>
            <p:cNvSpPr txBox="1"/>
            <p:nvPr/>
          </p:nvSpPr>
          <p:spPr>
            <a:xfrm>
              <a:off x="4368852"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20XX</a:t>
              </a:r>
              <a:endParaRPr b="1" sz="800">
                <a:solidFill>
                  <a:srgbClr val="858585"/>
                </a:solidFill>
                <a:latin typeface="Roboto"/>
                <a:ea typeface="Roboto"/>
                <a:cs typeface="Roboto"/>
                <a:sym typeface="Roboto"/>
              </a:endParaRPr>
            </a:p>
          </p:txBody>
        </p:sp>
      </p:grpSp>
      <p:grpSp>
        <p:nvGrpSpPr>
          <p:cNvPr id="478" name="Google Shape;478;p25"/>
          <p:cNvGrpSpPr/>
          <p:nvPr/>
        </p:nvGrpSpPr>
        <p:grpSpPr>
          <a:xfrm>
            <a:off x="5527887" y="1960450"/>
            <a:ext cx="1537203" cy="1897975"/>
            <a:chOff x="5527887" y="1960450"/>
            <a:chExt cx="1537203" cy="1897975"/>
          </a:xfrm>
        </p:grpSpPr>
        <p:sp>
          <p:nvSpPr>
            <p:cNvPr id="479" name="Google Shape;479;p25"/>
            <p:cNvSpPr/>
            <p:nvPr/>
          </p:nvSpPr>
          <p:spPr>
            <a:xfrm>
              <a:off x="5999340"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txBox="1"/>
            <p:nvPr/>
          </p:nvSpPr>
          <p:spPr>
            <a:xfrm>
              <a:off x="552788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Litora</a:t>
              </a:r>
              <a:endParaRPr b="1" sz="1000">
                <a:solidFill>
                  <a:srgbClr val="858585"/>
                </a:solidFill>
                <a:latin typeface="Roboto"/>
                <a:ea typeface="Roboto"/>
                <a:cs typeface="Roboto"/>
                <a:sym typeface="Roboto"/>
              </a:endParaRPr>
            </a:p>
          </p:txBody>
        </p:sp>
        <p:sp>
          <p:nvSpPr>
            <p:cNvPr id="481" name="Google Shape;481;p25"/>
            <p:cNvSpPr txBox="1"/>
            <p:nvPr/>
          </p:nvSpPr>
          <p:spPr>
            <a:xfrm>
              <a:off x="5527890"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Lorem ipsum dolor sit amet, consectetur adipiscing.</a:t>
              </a:r>
              <a:endParaRPr sz="800">
                <a:solidFill>
                  <a:srgbClr val="858585"/>
                </a:solidFill>
                <a:latin typeface="Roboto"/>
                <a:ea typeface="Roboto"/>
                <a:cs typeface="Roboto"/>
                <a:sym typeface="Roboto"/>
              </a:endParaRPr>
            </a:p>
          </p:txBody>
        </p:sp>
        <p:sp>
          <p:nvSpPr>
            <p:cNvPr id="482" name="Google Shape;482;p25"/>
            <p:cNvSpPr txBox="1"/>
            <p:nvPr/>
          </p:nvSpPr>
          <p:spPr>
            <a:xfrm>
              <a:off x="6078090"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20XX</a:t>
              </a:r>
              <a:endParaRPr b="1" sz="800">
                <a:solidFill>
                  <a:srgbClr val="858585"/>
                </a:solidFill>
                <a:latin typeface="Roboto"/>
                <a:ea typeface="Roboto"/>
                <a:cs typeface="Roboto"/>
                <a:sym typeface="Roboto"/>
              </a:endParaRPr>
            </a:p>
          </p:txBody>
        </p:sp>
      </p:grpSp>
      <p:grpSp>
        <p:nvGrpSpPr>
          <p:cNvPr id="483" name="Google Shape;483;p25"/>
          <p:cNvGrpSpPr/>
          <p:nvPr/>
        </p:nvGrpSpPr>
        <p:grpSpPr>
          <a:xfrm>
            <a:off x="7237137" y="1960450"/>
            <a:ext cx="1537206" cy="1897975"/>
            <a:chOff x="7237137" y="1960450"/>
            <a:chExt cx="1537206" cy="1897975"/>
          </a:xfrm>
        </p:grpSpPr>
        <p:sp>
          <p:nvSpPr>
            <p:cNvPr id="484" name="Google Shape;484;p25"/>
            <p:cNvSpPr/>
            <p:nvPr/>
          </p:nvSpPr>
          <p:spPr>
            <a:xfrm>
              <a:off x="7708593"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txBox="1"/>
            <p:nvPr/>
          </p:nvSpPr>
          <p:spPr>
            <a:xfrm>
              <a:off x="723713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Quis Diam</a:t>
              </a:r>
              <a:endParaRPr b="1" sz="1000">
                <a:solidFill>
                  <a:srgbClr val="858585"/>
                </a:solidFill>
                <a:latin typeface="Roboto"/>
                <a:ea typeface="Roboto"/>
                <a:cs typeface="Roboto"/>
                <a:sym typeface="Roboto"/>
              </a:endParaRPr>
            </a:p>
          </p:txBody>
        </p:sp>
        <p:sp>
          <p:nvSpPr>
            <p:cNvPr id="486" name="Google Shape;486;p25"/>
            <p:cNvSpPr txBox="1"/>
            <p:nvPr/>
          </p:nvSpPr>
          <p:spPr>
            <a:xfrm>
              <a:off x="7237143"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Lorem ipsum dolor sit amet, consectetur adipiscing.</a:t>
              </a:r>
              <a:endParaRPr sz="800">
                <a:solidFill>
                  <a:srgbClr val="858585"/>
                </a:solidFill>
                <a:latin typeface="Roboto"/>
                <a:ea typeface="Roboto"/>
                <a:cs typeface="Roboto"/>
                <a:sym typeface="Roboto"/>
              </a:endParaRPr>
            </a:p>
          </p:txBody>
        </p:sp>
        <p:sp>
          <p:nvSpPr>
            <p:cNvPr id="487" name="Google Shape;487;p25"/>
            <p:cNvSpPr txBox="1"/>
            <p:nvPr/>
          </p:nvSpPr>
          <p:spPr>
            <a:xfrm>
              <a:off x="7787343"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solidFill>
                    <a:srgbClr val="858585"/>
                  </a:solidFill>
                  <a:latin typeface="Roboto"/>
                  <a:ea typeface="Roboto"/>
                  <a:cs typeface="Roboto"/>
                  <a:sym typeface="Roboto"/>
                </a:rPr>
                <a:t>20XX</a:t>
              </a:r>
              <a:endParaRPr b="1" sz="800">
                <a:solidFill>
                  <a:srgbClr val="858585"/>
                </a:solidFill>
                <a:latin typeface="Roboto"/>
                <a:ea typeface="Roboto"/>
                <a:cs typeface="Roboto"/>
                <a:sym typeface="Roboto"/>
              </a:endParaRPr>
            </a:p>
          </p:txBody>
        </p:sp>
      </p:grpSp>
      <p:sp>
        <p:nvSpPr>
          <p:cNvPr id="488" name="Google Shape;488;p25"/>
          <p:cNvSpPr/>
          <p:nvPr/>
        </p:nvSpPr>
        <p:spPr>
          <a:xfrm>
            <a:off x="343813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5184088"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6853963" y="22514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496" name="Google Shape;49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to focus on? How to position services to their benefit?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Structure</a:t>
            </a:r>
            <a:r>
              <a:rPr lang="en"/>
              <a:t> in ROI benefit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502" name="Google Shape;502;p27"/>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175">
                <a:latin typeface="Arial"/>
                <a:ea typeface="Arial"/>
                <a:cs typeface="Arial"/>
                <a:sym typeface="Arial"/>
              </a:rPr>
              <a:t>Data is everything</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Data acquiring - TASK</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Paid databases</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Financial Statements Analysis</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Annual </a:t>
            </a:r>
            <a:r>
              <a:rPr lang="en" sz="5175">
                <a:latin typeface="Arial"/>
                <a:ea typeface="Arial"/>
                <a:cs typeface="Arial"/>
                <a:sym typeface="Arial"/>
              </a:rPr>
              <a:t>reports</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IT integration to the  solutions</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IOT</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Soft skills, Analytical Skills.</a:t>
            </a:r>
            <a:endParaRPr sz="5175">
              <a:latin typeface="Arial"/>
              <a:ea typeface="Arial"/>
              <a:cs typeface="Arial"/>
              <a:sym typeface="Arial"/>
            </a:endParaRPr>
          </a:p>
          <a:p>
            <a:pPr indent="0" lvl="0" marL="0" rtl="0" algn="l">
              <a:spcBef>
                <a:spcPts val="1200"/>
              </a:spcBef>
              <a:spcAft>
                <a:spcPts val="0"/>
              </a:spcAft>
              <a:buNone/>
            </a:pPr>
            <a:r>
              <a:rPr lang="en" sz="5175">
                <a:latin typeface="Arial"/>
                <a:ea typeface="Arial"/>
                <a:cs typeface="Arial"/>
                <a:sym typeface="Arial"/>
              </a:rPr>
              <a:t>News Letter</a:t>
            </a:r>
            <a:endParaRPr sz="5175">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508" name="Google Shape;508;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American Hospital Association; Cedars-Sinai; Cleveland Clinic; UCSF Health;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Goals</a:t>
            </a:r>
            <a:endParaRPr/>
          </a:p>
        </p:txBody>
      </p:sp>
      <p:grpSp>
        <p:nvGrpSpPr>
          <p:cNvPr id="284" name="Google Shape;284;p14"/>
          <p:cNvGrpSpPr/>
          <p:nvPr/>
        </p:nvGrpSpPr>
        <p:grpSpPr>
          <a:xfrm>
            <a:off x="1364050" y="1933350"/>
            <a:ext cx="4507800" cy="442200"/>
            <a:chOff x="3650050" y="1399950"/>
            <a:chExt cx="4507800" cy="442200"/>
          </a:xfrm>
        </p:grpSpPr>
        <p:sp>
          <p:nvSpPr>
            <p:cNvPr id="285" name="Google Shape;285;p14"/>
            <p:cNvSpPr/>
            <p:nvPr/>
          </p:nvSpPr>
          <p:spPr>
            <a:xfrm>
              <a:off x="3824050" y="1399950"/>
              <a:ext cx="4333800" cy="442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3D"/>
                  </a:solidFill>
                  <a:latin typeface="Roboto"/>
                  <a:ea typeface="Roboto"/>
                  <a:cs typeface="Roboto"/>
                  <a:sym typeface="Roboto"/>
                </a:rPr>
                <a:t>To segment hospitals within North America</a:t>
              </a:r>
              <a:endParaRPr sz="1500">
                <a:solidFill>
                  <a:srgbClr val="3D3D3D"/>
                </a:solidFill>
                <a:latin typeface="Roboto"/>
                <a:ea typeface="Roboto"/>
                <a:cs typeface="Roboto"/>
                <a:sym typeface="Roboto"/>
              </a:endParaRPr>
            </a:p>
          </p:txBody>
        </p:sp>
        <p:sp>
          <p:nvSpPr>
            <p:cNvPr id="286" name="Google Shape;286;p14"/>
            <p:cNvSpPr/>
            <p:nvPr/>
          </p:nvSpPr>
          <p:spPr>
            <a:xfrm>
              <a:off x="3650050" y="1548750"/>
              <a:ext cx="174000" cy="174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4"/>
          <p:cNvGrpSpPr/>
          <p:nvPr/>
        </p:nvGrpSpPr>
        <p:grpSpPr>
          <a:xfrm>
            <a:off x="1364050" y="2466750"/>
            <a:ext cx="7040400" cy="442200"/>
            <a:chOff x="3650050" y="1399950"/>
            <a:chExt cx="7040400" cy="442200"/>
          </a:xfrm>
        </p:grpSpPr>
        <p:sp>
          <p:nvSpPr>
            <p:cNvPr id="288" name="Google Shape;288;p14"/>
            <p:cNvSpPr/>
            <p:nvPr/>
          </p:nvSpPr>
          <p:spPr>
            <a:xfrm>
              <a:off x="3824050" y="1399950"/>
              <a:ext cx="6866400" cy="442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3D"/>
                  </a:solidFill>
                  <a:latin typeface="Roboto"/>
                  <a:ea typeface="Roboto"/>
                  <a:cs typeface="Roboto"/>
                  <a:sym typeface="Roboto"/>
                </a:rPr>
                <a:t>To execute a value chain analysis on community hospitals in North America</a:t>
              </a:r>
              <a:endParaRPr sz="1500">
                <a:solidFill>
                  <a:srgbClr val="3D3D3D"/>
                </a:solidFill>
                <a:latin typeface="Roboto"/>
                <a:ea typeface="Roboto"/>
                <a:cs typeface="Roboto"/>
                <a:sym typeface="Roboto"/>
              </a:endParaRPr>
            </a:p>
          </p:txBody>
        </p:sp>
        <p:sp>
          <p:nvSpPr>
            <p:cNvPr id="289" name="Google Shape;289;p14"/>
            <p:cNvSpPr/>
            <p:nvPr/>
          </p:nvSpPr>
          <p:spPr>
            <a:xfrm>
              <a:off x="3650050" y="1548750"/>
              <a:ext cx="174000" cy="174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14"/>
          <p:cNvGrpSpPr/>
          <p:nvPr/>
        </p:nvGrpSpPr>
        <p:grpSpPr>
          <a:xfrm>
            <a:off x="1364050" y="3000150"/>
            <a:ext cx="7040400" cy="442200"/>
            <a:chOff x="3650050" y="1399950"/>
            <a:chExt cx="7040400" cy="442200"/>
          </a:xfrm>
        </p:grpSpPr>
        <p:sp>
          <p:nvSpPr>
            <p:cNvPr id="291" name="Google Shape;291;p14"/>
            <p:cNvSpPr/>
            <p:nvPr/>
          </p:nvSpPr>
          <p:spPr>
            <a:xfrm>
              <a:off x="3824050" y="1399950"/>
              <a:ext cx="6866400" cy="442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3D"/>
                  </a:solidFill>
                  <a:latin typeface="Roboto"/>
                  <a:ea typeface="Roboto"/>
                  <a:cs typeface="Roboto"/>
                  <a:sym typeface="Roboto"/>
                </a:rPr>
                <a:t>To identify technology trends and prioritization within hospitals </a:t>
              </a:r>
              <a:endParaRPr sz="1500">
                <a:solidFill>
                  <a:srgbClr val="3D3D3D"/>
                </a:solidFill>
                <a:latin typeface="Roboto"/>
                <a:ea typeface="Roboto"/>
                <a:cs typeface="Roboto"/>
                <a:sym typeface="Roboto"/>
              </a:endParaRPr>
            </a:p>
          </p:txBody>
        </p:sp>
        <p:sp>
          <p:nvSpPr>
            <p:cNvPr id="292" name="Google Shape;292;p14"/>
            <p:cNvSpPr/>
            <p:nvPr/>
          </p:nvSpPr>
          <p:spPr>
            <a:xfrm>
              <a:off x="3650050" y="1548750"/>
              <a:ext cx="174000" cy="174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4"/>
          <p:cNvGrpSpPr/>
          <p:nvPr/>
        </p:nvGrpSpPr>
        <p:grpSpPr>
          <a:xfrm>
            <a:off x="1364050" y="3533550"/>
            <a:ext cx="7040400" cy="442200"/>
            <a:chOff x="3650050" y="1399950"/>
            <a:chExt cx="7040400" cy="442200"/>
          </a:xfrm>
        </p:grpSpPr>
        <p:sp>
          <p:nvSpPr>
            <p:cNvPr id="294" name="Google Shape;294;p14"/>
            <p:cNvSpPr/>
            <p:nvPr/>
          </p:nvSpPr>
          <p:spPr>
            <a:xfrm>
              <a:off x="3824050" y="1399950"/>
              <a:ext cx="6866400" cy="442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3D3D3D"/>
                  </a:solidFill>
                  <a:latin typeface="Roboto"/>
                  <a:ea typeface="Roboto"/>
                  <a:cs typeface="Roboto"/>
                  <a:sym typeface="Roboto"/>
                </a:rPr>
                <a:t>To establish hospital use cases for Track and Trace Technologies </a:t>
              </a:r>
              <a:endParaRPr sz="1500">
                <a:solidFill>
                  <a:srgbClr val="3D3D3D"/>
                </a:solidFill>
                <a:latin typeface="Roboto"/>
                <a:ea typeface="Roboto"/>
                <a:cs typeface="Roboto"/>
                <a:sym typeface="Roboto"/>
              </a:endParaRPr>
            </a:p>
          </p:txBody>
        </p:sp>
        <p:sp>
          <p:nvSpPr>
            <p:cNvPr id="295" name="Google Shape;295;p14"/>
            <p:cNvSpPr/>
            <p:nvPr/>
          </p:nvSpPr>
          <p:spPr>
            <a:xfrm>
              <a:off x="3650050" y="1548750"/>
              <a:ext cx="174000" cy="174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Methods</a:t>
            </a:r>
            <a:endParaRPr/>
          </a:p>
        </p:txBody>
      </p:sp>
      <p:grpSp>
        <p:nvGrpSpPr>
          <p:cNvPr id="301" name="Google Shape;301;p15"/>
          <p:cNvGrpSpPr/>
          <p:nvPr/>
        </p:nvGrpSpPr>
        <p:grpSpPr>
          <a:xfrm>
            <a:off x="4056529" y="1102925"/>
            <a:ext cx="2644546" cy="2490854"/>
            <a:chOff x="4526679" y="1095799"/>
            <a:chExt cx="2644546" cy="2490854"/>
          </a:xfrm>
        </p:grpSpPr>
        <p:sp>
          <p:nvSpPr>
            <p:cNvPr id="302" name="Google Shape;302;p15"/>
            <p:cNvSpPr/>
            <p:nvPr/>
          </p:nvSpPr>
          <p:spPr>
            <a:xfrm>
              <a:off x="4849302" y="3079475"/>
              <a:ext cx="1958400" cy="133500"/>
            </a:xfrm>
            <a:prstGeom prst="rect">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a:off x="4526679" y="1095799"/>
              <a:ext cx="2644546" cy="2490854"/>
              <a:chOff x="4526679" y="1095799"/>
              <a:chExt cx="2644546" cy="2490854"/>
            </a:xfrm>
          </p:grpSpPr>
          <p:grpSp>
            <p:nvGrpSpPr>
              <p:cNvPr id="304" name="Google Shape;304;p15"/>
              <p:cNvGrpSpPr/>
              <p:nvPr/>
            </p:nvGrpSpPr>
            <p:grpSpPr>
              <a:xfrm>
                <a:off x="4808316" y="2800065"/>
                <a:ext cx="92400" cy="411825"/>
                <a:chOff x="845575" y="2563700"/>
                <a:chExt cx="92400" cy="411825"/>
              </a:xfrm>
            </p:grpSpPr>
            <p:cxnSp>
              <p:nvCxnSpPr>
                <p:cNvPr id="305" name="Google Shape;305;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06" name="Google Shape;306;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5"/>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3</a:t>
                </a:r>
                <a:endParaRPr b="1" sz="1200">
                  <a:latin typeface="Roboto"/>
                  <a:ea typeface="Roboto"/>
                  <a:cs typeface="Roboto"/>
                  <a:sym typeface="Roboto"/>
                </a:endParaRPr>
              </a:p>
            </p:txBody>
          </p:sp>
          <p:sp>
            <p:nvSpPr>
              <p:cNvPr id="308" name="Google Shape;308;p15"/>
              <p:cNvSpPr txBox="1"/>
              <p:nvPr/>
            </p:nvSpPr>
            <p:spPr>
              <a:xfrm>
                <a:off x="4753225" y="1095799"/>
                <a:ext cx="2418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Financial and Value Chain Analysis</a:t>
                </a:r>
                <a:endParaRPr b="1"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a:t>
                </a:r>
                <a:r>
                  <a:rPr lang="en" sz="900">
                    <a:latin typeface="Roboto"/>
                    <a:ea typeface="Roboto"/>
                    <a:cs typeface="Roboto"/>
                    <a:sym typeface="Roboto"/>
                  </a:rPr>
                  <a:t>Narrowed scope to top 60 US  community hospitals from US news for value chain analysis</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-Searched hospital websites for financial statements, annual reports and news on IT trends</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-Consolidated </a:t>
                </a:r>
                <a:r>
                  <a:rPr lang="en" sz="900">
                    <a:latin typeface="Roboto"/>
                    <a:ea typeface="Roboto"/>
                    <a:cs typeface="Roboto"/>
                    <a:sym typeface="Roboto"/>
                  </a:rPr>
                  <a:t>information</a:t>
                </a:r>
                <a:r>
                  <a:rPr lang="en" sz="900">
                    <a:latin typeface="Roboto"/>
                    <a:ea typeface="Roboto"/>
                    <a:cs typeface="Roboto"/>
                    <a:sym typeface="Roboto"/>
                  </a:rPr>
                  <a:t> for spending breakdown percentage and common technology </a:t>
                </a:r>
                <a:r>
                  <a:rPr lang="en" sz="900">
                    <a:latin typeface="Roboto"/>
                    <a:ea typeface="Roboto"/>
                    <a:cs typeface="Roboto"/>
                    <a:sym typeface="Roboto"/>
                  </a:rPr>
                  <a:t>trends</a:t>
                </a:r>
                <a:r>
                  <a:rPr lang="en" sz="900">
                    <a:latin typeface="Roboto"/>
                    <a:ea typeface="Roboto"/>
                    <a:cs typeface="Roboto"/>
                    <a:sym typeface="Roboto"/>
                  </a:rPr>
                  <a:t> within hospitals</a:t>
                </a:r>
                <a:endParaRPr sz="900">
                  <a:latin typeface="Roboto"/>
                  <a:ea typeface="Roboto"/>
                  <a:cs typeface="Roboto"/>
                  <a:sym typeface="Roboto"/>
                </a:endParaRPr>
              </a:p>
            </p:txBody>
          </p:sp>
        </p:grpSp>
      </p:grpSp>
      <p:grpSp>
        <p:nvGrpSpPr>
          <p:cNvPr id="309" name="Google Shape;309;p15"/>
          <p:cNvGrpSpPr/>
          <p:nvPr/>
        </p:nvGrpSpPr>
        <p:grpSpPr>
          <a:xfrm>
            <a:off x="5965660" y="2709722"/>
            <a:ext cx="2797266" cy="1735653"/>
            <a:chOff x="6435810" y="2702596"/>
            <a:chExt cx="2797266" cy="1735653"/>
          </a:xfrm>
        </p:grpSpPr>
        <p:sp>
          <p:nvSpPr>
            <p:cNvPr id="310" name="Google Shape;310;p15"/>
            <p:cNvSpPr/>
            <p:nvPr/>
          </p:nvSpPr>
          <p:spPr>
            <a:xfrm>
              <a:off x="6807650" y="3079475"/>
              <a:ext cx="2349300" cy="133500"/>
            </a:xfrm>
            <a:prstGeom prst="rect">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5"/>
            <p:cNvGrpSpPr/>
            <p:nvPr/>
          </p:nvGrpSpPr>
          <p:grpSpPr>
            <a:xfrm>
              <a:off x="6435810" y="2702596"/>
              <a:ext cx="2797266" cy="1735653"/>
              <a:chOff x="6435810" y="2702596"/>
              <a:chExt cx="2797266" cy="1735653"/>
            </a:xfrm>
          </p:grpSpPr>
          <p:grpSp>
            <p:nvGrpSpPr>
              <p:cNvPr id="312" name="Google Shape;312;p15"/>
              <p:cNvGrpSpPr/>
              <p:nvPr/>
            </p:nvGrpSpPr>
            <p:grpSpPr>
              <a:xfrm rot="10800000">
                <a:off x="6760035" y="3079467"/>
                <a:ext cx="92400" cy="411825"/>
                <a:chOff x="2070100" y="2563700"/>
                <a:chExt cx="92400" cy="411825"/>
              </a:xfrm>
            </p:grpSpPr>
            <p:cxnSp>
              <p:nvCxnSpPr>
                <p:cNvPr id="313" name="Google Shape;313;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14" name="Google Shape;314;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4</a:t>
                </a:r>
                <a:endParaRPr b="1" sz="1200">
                  <a:latin typeface="Roboto"/>
                  <a:ea typeface="Roboto"/>
                  <a:cs typeface="Roboto"/>
                  <a:sym typeface="Roboto"/>
                </a:endParaRPr>
              </a:p>
            </p:txBody>
          </p:sp>
          <p:sp>
            <p:nvSpPr>
              <p:cNvPr id="316" name="Google Shape;316;p15"/>
              <p:cNvSpPr txBox="1"/>
              <p:nvPr/>
            </p:nvSpPr>
            <p:spPr>
              <a:xfrm>
                <a:off x="6676775" y="3494449"/>
                <a:ext cx="25563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Track and Trace Use Case Analysis</a:t>
                </a:r>
                <a:endParaRPr b="1"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-Researched Track and Trace news articles for use cases within hospitals</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-Searched competitors sites for </a:t>
                </a:r>
                <a:r>
                  <a:rPr lang="en" sz="900">
                    <a:latin typeface="Roboto"/>
                    <a:ea typeface="Roboto"/>
                    <a:cs typeface="Roboto"/>
                    <a:sym typeface="Roboto"/>
                  </a:rPr>
                  <a:t>hospital</a:t>
                </a:r>
                <a:r>
                  <a:rPr lang="en" sz="900">
                    <a:latin typeface="Roboto"/>
                    <a:ea typeface="Roboto"/>
                    <a:cs typeface="Roboto"/>
                    <a:sym typeface="Roboto"/>
                  </a:rPr>
                  <a:t> success stories</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-Researched reviews for competitors Track and Trace tools</a:t>
                </a:r>
                <a:endParaRPr sz="900">
                  <a:latin typeface="Roboto"/>
                  <a:ea typeface="Roboto"/>
                  <a:cs typeface="Roboto"/>
                  <a:sym typeface="Roboto"/>
                </a:endParaRPr>
              </a:p>
              <a:p>
                <a:pPr indent="0" lvl="0" marL="0" rtl="0" algn="l">
                  <a:spcBef>
                    <a:spcPts val="0"/>
                  </a:spcBef>
                  <a:spcAft>
                    <a:spcPts val="0"/>
                  </a:spcAft>
                  <a:buNone/>
                </a:pPr>
                <a:r>
                  <a:rPr lang="en" sz="800">
                    <a:latin typeface="Roboto"/>
                    <a:ea typeface="Roboto"/>
                    <a:cs typeface="Roboto"/>
                    <a:sym typeface="Roboto"/>
                  </a:rPr>
                  <a:t>-</a:t>
                </a:r>
                <a:endParaRPr sz="800">
                  <a:latin typeface="Roboto"/>
                  <a:ea typeface="Roboto"/>
                  <a:cs typeface="Roboto"/>
                  <a:sym typeface="Roboto"/>
                </a:endParaRPr>
              </a:p>
              <a:p>
                <a:pPr indent="0" lvl="0" marL="0" rtl="0" algn="l">
                  <a:spcBef>
                    <a:spcPts val="1600"/>
                  </a:spcBef>
                  <a:spcAft>
                    <a:spcPts val="1600"/>
                  </a:spcAft>
                  <a:buNone/>
                </a:pPr>
                <a:r>
                  <a:rPr lang="en" sz="800">
                    <a:latin typeface="Roboto"/>
                    <a:ea typeface="Roboto"/>
                    <a:cs typeface="Roboto"/>
                    <a:sym typeface="Roboto"/>
                  </a:rPr>
                  <a:t>-</a:t>
                </a:r>
                <a:endParaRPr sz="800">
                  <a:latin typeface="Roboto"/>
                  <a:ea typeface="Roboto"/>
                  <a:cs typeface="Roboto"/>
                  <a:sym typeface="Roboto"/>
                </a:endParaRPr>
              </a:p>
            </p:txBody>
          </p:sp>
        </p:grpSp>
      </p:grpSp>
      <p:grpSp>
        <p:nvGrpSpPr>
          <p:cNvPr id="317" name="Google Shape;317;p15"/>
          <p:cNvGrpSpPr/>
          <p:nvPr/>
        </p:nvGrpSpPr>
        <p:grpSpPr>
          <a:xfrm>
            <a:off x="25841" y="1255325"/>
            <a:ext cx="2395034" cy="2338464"/>
            <a:chOff x="495991" y="1248199"/>
            <a:chExt cx="2395034" cy="2338464"/>
          </a:xfrm>
        </p:grpSpPr>
        <p:sp>
          <p:nvSpPr>
            <p:cNvPr id="318" name="Google Shape;318;p15"/>
            <p:cNvSpPr/>
            <p:nvPr/>
          </p:nvSpPr>
          <p:spPr>
            <a:xfrm>
              <a:off x="932600" y="3079475"/>
              <a:ext cx="1958400" cy="133500"/>
            </a:xfrm>
            <a:prstGeom prst="rect">
              <a:avLst/>
            </a:prstGeom>
            <a:solidFill>
              <a:srgbClr val="249C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5"/>
            <p:cNvGrpSpPr/>
            <p:nvPr/>
          </p:nvGrpSpPr>
          <p:grpSpPr>
            <a:xfrm>
              <a:off x="495991" y="1248199"/>
              <a:ext cx="2395034" cy="2338464"/>
              <a:chOff x="495991" y="1248199"/>
              <a:chExt cx="2395034" cy="2338464"/>
            </a:xfrm>
          </p:grpSpPr>
          <p:sp>
            <p:nvSpPr>
              <p:cNvPr id="320" name="Google Shape;320;p15"/>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1</a:t>
                </a:r>
                <a:endParaRPr b="1" sz="1200">
                  <a:latin typeface="Roboto"/>
                  <a:ea typeface="Roboto"/>
                  <a:cs typeface="Roboto"/>
                  <a:sym typeface="Roboto"/>
                </a:endParaRPr>
              </a:p>
            </p:txBody>
          </p:sp>
          <p:grpSp>
            <p:nvGrpSpPr>
              <p:cNvPr id="321" name="Google Shape;321;p15"/>
              <p:cNvGrpSpPr/>
              <p:nvPr/>
            </p:nvGrpSpPr>
            <p:grpSpPr>
              <a:xfrm>
                <a:off x="881025" y="2800065"/>
                <a:ext cx="92400" cy="411825"/>
                <a:chOff x="845575" y="2563700"/>
                <a:chExt cx="92400" cy="411825"/>
              </a:xfrm>
            </p:grpSpPr>
            <p:cxnSp>
              <p:nvCxnSpPr>
                <p:cNvPr id="322" name="Google Shape;322;p1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23" name="Google Shape;323;p1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15"/>
              <p:cNvSpPr txBox="1"/>
              <p:nvPr/>
            </p:nvSpPr>
            <p:spPr>
              <a:xfrm>
                <a:off x="823125" y="1248199"/>
                <a:ext cx="20679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Segmentation Market Research</a:t>
                </a:r>
                <a:endParaRPr b="1" sz="1000">
                  <a:latin typeface="Roboto"/>
                  <a:ea typeface="Roboto"/>
                  <a:cs typeface="Roboto"/>
                  <a:sym typeface="Roboto"/>
                </a:endParaRPr>
              </a:p>
              <a:p>
                <a:pPr indent="0" lvl="0" marL="0" rtl="0" algn="l">
                  <a:spcBef>
                    <a:spcPts val="0"/>
                  </a:spcBef>
                  <a:spcAft>
                    <a:spcPts val="0"/>
                  </a:spcAft>
                  <a:buNone/>
                </a:pPr>
                <a:r>
                  <a:t/>
                </a:r>
                <a:endParaRPr b="1" sz="10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-Segmented hospitals based on type,  bed size, # of facilities</a:t>
                </a:r>
                <a:r>
                  <a:rPr lang="en" sz="900">
                    <a:latin typeface="Roboto"/>
                    <a:ea typeface="Roboto"/>
                    <a:cs typeface="Roboto"/>
                    <a:sym typeface="Roboto"/>
                  </a:rPr>
                  <a:t> and region</a:t>
                </a:r>
                <a:r>
                  <a:rPr lang="en" sz="900">
                    <a:latin typeface="Roboto"/>
                    <a:ea typeface="Roboto"/>
                    <a:cs typeface="Roboto"/>
                    <a:sym typeface="Roboto"/>
                  </a:rPr>
                  <a:t> for community hospitals from AHA &amp; AHD websites</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grpSp>
      <p:grpSp>
        <p:nvGrpSpPr>
          <p:cNvPr id="325" name="Google Shape;325;p15"/>
          <p:cNvGrpSpPr/>
          <p:nvPr/>
        </p:nvGrpSpPr>
        <p:grpSpPr>
          <a:xfrm>
            <a:off x="2055445" y="2709722"/>
            <a:ext cx="2501355" cy="1735654"/>
            <a:chOff x="2525595" y="2702596"/>
            <a:chExt cx="2501355" cy="1735654"/>
          </a:xfrm>
        </p:grpSpPr>
        <p:sp>
          <p:nvSpPr>
            <p:cNvPr id="326" name="Google Shape;326;p15"/>
            <p:cNvSpPr/>
            <p:nvPr/>
          </p:nvSpPr>
          <p:spPr>
            <a:xfrm>
              <a:off x="2890952" y="3079475"/>
              <a:ext cx="1958400" cy="133500"/>
            </a:xfrm>
            <a:prstGeom prst="rect">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15"/>
            <p:cNvGrpSpPr/>
            <p:nvPr/>
          </p:nvGrpSpPr>
          <p:grpSpPr>
            <a:xfrm>
              <a:off x="2525595" y="2702596"/>
              <a:ext cx="2501355" cy="1735654"/>
              <a:chOff x="2525595" y="2702596"/>
              <a:chExt cx="2501355" cy="1735654"/>
            </a:xfrm>
          </p:grpSpPr>
          <p:sp>
            <p:nvSpPr>
              <p:cNvPr id="328" name="Google Shape;328;p15"/>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2</a:t>
                </a:r>
                <a:endParaRPr b="1" sz="1200">
                  <a:latin typeface="Roboto"/>
                  <a:ea typeface="Roboto"/>
                  <a:cs typeface="Roboto"/>
                  <a:sym typeface="Roboto"/>
                </a:endParaRPr>
              </a:p>
            </p:txBody>
          </p:sp>
          <p:grpSp>
            <p:nvGrpSpPr>
              <p:cNvPr id="329" name="Google Shape;329;p15"/>
              <p:cNvGrpSpPr/>
              <p:nvPr/>
            </p:nvGrpSpPr>
            <p:grpSpPr>
              <a:xfrm rot="10800000">
                <a:off x="2849073" y="3079467"/>
                <a:ext cx="92400" cy="411825"/>
                <a:chOff x="2070100" y="2563700"/>
                <a:chExt cx="92400" cy="411825"/>
              </a:xfrm>
            </p:grpSpPr>
            <p:cxnSp>
              <p:nvCxnSpPr>
                <p:cNvPr id="330" name="Google Shape;330;p1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31" name="Google Shape;331;p1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15"/>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Financial and Value Chain Analysis</a:t>
                </a:r>
                <a:endParaRPr b="1" sz="10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a:t>
                </a:r>
                <a:r>
                  <a:rPr lang="en" sz="900">
                    <a:latin typeface="Roboto"/>
                    <a:ea typeface="Roboto"/>
                    <a:cs typeface="Roboto"/>
                    <a:sym typeface="Roboto"/>
                  </a:rPr>
                  <a:t>Attempted to gather hospital IT spend information from AHA at University of Chicago Library and UIUC</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-Researched profitability and IT/healthcare budget for each hospital  type from segmentation analysis to decide segment target</a:t>
                </a:r>
                <a:endParaRPr sz="1000">
                  <a:latin typeface="Roboto"/>
                  <a:ea typeface="Roboto"/>
                  <a:cs typeface="Roboto"/>
                  <a:sym typeface="Roboto"/>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 &amp; Deliverables</a:t>
            </a:r>
            <a:endParaRPr/>
          </a:p>
        </p:txBody>
      </p:sp>
      <p:sp>
        <p:nvSpPr>
          <p:cNvPr id="338" name="Google Shape;338;p16"/>
          <p:cNvSpPr/>
          <p:nvPr/>
        </p:nvSpPr>
        <p:spPr>
          <a:xfrm>
            <a:off x="1221450" y="1577800"/>
            <a:ext cx="6712200" cy="425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Nunito"/>
                <a:ea typeface="Nunito"/>
                <a:cs typeface="Nunito"/>
                <a:sym typeface="Nunito"/>
              </a:rPr>
              <a:t>Hospital Segmentation in the US</a:t>
            </a:r>
            <a:endParaRPr b="1">
              <a:solidFill>
                <a:schemeClr val="lt1"/>
              </a:solidFill>
            </a:endParaRPr>
          </a:p>
        </p:txBody>
      </p:sp>
      <p:sp>
        <p:nvSpPr>
          <p:cNvPr id="339" name="Google Shape;339;p16"/>
          <p:cNvSpPr/>
          <p:nvPr/>
        </p:nvSpPr>
        <p:spPr>
          <a:xfrm>
            <a:off x="1221450" y="2111200"/>
            <a:ext cx="6712200" cy="425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Nunito"/>
                <a:ea typeface="Nunito"/>
                <a:cs typeface="Nunito"/>
                <a:sym typeface="Nunito"/>
              </a:rPr>
              <a:t>Key Characteristics of Top US Community Hospitals</a:t>
            </a:r>
            <a:endParaRPr b="1" sz="1500">
              <a:solidFill>
                <a:schemeClr val="lt1"/>
              </a:solidFill>
              <a:latin typeface="Nunito"/>
              <a:ea typeface="Nunito"/>
              <a:cs typeface="Nunito"/>
              <a:sym typeface="Nunito"/>
            </a:endParaRPr>
          </a:p>
        </p:txBody>
      </p:sp>
      <p:sp>
        <p:nvSpPr>
          <p:cNvPr id="340" name="Google Shape;340;p16"/>
          <p:cNvSpPr/>
          <p:nvPr/>
        </p:nvSpPr>
        <p:spPr>
          <a:xfrm>
            <a:off x="1221450" y="2644600"/>
            <a:ext cx="6712200" cy="425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Nunito"/>
                <a:ea typeface="Nunito"/>
                <a:cs typeface="Nunito"/>
                <a:sym typeface="Nunito"/>
              </a:rPr>
              <a:t>Value Chain Analysis</a:t>
            </a:r>
            <a:endParaRPr b="1" sz="1500">
              <a:solidFill>
                <a:schemeClr val="lt1"/>
              </a:solidFill>
              <a:latin typeface="Nunito"/>
              <a:ea typeface="Nunito"/>
              <a:cs typeface="Nunito"/>
              <a:sym typeface="Nunito"/>
            </a:endParaRPr>
          </a:p>
        </p:txBody>
      </p:sp>
      <p:sp>
        <p:nvSpPr>
          <p:cNvPr id="341" name="Google Shape;341;p16"/>
          <p:cNvSpPr/>
          <p:nvPr/>
        </p:nvSpPr>
        <p:spPr>
          <a:xfrm>
            <a:off x="1221450" y="3178000"/>
            <a:ext cx="6712200" cy="425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Nunito"/>
                <a:ea typeface="Nunito"/>
                <a:cs typeface="Nunito"/>
                <a:sym typeface="Nunito"/>
              </a:rPr>
              <a:t>Technology Trend Categories</a:t>
            </a:r>
            <a:endParaRPr b="1" sz="1500">
              <a:solidFill>
                <a:schemeClr val="lt1"/>
              </a:solidFill>
              <a:latin typeface="Nunito"/>
              <a:ea typeface="Nunito"/>
              <a:cs typeface="Nunito"/>
              <a:sym typeface="Nunito"/>
            </a:endParaRPr>
          </a:p>
        </p:txBody>
      </p:sp>
      <p:sp>
        <p:nvSpPr>
          <p:cNvPr id="342" name="Google Shape;342;p16"/>
          <p:cNvSpPr/>
          <p:nvPr/>
        </p:nvSpPr>
        <p:spPr>
          <a:xfrm>
            <a:off x="1221450" y="3711400"/>
            <a:ext cx="6712200" cy="425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Nunito"/>
                <a:ea typeface="Nunito"/>
                <a:cs typeface="Nunito"/>
                <a:sym typeface="Nunito"/>
              </a:rPr>
              <a:t>Track and Trace Problem Statements &amp; Testimonials</a:t>
            </a:r>
            <a:endParaRPr b="1" sz="1500">
              <a:solidFill>
                <a:schemeClr val="lt1"/>
              </a:solidFill>
              <a:latin typeface="Nunito"/>
              <a:ea typeface="Nunito"/>
              <a:cs typeface="Nunito"/>
              <a:sym typeface="Nunito"/>
            </a:endParaRPr>
          </a:p>
        </p:txBody>
      </p:sp>
      <p:sp>
        <p:nvSpPr>
          <p:cNvPr id="343" name="Google Shape;343;p16"/>
          <p:cNvSpPr/>
          <p:nvPr/>
        </p:nvSpPr>
        <p:spPr>
          <a:xfrm>
            <a:off x="1221450" y="4244800"/>
            <a:ext cx="6712200" cy="4257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Nunito"/>
                <a:ea typeface="Nunito"/>
                <a:cs typeface="Nunito"/>
                <a:sym typeface="Nunito"/>
              </a:rPr>
              <a:t>Recommendations for Track and Trace Target</a:t>
            </a:r>
            <a:endParaRPr b="1" sz="15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Segmentation</a:t>
            </a:r>
            <a:endParaRPr/>
          </a:p>
        </p:txBody>
      </p:sp>
      <p:grpSp>
        <p:nvGrpSpPr>
          <p:cNvPr id="349" name="Google Shape;349;p17"/>
          <p:cNvGrpSpPr/>
          <p:nvPr/>
        </p:nvGrpSpPr>
        <p:grpSpPr>
          <a:xfrm>
            <a:off x="470679" y="3650724"/>
            <a:ext cx="8303630" cy="1033461"/>
            <a:chOff x="1593000" y="2322568"/>
            <a:chExt cx="5957975" cy="643500"/>
          </a:xfrm>
        </p:grpSpPr>
        <p:sp>
          <p:nvSpPr>
            <p:cNvPr id="350" name="Google Shape;350;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flipH="1">
              <a:off x="2282998" y="2322569"/>
              <a:ext cx="12075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rot="-5400000">
              <a:off x="3193487" y="2242760"/>
              <a:ext cx="643353" cy="802971"/>
            </a:xfrm>
            <a:prstGeom prst="flowChartOffpageConnector">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342620" y="2399950"/>
              <a:ext cx="15162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Medium"/>
                  <a:ea typeface="Roboto Medium"/>
                  <a:cs typeface="Roboto Medium"/>
                  <a:sym typeface="Roboto Medium"/>
                </a:rPr>
                <a:t>Federal Government (5%)</a:t>
              </a:r>
              <a:endParaRPr sz="11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800">
                  <a:solidFill>
                    <a:srgbClr val="FFFFFF"/>
                  </a:solidFill>
                  <a:latin typeface="Roboto Medium"/>
                  <a:ea typeface="Roboto Medium"/>
                  <a:cs typeface="Roboto Medium"/>
                  <a:sym typeface="Roboto Medium"/>
                </a:rPr>
                <a:t>Funded by the federal government</a:t>
              </a:r>
              <a:endParaRPr sz="800">
                <a:solidFill>
                  <a:srgbClr val="FFFFFF"/>
                </a:solidFill>
                <a:latin typeface="Roboto Medium"/>
                <a:ea typeface="Roboto Medium"/>
                <a:cs typeface="Roboto Medium"/>
                <a:sym typeface="Roboto Medium"/>
              </a:endParaRPr>
            </a:p>
          </p:txBody>
        </p:sp>
        <p:sp>
          <p:nvSpPr>
            <p:cNvPr id="354" name="Google Shape;354;p1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593000" y="2322575"/>
              <a:ext cx="6900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356" name="Google Shape;356;p17"/>
            <p:cNvSpPr/>
            <p:nvPr/>
          </p:nvSpPr>
          <p:spPr>
            <a:xfrm>
              <a:off x="3728374" y="2323752"/>
              <a:ext cx="38226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Department of Veteran Affairs - </a:t>
              </a:r>
              <a:r>
                <a:rPr b="1" lang="en" sz="1000">
                  <a:solidFill>
                    <a:srgbClr val="3D3D3D"/>
                  </a:solidFill>
                  <a:latin typeface="Roboto"/>
                  <a:ea typeface="Roboto"/>
                  <a:cs typeface="Roboto"/>
                  <a:sym typeface="Roboto"/>
                </a:rPr>
                <a:t>$115.81 Billion</a:t>
              </a:r>
              <a:r>
                <a:rPr lang="en" sz="1000">
                  <a:solidFill>
                    <a:srgbClr val="3D3D3D"/>
                  </a:solidFill>
                  <a:latin typeface="Roboto"/>
                  <a:ea typeface="Roboto"/>
                  <a:cs typeface="Roboto"/>
                  <a:sym typeface="Roboto"/>
                </a:rPr>
                <a:t> committed to Healthcare Program</a:t>
              </a:r>
              <a:endParaRPr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Department of Health and Human Services - </a:t>
              </a:r>
              <a:r>
                <a:rPr b="1" lang="en" sz="1000">
                  <a:solidFill>
                    <a:srgbClr val="3D3D3D"/>
                  </a:solidFill>
                  <a:latin typeface="Roboto"/>
                  <a:ea typeface="Roboto"/>
                  <a:cs typeface="Roboto"/>
                  <a:sym typeface="Roboto"/>
                </a:rPr>
                <a:t>$3.11 Trillion  c</a:t>
              </a:r>
              <a:r>
                <a:rPr lang="en" sz="1000">
                  <a:solidFill>
                    <a:srgbClr val="3D3D3D"/>
                  </a:solidFill>
                  <a:latin typeface="Roboto"/>
                  <a:ea typeface="Roboto"/>
                  <a:cs typeface="Roboto"/>
                  <a:sym typeface="Roboto"/>
                </a:rPr>
                <a:t>ommitted to Healthcare Program</a:t>
              </a:r>
              <a:endParaRPr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Department of Defense - </a:t>
              </a:r>
              <a:r>
                <a:rPr b="1" lang="en" sz="1000">
                  <a:solidFill>
                    <a:srgbClr val="3D3D3D"/>
                  </a:solidFill>
                  <a:latin typeface="Roboto"/>
                  <a:ea typeface="Roboto"/>
                  <a:cs typeface="Roboto"/>
                  <a:sym typeface="Roboto"/>
                </a:rPr>
                <a:t>$46.29 Billion </a:t>
              </a:r>
              <a:r>
                <a:rPr lang="en" sz="1000">
                  <a:solidFill>
                    <a:srgbClr val="3D3D3D"/>
                  </a:solidFill>
                  <a:latin typeface="Roboto"/>
                  <a:ea typeface="Roboto"/>
                  <a:cs typeface="Roboto"/>
                  <a:sym typeface="Roboto"/>
                </a:rPr>
                <a:t> </a:t>
              </a:r>
              <a:r>
                <a:rPr lang="en" sz="1000">
                  <a:solidFill>
                    <a:srgbClr val="3D3D3D"/>
                  </a:solidFill>
                  <a:latin typeface="Roboto"/>
                  <a:ea typeface="Roboto"/>
                  <a:cs typeface="Roboto"/>
                  <a:sym typeface="Roboto"/>
                </a:rPr>
                <a:t>committed</a:t>
              </a:r>
              <a:r>
                <a:rPr lang="en" sz="1000">
                  <a:solidFill>
                    <a:srgbClr val="3D3D3D"/>
                  </a:solidFill>
                  <a:latin typeface="Roboto"/>
                  <a:ea typeface="Roboto"/>
                  <a:cs typeface="Roboto"/>
                  <a:sym typeface="Roboto"/>
                </a:rPr>
                <a:t> to Healthcare Program</a:t>
              </a:r>
              <a:endParaRPr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Department of Homeland Security - </a:t>
              </a:r>
              <a:r>
                <a:rPr b="1" lang="en" sz="1000">
                  <a:solidFill>
                    <a:srgbClr val="3D3D3D"/>
                  </a:solidFill>
                  <a:latin typeface="Roboto"/>
                  <a:ea typeface="Roboto"/>
                  <a:cs typeface="Roboto"/>
                  <a:sym typeface="Roboto"/>
                </a:rPr>
                <a:t>$238.26 Million </a:t>
              </a:r>
              <a:r>
                <a:rPr lang="en" sz="1000">
                  <a:solidFill>
                    <a:srgbClr val="3D3D3D"/>
                  </a:solidFill>
                  <a:latin typeface="Roboto"/>
                  <a:ea typeface="Roboto"/>
                  <a:cs typeface="Roboto"/>
                  <a:sym typeface="Roboto"/>
                </a:rPr>
                <a:t>committed to Healthcare Program</a:t>
              </a:r>
              <a:endParaRPr sz="1000">
                <a:solidFill>
                  <a:srgbClr val="3D3D3D"/>
                </a:solidFill>
                <a:latin typeface="Roboto"/>
                <a:ea typeface="Roboto"/>
                <a:cs typeface="Roboto"/>
                <a:sym typeface="Roboto"/>
              </a:endParaRPr>
            </a:p>
          </p:txBody>
        </p:sp>
      </p:grpSp>
      <p:grpSp>
        <p:nvGrpSpPr>
          <p:cNvPr id="357" name="Google Shape;357;p17"/>
          <p:cNvGrpSpPr/>
          <p:nvPr/>
        </p:nvGrpSpPr>
        <p:grpSpPr>
          <a:xfrm>
            <a:off x="470679" y="2598672"/>
            <a:ext cx="8303630" cy="1033461"/>
            <a:chOff x="1593000" y="2322568"/>
            <a:chExt cx="5957975" cy="643500"/>
          </a:xfrm>
        </p:grpSpPr>
        <p:sp>
          <p:nvSpPr>
            <p:cNvPr id="358" name="Google Shape;358;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flipH="1">
              <a:off x="2283139" y="2322570"/>
              <a:ext cx="13521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rot="-5400000">
              <a:off x="3197505" y="2238743"/>
              <a:ext cx="643353" cy="811007"/>
            </a:xfrm>
            <a:prstGeom prst="flowChartOffpageConnector">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2342620" y="2399951"/>
              <a:ext cx="15000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1100">
                  <a:solidFill>
                    <a:srgbClr val="FFFFFF"/>
                  </a:solidFill>
                  <a:latin typeface="Roboto Medium"/>
                  <a:ea typeface="Roboto Medium"/>
                  <a:cs typeface="Roboto Medium"/>
                  <a:sym typeface="Roboto Medium"/>
                </a:rPr>
                <a:t>Non Federal Psychiatric (10%) </a:t>
              </a:r>
              <a:endParaRPr sz="11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800">
                  <a:solidFill>
                    <a:schemeClr val="lt1"/>
                  </a:solidFill>
                  <a:latin typeface="Roboto"/>
                  <a:ea typeface="Roboto"/>
                  <a:cs typeface="Roboto"/>
                  <a:sym typeface="Roboto"/>
                </a:rPr>
                <a:t>Nonfederal meant to </a:t>
              </a:r>
              <a:r>
                <a:rPr lang="en" sz="800">
                  <a:solidFill>
                    <a:schemeClr val="lt1"/>
                  </a:solidFill>
                  <a:latin typeface="Roboto"/>
                  <a:ea typeface="Roboto"/>
                  <a:cs typeface="Roboto"/>
                  <a:sym typeface="Roboto"/>
                </a:rPr>
                <a:t>serve the unique needs of patients with mental health illnesses requiring acute hospital care </a:t>
              </a:r>
              <a:endParaRPr>
                <a:solidFill>
                  <a:schemeClr val="lt1"/>
                </a:solidFill>
                <a:latin typeface="Roboto Medium"/>
                <a:ea typeface="Roboto Medium"/>
                <a:cs typeface="Roboto Medium"/>
                <a:sym typeface="Roboto Medium"/>
              </a:endParaRPr>
            </a:p>
          </p:txBody>
        </p:sp>
        <p:sp>
          <p:nvSpPr>
            <p:cNvPr id="362" name="Google Shape;362;p1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593000" y="2322575"/>
              <a:ext cx="6900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364" name="Google Shape;364;p17"/>
            <p:cNvSpPr/>
            <p:nvPr/>
          </p:nvSpPr>
          <p:spPr>
            <a:xfrm>
              <a:off x="3728374" y="2323753"/>
              <a:ext cx="3630600" cy="642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Resnick Neuropsychiatric Hospital at UCLA</a:t>
              </a:r>
              <a:r>
                <a:rPr lang="en" sz="1000">
                  <a:solidFill>
                    <a:srgbClr val="3D3D3D"/>
                  </a:solidFill>
                  <a:latin typeface="Roboto"/>
                  <a:ea typeface="Roboto"/>
                  <a:cs typeface="Roboto"/>
                  <a:sym typeface="Roboto"/>
                </a:rPr>
                <a:t> incurring</a:t>
              </a:r>
              <a:r>
                <a:rPr b="1" lang="en" sz="1000">
                  <a:solidFill>
                    <a:srgbClr val="3D3D3D"/>
                  </a:solidFill>
                  <a:latin typeface="Roboto"/>
                  <a:ea typeface="Roboto"/>
                  <a:cs typeface="Roboto"/>
                  <a:sym typeface="Roboto"/>
                </a:rPr>
                <a:t> losses up to 6.5% </a:t>
              </a:r>
              <a:endParaRPr b="1"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Psychiatric departments within community hospitals incurring losses</a:t>
              </a:r>
              <a:endParaRPr sz="1000">
                <a:solidFill>
                  <a:srgbClr val="3D3D3D"/>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3D3D3D"/>
                </a:solidFill>
                <a:latin typeface="Roboto"/>
                <a:ea typeface="Roboto"/>
                <a:cs typeface="Roboto"/>
                <a:sym typeface="Roboto"/>
              </a:endParaRPr>
            </a:p>
          </p:txBody>
        </p:sp>
      </p:grpSp>
      <p:grpSp>
        <p:nvGrpSpPr>
          <p:cNvPr id="365" name="Google Shape;365;p17"/>
          <p:cNvGrpSpPr/>
          <p:nvPr/>
        </p:nvGrpSpPr>
        <p:grpSpPr>
          <a:xfrm>
            <a:off x="470679" y="1546600"/>
            <a:ext cx="8303630" cy="1033466"/>
            <a:chOff x="1593000" y="2322565"/>
            <a:chExt cx="5957975" cy="643503"/>
          </a:xfrm>
        </p:grpSpPr>
        <p:sp>
          <p:nvSpPr>
            <p:cNvPr id="366" name="Google Shape;366;p1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flipH="1">
              <a:off x="2283072" y="2322580"/>
              <a:ext cx="14808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rot="-5400000">
              <a:off x="3189469" y="2246774"/>
              <a:ext cx="643353" cy="794934"/>
            </a:xfrm>
            <a:prstGeom prst="flowChartOffpageConnector">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2342620" y="2399946"/>
              <a:ext cx="1385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Medium"/>
                  <a:ea typeface="Roboto Medium"/>
                  <a:cs typeface="Roboto Medium"/>
                  <a:sym typeface="Roboto Medium"/>
                </a:rPr>
                <a:t>Community (85%)</a:t>
              </a:r>
              <a:endParaRPr sz="11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800">
                  <a:solidFill>
                    <a:srgbClr val="FFFFFF"/>
                  </a:solidFill>
                  <a:latin typeface="Roboto Medium"/>
                  <a:ea typeface="Roboto Medium"/>
                  <a:cs typeface="Roboto Medium"/>
                  <a:sym typeface="Roboto Medium"/>
                </a:rPr>
                <a:t>All nonfederal, short-term general, and other special hospitals; include academic medical centers or other teaching hospitals if they are nonfederal short-term</a:t>
              </a:r>
              <a:endParaRPr sz="800">
                <a:solidFill>
                  <a:srgbClr val="FFFFFF"/>
                </a:solidFill>
                <a:latin typeface="Roboto Medium"/>
                <a:ea typeface="Roboto Medium"/>
                <a:cs typeface="Roboto Medium"/>
                <a:sym typeface="Roboto Medium"/>
              </a:endParaRPr>
            </a:p>
          </p:txBody>
        </p:sp>
        <p:sp>
          <p:nvSpPr>
            <p:cNvPr id="370" name="Google Shape;370;p17"/>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1593000" y="2322575"/>
              <a:ext cx="690000" cy="642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372" name="Google Shape;372;p17"/>
            <p:cNvSpPr/>
            <p:nvPr/>
          </p:nvSpPr>
          <p:spPr>
            <a:xfrm>
              <a:off x="3728320" y="2323748"/>
              <a:ext cx="38226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Non profit academic (56%) Non profit local government (18%), For profit from investors (24%)</a:t>
              </a:r>
              <a:endParaRPr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Urban (64%), Rural ( 36%)</a:t>
              </a:r>
              <a:endParaRPr sz="1000">
                <a:solidFill>
                  <a:srgbClr val="3D3D3D"/>
                </a:solidFill>
                <a:latin typeface="Roboto"/>
                <a:ea typeface="Roboto"/>
                <a:cs typeface="Roboto"/>
                <a:sym typeface="Roboto"/>
              </a:endParaRPr>
            </a:p>
            <a:p>
              <a:pPr indent="-292100" lvl="0" marL="457200" rtl="0" algn="l">
                <a:lnSpc>
                  <a:spcPct val="115000"/>
                </a:lnSpc>
                <a:spcBef>
                  <a:spcPts val="0"/>
                </a:spcBef>
                <a:spcAft>
                  <a:spcPts val="0"/>
                </a:spcAft>
                <a:buClr>
                  <a:srgbClr val="3D3D3D"/>
                </a:buClr>
                <a:buSzPts val="1000"/>
                <a:buFont typeface="Roboto"/>
                <a:buChar char="●"/>
              </a:pPr>
              <a:r>
                <a:rPr lang="en" sz="1000">
                  <a:solidFill>
                    <a:srgbClr val="3D3D3D"/>
                  </a:solidFill>
                  <a:latin typeface="Roboto"/>
                  <a:ea typeface="Roboto"/>
                  <a:cs typeface="Roboto"/>
                  <a:sym typeface="Roboto"/>
                </a:rPr>
                <a:t>Midwest (28%), Southeast (27%), West (17%), Southwest (15%), Northeast (12%)</a:t>
              </a:r>
              <a:endParaRPr sz="1000">
                <a:solidFill>
                  <a:srgbClr val="3D3D3D"/>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Characteristics of Hospitals</a:t>
            </a:r>
            <a:endParaRPr/>
          </a:p>
        </p:txBody>
      </p:sp>
      <p:grpSp>
        <p:nvGrpSpPr>
          <p:cNvPr id="378" name="Google Shape;378;p18"/>
          <p:cNvGrpSpPr/>
          <p:nvPr/>
        </p:nvGrpSpPr>
        <p:grpSpPr>
          <a:xfrm>
            <a:off x="2688745" y="1265419"/>
            <a:ext cx="3768522" cy="3774409"/>
            <a:chOff x="2675582" y="676586"/>
            <a:chExt cx="3793942" cy="3790328"/>
          </a:xfrm>
        </p:grpSpPr>
        <p:sp>
          <p:nvSpPr>
            <p:cNvPr id="379" name="Google Shape;379;p18"/>
            <p:cNvSpPr/>
            <p:nvPr/>
          </p:nvSpPr>
          <p:spPr>
            <a:xfrm rot="-7199815">
              <a:off x="3183352" y="1184485"/>
              <a:ext cx="2774659" cy="2774659"/>
            </a:xfrm>
            <a:prstGeom prst="blockArc">
              <a:avLst>
                <a:gd fmla="val 12622480" name="adj1"/>
                <a:gd fmla="val 18176457" name="adj2"/>
                <a:gd fmla="val 20786"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rot="-1799815">
              <a:off x="3183352" y="1184357"/>
              <a:ext cx="2774659" cy="2774659"/>
            </a:xfrm>
            <a:prstGeom prst="blockArc">
              <a:avLst>
                <a:gd fmla="val 12622480" name="adj1"/>
                <a:gd fmla="val 18176457" name="adj2"/>
                <a:gd fmla="val 20786"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rot="3600185">
              <a:off x="3187094" y="1184439"/>
              <a:ext cx="2774659" cy="2774659"/>
            </a:xfrm>
            <a:prstGeom prst="blockArc">
              <a:avLst>
                <a:gd fmla="val 12564381" name="adj1"/>
                <a:gd fmla="val 18346131"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rot="9000185">
              <a:off x="3185977" y="1184485"/>
              <a:ext cx="2774659" cy="2774659"/>
            </a:xfrm>
            <a:prstGeom prst="blockArc">
              <a:avLst>
                <a:gd fmla="val 12622480" name="adj1"/>
                <a:gd fmla="val 18081133" name="adj2"/>
                <a:gd fmla="val 20809"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18"/>
            <p:cNvGrpSpPr/>
            <p:nvPr/>
          </p:nvGrpSpPr>
          <p:grpSpPr>
            <a:xfrm rot="5400000">
              <a:off x="5379663" y="2278951"/>
              <a:ext cx="585001" cy="585472"/>
              <a:chOff x="1967628" y="812211"/>
              <a:chExt cx="588000" cy="588000"/>
            </a:xfrm>
          </p:grpSpPr>
          <p:sp>
            <p:nvSpPr>
              <p:cNvPr id="384" name="Google Shape;384;p18"/>
              <p:cNvSpPr/>
              <p:nvPr/>
            </p:nvSpPr>
            <p:spPr>
              <a:xfrm rot="39023">
                <a:off x="1970909" y="815492"/>
                <a:ext cx="581437" cy="58143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rot="10800000">
                <a:off x="1970875" y="815525"/>
                <a:ext cx="581400" cy="581400"/>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18"/>
            <p:cNvGrpSpPr/>
            <p:nvPr/>
          </p:nvGrpSpPr>
          <p:grpSpPr>
            <a:xfrm rot="10800000">
              <a:off x="4280709" y="3378529"/>
              <a:ext cx="585001" cy="585472"/>
              <a:chOff x="1967628" y="812211"/>
              <a:chExt cx="588000" cy="588000"/>
            </a:xfrm>
          </p:grpSpPr>
          <p:sp>
            <p:nvSpPr>
              <p:cNvPr id="387" name="Google Shape;387;p18"/>
              <p:cNvSpPr/>
              <p:nvPr/>
            </p:nvSpPr>
            <p:spPr>
              <a:xfrm rot="39023">
                <a:off x="1970909" y="815492"/>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rot="10800000">
                <a:off x="1970875" y="815525"/>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18"/>
            <p:cNvGrpSpPr/>
            <p:nvPr/>
          </p:nvGrpSpPr>
          <p:grpSpPr>
            <a:xfrm rot="-5400000">
              <a:off x="3179922" y="2281478"/>
              <a:ext cx="585001" cy="585472"/>
              <a:chOff x="1967628" y="812211"/>
              <a:chExt cx="588000" cy="588000"/>
            </a:xfrm>
          </p:grpSpPr>
          <p:sp>
            <p:nvSpPr>
              <p:cNvPr id="390" name="Google Shape;390;p18"/>
              <p:cNvSpPr/>
              <p:nvPr/>
            </p:nvSpPr>
            <p:spPr>
              <a:xfrm rot="39023">
                <a:off x="1970909" y="815492"/>
                <a:ext cx="581437" cy="581437"/>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rot="10800000">
                <a:off x="1970875" y="815525"/>
                <a:ext cx="581400" cy="581400"/>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8"/>
            <p:cNvGrpSpPr/>
            <p:nvPr/>
          </p:nvGrpSpPr>
          <p:grpSpPr>
            <a:xfrm>
              <a:off x="4261689" y="1180926"/>
              <a:ext cx="585001" cy="585530"/>
              <a:chOff x="1967628" y="812211"/>
              <a:chExt cx="588000" cy="588000"/>
            </a:xfrm>
          </p:grpSpPr>
          <p:sp>
            <p:nvSpPr>
              <p:cNvPr id="393" name="Google Shape;393;p18"/>
              <p:cNvSpPr/>
              <p:nvPr/>
            </p:nvSpPr>
            <p:spPr>
              <a:xfrm rot="39023">
                <a:off x="1970909" y="815492"/>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rot="10800000">
                <a:off x="1970875" y="815525"/>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5" name="Google Shape;395;p18"/>
          <p:cNvGrpSpPr/>
          <p:nvPr/>
        </p:nvGrpSpPr>
        <p:grpSpPr>
          <a:xfrm>
            <a:off x="323500" y="1703875"/>
            <a:ext cx="3362713" cy="1289700"/>
            <a:chOff x="323500" y="1170475"/>
            <a:chExt cx="3362713" cy="1289700"/>
          </a:xfrm>
        </p:grpSpPr>
        <p:sp>
          <p:nvSpPr>
            <p:cNvPr id="396" name="Google Shape;396;p18"/>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Bed Size Range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XXX</a:t>
              </a:r>
              <a:r>
                <a:rPr lang="en" sz="800">
                  <a:latin typeface="Roboto"/>
                  <a:ea typeface="Roboto"/>
                  <a:cs typeface="Roboto"/>
                  <a:sym typeface="Roboto"/>
                </a:rPr>
                <a:t>.</a:t>
              </a:r>
              <a:endParaRPr b="1" sz="800">
                <a:latin typeface="Roboto"/>
                <a:ea typeface="Roboto"/>
                <a:cs typeface="Roboto"/>
                <a:sym typeface="Roboto"/>
              </a:endParaRPr>
            </a:p>
          </p:txBody>
        </p:sp>
        <p:cxnSp>
          <p:nvCxnSpPr>
            <p:cNvPr id="397" name="Google Shape;397;p18"/>
            <p:cNvCxnSpPr/>
            <p:nvPr/>
          </p:nvCxnSpPr>
          <p:spPr>
            <a:xfrm rot="10800000">
              <a:off x="2641913" y="1831625"/>
              <a:ext cx="1044300" cy="0"/>
            </a:xfrm>
            <a:prstGeom prst="straightConnector1">
              <a:avLst/>
            </a:prstGeom>
            <a:noFill/>
            <a:ln cap="flat" cmpd="sng" w="9525">
              <a:solidFill>
                <a:srgbClr val="1F887E"/>
              </a:solidFill>
              <a:prstDash val="solid"/>
              <a:round/>
              <a:headEnd len="sm" w="sm" type="none"/>
              <a:tailEnd len="med" w="med" type="oval"/>
            </a:ln>
          </p:spPr>
        </p:cxnSp>
      </p:grpSp>
      <p:grpSp>
        <p:nvGrpSpPr>
          <p:cNvPr id="398" name="Google Shape;398;p18"/>
          <p:cNvGrpSpPr/>
          <p:nvPr/>
        </p:nvGrpSpPr>
        <p:grpSpPr>
          <a:xfrm>
            <a:off x="323500" y="3361675"/>
            <a:ext cx="3629413" cy="1289700"/>
            <a:chOff x="323500" y="2828275"/>
            <a:chExt cx="3629413" cy="1289700"/>
          </a:xfrm>
        </p:grpSpPr>
        <p:sp>
          <p:nvSpPr>
            <p:cNvPr id="399" name="Google Shape;399;p18"/>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Regional Breakdown</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XXX</a:t>
              </a:r>
              <a:endParaRPr b="1" sz="800">
                <a:latin typeface="Roboto"/>
                <a:ea typeface="Roboto"/>
                <a:cs typeface="Roboto"/>
                <a:sym typeface="Roboto"/>
              </a:endParaRPr>
            </a:p>
          </p:txBody>
        </p:sp>
        <p:cxnSp>
          <p:nvCxnSpPr>
            <p:cNvPr id="400" name="Google Shape;400;p18"/>
            <p:cNvCxnSpPr/>
            <p:nvPr/>
          </p:nvCxnSpPr>
          <p:spPr>
            <a:xfrm rot="10800000">
              <a:off x="2641913" y="3489425"/>
              <a:ext cx="1311000" cy="0"/>
            </a:xfrm>
            <a:prstGeom prst="straightConnector1">
              <a:avLst/>
            </a:prstGeom>
            <a:noFill/>
            <a:ln cap="flat" cmpd="sng" w="9525">
              <a:solidFill>
                <a:srgbClr val="1D7E74"/>
              </a:solidFill>
              <a:prstDash val="solid"/>
              <a:round/>
              <a:headEnd len="sm" w="sm" type="none"/>
              <a:tailEnd len="med" w="med" type="oval"/>
            </a:ln>
          </p:spPr>
        </p:cxnSp>
      </p:grpSp>
      <p:grpSp>
        <p:nvGrpSpPr>
          <p:cNvPr id="401" name="Google Shape;401;p18"/>
          <p:cNvGrpSpPr/>
          <p:nvPr/>
        </p:nvGrpSpPr>
        <p:grpSpPr>
          <a:xfrm>
            <a:off x="5209825" y="1593750"/>
            <a:ext cx="3822150" cy="1289700"/>
            <a:chOff x="5209825" y="1060350"/>
            <a:chExt cx="3822150" cy="1289700"/>
          </a:xfrm>
        </p:grpSpPr>
        <p:sp>
          <p:nvSpPr>
            <p:cNvPr id="402" name="Google Shape;402;p18"/>
            <p:cNvSpPr txBox="1"/>
            <p:nvPr/>
          </p:nvSpPr>
          <p:spPr>
            <a:xfrm>
              <a:off x="6696475" y="1060350"/>
              <a:ext cx="23355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Net Income Percentage Range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XXX</a:t>
              </a:r>
              <a:endParaRPr b="1" sz="800">
                <a:latin typeface="Roboto"/>
                <a:ea typeface="Roboto"/>
                <a:cs typeface="Roboto"/>
                <a:sym typeface="Roboto"/>
              </a:endParaRPr>
            </a:p>
          </p:txBody>
        </p:sp>
        <p:cxnSp>
          <p:nvCxnSpPr>
            <p:cNvPr id="403" name="Google Shape;403;p18"/>
            <p:cNvCxnSpPr/>
            <p:nvPr/>
          </p:nvCxnSpPr>
          <p:spPr>
            <a:xfrm>
              <a:off x="5209825" y="17052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404" name="Google Shape;404;p18"/>
          <p:cNvGrpSpPr/>
          <p:nvPr/>
        </p:nvGrpSpPr>
        <p:grpSpPr>
          <a:xfrm>
            <a:off x="5209825" y="3553850"/>
            <a:ext cx="3610650" cy="1289700"/>
            <a:chOff x="5209825" y="3020450"/>
            <a:chExt cx="3610650" cy="1289700"/>
          </a:xfrm>
        </p:grpSpPr>
        <p:sp>
          <p:nvSpPr>
            <p:cNvPr id="405" name="Google Shape;405;p18"/>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Spending Range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XXX</a:t>
              </a:r>
              <a:endParaRPr b="1" sz="800">
                <a:latin typeface="Roboto"/>
                <a:ea typeface="Roboto"/>
                <a:cs typeface="Roboto"/>
                <a:sym typeface="Roboto"/>
              </a:endParaRPr>
            </a:p>
          </p:txBody>
        </p:sp>
        <p:cxnSp>
          <p:nvCxnSpPr>
            <p:cNvPr id="406" name="Google Shape;406;p18"/>
            <p:cNvCxnSpPr/>
            <p:nvPr/>
          </p:nvCxnSpPr>
          <p:spPr>
            <a:xfrm>
              <a:off x="5209825" y="3648300"/>
              <a:ext cx="1286700" cy="0"/>
            </a:xfrm>
            <a:prstGeom prst="straightConnector1">
              <a:avLst/>
            </a:prstGeom>
            <a:noFill/>
            <a:ln cap="flat" cmpd="sng" w="9525">
              <a:solidFill>
                <a:srgbClr val="1B786E"/>
              </a:solidFill>
              <a:prstDash val="solid"/>
              <a:round/>
              <a:headEnd len="sm" w="sm" type="none"/>
              <a:tailEnd len="med" w="med" type="oval"/>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Size by Region</a:t>
            </a:r>
            <a:endParaRPr/>
          </a:p>
        </p:txBody>
      </p:sp>
      <p:sp>
        <p:nvSpPr>
          <p:cNvPr id="412" name="Google Shape;412;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3" name="Google Shape;413;p19"/>
          <p:cNvPicPr preferRelativeResize="0"/>
          <p:nvPr/>
        </p:nvPicPr>
        <p:blipFill>
          <a:blip r:embed="rId3">
            <a:alphaModFix/>
          </a:blip>
          <a:stretch>
            <a:fillRect/>
          </a:stretch>
        </p:blipFill>
        <p:spPr>
          <a:xfrm>
            <a:off x="3951875" y="1379425"/>
            <a:ext cx="5027324" cy="3339399"/>
          </a:xfrm>
          <a:prstGeom prst="rect">
            <a:avLst/>
          </a:prstGeom>
          <a:noFill/>
          <a:ln>
            <a:noFill/>
          </a:ln>
        </p:spPr>
      </p:pic>
      <p:pic>
        <p:nvPicPr>
          <p:cNvPr id="414" name="Google Shape;414;p19"/>
          <p:cNvPicPr preferRelativeResize="0"/>
          <p:nvPr/>
        </p:nvPicPr>
        <p:blipFill>
          <a:blip r:embed="rId4">
            <a:alphaModFix/>
          </a:blip>
          <a:stretch>
            <a:fillRect/>
          </a:stretch>
        </p:blipFill>
        <p:spPr>
          <a:xfrm>
            <a:off x="325625" y="1379423"/>
            <a:ext cx="3626255" cy="347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a:t>
            </a:r>
            <a:r>
              <a:rPr lang="en"/>
              <a:t> Profitability by Region</a:t>
            </a:r>
            <a:endParaRPr/>
          </a:p>
          <a:p>
            <a:pPr indent="0" lvl="0" marL="0" rtl="0" algn="l">
              <a:spcBef>
                <a:spcPts val="0"/>
              </a:spcBef>
              <a:spcAft>
                <a:spcPts val="0"/>
              </a:spcAft>
              <a:buNone/>
            </a:pPr>
            <a:r>
              <a:t/>
            </a:r>
            <a:endParaRPr/>
          </a:p>
        </p:txBody>
      </p:sp>
      <p:pic>
        <p:nvPicPr>
          <p:cNvPr id="420" name="Google Shape;420;p20"/>
          <p:cNvPicPr preferRelativeResize="0"/>
          <p:nvPr/>
        </p:nvPicPr>
        <p:blipFill rotWithShape="1">
          <a:blip r:embed="rId3">
            <a:alphaModFix/>
          </a:blip>
          <a:srcRect b="5015" l="0" r="61455" t="0"/>
          <a:stretch/>
        </p:blipFill>
        <p:spPr>
          <a:xfrm>
            <a:off x="1641050" y="1160500"/>
            <a:ext cx="2844374" cy="3792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Value Chain </a:t>
            </a:r>
            <a:endParaRPr/>
          </a:p>
        </p:txBody>
      </p:sp>
      <p:sp>
        <p:nvSpPr>
          <p:cNvPr id="426" name="Google Shape;4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Revenue breakdown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Expense breakdown</a:t>
            </a:r>
            <a:endParaRPr/>
          </a:p>
          <a:p>
            <a:pPr indent="0" lvl="0" marL="0" rtl="0" algn="l">
              <a:spcBef>
                <a:spcPts val="1200"/>
              </a:spcBef>
              <a:spcAft>
                <a:spcPts val="0"/>
              </a:spcAft>
              <a:buNone/>
            </a:pPr>
            <a:r>
              <a:rPr lang="en"/>
              <a:t>	Salaries % range</a:t>
            </a:r>
            <a:endParaRPr/>
          </a:p>
          <a:p>
            <a:pPr indent="0" lvl="0" marL="0" rtl="0" algn="l">
              <a:spcBef>
                <a:spcPts val="1200"/>
              </a:spcBef>
              <a:spcAft>
                <a:spcPts val="1200"/>
              </a:spcAft>
              <a:buNone/>
            </a:pPr>
            <a:r>
              <a:rPr lang="en"/>
              <a:t>	IT  % range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