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C2179-63DE-49D7-AD22-C902B61A7FC8}" v="442" dt="2024-01-03T03:17:42.96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104" d="100"/>
          <a:sy n="104" d="100"/>
        </p:scale>
        <p:origin x="75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翼 西村" userId="5a6fcaf58e44607b" providerId="LiveId" clId="{8F2C2179-63DE-49D7-AD22-C902B61A7FC8}"/>
    <pc:docChg chg="undo redo custSel addSld modSld">
      <pc:chgData name="翼 西村" userId="5a6fcaf58e44607b" providerId="LiveId" clId="{8F2C2179-63DE-49D7-AD22-C902B61A7FC8}" dt="2024-01-03T06:14:41.849" v="4818" actId="20577"/>
      <pc:docMkLst>
        <pc:docMk/>
      </pc:docMkLst>
      <pc:sldChg chg="modSp mod">
        <pc:chgData name="翼 西村" userId="5a6fcaf58e44607b" providerId="LiveId" clId="{8F2C2179-63DE-49D7-AD22-C902B61A7FC8}" dt="2024-01-03T03:07:53.876" v="3555" actId="20577"/>
        <pc:sldMkLst>
          <pc:docMk/>
          <pc:sldMk cId="2251144725" sldId="256"/>
        </pc:sldMkLst>
        <pc:spChg chg="mod">
          <ac:chgData name="翼 西村" userId="5a6fcaf58e44607b" providerId="LiveId" clId="{8F2C2179-63DE-49D7-AD22-C902B61A7FC8}" dt="2024-01-02T15:34:07.860" v="1434" actId="1076"/>
          <ac:spMkLst>
            <pc:docMk/>
            <pc:sldMk cId="2251144725" sldId="256"/>
            <ac:spMk id="2" creationId="{8EC6A997-715C-E7FC-80F0-D3874824E0A2}"/>
          </ac:spMkLst>
        </pc:spChg>
        <pc:spChg chg="mod">
          <ac:chgData name="翼 西村" userId="5a6fcaf58e44607b" providerId="LiveId" clId="{8F2C2179-63DE-49D7-AD22-C902B61A7FC8}" dt="2024-01-03T03:07:53.876" v="3555" actId="20577"/>
          <ac:spMkLst>
            <pc:docMk/>
            <pc:sldMk cId="2251144725" sldId="256"/>
            <ac:spMk id="3" creationId="{AF282B57-C888-E1EB-53C9-53344616B040}"/>
          </ac:spMkLst>
        </pc:spChg>
      </pc:sldChg>
      <pc:sldChg chg="addSp delSp modSp mod">
        <pc:chgData name="翼 西村" userId="5a6fcaf58e44607b" providerId="LiveId" clId="{8F2C2179-63DE-49D7-AD22-C902B61A7FC8}" dt="2024-01-03T02:08:32.619" v="2591" actId="403"/>
        <pc:sldMkLst>
          <pc:docMk/>
          <pc:sldMk cId="4280358251" sldId="257"/>
        </pc:sldMkLst>
        <pc:spChg chg="mod">
          <ac:chgData name="翼 西村" userId="5a6fcaf58e44607b" providerId="LiveId" clId="{8F2C2179-63DE-49D7-AD22-C902B61A7FC8}" dt="2024-01-02T14:54:00.828" v="118" actId="20577"/>
          <ac:spMkLst>
            <pc:docMk/>
            <pc:sldMk cId="4280358251" sldId="257"/>
            <ac:spMk id="2" creationId="{B2C4E0F5-8189-0FA8-E0AC-19909C6A028A}"/>
          </ac:spMkLst>
        </pc:spChg>
        <pc:spChg chg="mod">
          <ac:chgData name="翼 西村" userId="5a6fcaf58e44607b" providerId="LiveId" clId="{8F2C2179-63DE-49D7-AD22-C902B61A7FC8}" dt="2024-01-03T02:08:07.730" v="2567" actId="20577"/>
          <ac:spMkLst>
            <pc:docMk/>
            <pc:sldMk cId="4280358251" sldId="257"/>
            <ac:spMk id="3" creationId="{3515FBC2-7D3E-DB6A-7294-089F3416286A}"/>
          </ac:spMkLst>
        </pc:spChg>
        <pc:spChg chg="mod">
          <ac:chgData name="翼 西村" userId="5a6fcaf58e44607b" providerId="LiveId" clId="{8F2C2179-63DE-49D7-AD22-C902B61A7FC8}" dt="2024-01-02T15:17:18.407" v="815"/>
          <ac:spMkLst>
            <pc:docMk/>
            <pc:sldMk cId="4280358251" sldId="257"/>
            <ac:spMk id="5" creationId="{744AB0B8-9A57-5EAD-709F-7BB8C4267D10}"/>
          </ac:spMkLst>
        </pc:spChg>
        <pc:spChg chg="add del mod">
          <ac:chgData name="翼 西村" userId="5a6fcaf58e44607b" providerId="LiveId" clId="{8F2C2179-63DE-49D7-AD22-C902B61A7FC8}" dt="2024-01-03T01:40:19.482" v="1824" actId="478"/>
          <ac:spMkLst>
            <pc:docMk/>
            <pc:sldMk cId="4280358251" sldId="257"/>
            <ac:spMk id="8" creationId="{AF6389FB-88DE-19E8-951D-CCEBC5F293E5}"/>
          </ac:spMkLst>
        </pc:spChg>
        <pc:spChg chg="add mod">
          <ac:chgData name="翼 西村" userId="5a6fcaf58e44607b" providerId="LiveId" clId="{8F2C2179-63DE-49D7-AD22-C902B61A7FC8}" dt="2024-01-02T15:15:07.555" v="639" actId="571"/>
          <ac:spMkLst>
            <pc:docMk/>
            <pc:sldMk cId="4280358251" sldId="257"/>
            <ac:spMk id="9" creationId="{EE286C32-3218-9B1A-C582-CB675B896C64}"/>
          </ac:spMkLst>
        </pc:spChg>
        <pc:spChg chg="add del mod">
          <ac:chgData name="翼 西村" userId="5a6fcaf58e44607b" providerId="LiveId" clId="{8F2C2179-63DE-49D7-AD22-C902B61A7FC8}" dt="2024-01-03T02:08:32.619" v="2591" actId="403"/>
          <ac:spMkLst>
            <pc:docMk/>
            <pc:sldMk cId="4280358251" sldId="257"/>
            <ac:spMk id="10" creationId="{0F401BC0-7A3D-6B3C-E435-FD5B8D5A67F1}"/>
          </ac:spMkLst>
        </pc:spChg>
        <pc:spChg chg="mod">
          <ac:chgData name="翼 西村" userId="5a6fcaf58e44607b" providerId="LiveId" clId="{8F2C2179-63DE-49D7-AD22-C902B61A7FC8}" dt="2024-01-02T15:16:54.369" v="809" actId="1076"/>
          <ac:spMkLst>
            <pc:docMk/>
            <pc:sldMk cId="4280358251" sldId="257"/>
            <ac:spMk id="12" creationId="{257EF943-65FB-B51F-B2F2-65C9B6E6DDDC}"/>
          </ac:spMkLst>
        </pc:spChg>
        <pc:spChg chg="add mod">
          <ac:chgData name="翼 西村" userId="5a6fcaf58e44607b" providerId="LiveId" clId="{8F2C2179-63DE-49D7-AD22-C902B61A7FC8}" dt="2024-01-02T15:17:57.562" v="835" actId="14100"/>
          <ac:spMkLst>
            <pc:docMk/>
            <pc:sldMk cId="4280358251" sldId="257"/>
            <ac:spMk id="15" creationId="{64A9B0B6-9A9A-50B7-AAA4-C6E632FC4F0F}"/>
          </ac:spMkLst>
        </pc:spChg>
        <pc:spChg chg="add mod">
          <ac:chgData name="翼 西村" userId="5a6fcaf58e44607b" providerId="LiveId" clId="{8F2C2179-63DE-49D7-AD22-C902B61A7FC8}" dt="2024-01-02T15:15:07.555" v="639" actId="571"/>
          <ac:spMkLst>
            <pc:docMk/>
            <pc:sldMk cId="4280358251" sldId="257"/>
            <ac:spMk id="16" creationId="{47F23DD6-8F35-36D6-786A-75A0A56DC669}"/>
          </ac:spMkLst>
        </pc:spChg>
        <pc:spChg chg="add mod">
          <ac:chgData name="翼 西村" userId="5a6fcaf58e44607b" providerId="LiveId" clId="{8F2C2179-63DE-49D7-AD22-C902B61A7FC8}" dt="2024-01-03T01:55:41.349" v="2224" actId="164"/>
          <ac:spMkLst>
            <pc:docMk/>
            <pc:sldMk cId="4280358251" sldId="257"/>
            <ac:spMk id="17" creationId="{BE95A31D-20BD-372B-E1EA-80FB2B2892C6}"/>
          </ac:spMkLst>
        </pc:spChg>
        <pc:spChg chg="add mod">
          <ac:chgData name="翼 西村" userId="5a6fcaf58e44607b" providerId="LiveId" clId="{8F2C2179-63DE-49D7-AD22-C902B61A7FC8}" dt="2024-01-03T01:55:41.349" v="2224" actId="164"/>
          <ac:spMkLst>
            <pc:docMk/>
            <pc:sldMk cId="4280358251" sldId="257"/>
            <ac:spMk id="19" creationId="{4BC65338-12C7-7473-E84A-6F3A3B8B44F9}"/>
          </ac:spMkLst>
        </pc:spChg>
        <pc:grpChg chg="add mod">
          <ac:chgData name="翼 西村" userId="5a6fcaf58e44607b" providerId="LiveId" clId="{8F2C2179-63DE-49D7-AD22-C902B61A7FC8}" dt="2024-01-03T01:55:44.682" v="2225" actId="1076"/>
          <ac:grpSpMkLst>
            <pc:docMk/>
            <pc:sldMk cId="4280358251" sldId="257"/>
            <ac:grpSpMk id="20" creationId="{72078FCE-9292-171E-29E6-021321D82D4F}"/>
          </ac:grpSpMkLst>
        </pc:grpChg>
        <pc:picChg chg="add mod">
          <ac:chgData name="翼 西村" userId="5a6fcaf58e44607b" providerId="LiveId" clId="{8F2C2179-63DE-49D7-AD22-C902B61A7FC8}" dt="2024-01-02T15:15:07.555" v="639" actId="571"/>
          <ac:picMkLst>
            <pc:docMk/>
            <pc:sldMk cId="4280358251" sldId="257"/>
            <ac:picMk id="11" creationId="{CB514715-99AB-99AF-C8D8-AC259CD3CF54}"/>
          </ac:picMkLst>
        </pc:picChg>
        <pc:picChg chg="mod">
          <ac:chgData name="翼 西村" userId="5a6fcaf58e44607b" providerId="LiveId" clId="{8F2C2179-63DE-49D7-AD22-C902B61A7FC8}" dt="2024-01-02T15:16:54.369" v="809" actId="1076"/>
          <ac:picMkLst>
            <pc:docMk/>
            <pc:sldMk cId="4280358251" sldId="257"/>
            <ac:picMk id="13" creationId="{DD1345CA-8473-CCF1-ACD2-53E237957EA7}"/>
          </ac:picMkLst>
        </pc:picChg>
        <pc:picChg chg="add mod">
          <ac:chgData name="翼 西村" userId="5a6fcaf58e44607b" providerId="LiveId" clId="{8F2C2179-63DE-49D7-AD22-C902B61A7FC8}" dt="2024-01-02T15:16:58.825" v="811" actId="1076"/>
          <ac:picMkLst>
            <pc:docMk/>
            <pc:sldMk cId="4280358251" sldId="257"/>
            <ac:picMk id="14" creationId="{E19B61C9-4E88-DCA6-3FC0-17640AC600C6}"/>
          </ac:picMkLst>
        </pc:picChg>
      </pc:sldChg>
      <pc:sldChg chg="addSp delSp modSp new mod">
        <pc:chgData name="翼 西村" userId="5a6fcaf58e44607b" providerId="LiveId" clId="{8F2C2179-63DE-49D7-AD22-C902B61A7FC8}" dt="2024-01-03T01:36:44.052" v="1805" actId="207"/>
        <pc:sldMkLst>
          <pc:docMk/>
          <pc:sldMk cId="2870800792" sldId="258"/>
        </pc:sldMkLst>
        <pc:spChg chg="mod">
          <ac:chgData name="翼 西村" userId="5a6fcaf58e44607b" providerId="LiveId" clId="{8F2C2179-63DE-49D7-AD22-C902B61A7FC8}" dt="2024-01-02T15:18:28.924" v="928"/>
          <ac:spMkLst>
            <pc:docMk/>
            <pc:sldMk cId="2870800792" sldId="258"/>
            <ac:spMk id="2" creationId="{C5B48B36-9F28-A3C4-2475-9D797C65EA8A}"/>
          </ac:spMkLst>
        </pc:spChg>
        <pc:spChg chg="mod">
          <ac:chgData name="翼 西村" userId="5a6fcaf58e44607b" providerId="LiveId" clId="{8F2C2179-63DE-49D7-AD22-C902B61A7FC8}" dt="2024-01-02T15:32:43.169" v="1334"/>
          <ac:spMkLst>
            <pc:docMk/>
            <pc:sldMk cId="2870800792" sldId="258"/>
            <ac:spMk id="3" creationId="{10E8C2E1-4578-031A-F1C4-0799049F00AD}"/>
          </ac:spMkLst>
        </pc:spChg>
        <pc:spChg chg="mod">
          <ac:chgData name="翼 西村" userId="5a6fcaf58e44607b" providerId="LiveId" clId="{8F2C2179-63DE-49D7-AD22-C902B61A7FC8}" dt="2024-01-02T15:46:14.422" v="1735" actId="14100"/>
          <ac:spMkLst>
            <pc:docMk/>
            <pc:sldMk cId="2870800792" sldId="258"/>
            <ac:spMk id="5" creationId="{EE93C72B-3644-5165-B286-93D37A89D8BD}"/>
          </ac:spMkLst>
        </pc:spChg>
        <pc:spChg chg="add mod">
          <ac:chgData name="翼 西村" userId="5a6fcaf58e44607b" providerId="LiveId" clId="{8F2C2179-63DE-49D7-AD22-C902B61A7FC8}" dt="2024-01-02T15:39:52.793" v="1601" actId="1076"/>
          <ac:spMkLst>
            <pc:docMk/>
            <pc:sldMk cId="2870800792" sldId="258"/>
            <ac:spMk id="8" creationId="{30C902F5-844A-C14C-3BBC-8BB622E55C7F}"/>
          </ac:spMkLst>
        </pc:spChg>
        <pc:spChg chg="add del mod">
          <ac:chgData name="翼 西村" userId="5a6fcaf58e44607b" providerId="LiveId" clId="{8F2C2179-63DE-49D7-AD22-C902B61A7FC8}" dt="2024-01-02T15:43:26.228" v="1714" actId="478"/>
          <ac:spMkLst>
            <pc:docMk/>
            <pc:sldMk cId="2870800792" sldId="258"/>
            <ac:spMk id="9" creationId="{4A50C3AF-C92D-2A66-A257-4B3DE36F64C4}"/>
          </ac:spMkLst>
        </pc:spChg>
        <pc:graphicFrameChg chg="add mod modGraphic">
          <ac:chgData name="翼 西村" userId="5a6fcaf58e44607b" providerId="LiveId" clId="{8F2C2179-63DE-49D7-AD22-C902B61A7FC8}" dt="2024-01-03T01:36:44.052" v="1805" actId="207"/>
          <ac:graphicFrameMkLst>
            <pc:docMk/>
            <pc:sldMk cId="2870800792" sldId="258"/>
            <ac:graphicFrameMk id="7" creationId="{5D370513-2690-B0FA-87BB-0519776BE817}"/>
          </ac:graphicFrameMkLst>
        </pc:graphicFrameChg>
        <pc:graphicFrameChg chg="add mod modGraphic">
          <ac:chgData name="翼 西村" userId="5a6fcaf58e44607b" providerId="LiveId" clId="{8F2C2179-63DE-49D7-AD22-C902B61A7FC8}" dt="2024-01-02T15:45:10.144" v="1730"/>
          <ac:graphicFrameMkLst>
            <pc:docMk/>
            <pc:sldMk cId="2870800792" sldId="258"/>
            <ac:graphicFrameMk id="10" creationId="{BFE182AB-3C47-5ADE-FFED-5D4D770A5D82}"/>
          </ac:graphicFrameMkLst>
        </pc:graphicFrameChg>
        <pc:picChg chg="add del mod">
          <ac:chgData name="翼 西村" userId="5a6fcaf58e44607b" providerId="LiveId" clId="{8F2C2179-63DE-49D7-AD22-C902B61A7FC8}" dt="2024-01-02T15:00:29.719" v="336" actId="21"/>
          <ac:picMkLst>
            <pc:docMk/>
            <pc:sldMk cId="2870800792" sldId="258"/>
            <ac:picMk id="7" creationId="{42B147E2-0D8C-E12E-89A2-D03556E964ED}"/>
          </ac:picMkLst>
        </pc:picChg>
      </pc:sldChg>
      <pc:sldChg chg="addSp modSp new mod">
        <pc:chgData name="翼 西村" userId="5a6fcaf58e44607b" providerId="LiveId" clId="{8F2C2179-63DE-49D7-AD22-C902B61A7FC8}" dt="2024-01-03T03:17:42.962" v="4034"/>
        <pc:sldMkLst>
          <pc:docMk/>
          <pc:sldMk cId="2496438525" sldId="259"/>
        </pc:sldMkLst>
        <pc:spChg chg="mod">
          <ac:chgData name="翼 西村" userId="5a6fcaf58e44607b" providerId="LiveId" clId="{8F2C2179-63DE-49D7-AD22-C902B61A7FC8}" dt="2024-01-03T03:07:23.272" v="3540" actId="20577"/>
          <ac:spMkLst>
            <pc:docMk/>
            <pc:sldMk cId="2496438525" sldId="259"/>
            <ac:spMk id="2" creationId="{B5C4A0F3-591C-A762-0F40-3A0D28639817}"/>
          </ac:spMkLst>
        </pc:spChg>
        <pc:spChg chg="mod">
          <ac:chgData name="翼 西村" userId="5a6fcaf58e44607b" providerId="LiveId" clId="{8F2C2179-63DE-49D7-AD22-C902B61A7FC8}" dt="2024-01-03T02:16:50.017" v="3114" actId="14100"/>
          <ac:spMkLst>
            <pc:docMk/>
            <pc:sldMk cId="2496438525" sldId="259"/>
            <ac:spMk id="3" creationId="{A85910EF-7DBA-AF26-3307-1096D2F55722}"/>
          </ac:spMkLst>
        </pc:spChg>
        <pc:spChg chg="mod">
          <ac:chgData name="翼 西村" userId="5a6fcaf58e44607b" providerId="LiveId" clId="{8F2C2179-63DE-49D7-AD22-C902B61A7FC8}" dt="2024-01-03T03:07:28.429" v="3541"/>
          <ac:spMkLst>
            <pc:docMk/>
            <pc:sldMk cId="2496438525" sldId="259"/>
            <ac:spMk id="5" creationId="{9A4B90D6-EF39-7F46-8C8C-95588B19EB62}"/>
          </ac:spMkLst>
        </pc:spChg>
        <pc:spChg chg="add mod">
          <ac:chgData name="翼 西村" userId="5a6fcaf58e44607b" providerId="LiveId" clId="{8F2C2179-63DE-49D7-AD22-C902B61A7FC8}" dt="2024-01-03T03:11:09.895" v="3694" actId="1076"/>
          <ac:spMkLst>
            <pc:docMk/>
            <pc:sldMk cId="2496438525" sldId="259"/>
            <ac:spMk id="7" creationId="{AA4511AE-3354-ECCE-FCBA-A93CD752F2ED}"/>
          </ac:spMkLst>
        </pc:spChg>
        <pc:spChg chg="add mod">
          <ac:chgData name="翼 西村" userId="5a6fcaf58e44607b" providerId="LiveId" clId="{8F2C2179-63DE-49D7-AD22-C902B61A7FC8}" dt="2024-01-03T03:11:00.884" v="3693" actId="1076"/>
          <ac:spMkLst>
            <pc:docMk/>
            <pc:sldMk cId="2496438525" sldId="259"/>
            <ac:spMk id="8" creationId="{6124E988-BA42-CA8A-9FF4-92C0DEA8DDB7}"/>
          </ac:spMkLst>
        </pc:spChg>
        <pc:spChg chg="add mod">
          <ac:chgData name="翼 西村" userId="5a6fcaf58e44607b" providerId="LiveId" clId="{8F2C2179-63DE-49D7-AD22-C902B61A7FC8}" dt="2024-01-03T03:12:17.829" v="3754" actId="1076"/>
          <ac:spMkLst>
            <pc:docMk/>
            <pc:sldMk cId="2496438525" sldId="259"/>
            <ac:spMk id="10" creationId="{1F48B914-512E-8EB0-F0DB-6AAD700CEEEF}"/>
          </ac:spMkLst>
        </pc:spChg>
        <pc:spChg chg="add mod">
          <ac:chgData name="翼 西村" userId="5a6fcaf58e44607b" providerId="LiveId" clId="{8F2C2179-63DE-49D7-AD22-C902B61A7FC8}" dt="2024-01-03T03:17:42.962" v="4034"/>
          <ac:spMkLst>
            <pc:docMk/>
            <pc:sldMk cId="2496438525" sldId="259"/>
            <ac:spMk id="11" creationId="{33629B21-B479-1E5A-03D2-9D25D742F236}"/>
          </ac:spMkLst>
        </pc:spChg>
        <pc:spChg chg="add mod">
          <ac:chgData name="翼 西村" userId="5a6fcaf58e44607b" providerId="LiveId" clId="{8F2C2179-63DE-49D7-AD22-C902B61A7FC8}" dt="2024-01-03T02:17:09.235" v="3141" actId="571"/>
          <ac:spMkLst>
            <pc:docMk/>
            <pc:sldMk cId="2496438525" sldId="259"/>
            <ac:spMk id="12" creationId="{574CE91D-48C1-96FF-582A-5451FC653A4C}"/>
          </ac:spMkLst>
        </pc:spChg>
      </pc:sldChg>
      <pc:sldChg chg="modSp new mod">
        <pc:chgData name="翼 西村" userId="5a6fcaf58e44607b" providerId="LiveId" clId="{8F2C2179-63DE-49D7-AD22-C902B61A7FC8}" dt="2024-01-03T06:14:41.849" v="4818" actId="20577"/>
        <pc:sldMkLst>
          <pc:docMk/>
          <pc:sldMk cId="4253475668" sldId="260"/>
        </pc:sldMkLst>
        <pc:spChg chg="mod">
          <ac:chgData name="翼 西村" userId="5a6fcaf58e44607b" providerId="LiveId" clId="{8F2C2179-63DE-49D7-AD22-C902B61A7FC8}" dt="2024-01-03T06:05:10.691" v="4043" actId="20577"/>
          <ac:spMkLst>
            <pc:docMk/>
            <pc:sldMk cId="4253475668" sldId="260"/>
            <ac:spMk id="2" creationId="{2F2BE794-B7A8-7338-5ADB-572A5774CA0D}"/>
          </ac:spMkLst>
        </pc:spChg>
        <pc:spChg chg="mod">
          <ac:chgData name="翼 西村" userId="5a6fcaf58e44607b" providerId="LiveId" clId="{8F2C2179-63DE-49D7-AD22-C902B61A7FC8}" dt="2024-01-03T06:14:41.849" v="4818" actId="20577"/>
          <ac:spMkLst>
            <pc:docMk/>
            <pc:sldMk cId="4253475668" sldId="260"/>
            <ac:spMk id="3" creationId="{C292E7CA-D25E-3388-D4B0-2003A85B95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578395"/>
            <a:ext cx="10124388" cy="1655763"/>
          </a:xfrm>
          <a:ln>
            <a:noFill/>
          </a:ln>
        </p:spPr>
        <p:txBody>
          <a:bodyPr anchor="b">
            <a:normAutofit/>
          </a:bodyPr>
          <a:lstStyle>
            <a:lvl1pPr algn="l">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3746402"/>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2024/1/3</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2024/1/3</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datascientist.or.jp/news/n-pressrelease/post-1757/"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jp/Python-%E5%AE%9F%E8%B7%B5%E3%83%87%E3%83%BC%E3%82%BF%E5%8A%A0%E5%B7%A5-%E5%8F%AF%E8%A6%96%E5%8C%96-100%E6%9C%AC%E3%83%8E%E3%83%83%E3%82%AF-%E4%B8%8B%E5%B1%B1%E8%BC%9D%E6%98%8C/dp/4798064394/ref=sr_1_2_sspa?adgrpid=153170985979&amp;hvadid=672032167138&amp;hvdev=c&amp;hvlocphy=1028843&amp;hvnetw=g&amp;hvqmt=e&amp;hvrand=12303362653551522229&amp;hvtargid=kwd-2011588811757&amp;hydadcr=27423_14665681&amp;jp-ad-ap=0&amp;keywords=python+%E5%AE%9F%E8%B7%B5+100%E6%9C%AC%E3%83%8E%E3%83%83%E3%82%AF&amp;qid=1704250027&amp;sr=8-2-spons&amp;sp_csd=d2lkZ2V0TmFtZT1zcF9hdGY&amp;psc=1" TargetMode="External"/><Relationship Id="rId2" Type="http://schemas.openxmlformats.org/officeDocument/2006/relationships/hyperlink" Target="https://www.amazon.co.jp/Python%E3%81%AB%E3%82%88%E3%82%8B%E3%83%87%E3%83%BC%E3%82%BF%E5%88%86%E6%9E%90%E5%85%A5%E9%96%80-%E7%AC%AC3%E7%89%88-%E2%80%95pandas%E3%80%81NumPy%E3%80%81Jupyter%E3%82%92%E4%BD%BF%E3%81%A3%E3%81%9F%E3%83%87%E3%83%BC%E3%82%BF%E5%87%A6%E7%90%86-Wes-McKinney/dp/4814400195/ref=pd_lpo_sccl_1/355-6491206-5457657?pd_rd_w=EjfYt&amp;content-id=amzn1.sym.83be7c2b-52a5-4e81-8438-3eac7f5cf56f&amp;pf_rd_p=83be7c2b-52a5-4e81-8438-3eac7f5cf56f&amp;pf_rd_r=6HPEXY0W6N26EPBVJ1CR&amp;pd_rd_wg=7ofPY&amp;pd_rd_r=c8d1a9e2-cda4-4639-9550-88250df33746&amp;pd_rd_i=4814400195&amp;psc=1" TargetMode="External"/><Relationship Id="rId1" Type="http://schemas.openxmlformats.org/officeDocument/2006/relationships/slideLayout" Target="../slideLayouts/slideLayout2.xml"/><Relationship Id="rId6" Type="http://schemas.openxmlformats.org/officeDocument/2006/relationships/hyperlink" Target="https://weblab.t.u-tokyo.ac.jp/dl4us/" TargetMode="External"/><Relationship Id="rId5" Type="http://schemas.openxmlformats.org/officeDocument/2006/relationships/hyperlink" Target="https://www.stat.go.jp/teacher/comp-learn-04.html" TargetMode="External"/><Relationship Id="rId4" Type="http://schemas.openxmlformats.org/officeDocument/2006/relationships/hyperlink" Target="http://www.mi.u-tokyo.ac.jp/6university_consortiu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lstStyle/>
          <a:p>
            <a:pPr algn="ctr">
              <a:lnSpc>
                <a:spcPct val="120000"/>
              </a:lnSpc>
            </a:pPr>
            <a:r>
              <a:rPr kumimoji="1" lang="ja-JP" altLang="en-US" dirty="0"/>
              <a:t>データサイエンティストハンドオン教材</a:t>
            </a:r>
            <a:br>
              <a:rPr kumimoji="1" lang="en-US" altLang="ja-JP" dirty="0"/>
            </a:br>
            <a:r>
              <a:rPr kumimoji="1" lang="ja-JP" altLang="en-US" dirty="0"/>
              <a:t>（第１講）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dirty="0"/>
              <a:t>第</a:t>
            </a:r>
            <a:r>
              <a:rPr kumimoji="1" lang="en-US" altLang="ja-JP" sz="2000" dirty="0"/>
              <a:t>1</a:t>
            </a:r>
            <a:r>
              <a:rPr kumimoji="1" lang="ja-JP" altLang="en-US" sz="2000" dirty="0"/>
              <a:t>章：はじめに（本資料の目的）</a:t>
            </a:r>
            <a:endParaRPr kumimoji="1" lang="en-US" altLang="ja-JP" sz="2000" dirty="0"/>
          </a:p>
          <a:p>
            <a:r>
              <a:rPr kumimoji="1" lang="ja-JP" altLang="en-US" sz="2000" dirty="0"/>
              <a:t>第</a:t>
            </a:r>
            <a:r>
              <a:rPr kumimoji="1" lang="en-US" altLang="ja-JP" sz="2000" dirty="0"/>
              <a:t>2</a:t>
            </a:r>
            <a:r>
              <a:rPr kumimoji="1" lang="ja-JP" altLang="en-US" sz="2000" dirty="0"/>
              <a:t>章：データサイエンティストのスキルレベル </a:t>
            </a:r>
            <a:r>
              <a:rPr kumimoji="1" lang="en-US" altLang="ja-JP" sz="2000" dirty="0"/>
              <a:t>2023</a:t>
            </a:r>
            <a:r>
              <a:rPr kumimoji="1" lang="ja-JP" altLang="en-US" sz="2000" dirty="0"/>
              <a:t>年版</a:t>
            </a:r>
            <a:endParaRPr kumimoji="1" lang="en-US" altLang="ja-JP" sz="2000" dirty="0"/>
          </a:p>
          <a:p>
            <a:r>
              <a:rPr kumimoji="1" lang="ja-JP" altLang="en-US" sz="2000" dirty="0"/>
              <a:t>第</a:t>
            </a:r>
            <a:r>
              <a:rPr lang="en-US" altLang="ja-JP" sz="2000" dirty="0"/>
              <a:t>3</a:t>
            </a:r>
            <a:r>
              <a:rPr kumimoji="1" lang="ja-JP" altLang="en-US" sz="2000" dirty="0"/>
              <a:t>章：</a:t>
            </a:r>
            <a:r>
              <a:rPr lang="ja-JP" altLang="en-US" sz="2000" dirty="0"/>
              <a:t>おすすめ教材・関連する資格</a:t>
            </a:r>
            <a:endParaRPr kumimoji="1" lang="ja-JP" altLang="en-US" sz="2000" dirty="0"/>
          </a:p>
        </p:txBody>
      </p:sp>
    </p:spTree>
    <p:extLst>
      <p:ext uri="{BB962C8B-B14F-4D97-AF65-F5344CB8AC3E}">
        <p14:creationId xmlns:p14="http://schemas.microsoft.com/office/powerpoint/2010/main" val="225114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4E0F5-8189-0FA8-E0AC-19909C6A028A}"/>
              </a:ext>
            </a:extLst>
          </p:cNvPr>
          <p:cNvSpPr>
            <a:spLocks noGrp="1"/>
          </p:cNvSpPr>
          <p:nvPr>
            <p:ph type="title"/>
          </p:nvPr>
        </p:nvSpPr>
        <p:spPr/>
        <p:txBody>
          <a:bodyPr/>
          <a:lstStyle/>
          <a:p>
            <a:r>
              <a:rPr lang="en-US" altLang="ja-JP" sz="2800" dirty="0"/>
              <a:t>1.</a:t>
            </a:r>
            <a:r>
              <a:rPr lang="ja-JP" altLang="en-US" sz="2800" dirty="0"/>
              <a:t> はじめに</a:t>
            </a:r>
            <a:r>
              <a:rPr lang="ja-JP" altLang="en-US" dirty="0"/>
              <a:t>（本資料の目的）</a:t>
            </a:r>
            <a:endParaRPr kumimoji="1" lang="ja-JP" altLang="en-US" sz="2800" dirty="0"/>
          </a:p>
        </p:txBody>
      </p:sp>
      <p:sp>
        <p:nvSpPr>
          <p:cNvPr id="3" name="コンテンツ プレースホルダー 2">
            <a:extLst>
              <a:ext uri="{FF2B5EF4-FFF2-40B4-BE49-F238E27FC236}">
                <a16:creationId xmlns:a16="http://schemas.microsoft.com/office/drawing/2014/main" id="{3515FBC2-7D3E-DB6A-7294-089F3416286A}"/>
              </a:ext>
            </a:extLst>
          </p:cNvPr>
          <p:cNvSpPr>
            <a:spLocks noGrp="1"/>
          </p:cNvSpPr>
          <p:nvPr>
            <p:ph idx="1"/>
          </p:nvPr>
        </p:nvSpPr>
        <p:spPr>
          <a:xfrm>
            <a:off x="214381" y="632805"/>
            <a:ext cx="11763234" cy="2260249"/>
          </a:xfrm>
        </p:spPr>
        <p:txBody>
          <a:bodyPr>
            <a:normAutofit/>
          </a:bodyPr>
          <a:lstStyle/>
          <a:p>
            <a:pPr marL="0" indent="0">
              <a:buNone/>
            </a:pPr>
            <a:r>
              <a:rPr lang="ja-JP" altLang="en-US" dirty="0"/>
              <a:t>データサイエンティストには，データや</a:t>
            </a:r>
            <a:r>
              <a:rPr lang="en-US" altLang="ja-JP" dirty="0"/>
              <a:t>AI</a:t>
            </a:r>
            <a:r>
              <a:rPr lang="ja-JP" altLang="en-US" dirty="0"/>
              <a:t>を活⽤した新たな価値の創出と社会課題解決のために，スキルの向上とプロセス全体をデザインする能⼒が求められている．そこで，一般社団法人 データサイエンティスト協会は，独⽴⾏政法⼈情報処理推進機構（以下，</a:t>
            </a:r>
            <a:r>
              <a:rPr lang="en-US" altLang="ja-JP" dirty="0"/>
              <a:t>IPA</a:t>
            </a:r>
            <a:r>
              <a:rPr lang="ja-JP" altLang="en-US" dirty="0"/>
              <a:t>）と共同で，</a:t>
            </a:r>
            <a:r>
              <a:rPr lang="en-US" altLang="ja-JP" dirty="0"/>
              <a:t>『</a:t>
            </a:r>
            <a:r>
              <a:rPr lang="ja-JP" altLang="en-US" dirty="0"/>
              <a:t>データサイエンティストのためのスキルチェックリスト</a:t>
            </a:r>
            <a:r>
              <a:rPr lang="en-US" altLang="ja-JP" dirty="0"/>
              <a:t>/</a:t>
            </a:r>
            <a:r>
              <a:rPr lang="ja-JP" altLang="en-US" dirty="0"/>
              <a:t>タスクリスト概説</a:t>
            </a:r>
            <a:r>
              <a:rPr lang="en-US" altLang="ja-JP" dirty="0"/>
              <a:t>』</a:t>
            </a:r>
            <a:r>
              <a:rPr lang="ja-JP" altLang="en-US" dirty="0"/>
              <a:t>を刊⾏している．</a:t>
            </a:r>
            <a:r>
              <a:rPr lang="en-US" altLang="ja-JP" dirty="0"/>
              <a:t>2023</a:t>
            </a:r>
            <a:r>
              <a:rPr lang="ja-JP" altLang="en-US" dirty="0"/>
              <a:t>年</a:t>
            </a:r>
            <a:r>
              <a:rPr lang="en-US" altLang="ja-JP" dirty="0"/>
              <a:t>10</a:t>
            </a:r>
            <a:r>
              <a:rPr lang="ja-JP" altLang="en-US" dirty="0"/>
              <a:t>月には，データサイエンティストに必要とされるすきるをまとめた「</a:t>
            </a:r>
            <a:r>
              <a:rPr kumimoji="1" lang="ja-JP" altLang="en-US" dirty="0">
                <a:hlinkClick r:id="rId2"/>
              </a:rPr>
              <a:t>データサイエンティスト スキルチェックリスト</a:t>
            </a:r>
            <a:r>
              <a:rPr kumimoji="1" lang="en-US" altLang="ja-JP" dirty="0">
                <a:hlinkClick r:id="rId2"/>
              </a:rPr>
              <a:t>Ver.5.0</a:t>
            </a:r>
            <a:r>
              <a:rPr lang="ja-JP" altLang="en-US" dirty="0"/>
              <a:t>」（以下，チェックリスト）を公開した．</a:t>
            </a:r>
            <a:br>
              <a:rPr lang="en-US" altLang="ja-JP" dirty="0"/>
            </a:br>
            <a:r>
              <a:rPr lang="ja-JP" altLang="en-US" dirty="0"/>
              <a:t>チェックリストは，データサイエンスにおけるスキルアップとその業務プロセスの把握，より効率的な学習を⽀援するためのものである．同リストに記載のスキルレベルとスキルカテゴリ一覧は以下の通りである．</a:t>
            </a:r>
            <a:endParaRPr lang="en-US" altLang="ja-JP" dirty="0"/>
          </a:p>
        </p:txBody>
      </p:sp>
      <p:sp>
        <p:nvSpPr>
          <p:cNvPr id="4" name="日付プレースホルダー 3">
            <a:extLst>
              <a:ext uri="{FF2B5EF4-FFF2-40B4-BE49-F238E27FC236}">
                <a16:creationId xmlns:a16="http://schemas.microsoft.com/office/drawing/2014/main" id="{DF427723-7549-D3D0-3611-E348FD09B1FC}"/>
              </a:ext>
            </a:extLst>
          </p:cNvPr>
          <p:cNvSpPr>
            <a:spLocks noGrp="1"/>
          </p:cNvSpPr>
          <p:nvPr>
            <p:ph type="dt" sz="half" idx="10"/>
          </p:nvPr>
        </p:nvSpPr>
        <p:spPr/>
        <p:txBody>
          <a:bodyPr/>
          <a:lstStyle/>
          <a:p>
            <a:fld id="{5867A3E6-471E-47E6-955F-9856BA57961E}" type="datetime1">
              <a:rPr lang="ja-JP" altLang="en-US" smtClean="0"/>
              <a:pPr/>
              <a:t>2024/1/3</a:t>
            </a:fld>
            <a:endParaRPr lang="ja-JP" altLang="en-US"/>
          </a:p>
        </p:txBody>
      </p:sp>
      <p:sp>
        <p:nvSpPr>
          <p:cNvPr id="5" name="フッター プレースホルダー 4">
            <a:extLst>
              <a:ext uri="{FF2B5EF4-FFF2-40B4-BE49-F238E27FC236}">
                <a16:creationId xmlns:a16="http://schemas.microsoft.com/office/drawing/2014/main" id="{744AB0B8-9A57-5EAD-709F-7BB8C4267D10}"/>
              </a:ext>
            </a:extLst>
          </p:cNvPr>
          <p:cNvSpPr>
            <a:spLocks noGrp="1"/>
          </p:cNvSpPr>
          <p:nvPr>
            <p:ph type="ftr" sz="quarter" idx="11"/>
          </p:nvPr>
        </p:nvSpPr>
        <p:spPr/>
        <p:txBody>
          <a:bodyPr/>
          <a:lstStyle/>
          <a:p>
            <a:r>
              <a:rPr lang="en-US" altLang="ja-JP" sz="1400" dirty="0"/>
              <a:t>1.</a:t>
            </a:r>
            <a:r>
              <a:rPr lang="ja-JP" altLang="en-US" sz="1400" dirty="0"/>
              <a:t> はじめに</a:t>
            </a:r>
            <a:r>
              <a:rPr lang="ja-JP" altLang="en-US" dirty="0"/>
              <a:t>（本資料の目的）</a:t>
            </a:r>
          </a:p>
        </p:txBody>
      </p:sp>
      <p:sp>
        <p:nvSpPr>
          <p:cNvPr id="6" name="スライド番号プレースホルダー 5">
            <a:extLst>
              <a:ext uri="{FF2B5EF4-FFF2-40B4-BE49-F238E27FC236}">
                <a16:creationId xmlns:a16="http://schemas.microsoft.com/office/drawing/2014/main" id="{BAA9882D-E6B6-8836-0654-249437EA9B91}"/>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
        <p:nvSpPr>
          <p:cNvPr id="10" name="コンテンツ プレースホルダー 2">
            <a:extLst>
              <a:ext uri="{FF2B5EF4-FFF2-40B4-BE49-F238E27FC236}">
                <a16:creationId xmlns:a16="http://schemas.microsoft.com/office/drawing/2014/main" id="{0F401BC0-7A3D-6B3C-E435-FD5B8D5A67F1}"/>
              </a:ext>
            </a:extLst>
          </p:cNvPr>
          <p:cNvSpPr txBox="1">
            <a:spLocks/>
          </p:cNvSpPr>
          <p:nvPr/>
        </p:nvSpPr>
        <p:spPr>
          <a:xfrm>
            <a:off x="291470" y="5254621"/>
            <a:ext cx="11763234" cy="105381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ja-JP" altLang="en-US" dirty="0"/>
              <a:t>本教材は，データサイエンティスト人財育成に向けて，記載のスキルカテゴリのうち，データサイエンス力の初歩的な内容を</a:t>
            </a:r>
            <a:r>
              <a:rPr kumimoji="1" lang="en-US" altLang="ja-JP" dirty="0"/>
              <a:t>Python</a:t>
            </a:r>
            <a:r>
              <a:rPr lang="ja-JP" altLang="en-US" dirty="0"/>
              <a:t>を用いて学習することを目的としたものであり，特に，スキルレベルと判定基準（左表）の「④ </a:t>
            </a:r>
            <a:r>
              <a:rPr lang="en-US" altLang="ja-JP" dirty="0"/>
              <a:t>Assistant Data Scientist</a:t>
            </a:r>
            <a:r>
              <a:rPr lang="ja-JP" altLang="en-US" dirty="0"/>
              <a:t>（見習いレベル）」に該当するレベルの内容を扱う．</a:t>
            </a:r>
            <a:endParaRPr lang="en-US" altLang="ja-JP" dirty="0"/>
          </a:p>
        </p:txBody>
      </p:sp>
      <p:sp>
        <p:nvSpPr>
          <p:cNvPr id="12" name="テキスト ボックス 11">
            <a:extLst>
              <a:ext uri="{FF2B5EF4-FFF2-40B4-BE49-F238E27FC236}">
                <a16:creationId xmlns:a16="http://schemas.microsoft.com/office/drawing/2014/main" id="{257EF943-65FB-B51F-B2F2-65C9B6E6DDDC}"/>
              </a:ext>
            </a:extLst>
          </p:cNvPr>
          <p:cNvSpPr txBox="1"/>
          <p:nvPr/>
        </p:nvSpPr>
        <p:spPr>
          <a:xfrm>
            <a:off x="146468" y="2997509"/>
            <a:ext cx="3381653" cy="369332"/>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a:t>
            </a:r>
            <a:r>
              <a:rPr lang="ja-JP" altLang="en-US" dirty="0">
                <a:latin typeface="游明朝" panose="02020400000000000000" pitchFamily="18" charset="-128"/>
                <a:ea typeface="游明朝" panose="02020400000000000000" pitchFamily="18" charset="-128"/>
              </a:rPr>
              <a:t>スキルレベルと判定基準</a:t>
            </a:r>
            <a:r>
              <a:rPr lang="en-US" altLang="ja-JP" dirty="0">
                <a:latin typeface="游明朝" panose="02020400000000000000" pitchFamily="18" charset="-128"/>
                <a:ea typeface="游明朝" panose="02020400000000000000" pitchFamily="18" charset="-128"/>
              </a:rPr>
              <a:t>】</a:t>
            </a:r>
            <a:endParaRPr lang="ja-JP" altLang="en-US" dirty="0">
              <a:latin typeface="游明朝" panose="02020400000000000000" pitchFamily="18" charset="-128"/>
              <a:ea typeface="游明朝" panose="02020400000000000000" pitchFamily="18" charset="-128"/>
            </a:endParaRPr>
          </a:p>
        </p:txBody>
      </p:sp>
      <p:pic>
        <p:nvPicPr>
          <p:cNvPr id="13" name="図 12">
            <a:extLst>
              <a:ext uri="{FF2B5EF4-FFF2-40B4-BE49-F238E27FC236}">
                <a16:creationId xmlns:a16="http://schemas.microsoft.com/office/drawing/2014/main" id="{DD1345CA-8473-CCF1-ACD2-53E237957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33" y="3366841"/>
            <a:ext cx="7691802" cy="896596"/>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E19B61C9-4E88-DCA6-3FC0-17640AC60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6936" y="3366731"/>
            <a:ext cx="3977768" cy="1783545"/>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4A9B0B6-9A9A-50B7-AAA4-C6E632FC4F0F}"/>
              </a:ext>
            </a:extLst>
          </p:cNvPr>
          <p:cNvSpPr txBox="1"/>
          <p:nvPr/>
        </p:nvSpPr>
        <p:spPr>
          <a:xfrm>
            <a:off x="7871520" y="2997399"/>
            <a:ext cx="3687206" cy="369332"/>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a:t>
            </a:r>
            <a:r>
              <a:rPr lang="ja-JP" altLang="en-US" dirty="0">
                <a:latin typeface="游明朝" panose="02020400000000000000" pitchFamily="18" charset="-128"/>
                <a:ea typeface="游明朝" panose="02020400000000000000" pitchFamily="18" charset="-128"/>
              </a:rPr>
              <a:t>スキルカテゴリ一覧（一部）</a:t>
            </a:r>
            <a:r>
              <a:rPr lang="en-US" altLang="ja-JP" dirty="0">
                <a:latin typeface="游明朝" panose="02020400000000000000" pitchFamily="18" charset="-128"/>
                <a:ea typeface="游明朝" panose="02020400000000000000" pitchFamily="18" charset="-128"/>
              </a:rPr>
              <a:t>】</a:t>
            </a:r>
            <a:endParaRPr lang="ja-JP" altLang="en-US" dirty="0">
              <a:latin typeface="游明朝" panose="02020400000000000000" pitchFamily="18" charset="-128"/>
              <a:ea typeface="游明朝" panose="02020400000000000000" pitchFamily="18" charset="-128"/>
            </a:endParaRPr>
          </a:p>
        </p:txBody>
      </p:sp>
      <p:grpSp>
        <p:nvGrpSpPr>
          <p:cNvPr id="20" name="グループ化 19">
            <a:extLst>
              <a:ext uri="{FF2B5EF4-FFF2-40B4-BE49-F238E27FC236}">
                <a16:creationId xmlns:a16="http://schemas.microsoft.com/office/drawing/2014/main" id="{72078FCE-9292-171E-29E6-021321D82D4F}"/>
              </a:ext>
            </a:extLst>
          </p:cNvPr>
          <p:cNvGrpSpPr/>
          <p:nvPr/>
        </p:nvGrpSpPr>
        <p:grpSpPr>
          <a:xfrm>
            <a:off x="470288" y="4293304"/>
            <a:ext cx="1992745" cy="544808"/>
            <a:chOff x="304033" y="4264628"/>
            <a:chExt cx="1992745" cy="544808"/>
          </a:xfrm>
        </p:grpSpPr>
        <p:sp>
          <p:nvSpPr>
            <p:cNvPr id="17" name="矢印: 下 16">
              <a:extLst>
                <a:ext uri="{FF2B5EF4-FFF2-40B4-BE49-F238E27FC236}">
                  <a16:creationId xmlns:a16="http://schemas.microsoft.com/office/drawing/2014/main" id="{BE95A31D-20BD-372B-E1EA-80FB2B2892C6}"/>
                </a:ext>
              </a:extLst>
            </p:cNvPr>
            <p:cNvSpPr/>
            <p:nvPr/>
          </p:nvSpPr>
          <p:spPr>
            <a:xfrm rot="10800000">
              <a:off x="562310" y="4264628"/>
              <a:ext cx="370563" cy="2057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C65338-12C7-7473-E84A-6F3A3B8B44F9}"/>
                </a:ext>
              </a:extLst>
            </p:cNvPr>
            <p:cNvSpPr txBox="1"/>
            <p:nvPr/>
          </p:nvSpPr>
          <p:spPr>
            <a:xfrm>
              <a:off x="304033" y="4501659"/>
              <a:ext cx="1992745" cy="307777"/>
            </a:xfrm>
            <a:prstGeom prst="rect">
              <a:avLst/>
            </a:prstGeom>
            <a:solidFill>
              <a:schemeClr val="accent2">
                <a:lumMod val="20000"/>
                <a:lumOff val="80000"/>
              </a:schemeClr>
            </a:solidFill>
          </p:spPr>
          <p:txBody>
            <a:bodyPr wrap="square">
              <a:spAutoFit/>
            </a:bodyPr>
            <a:lstStyle/>
            <a:p>
              <a:pPr algn="ctr"/>
              <a:r>
                <a:rPr lang="ja-JP" altLang="en-US" sz="1400" b="1" dirty="0">
                  <a:latin typeface="Times New Roman" panose="02020603050405020304" pitchFamily="18" charset="0"/>
                  <a:ea typeface="游明朝" panose="02020400000000000000" pitchFamily="18" charset="-128"/>
                  <a:cs typeface="Times New Roman" panose="02020603050405020304" pitchFamily="18" charset="0"/>
                </a:rPr>
                <a:t>本教材にて扱うレベル</a:t>
              </a:r>
            </a:p>
          </p:txBody>
        </p:sp>
      </p:grpSp>
    </p:spTree>
    <p:extLst>
      <p:ext uri="{BB962C8B-B14F-4D97-AF65-F5344CB8AC3E}">
        <p14:creationId xmlns:p14="http://schemas.microsoft.com/office/powerpoint/2010/main" val="42803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48B36-9F28-A3C4-2475-9D797C65EA8A}"/>
              </a:ext>
            </a:extLst>
          </p:cNvPr>
          <p:cNvSpPr>
            <a:spLocks noGrp="1"/>
          </p:cNvSpPr>
          <p:nvPr>
            <p:ph type="title"/>
          </p:nvPr>
        </p:nvSpPr>
        <p:spPr/>
        <p:txBody>
          <a:bodyPr/>
          <a:lstStyle/>
          <a:p>
            <a:r>
              <a:rPr kumimoji="1" lang="en-US" altLang="ja-JP" dirty="0"/>
              <a:t>2. </a:t>
            </a:r>
            <a:r>
              <a:rPr kumimoji="1" lang="ja-JP" altLang="en-US" dirty="0"/>
              <a:t>データサイエンティストのスキルレベル </a:t>
            </a:r>
            <a:r>
              <a:rPr kumimoji="1" lang="en-US" altLang="ja-JP" dirty="0"/>
              <a:t>2023</a:t>
            </a:r>
            <a:r>
              <a:rPr kumimoji="1" lang="ja-JP" altLang="en-US" dirty="0"/>
              <a:t>年版</a:t>
            </a:r>
          </a:p>
        </p:txBody>
      </p:sp>
      <p:sp>
        <p:nvSpPr>
          <p:cNvPr id="3" name="コンテンツ プレースホルダー 2">
            <a:extLst>
              <a:ext uri="{FF2B5EF4-FFF2-40B4-BE49-F238E27FC236}">
                <a16:creationId xmlns:a16="http://schemas.microsoft.com/office/drawing/2014/main" id="{10E8C2E1-4578-031A-F1C4-0799049F00AD}"/>
              </a:ext>
            </a:extLst>
          </p:cNvPr>
          <p:cNvSpPr>
            <a:spLocks noGrp="1"/>
          </p:cNvSpPr>
          <p:nvPr>
            <p:ph idx="1"/>
          </p:nvPr>
        </p:nvSpPr>
        <p:spPr>
          <a:xfrm>
            <a:off x="214381" y="632805"/>
            <a:ext cx="11763234" cy="1045075"/>
          </a:xfrm>
        </p:spPr>
        <p:txBody>
          <a:bodyPr>
            <a:normAutofit/>
          </a:bodyPr>
          <a:lstStyle/>
          <a:p>
            <a:pPr marL="0" indent="0">
              <a:buNone/>
            </a:pPr>
            <a:r>
              <a:rPr kumimoji="1" lang="ja-JP" altLang="en-US" dirty="0"/>
              <a:t>データサイエンティストのスキルレベル（</a:t>
            </a:r>
            <a:r>
              <a:rPr kumimoji="1" lang="en-US" altLang="ja-JP" dirty="0"/>
              <a:t>2023</a:t>
            </a:r>
            <a:r>
              <a:rPr kumimoji="1" lang="ja-JP" altLang="en-US" dirty="0"/>
              <a:t>年版）では，「ビジネス（</a:t>
            </a:r>
            <a:r>
              <a:rPr kumimoji="1" lang="en-US" altLang="ja-JP" dirty="0"/>
              <a:t>business problem solving</a:t>
            </a:r>
            <a:r>
              <a:rPr kumimoji="1" lang="ja-JP" altLang="en-US" dirty="0"/>
              <a:t>）力・データサイエンス（</a:t>
            </a:r>
            <a:r>
              <a:rPr kumimoji="1" lang="en-US" altLang="ja-JP" dirty="0"/>
              <a:t>data science</a:t>
            </a:r>
            <a:r>
              <a:rPr kumimoji="1" lang="ja-JP" altLang="en-US" dirty="0"/>
              <a:t>）力・データエンジニアリング（</a:t>
            </a:r>
            <a:r>
              <a:rPr kumimoji="1" lang="en-US" altLang="ja-JP" dirty="0"/>
              <a:t>data engineering</a:t>
            </a:r>
            <a:r>
              <a:rPr kumimoji="1" lang="ja-JP" altLang="en-US" dirty="0"/>
              <a:t>）力」の</a:t>
            </a:r>
            <a:r>
              <a:rPr kumimoji="1" lang="en-US" altLang="ja-JP" dirty="0"/>
              <a:t>3</a:t>
            </a:r>
            <a:r>
              <a:rPr kumimoji="1" lang="ja-JP" altLang="en-US" dirty="0"/>
              <a:t>つの観点にて，</a:t>
            </a:r>
            <a:r>
              <a:rPr kumimoji="1" lang="en-US" altLang="ja-JP" dirty="0"/>
              <a:t>4</a:t>
            </a:r>
            <a:r>
              <a:rPr kumimoji="1" lang="ja-JP" altLang="en-US" dirty="0"/>
              <a:t>つのレベルを設けている．</a:t>
            </a: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61FC0CE1-8CCA-942A-50B8-96392A101525}"/>
              </a:ext>
            </a:extLst>
          </p:cNvPr>
          <p:cNvSpPr>
            <a:spLocks noGrp="1"/>
          </p:cNvSpPr>
          <p:nvPr>
            <p:ph type="dt" sz="half" idx="10"/>
          </p:nvPr>
        </p:nvSpPr>
        <p:spPr/>
        <p:txBody>
          <a:bodyPr/>
          <a:lstStyle/>
          <a:p>
            <a:fld id="{5867A3E6-471E-47E6-955F-9856BA57961E}" type="datetime1">
              <a:rPr lang="ja-JP" altLang="en-US" smtClean="0"/>
              <a:pPr/>
              <a:t>2024/1/3</a:t>
            </a:fld>
            <a:endParaRPr lang="ja-JP" altLang="en-US"/>
          </a:p>
        </p:txBody>
      </p:sp>
      <p:sp>
        <p:nvSpPr>
          <p:cNvPr id="5" name="フッター プレースホルダー 4">
            <a:extLst>
              <a:ext uri="{FF2B5EF4-FFF2-40B4-BE49-F238E27FC236}">
                <a16:creationId xmlns:a16="http://schemas.microsoft.com/office/drawing/2014/main" id="{EE93C72B-3644-5165-B286-93D37A89D8BD}"/>
              </a:ext>
            </a:extLst>
          </p:cNvPr>
          <p:cNvSpPr>
            <a:spLocks noGrp="1"/>
          </p:cNvSpPr>
          <p:nvPr>
            <p:ph type="ftr" sz="quarter" idx="11"/>
          </p:nvPr>
        </p:nvSpPr>
        <p:spPr>
          <a:xfrm>
            <a:off x="3832860" y="6424353"/>
            <a:ext cx="4526280" cy="401638"/>
          </a:xfrm>
        </p:spPr>
        <p:txBody>
          <a:bodyPr/>
          <a:lstStyle/>
          <a:p>
            <a:r>
              <a:rPr kumimoji="1" lang="en-US" altLang="ja-JP" dirty="0"/>
              <a:t>2. </a:t>
            </a:r>
            <a:r>
              <a:rPr kumimoji="1" lang="ja-JP" altLang="en-US" dirty="0"/>
              <a:t>データサイエンティストのスキルレベル </a:t>
            </a:r>
            <a:r>
              <a:rPr kumimoji="1" lang="en-US" altLang="ja-JP" dirty="0"/>
              <a:t>2023</a:t>
            </a:r>
            <a:r>
              <a:rPr kumimoji="1" lang="ja-JP" altLang="en-US" dirty="0"/>
              <a:t>年版</a:t>
            </a:r>
            <a:endParaRPr lang="ja-JP" altLang="en-US" dirty="0"/>
          </a:p>
        </p:txBody>
      </p:sp>
      <p:sp>
        <p:nvSpPr>
          <p:cNvPr id="6" name="スライド番号プレースホルダー 5">
            <a:extLst>
              <a:ext uri="{FF2B5EF4-FFF2-40B4-BE49-F238E27FC236}">
                <a16:creationId xmlns:a16="http://schemas.microsoft.com/office/drawing/2014/main" id="{6C21F28F-699C-463E-9B03-997C83D356C0}"/>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graphicFrame>
        <p:nvGraphicFramePr>
          <p:cNvPr id="7" name="表 6">
            <a:extLst>
              <a:ext uri="{FF2B5EF4-FFF2-40B4-BE49-F238E27FC236}">
                <a16:creationId xmlns:a16="http://schemas.microsoft.com/office/drawing/2014/main" id="{5D370513-2690-B0FA-87BB-0519776BE817}"/>
              </a:ext>
            </a:extLst>
          </p:cNvPr>
          <p:cNvGraphicFramePr>
            <a:graphicFrameLocks noGrp="1"/>
          </p:cNvGraphicFramePr>
          <p:nvPr>
            <p:extLst>
              <p:ext uri="{D42A27DB-BD31-4B8C-83A1-F6EECF244321}">
                <p14:modId xmlns:p14="http://schemas.microsoft.com/office/powerpoint/2010/main" val="647571630"/>
              </p:ext>
            </p:extLst>
          </p:nvPr>
        </p:nvGraphicFramePr>
        <p:xfrm>
          <a:off x="327171" y="1617323"/>
          <a:ext cx="11585196" cy="741680"/>
        </p:xfrm>
        <a:graphic>
          <a:graphicData uri="http://schemas.openxmlformats.org/drawingml/2006/table">
            <a:tbl>
              <a:tblPr firstRow="1" bandRow="1">
                <a:tableStyleId>{5C22544A-7EE6-4342-B048-85BDC9FD1C3A}</a:tableStyleId>
              </a:tblPr>
              <a:tblGrid>
                <a:gridCol w="2896299">
                  <a:extLst>
                    <a:ext uri="{9D8B030D-6E8A-4147-A177-3AD203B41FA5}">
                      <a16:colId xmlns:a16="http://schemas.microsoft.com/office/drawing/2014/main" val="2944456002"/>
                    </a:ext>
                  </a:extLst>
                </a:gridCol>
                <a:gridCol w="2896299">
                  <a:extLst>
                    <a:ext uri="{9D8B030D-6E8A-4147-A177-3AD203B41FA5}">
                      <a16:colId xmlns:a16="http://schemas.microsoft.com/office/drawing/2014/main" val="2284115608"/>
                    </a:ext>
                  </a:extLst>
                </a:gridCol>
                <a:gridCol w="2896299">
                  <a:extLst>
                    <a:ext uri="{9D8B030D-6E8A-4147-A177-3AD203B41FA5}">
                      <a16:colId xmlns:a16="http://schemas.microsoft.com/office/drawing/2014/main" val="3643741650"/>
                    </a:ext>
                  </a:extLst>
                </a:gridCol>
                <a:gridCol w="2896299">
                  <a:extLst>
                    <a:ext uri="{9D8B030D-6E8A-4147-A177-3AD203B41FA5}">
                      <a16:colId xmlns:a16="http://schemas.microsoft.com/office/drawing/2014/main" val="442400266"/>
                    </a:ext>
                  </a:extLst>
                </a:gridCol>
              </a:tblGrid>
              <a:tr h="370840">
                <a:tc>
                  <a:txBody>
                    <a:bodyP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①</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 </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Senior Data Scientist</a:t>
                      </a:r>
                    </a:p>
                  </a:txBody>
                  <a:tcPr anchor="ctr"/>
                </a:tc>
                <a:tc>
                  <a:txBody>
                    <a:bodyP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②</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 </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Full Data Scientist</a:t>
                      </a:r>
                    </a:p>
                  </a:txBody>
                  <a:tcPr anchor="ctr"/>
                </a:tc>
                <a:tc>
                  <a:txBody>
                    <a:bodyP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③</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 </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Associate Data Scientist</a:t>
                      </a:r>
                    </a:p>
                  </a:txBody>
                  <a:tcPr anchor="ctr"/>
                </a:tc>
                <a:tc>
                  <a:txBody>
                    <a:bodyP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④ Assistant Data Scientist</a:t>
                      </a:r>
                    </a:p>
                  </a:txBody>
                  <a:tcPr anchor="ctr"/>
                </a:tc>
                <a:extLst>
                  <a:ext uri="{0D108BD9-81ED-4DB2-BD59-A6C34878D82A}">
                    <a16:rowId xmlns:a16="http://schemas.microsoft.com/office/drawing/2014/main" val="1542088035"/>
                  </a:ext>
                </a:extLst>
              </a:tr>
              <a:tr h="370840">
                <a:tc>
                  <a:txBody>
                    <a:bodyP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業界を代表するレベル</a:t>
                      </a:r>
                    </a:p>
                  </a:txBody>
                  <a:tcPr anchor="ctr"/>
                </a:tc>
                <a:tc>
                  <a:txBody>
                    <a:bodyP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棟梁レベル</a:t>
                      </a:r>
                    </a:p>
                  </a:txBody>
                  <a:tcPr anchor="ctr"/>
                </a:tc>
                <a:tc>
                  <a:txBody>
                    <a:bodyP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独り立ちレベル</a:t>
                      </a:r>
                    </a:p>
                  </a:txBody>
                  <a:tcPr anchor="ctr"/>
                </a:tc>
                <a:tc>
                  <a:txBody>
                    <a:bodyPr/>
                    <a:lstStyle/>
                    <a:p>
                      <a:pPr algn="ctr"/>
                      <a:r>
                        <a:rPr kumimoji="1" lang="ja-JP" altLang="en-US" sz="16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見習いレベル</a:t>
                      </a:r>
                    </a:p>
                  </a:txBody>
                  <a:tcPr anchor="ctr"/>
                </a:tc>
                <a:extLst>
                  <a:ext uri="{0D108BD9-81ED-4DB2-BD59-A6C34878D82A}">
                    <a16:rowId xmlns:a16="http://schemas.microsoft.com/office/drawing/2014/main" val="2594944943"/>
                  </a:ext>
                </a:extLst>
              </a:tr>
            </a:tbl>
          </a:graphicData>
        </a:graphic>
      </p:graphicFrame>
      <p:sp>
        <p:nvSpPr>
          <p:cNvPr id="8" name="コンテンツ プレースホルダー 2">
            <a:extLst>
              <a:ext uri="{FF2B5EF4-FFF2-40B4-BE49-F238E27FC236}">
                <a16:creationId xmlns:a16="http://schemas.microsoft.com/office/drawing/2014/main" id="{30C902F5-844A-C14C-3BBC-8BB622E55C7F}"/>
              </a:ext>
            </a:extLst>
          </p:cNvPr>
          <p:cNvSpPr txBox="1">
            <a:spLocks/>
          </p:cNvSpPr>
          <p:nvPr/>
        </p:nvSpPr>
        <p:spPr>
          <a:xfrm>
            <a:off x="279633" y="2447743"/>
            <a:ext cx="11763234" cy="741681"/>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本教材で対象としているレベル「</a:t>
            </a:r>
            <a:r>
              <a:rPr kumimoji="1" lang="en-US" altLang="ja-JP" sz="1800" dirty="0">
                <a:latin typeface="Times New Roman" panose="02020603050405020304" pitchFamily="18" charset="0"/>
                <a:ea typeface="游明朝" panose="02020400000000000000" pitchFamily="18" charset="-128"/>
                <a:cs typeface="Times New Roman" panose="02020603050405020304" pitchFamily="18" charset="0"/>
              </a:rPr>
              <a:t>④ Assistant Data Scientist</a:t>
            </a:r>
            <a:r>
              <a:rPr kumimoji="1" lang="ja-JP" altLang="en-US" sz="1800" dirty="0">
                <a:latin typeface="Times New Roman" panose="02020603050405020304" pitchFamily="18" charset="0"/>
                <a:ea typeface="游明朝" panose="02020400000000000000" pitchFamily="18" charset="-128"/>
                <a:cs typeface="Times New Roman" panose="02020603050405020304" pitchFamily="18" charset="0"/>
              </a:rPr>
              <a:t>（見習いレベル）</a:t>
            </a:r>
            <a:r>
              <a:rPr lang="ja-JP" altLang="en-US" dirty="0"/>
              <a:t>」では，</a:t>
            </a:r>
            <a:r>
              <a:rPr kumimoji="1" lang="ja-JP" altLang="en-US" dirty="0"/>
              <a:t>データサイエンス（</a:t>
            </a:r>
            <a:r>
              <a:rPr kumimoji="1" lang="en-US" altLang="ja-JP" dirty="0"/>
              <a:t>data science</a:t>
            </a:r>
            <a:r>
              <a:rPr kumimoji="1" lang="ja-JP" altLang="en-US" dirty="0"/>
              <a:t>）力にて以下の内容が記載されている．</a:t>
            </a:r>
            <a:endParaRPr lang="ja-JP" altLang="en-US" dirty="0"/>
          </a:p>
        </p:txBody>
      </p:sp>
      <p:graphicFrame>
        <p:nvGraphicFramePr>
          <p:cNvPr id="10" name="表 9">
            <a:extLst>
              <a:ext uri="{FF2B5EF4-FFF2-40B4-BE49-F238E27FC236}">
                <a16:creationId xmlns:a16="http://schemas.microsoft.com/office/drawing/2014/main" id="{BFE182AB-3C47-5ADE-FFED-5D4D770A5D82}"/>
              </a:ext>
            </a:extLst>
          </p:cNvPr>
          <p:cNvGraphicFramePr>
            <a:graphicFrameLocks noGrp="1"/>
          </p:cNvGraphicFramePr>
          <p:nvPr>
            <p:extLst>
              <p:ext uri="{D42A27DB-BD31-4B8C-83A1-F6EECF244321}">
                <p14:modId xmlns:p14="http://schemas.microsoft.com/office/powerpoint/2010/main" val="2331421664"/>
              </p:ext>
            </p:extLst>
          </p:nvPr>
        </p:nvGraphicFramePr>
        <p:xfrm>
          <a:off x="327171" y="3253395"/>
          <a:ext cx="11585196" cy="2971800"/>
        </p:xfrm>
        <a:graphic>
          <a:graphicData uri="http://schemas.openxmlformats.org/drawingml/2006/table">
            <a:tbl>
              <a:tblPr firstRow="1" bandRow="1">
                <a:tableStyleId>{5C22544A-7EE6-4342-B048-85BDC9FD1C3A}</a:tableStyleId>
              </a:tblPr>
              <a:tblGrid>
                <a:gridCol w="1930866">
                  <a:extLst>
                    <a:ext uri="{9D8B030D-6E8A-4147-A177-3AD203B41FA5}">
                      <a16:colId xmlns:a16="http://schemas.microsoft.com/office/drawing/2014/main" val="90705873"/>
                    </a:ext>
                  </a:extLst>
                </a:gridCol>
                <a:gridCol w="1930866">
                  <a:extLst>
                    <a:ext uri="{9D8B030D-6E8A-4147-A177-3AD203B41FA5}">
                      <a16:colId xmlns:a16="http://schemas.microsoft.com/office/drawing/2014/main" val="3998307782"/>
                    </a:ext>
                  </a:extLst>
                </a:gridCol>
                <a:gridCol w="1930866">
                  <a:extLst>
                    <a:ext uri="{9D8B030D-6E8A-4147-A177-3AD203B41FA5}">
                      <a16:colId xmlns:a16="http://schemas.microsoft.com/office/drawing/2014/main" val="2240125850"/>
                    </a:ext>
                  </a:extLst>
                </a:gridCol>
                <a:gridCol w="1930866">
                  <a:extLst>
                    <a:ext uri="{9D8B030D-6E8A-4147-A177-3AD203B41FA5}">
                      <a16:colId xmlns:a16="http://schemas.microsoft.com/office/drawing/2014/main" val="515203535"/>
                    </a:ext>
                  </a:extLst>
                </a:gridCol>
                <a:gridCol w="1930866">
                  <a:extLst>
                    <a:ext uri="{9D8B030D-6E8A-4147-A177-3AD203B41FA5}">
                      <a16:colId xmlns:a16="http://schemas.microsoft.com/office/drawing/2014/main" val="2116934124"/>
                    </a:ext>
                  </a:extLst>
                </a:gridCol>
                <a:gridCol w="1930866">
                  <a:extLst>
                    <a:ext uri="{9D8B030D-6E8A-4147-A177-3AD203B41FA5}">
                      <a16:colId xmlns:a16="http://schemas.microsoft.com/office/drawing/2014/main" val="2492787191"/>
                    </a:ext>
                  </a:extLst>
                </a:gridCol>
              </a:tblGrid>
              <a:tr h="390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統計数理や線形代数，微分積分，集合理論の基礎知識を有している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科学的解析やデータ分析の基礎知識を有している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機械学習の基本的な概念を理解している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適切な指示のもとに，データ加工と基礎的な分析を実施できる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データ可視化の基礎知識を有している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生成モデルの学習と活用について基礎的な理解ができている</a:t>
                      </a:r>
                    </a:p>
                  </a:txBody>
                  <a:tcPr anchor="ctr"/>
                </a:tc>
                <a:extLst>
                  <a:ext uri="{0D108BD9-81ED-4DB2-BD59-A6C34878D82A}">
                    <a16:rowId xmlns:a16="http://schemas.microsoft.com/office/drawing/2014/main" val="2510246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05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比較対象の選択やデータが生み出される背景理解の重要性</a:t>
                      </a:r>
                      <a:endParaRPr lang="en-US" altLang="ja-JP" sz="1050" dirty="0">
                        <a:latin typeface="Times New Roman" panose="02020603050405020304" pitchFamily="18" charset="0"/>
                        <a:ea typeface="游明朝" panose="02020400000000000000" pitchFamily="18" charset="-128"/>
                        <a:cs typeface="Times New Roman" panose="02020603050405020304" pitchFamily="18" charset="0"/>
                      </a:endParaRP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推定，検定</a:t>
                      </a:r>
                      <a:endParaRPr lang="en-US" altLang="ja-JP" sz="1050" dirty="0">
                        <a:latin typeface="Times New Roman" panose="02020603050405020304" pitchFamily="18" charset="0"/>
                        <a:ea typeface="游明朝" panose="02020400000000000000" pitchFamily="18" charset="-128"/>
                        <a:cs typeface="Times New Roman" panose="02020603050405020304" pitchFamily="18" charset="0"/>
                      </a:endParaRP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分析用データの整備，標本抽出</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予測，グルーピングなどのモデリングと基本的な評価方法</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時系列分析に関する周期性，トレンドなどの基本的概念</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latin typeface="Times New Roman" panose="02020603050405020304" pitchFamily="18" charset="0"/>
                          <a:ea typeface="游明朝" panose="02020400000000000000" pitchFamily="18" charset="-128"/>
                          <a:cs typeface="Times New Roman" panose="02020603050405020304" pitchFamily="18" charset="0"/>
                        </a:rPr>
                        <a:t>-</a:t>
                      </a: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データ品質の重要性に関する理解</a:t>
                      </a:r>
                      <a:endParaRPr lang="en-US" altLang="ja-JP" sz="105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教師あり学習と教師なし学習の違い   </a:t>
                      </a:r>
                    </a:p>
                    <a:p>
                      <a:pPr marL="171450" indent="-171450">
                        <a:buFont typeface="Arial" panose="020B0604020202020204" pitchFamily="34" charset="0"/>
                        <a:buChar cha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機械学習における過学習の理解</a:t>
                      </a:r>
                      <a:endParaRPr lang="en-US" altLang="ja-JP" sz="1050" dirty="0">
                        <a:latin typeface="Times New Roman" panose="02020603050405020304" pitchFamily="18" charset="0"/>
                        <a:ea typeface="游明朝"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深層学習のメリットに関する理解</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基本統計量や分布の確認，および前処理</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クロス集計による偏りの把握や，単回帰分析の実行</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軸だし</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不適切な表現の理解</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意味合いの導出</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生成モデルと識別モデルの区別</a:t>
                      </a:r>
                      <a:endParaRPr lang="en-US" altLang="ja-JP" sz="1050" dirty="0">
                        <a:latin typeface="Times New Roman" panose="02020603050405020304" pitchFamily="18" charset="0"/>
                        <a:ea typeface="游明朝"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050" dirty="0">
                          <a:latin typeface="Times New Roman" panose="02020603050405020304" pitchFamily="18" charset="0"/>
                          <a:ea typeface="游明朝" panose="02020400000000000000" pitchFamily="18" charset="-128"/>
                          <a:cs typeface="Times New Roman" panose="02020603050405020304" pitchFamily="18" charset="0"/>
                        </a:rPr>
                        <a:t>利用されるデータの観点から起きうる基本的な問題の理解 </a:t>
                      </a:r>
                    </a:p>
                  </a:txBody>
                  <a:tcPr/>
                </a:tc>
                <a:extLst>
                  <a:ext uri="{0D108BD9-81ED-4DB2-BD59-A6C34878D82A}">
                    <a16:rowId xmlns:a16="http://schemas.microsoft.com/office/drawing/2014/main" val="3471447497"/>
                  </a:ext>
                </a:extLst>
              </a:tr>
            </a:tbl>
          </a:graphicData>
        </a:graphic>
      </p:graphicFrame>
    </p:spTree>
    <p:extLst>
      <p:ext uri="{BB962C8B-B14F-4D97-AF65-F5344CB8AC3E}">
        <p14:creationId xmlns:p14="http://schemas.microsoft.com/office/powerpoint/2010/main" val="287080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4A0F3-591C-A762-0F40-3A0D28639817}"/>
              </a:ext>
            </a:extLst>
          </p:cNvPr>
          <p:cNvSpPr>
            <a:spLocks noGrp="1"/>
          </p:cNvSpPr>
          <p:nvPr>
            <p:ph type="title"/>
          </p:nvPr>
        </p:nvSpPr>
        <p:spPr/>
        <p:txBody>
          <a:bodyPr/>
          <a:lstStyle/>
          <a:p>
            <a:r>
              <a:rPr lang="en-US" altLang="ja-JP" dirty="0"/>
              <a:t>3</a:t>
            </a:r>
            <a:r>
              <a:rPr kumimoji="1" lang="en-US" altLang="ja-JP" dirty="0"/>
              <a:t>. </a:t>
            </a:r>
            <a:r>
              <a:rPr lang="ja-JP" altLang="en-US" dirty="0"/>
              <a:t>おすすめ教材・関連する資格</a:t>
            </a:r>
            <a:endParaRPr kumimoji="1" lang="ja-JP" altLang="en-US" dirty="0"/>
          </a:p>
        </p:txBody>
      </p:sp>
      <p:sp>
        <p:nvSpPr>
          <p:cNvPr id="3" name="コンテンツ プレースホルダー 2">
            <a:extLst>
              <a:ext uri="{FF2B5EF4-FFF2-40B4-BE49-F238E27FC236}">
                <a16:creationId xmlns:a16="http://schemas.microsoft.com/office/drawing/2014/main" id="{A85910EF-7DBA-AF26-3307-1096D2F55722}"/>
              </a:ext>
            </a:extLst>
          </p:cNvPr>
          <p:cNvSpPr>
            <a:spLocks noGrp="1"/>
          </p:cNvSpPr>
          <p:nvPr>
            <p:ph idx="1"/>
          </p:nvPr>
        </p:nvSpPr>
        <p:spPr>
          <a:xfrm>
            <a:off x="214381" y="632805"/>
            <a:ext cx="11763234" cy="983559"/>
          </a:xfrm>
        </p:spPr>
        <p:txBody>
          <a:bodyPr/>
          <a:lstStyle/>
          <a:p>
            <a:pPr marL="0" indent="0">
              <a:buNone/>
            </a:pPr>
            <a:r>
              <a:rPr lang="ja-JP" altLang="en-US" dirty="0"/>
              <a:t>前述の通り，本教材ではチェックリストの内容のうち，基本的な内容を取り扱っていく．より高度な内容を学習したい場合は，他の教材を参考にしていただきたい．以下に参考となるであろう教材（無料を含む）を記載しておくので，興味があれば是非見ていただきたい．</a:t>
            </a:r>
            <a:endParaRPr kumimoji="1" lang="ja-JP" altLang="en-US" dirty="0"/>
          </a:p>
        </p:txBody>
      </p:sp>
      <p:sp>
        <p:nvSpPr>
          <p:cNvPr id="4" name="日付プレースホルダー 3">
            <a:extLst>
              <a:ext uri="{FF2B5EF4-FFF2-40B4-BE49-F238E27FC236}">
                <a16:creationId xmlns:a16="http://schemas.microsoft.com/office/drawing/2014/main" id="{A2D4779B-F5F7-8ACF-2EB0-8048B612C670}"/>
              </a:ext>
            </a:extLst>
          </p:cNvPr>
          <p:cNvSpPr>
            <a:spLocks noGrp="1"/>
          </p:cNvSpPr>
          <p:nvPr>
            <p:ph type="dt" sz="half" idx="10"/>
          </p:nvPr>
        </p:nvSpPr>
        <p:spPr/>
        <p:txBody>
          <a:bodyPr/>
          <a:lstStyle/>
          <a:p>
            <a:fld id="{5867A3E6-471E-47E6-955F-9856BA57961E}" type="datetime1">
              <a:rPr lang="ja-JP" altLang="en-US" smtClean="0"/>
              <a:pPr/>
              <a:t>2024/1/3</a:t>
            </a:fld>
            <a:endParaRPr lang="ja-JP" altLang="en-US"/>
          </a:p>
        </p:txBody>
      </p:sp>
      <p:sp>
        <p:nvSpPr>
          <p:cNvPr id="5" name="フッター プレースホルダー 4">
            <a:extLst>
              <a:ext uri="{FF2B5EF4-FFF2-40B4-BE49-F238E27FC236}">
                <a16:creationId xmlns:a16="http://schemas.microsoft.com/office/drawing/2014/main" id="{9A4B90D6-EF39-7F46-8C8C-95588B19EB62}"/>
              </a:ext>
            </a:extLst>
          </p:cNvPr>
          <p:cNvSpPr>
            <a:spLocks noGrp="1"/>
          </p:cNvSpPr>
          <p:nvPr>
            <p:ph type="ftr" sz="quarter" idx="11"/>
          </p:nvPr>
        </p:nvSpPr>
        <p:spPr>
          <a:xfrm>
            <a:off x="3832860" y="6442610"/>
            <a:ext cx="4526280" cy="365125"/>
          </a:xfrm>
        </p:spPr>
        <p:txBody>
          <a:bodyPr/>
          <a:lstStyle/>
          <a:p>
            <a:r>
              <a:rPr lang="en-US" altLang="ja-JP" dirty="0"/>
              <a:t>3</a:t>
            </a:r>
            <a:r>
              <a:rPr kumimoji="1" lang="en-US" altLang="ja-JP" dirty="0"/>
              <a:t>. </a:t>
            </a:r>
            <a:r>
              <a:rPr lang="ja-JP" altLang="en-US" dirty="0"/>
              <a:t>おすすめ教材・関連する資格</a:t>
            </a:r>
          </a:p>
        </p:txBody>
      </p:sp>
      <p:sp>
        <p:nvSpPr>
          <p:cNvPr id="6" name="スライド番号プレースホルダー 5">
            <a:extLst>
              <a:ext uri="{FF2B5EF4-FFF2-40B4-BE49-F238E27FC236}">
                <a16:creationId xmlns:a16="http://schemas.microsoft.com/office/drawing/2014/main" id="{939721E0-B6FF-EEBD-3100-1F2FFDFB9920}"/>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7" name="コンテンツ プレースホルダー 2">
            <a:extLst>
              <a:ext uri="{FF2B5EF4-FFF2-40B4-BE49-F238E27FC236}">
                <a16:creationId xmlns:a16="http://schemas.microsoft.com/office/drawing/2014/main" id="{AA4511AE-3354-ECCE-FCBA-A93CD752F2ED}"/>
              </a:ext>
            </a:extLst>
          </p:cNvPr>
          <p:cNvSpPr txBox="1">
            <a:spLocks/>
          </p:cNvSpPr>
          <p:nvPr/>
        </p:nvSpPr>
        <p:spPr>
          <a:xfrm>
            <a:off x="279633" y="5444483"/>
            <a:ext cx="11763234" cy="75907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加えて，バージョン管理ツールである「</a:t>
            </a:r>
            <a:r>
              <a:rPr lang="en-US" altLang="ja-JP" dirty="0"/>
              <a:t>GitHub</a:t>
            </a:r>
            <a:r>
              <a:rPr lang="en-US" altLang="ja-JP" baseline="30000" dirty="0"/>
              <a:t>※</a:t>
            </a:r>
            <a:r>
              <a:rPr lang="ja-JP" altLang="en-US" dirty="0"/>
              <a:t>」の基本的な方法を合わせて学習できるように，要所要所で</a:t>
            </a:r>
            <a:r>
              <a:rPr lang="en-US" altLang="ja-JP" dirty="0"/>
              <a:t>GitHub</a:t>
            </a:r>
            <a:r>
              <a:rPr lang="ja-JP" altLang="en-US" dirty="0"/>
              <a:t>を利用する場面を設けているため，併せてこちらの学習も進めてほしい．</a:t>
            </a:r>
            <a:endParaRPr lang="en-US" altLang="ja-JP" dirty="0"/>
          </a:p>
        </p:txBody>
      </p:sp>
      <p:sp>
        <p:nvSpPr>
          <p:cNvPr id="8" name="テキスト ボックス 7">
            <a:extLst>
              <a:ext uri="{FF2B5EF4-FFF2-40B4-BE49-F238E27FC236}">
                <a16:creationId xmlns:a16="http://schemas.microsoft.com/office/drawing/2014/main" id="{6124E988-BA42-CA8A-9FF4-92C0DEA8DDB7}"/>
              </a:ext>
            </a:extLst>
          </p:cNvPr>
          <p:cNvSpPr txBox="1"/>
          <p:nvPr/>
        </p:nvSpPr>
        <p:spPr>
          <a:xfrm>
            <a:off x="5939469" y="6065060"/>
            <a:ext cx="6103398" cy="276999"/>
          </a:xfrm>
          <a:prstGeom prst="rect">
            <a:avLst/>
          </a:prstGeom>
          <a:noFill/>
        </p:spPr>
        <p:txBody>
          <a:bodyPr wrap="square">
            <a:spAutoFit/>
          </a:bodyPr>
          <a:lstStyle/>
          <a:p>
            <a:pPr marL="285750" indent="-285750">
              <a:buFont typeface="游ゴシック" panose="020B0400000000000000" pitchFamily="50" charset="-128"/>
              <a:buChar char="※"/>
            </a:pPr>
            <a:r>
              <a:rPr lang="en-US" altLang="ja-JP" sz="1200" dirty="0">
                <a:latin typeface="游明朝" panose="02020400000000000000" pitchFamily="18" charset="-128"/>
                <a:ea typeface="游明朝" panose="02020400000000000000" pitchFamily="18" charset="-128"/>
              </a:rPr>
              <a:t>GitHub</a:t>
            </a:r>
            <a:r>
              <a:rPr lang="ja-JP" altLang="en-US" sz="1200" dirty="0">
                <a:latin typeface="游明朝" panose="02020400000000000000" pitchFamily="18" charset="-128"/>
                <a:ea typeface="游明朝" panose="02020400000000000000" pitchFamily="18" charset="-128"/>
              </a:rPr>
              <a:t>に関する説明は同一階層にあるフォルダ（</a:t>
            </a:r>
            <a:r>
              <a:rPr lang="en-US" altLang="ja-JP" sz="1200" dirty="0">
                <a:latin typeface="游明朝" panose="02020400000000000000" pitchFamily="18" charset="-128"/>
                <a:ea typeface="游明朝" panose="02020400000000000000" pitchFamily="18" charset="-128"/>
              </a:rPr>
              <a:t>GitHub</a:t>
            </a:r>
            <a:r>
              <a:rPr lang="ja-JP" altLang="en-US" sz="1200" dirty="0">
                <a:latin typeface="游明朝" panose="02020400000000000000" pitchFamily="18" charset="-128"/>
                <a:ea typeface="游明朝" panose="02020400000000000000" pitchFamily="18" charset="-128"/>
              </a:rPr>
              <a:t>）にある資料を参照願う</a:t>
            </a:r>
          </a:p>
        </p:txBody>
      </p:sp>
      <p:sp>
        <p:nvSpPr>
          <p:cNvPr id="10" name="テキスト ボックス 9">
            <a:extLst>
              <a:ext uri="{FF2B5EF4-FFF2-40B4-BE49-F238E27FC236}">
                <a16:creationId xmlns:a16="http://schemas.microsoft.com/office/drawing/2014/main" id="{1F48B914-512E-8EB0-F0DB-6AAD700CEEEF}"/>
              </a:ext>
            </a:extLst>
          </p:cNvPr>
          <p:cNvSpPr txBox="1"/>
          <p:nvPr/>
        </p:nvSpPr>
        <p:spPr>
          <a:xfrm>
            <a:off x="327170" y="1610934"/>
            <a:ext cx="10636393" cy="1754326"/>
          </a:xfrm>
          <a:prstGeom prst="rect">
            <a:avLst/>
          </a:prstGeom>
          <a:noFill/>
        </p:spPr>
        <p:txBody>
          <a:bodyPr wrap="square">
            <a:spAutoFit/>
          </a:bodyPr>
          <a:lstStyle/>
          <a:p>
            <a:r>
              <a:rPr lang="en-US" altLang="ja-JP" dirty="0">
                <a:latin typeface="Times New Roman" panose="02020603050405020304" pitchFamily="18" charset="0"/>
                <a:ea typeface="游明朝" panose="02020400000000000000" pitchFamily="18" charset="-128"/>
                <a:cs typeface="Times New Roman" panose="02020603050405020304" pitchFamily="18" charset="0"/>
              </a:rPr>
              <a:t>【</a:t>
            </a:r>
            <a:r>
              <a:rPr lang="ja-JP" altLang="en-US" dirty="0">
                <a:latin typeface="Times New Roman" panose="02020603050405020304" pitchFamily="18" charset="0"/>
                <a:ea typeface="游明朝" panose="02020400000000000000" pitchFamily="18" charset="-128"/>
                <a:cs typeface="Times New Roman" panose="02020603050405020304" pitchFamily="18" charset="0"/>
              </a:rPr>
              <a:t>おすすめ教材</a:t>
            </a:r>
            <a:r>
              <a:rPr lang="en-US" altLang="ja-JP" dirty="0">
                <a:latin typeface="Times New Roman" panose="02020603050405020304" pitchFamily="18" charset="0"/>
                <a:ea typeface="游明朝" panose="02020400000000000000" pitchFamily="18" charset="-128"/>
                <a:cs typeface="Times New Roman" panose="02020603050405020304" pitchFamily="18" charset="0"/>
              </a:rPr>
              <a:t>】</a:t>
            </a:r>
          </a:p>
          <a:p>
            <a:pPr marL="285750" indent="-285750">
              <a:buFont typeface="Arial" panose="020B0604020202020204" pitchFamily="34" charset="0"/>
              <a:buChar char="•"/>
            </a:pP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2"/>
              </a:rPr>
              <a:t>Python</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2"/>
              </a:rPr>
              <a:t>によるデータ分析入門 第</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2"/>
              </a:rPr>
              <a:t>3</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2"/>
              </a:rPr>
              <a:t>版 </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2"/>
              </a:rPr>
              <a:t>―pandas</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2"/>
              </a:rPr>
              <a:t>、</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2"/>
              </a:rPr>
              <a:t>NumPy</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2"/>
              </a:rPr>
              <a:t>、</a:t>
            </a:r>
            <a:r>
              <a:rPr lang="en-US" altLang="ja-JP" dirty="0" err="1">
                <a:latin typeface="Times New Roman" panose="02020603050405020304" pitchFamily="18" charset="0"/>
                <a:ea typeface="游明朝" panose="02020400000000000000" pitchFamily="18" charset="-128"/>
                <a:cs typeface="Times New Roman" panose="02020603050405020304" pitchFamily="18" charset="0"/>
                <a:hlinkClick r:id="rId2"/>
              </a:rPr>
              <a:t>Jupyter</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2"/>
              </a:rPr>
              <a:t>を使ったデータ処理</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3"/>
              </a:rPr>
              <a:t>Python</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3"/>
              </a:rPr>
              <a:t>実践 </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3"/>
              </a:rPr>
              <a:t>1000</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3"/>
              </a:rPr>
              <a:t>本ノックシリーズ</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4"/>
              </a:rPr>
              <a:t>数理・データサイエンス・</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4"/>
              </a:rPr>
              <a:t>AI</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4"/>
              </a:rPr>
              <a:t>教育強化拠点コンソーシアム（無料）</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5"/>
              </a:rPr>
              <a:t>高校教材「データサイエンス・データ解析入門」</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6"/>
              </a:rPr>
              <a:t>東京大学松尾研究室「</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6"/>
              </a:rPr>
              <a:t>DL4US</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6"/>
              </a:rPr>
              <a:t>」 （</a:t>
            </a:r>
            <a:r>
              <a:rPr lang="en-US" altLang="ja-JP" dirty="0">
                <a:latin typeface="Times New Roman" panose="02020603050405020304" pitchFamily="18" charset="0"/>
                <a:ea typeface="游明朝" panose="02020400000000000000" pitchFamily="18" charset="-128"/>
                <a:cs typeface="Times New Roman" panose="02020603050405020304" pitchFamily="18" charset="0"/>
                <a:hlinkClick r:id="rId6"/>
              </a:rPr>
              <a:t>※ </a:t>
            </a:r>
            <a:r>
              <a:rPr lang="ja-JP" altLang="en-US" dirty="0">
                <a:latin typeface="Times New Roman" panose="02020603050405020304" pitchFamily="18" charset="0"/>
                <a:ea typeface="游明朝" panose="02020400000000000000" pitchFamily="18" charset="-128"/>
                <a:cs typeface="Times New Roman" panose="02020603050405020304" pitchFamily="18" charset="0"/>
                <a:hlinkClick r:id="rId6"/>
              </a:rPr>
              <a:t>機械学習を学習したい方）</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3629B21-B479-1E5A-03D2-9D25D742F236}"/>
              </a:ext>
            </a:extLst>
          </p:cNvPr>
          <p:cNvSpPr txBox="1"/>
          <p:nvPr/>
        </p:nvSpPr>
        <p:spPr>
          <a:xfrm>
            <a:off x="327170" y="3365260"/>
            <a:ext cx="11585196" cy="2000548"/>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a:t>
            </a:r>
            <a:r>
              <a:rPr lang="ja-JP" altLang="en-US" dirty="0">
                <a:latin typeface="游明朝" panose="02020400000000000000" pitchFamily="18" charset="-128"/>
                <a:ea typeface="游明朝" panose="02020400000000000000" pitchFamily="18" charset="-128"/>
              </a:rPr>
              <a:t>関連する資格</a:t>
            </a:r>
            <a:r>
              <a:rPr lang="en-US" altLang="ja-JP" dirty="0">
                <a:latin typeface="游明朝" panose="02020400000000000000" pitchFamily="18" charset="-128"/>
                <a:ea typeface="游明朝" panose="02020400000000000000" pitchFamily="18" charset="-128"/>
              </a:rPr>
              <a:t>】</a:t>
            </a:r>
          </a:p>
          <a:p>
            <a:pPr marL="285750" indent="-285750">
              <a:buFont typeface="Arial" panose="020B0604020202020204" pitchFamily="34" charset="0"/>
              <a:buChar char="•"/>
            </a:pPr>
            <a:r>
              <a:rPr lang="en-US" altLang="ja-JP" dirty="0">
                <a:latin typeface="游明朝" panose="02020400000000000000" pitchFamily="18" charset="-128"/>
                <a:ea typeface="游明朝" panose="02020400000000000000" pitchFamily="18" charset="-128"/>
              </a:rPr>
              <a:t>DS</a:t>
            </a:r>
            <a:r>
              <a:rPr lang="ja-JP" altLang="en-US" dirty="0">
                <a:latin typeface="游明朝" panose="02020400000000000000" pitchFamily="18" charset="-128"/>
                <a:ea typeface="游明朝" panose="02020400000000000000" pitchFamily="18" charset="-128"/>
              </a:rPr>
              <a:t>検定（データサイエンティスト検定）</a:t>
            </a:r>
            <a:endParaRPr lang="en-US" altLang="ja-JP" dirty="0">
              <a:latin typeface="游明朝" panose="02020400000000000000" pitchFamily="18" charset="-128"/>
              <a:ea typeface="游明朝" panose="02020400000000000000" pitchFamily="18" charset="-128"/>
            </a:endParaRPr>
          </a:p>
          <a:p>
            <a:pPr marL="742950" lvl="1" indent="-285750">
              <a:buFont typeface="Arial" panose="020B0604020202020204" pitchFamily="34" charset="0"/>
              <a:buChar char="•"/>
            </a:pPr>
            <a:r>
              <a:rPr lang="ja-JP" altLang="en-US" sz="1400" dirty="0">
                <a:latin typeface="游明朝" panose="02020400000000000000" pitchFamily="18" charset="-128"/>
                <a:ea typeface="游明朝" panose="02020400000000000000" pitchFamily="18" charset="-128"/>
              </a:rPr>
              <a:t>基本的な内容に留まる為，実務レベルの内容は扱っていない</a:t>
            </a:r>
            <a:endParaRPr lang="en-US" altLang="ja-JP" sz="1400" dirty="0">
              <a:latin typeface="游明朝" panose="02020400000000000000" pitchFamily="18" charset="-128"/>
              <a:ea typeface="游明朝" panose="02020400000000000000" pitchFamily="18" charset="-128"/>
            </a:endParaRPr>
          </a:p>
          <a:p>
            <a:pPr marL="285750" indent="-285750">
              <a:buFont typeface="Arial" panose="020B0604020202020204" pitchFamily="34" charset="0"/>
              <a:buChar char="•"/>
            </a:pPr>
            <a:r>
              <a:rPr lang="en-US" altLang="ja-JP" dirty="0">
                <a:latin typeface="游明朝" panose="02020400000000000000" pitchFamily="18" charset="-128"/>
                <a:ea typeface="游明朝" panose="02020400000000000000" pitchFamily="18" charset="-128"/>
              </a:rPr>
              <a:t>G</a:t>
            </a:r>
            <a:r>
              <a:rPr lang="ja-JP" altLang="en-US" dirty="0">
                <a:latin typeface="游明朝" panose="02020400000000000000" pitchFamily="18" charset="-128"/>
                <a:ea typeface="游明朝" panose="02020400000000000000" pitchFamily="18" charset="-128"/>
              </a:rPr>
              <a:t>検定</a:t>
            </a:r>
            <a:endParaRPr lang="en-US" altLang="ja-JP" dirty="0">
              <a:latin typeface="游明朝" panose="02020400000000000000" pitchFamily="18" charset="-128"/>
              <a:ea typeface="游明朝" panose="02020400000000000000" pitchFamily="18" charset="-128"/>
            </a:endParaRPr>
          </a:p>
          <a:p>
            <a:pPr marL="742950" lvl="1" indent="-285750">
              <a:buFont typeface="Arial" panose="020B0604020202020204" pitchFamily="34" charset="0"/>
              <a:buChar char="•"/>
            </a:pPr>
            <a:r>
              <a:rPr lang="ja-JP" altLang="en-US" sz="1400" dirty="0">
                <a:latin typeface="游明朝" panose="02020400000000000000" pitchFamily="18" charset="-128"/>
                <a:ea typeface="游明朝" panose="02020400000000000000" pitchFamily="18" charset="-128"/>
              </a:rPr>
              <a:t>ディープラーニングの基礎知識やディープラーニングを事業に活用する能力・知識があるかを問う試験</a:t>
            </a:r>
            <a:endParaRPr lang="en-US" altLang="ja-JP" sz="1400" dirty="0">
              <a:latin typeface="游明朝" panose="02020400000000000000" pitchFamily="18" charset="-128"/>
              <a:ea typeface="游明朝" panose="02020400000000000000" pitchFamily="18" charset="-128"/>
            </a:endParaRPr>
          </a:p>
          <a:p>
            <a:pPr marL="285750" indent="-285750">
              <a:buFont typeface="Arial" panose="020B0604020202020204" pitchFamily="34" charset="0"/>
              <a:buChar char="•"/>
            </a:pPr>
            <a:r>
              <a:rPr lang="en-US" altLang="ja-JP" dirty="0">
                <a:latin typeface="游明朝" panose="02020400000000000000" pitchFamily="18" charset="-128"/>
                <a:ea typeface="游明朝" panose="02020400000000000000" pitchFamily="18" charset="-128"/>
              </a:rPr>
              <a:t>E</a:t>
            </a:r>
            <a:r>
              <a:rPr lang="ja-JP" altLang="en-US" dirty="0">
                <a:latin typeface="游明朝" panose="02020400000000000000" pitchFamily="18" charset="-128"/>
                <a:ea typeface="游明朝" panose="02020400000000000000" pitchFamily="18" charset="-128"/>
              </a:rPr>
              <a:t>検定</a:t>
            </a:r>
            <a:endParaRPr lang="en-US" altLang="ja-JP" dirty="0">
              <a:latin typeface="游明朝" panose="02020400000000000000" pitchFamily="18" charset="-128"/>
              <a:ea typeface="游明朝" panose="02020400000000000000" pitchFamily="18" charset="-128"/>
            </a:endParaRPr>
          </a:p>
          <a:p>
            <a:pPr marL="742950" lvl="1" indent="-285750">
              <a:buFont typeface="Arial" panose="020B0604020202020204" pitchFamily="34" charset="0"/>
              <a:buChar char="•"/>
            </a:pPr>
            <a:r>
              <a:rPr lang="ja-JP" altLang="en-US" sz="1200" dirty="0">
                <a:latin typeface="游明朝" panose="02020400000000000000" pitchFamily="18" charset="-128"/>
                <a:ea typeface="游明朝" panose="02020400000000000000" pitchFamily="18" charset="-128"/>
              </a:rPr>
              <a:t>ディープラーニングの理論を理解し，適切な手法を選択して実装する能力や知識を有しているかを認定する</a:t>
            </a:r>
            <a:endParaRPr lang="en-US" altLang="ja-JP" sz="1200" dirty="0">
              <a:latin typeface="游明朝" panose="02020400000000000000" pitchFamily="18" charset="-128"/>
              <a:ea typeface="游明朝" panose="02020400000000000000" pitchFamily="18" charset="-128"/>
            </a:endParaRPr>
          </a:p>
          <a:p>
            <a:pPr marL="742950" lvl="1" indent="-285750">
              <a:buFont typeface="Arial" panose="020B0604020202020204" pitchFamily="34" charset="0"/>
              <a:buChar char="•"/>
            </a:pPr>
            <a:r>
              <a:rPr lang="ja-JP" altLang="en-US" sz="1200" dirty="0">
                <a:latin typeface="游明朝" panose="02020400000000000000" pitchFamily="18" charset="-128"/>
                <a:ea typeface="游明朝" panose="02020400000000000000" pitchFamily="18" charset="-128"/>
              </a:rPr>
              <a:t>受験のためには対象の講座を受講する必要がある（リスキリング支援対象の講座もあるが，申請のためにハロワに行く必要あり（</a:t>
            </a:r>
            <a:r>
              <a:rPr lang="en-US" altLang="ja-JP" sz="1200" dirty="0">
                <a:latin typeface="游明朝" panose="02020400000000000000" pitchFamily="18" charset="-128"/>
                <a:ea typeface="游明朝" panose="02020400000000000000" pitchFamily="18" charset="-128"/>
              </a:rPr>
              <a:t>1</a:t>
            </a:r>
            <a:r>
              <a:rPr lang="ja-JP" altLang="en-US" sz="1200" dirty="0">
                <a:latin typeface="游明朝" panose="02020400000000000000" pitchFamily="18" charset="-128"/>
                <a:ea typeface="游明朝" panose="02020400000000000000" pitchFamily="18" charset="-128"/>
              </a:rPr>
              <a:t>ヶ月くらいかかる））</a:t>
            </a:r>
            <a:endParaRPr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49643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BE794-B7A8-7338-5ADB-572A5774CA0D}"/>
              </a:ext>
            </a:extLst>
          </p:cNvPr>
          <p:cNvSpPr>
            <a:spLocks noGrp="1"/>
          </p:cNvSpPr>
          <p:nvPr>
            <p:ph type="title"/>
          </p:nvPr>
        </p:nvSpPr>
        <p:spPr/>
        <p:txBody>
          <a:bodyPr/>
          <a:lstStyle/>
          <a:p>
            <a:r>
              <a:rPr kumimoji="1" lang="ja-JP" altLang="en-US" dirty="0"/>
              <a:t>補足</a:t>
            </a:r>
          </a:p>
        </p:txBody>
      </p:sp>
      <p:sp>
        <p:nvSpPr>
          <p:cNvPr id="3" name="コンテンツ プレースホルダー 2">
            <a:extLst>
              <a:ext uri="{FF2B5EF4-FFF2-40B4-BE49-F238E27FC236}">
                <a16:creationId xmlns:a16="http://schemas.microsoft.com/office/drawing/2014/main" id="{C292E7CA-D25E-3388-D4B0-2003A85B95C8}"/>
              </a:ext>
            </a:extLst>
          </p:cNvPr>
          <p:cNvSpPr>
            <a:spLocks noGrp="1"/>
          </p:cNvSpPr>
          <p:nvPr>
            <p:ph idx="1"/>
          </p:nvPr>
        </p:nvSpPr>
        <p:spPr/>
        <p:txBody>
          <a:bodyPr/>
          <a:lstStyle/>
          <a:p>
            <a:pPr marL="0" indent="0">
              <a:buNone/>
            </a:pPr>
            <a:r>
              <a:rPr kumimoji="1" lang="ja-JP" altLang="en-US" dirty="0"/>
              <a:t>チェックリストのデータサイエンス力では，数学的理解（例えば，線形代数・微積分・統計数理など）についても求められているが，本教材では基礎数学の部分には触れない．</a:t>
            </a:r>
            <a:endParaRPr kumimoji="1" lang="en-US" altLang="ja-JP" dirty="0"/>
          </a:p>
          <a:p>
            <a:pPr marL="0" indent="0">
              <a:buNone/>
            </a:pPr>
            <a:r>
              <a:rPr lang="ja-JP" altLang="en-US" dirty="0"/>
              <a:t>もし線形代数などのデータ分析における基本的な数学について学習したい場合は，以下のような参考書を確認されたい．なお，</a:t>
            </a:r>
            <a:r>
              <a:rPr lang="ja-JP" altLang="en-US"/>
              <a:t>以下に記載している書籍の内容は，大学数学レベルのものであり，より平易な書籍を探している場合には，先輩等に相談してもらえればと思う．</a:t>
            </a:r>
            <a:endParaRPr kumimoji="1" lang="ja-JP" altLang="en-US" dirty="0"/>
          </a:p>
        </p:txBody>
      </p:sp>
      <p:sp>
        <p:nvSpPr>
          <p:cNvPr id="4" name="日付プレースホルダー 3">
            <a:extLst>
              <a:ext uri="{FF2B5EF4-FFF2-40B4-BE49-F238E27FC236}">
                <a16:creationId xmlns:a16="http://schemas.microsoft.com/office/drawing/2014/main" id="{C17B1CD0-1716-700C-7CCD-F9C5FA01D7AF}"/>
              </a:ext>
            </a:extLst>
          </p:cNvPr>
          <p:cNvSpPr>
            <a:spLocks noGrp="1"/>
          </p:cNvSpPr>
          <p:nvPr>
            <p:ph type="dt" sz="half" idx="10"/>
          </p:nvPr>
        </p:nvSpPr>
        <p:spPr/>
        <p:txBody>
          <a:bodyPr/>
          <a:lstStyle/>
          <a:p>
            <a:fld id="{5867A3E6-471E-47E6-955F-9856BA57961E}" type="datetime1">
              <a:rPr lang="ja-JP" altLang="en-US" smtClean="0"/>
              <a:pPr/>
              <a:t>2024/1/3</a:t>
            </a:fld>
            <a:endParaRPr lang="ja-JP" altLang="en-US"/>
          </a:p>
        </p:txBody>
      </p:sp>
      <p:sp>
        <p:nvSpPr>
          <p:cNvPr id="5" name="フッター プレースホルダー 4">
            <a:extLst>
              <a:ext uri="{FF2B5EF4-FFF2-40B4-BE49-F238E27FC236}">
                <a16:creationId xmlns:a16="http://schemas.microsoft.com/office/drawing/2014/main" id="{CEBB7B96-0AF1-7DC6-840C-CA5A8357F124}"/>
              </a:ext>
            </a:extLst>
          </p:cNvPr>
          <p:cNvSpPr>
            <a:spLocks noGrp="1"/>
          </p:cNvSpPr>
          <p:nvPr>
            <p:ph type="ftr" sz="quarter" idx="11"/>
          </p:nvPr>
        </p:nvSpPr>
        <p:spPr/>
        <p:txBody>
          <a:body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36F93BF1-20E7-09CE-DD48-EB469FE1BE33}"/>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spTree>
    <p:extLst>
      <p:ext uri="{BB962C8B-B14F-4D97-AF65-F5344CB8AC3E}">
        <p14:creationId xmlns:p14="http://schemas.microsoft.com/office/powerpoint/2010/main" val="4253475668"/>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8756</TotalTime>
  <Words>1054</Words>
  <Application>Microsoft Office PowerPoint</Application>
  <PresentationFormat>ワイド画面</PresentationFormat>
  <Paragraphs>76</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游ゴシック</vt:lpstr>
      <vt:lpstr>游明朝</vt:lpstr>
      <vt:lpstr>Arial</vt:lpstr>
      <vt:lpstr>Times New Roman</vt:lpstr>
      <vt:lpstr>Wingdings</vt:lpstr>
      <vt:lpstr>Office テーマ</vt:lpstr>
      <vt:lpstr>データサイエンティストハンドオン教材 （第１講）</vt:lpstr>
      <vt:lpstr>1. はじめに（本資料の目的）</vt:lpstr>
      <vt:lpstr>2. データサイエンティストのスキルレベル 2023年版</vt:lpstr>
      <vt:lpstr>3. おすすめ教材・関連する資格</vt:lpstr>
      <vt:lpstr>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翼 西村</cp:lastModifiedBy>
  <cp:revision>9</cp:revision>
  <dcterms:created xsi:type="dcterms:W3CDTF">2021-11-16T14:21:45Z</dcterms:created>
  <dcterms:modified xsi:type="dcterms:W3CDTF">2024-01-03T06:14:46Z</dcterms:modified>
</cp:coreProperties>
</file>