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18_510589EF.xml" ContentType="application/vnd.ms-powerpoint.comments+xml"/>
  <Override PartName="/ppt/comments/modernComment_133_2A89D179.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9" r:id="rId4"/>
    <p:sldId id="270" r:id="rId5"/>
    <p:sldId id="271" r:id="rId6"/>
    <p:sldId id="272" r:id="rId7"/>
    <p:sldId id="289" r:id="rId8"/>
    <p:sldId id="290" r:id="rId9"/>
    <p:sldId id="263" r:id="rId10"/>
    <p:sldId id="279" r:id="rId11"/>
    <p:sldId id="280" r:id="rId12"/>
    <p:sldId id="294" r:id="rId13"/>
    <p:sldId id="291" r:id="rId14"/>
    <p:sldId id="292" r:id="rId15"/>
    <p:sldId id="283" r:id="rId16"/>
    <p:sldId id="296" r:id="rId17"/>
    <p:sldId id="288" r:id="rId18"/>
    <p:sldId id="306" r:id="rId19"/>
    <p:sldId id="307" r:id="rId20"/>
    <p:sldId id="302" r:id="rId21"/>
    <p:sldId id="304" r:id="rId22"/>
    <p:sldId id="297" r:id="rId23"/>
    <p:sldId id="299" r:id="rId24"/>
    <p:sldId id="300" r:id="rId25"/>
    <p:sldId id="301" r:id="rId26"/>
    <p:sldId id="267" r:id="rId27"/>
    <p:sldId id="266" r:id="rId2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68C019C-239A-9044-2321-CB29D7BC42EF}" name="sasaki wataru" initials="sw" userId="f182338dd89e123c"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A7E812-4386-485B-85BF-30D85FD213C9}" v="2119" dt="2023-02-05T17:07:24.912"/>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3" d="100"/>
          <a:sy n="33" d="100"/>
        </p:scale>
        <p:origin x="94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omments/modernComment_118_510589EF.xml><?xml version="1.0" encoding="utf-8"?>
<p188:cmLst xmlns:a="http://schemas.openxmlformats.org/drawingml/2006/main" xmlns:r="http://schemas.openxmlformats.org/officeDocument/2006/relationships" xmlns:p188="http://schemas.microsoft.com/office/powerpoint/2018/8/main">
  <p188:cm id="{39AD9335-2B00-44A7-A927-BDE1EB856270}" authorId="{168C019C-239A-9044-2321-CB29D7BC42EF}" created="2022-07-23T13:14:32.777">
    <ac:txMkLst xmlns:ac="http://schemas.microsoft.com/office/drawing/2013/main/command">
      <pc:docMk xmlns:pc="http://schemas.microsoft.com/office/powerpoint/2013/main/command"/>
      <pc:sldMk xmlns:pc="http://schemas.microsoft.com/office/powerpoint/2013/main/command" cId="1359317487" sldId="280"/>
      <ac:graphicFrameMk id="8" creationId="{214879C1-3A60-04B1-5C9E-B971833A4C12}"/>
      <ac:tblMk/>
      <ac:tcMk rowId="3581787555" colId="2112356816"/>
      <ac:txMk cp="0">
        <ac:context len="1" hash="13"/>
      </ac:txMk>
    </ac:txMkLst>
    <p188:txBody>
      <a:bodyPr/>
      <a:lstStyle/>
      <a:p>
        <a:r>
          <a:rPr lang="ja-JP" altLang="en-US"/>
          <a:t>Tickerを記載</a:t>
        </a:r>
      </a:p>
    </p188:txBody>
  </p188:cm>
</p188:cmLst>
</file>

<file path=ppt/comments/modernComment_133_2A89D179.xml><?xml version="1.0" encoding="utf-8"?>
<p188:cmLst xmlns:a="http://schemas.openxmlformats.org/drawingml/2006/main" xmlns:r="http://schemas.openxmlformats.org/officeDocument/2006/relationships" xmlns:p188="http://schemas.microsoft.com/office/powerpoint/2018/8/main">
  <p188:cm id="{F053E8ED-5607-463B-87DD-43598887E27A}" authorId="{168C019C-239A-9044-2321-CB29D7BC42EF}" created="2023-02-04T16:33:41.151">
    <ac:txMkLst xmlns:ac="http://schemas.microsoft.com/office/drawing/2013/main/command">
      <pc:docMk xmlns:pc="http://schemas.microsoft.com/office/powerpoint/2013/main/command"/>
      <pc:sldMk xmlns:pc="http://schemas.microsoft.com/office/powerpoint/2013/main/command" cId="713675129" sldId="307"/>
      <ac:spMk id="21" creationId="{CED0C06E-3E1A-74F8-42C2-03D0A50BD6C6}"/>
      <ac:txMk cp="7" len="8">
        <ac:context len="16" hash="73769342"/>
      </ac:txMk>
    </ac:txMkLst>
    <p188:pos x="940413" y="226849"/>
    <p188:txBody>
      <a:bodyPr/>
      <a:lstStyle/>
      <a:p>
        <a:r>
          <a:rPr lang="ja-JP" altLang="en-US"/>
          <a:t>恐らくNN^\topの間違いなのでは？</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03997C-ABD8-FABE-D6E2-E76198906730}"/>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80E5DD18-20DB-4A8E-6257-40023A393B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D0DC8CB-8C3F-E411-BEE1-391175193B50}"/>
              </a:ext>
            </a:extLst>
          </p:cNvPr>
          <p:cNvSpPr>
            <a:spLocks noGrp="1"/>
          </p:cNvSpPr>
          <p:nvPr>
            <p:ph type="dt" sz="half" idx="10"/>
          </p:nvPr>
        </p:nvSpPr>
        <p:spPr/>
        <p:txBody>
          <a:bodyPr/>
          <a:lstStyle/>
          <a:p>
            <a:fld id="{FE24D30B-7BC0-4240-955B-D207753F8EE0}" type="datetimeFigureOut">
              <a:rPr kumimoji="1" lang="ja-JP" altLang="en-US" smtClean="0"/>
              <a:t>2023/2/10</a:t>
            </a:fld>
            <a:endParaRPr kumimoji="1" lang="ja-JP" altLang="en-US"/>
          </a:p>
        </p:txBody>
      </p:sp>
      <p:sp>
        <p:nvSpPr>
          <p:cNvPr id="5" name="フッター プレースホルダー 4">
            <a:extLst>
              <a:ext uri="{FF2B5EF4-FFF2-40B4-BE49-F238E27FC236}">
                <a16:creationId xmlns:a16="http://schemas.microsoft.com/office/drawing/2014/main" id="{B912D45C-44E0-6052-F07A-9E3BA42D562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6A4FB48-D7E0-943E-58F3-F8650E146191}"/>
              </a:ext>
            </a:extLst>
          </p:cNvPr>
          <p:cNvSpPr>
            <a:spLocks noGrp="1"/>
          </p:cNvSpPr>
          <p:nvPr>
            <p:ph type="sldNum" sz="quarter" idx="12"/>
          </p:nvPr>
        </p:nvSpPr>
        <p:spPr/>
        <p:txBody>
          <a:bodyPr/>
          <a:lstStyle/>
          <a:p>
            <a:fld id="{5E9CF6B0-F128-4128-80FB-D95C3AA24107}" type="slidenum">
              <a:rPr kumimoji="1" lang="ja-JP" altLang="en-US" smtClean="0"/>
              <a:t>‹#›</a:t>
            </a:fld>
            <a:endParaRPr kumimoji="1" lang="ja-JP" altLang="en-US"/>
          </a:p>
        </p:txBody>
      </p:sp>
    </p:spTree>
    <p:extLst>
      <p:ext uri="{BB962C8B-B14F-4D97-AF65-F5344CB8AC3E}">
        <p14:creationId xmlns:p14="http://schemas.microsoft.com/office/powerpoint/2010/main" val="184424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D82EC4-91B6-0D1C-277E-59550F92039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495BE02-B9E9-6257-2072-D5F00C3119A2}"/>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46627EF-3189-7786-EFC1-E5CDA873CE26}"/>
              </a:ext>
            </a:extLst>
          </p:cNvPr>
          <p:cNvSpPr>
            <a:spLocks noGrp="1"/>
          </p:cNvSpPr>
          <p:nvPr>
            <p:ph type="dt" sz="half" idx="10"/>
          </p:nvPr>
        </p:nvSpPr>
        <p:spPr/>
        <p:txBody>
          <a:bodyPr/>
          <a:lstStyle/>
          <a:p>
            <a:fld id="{FE24D30B-7BC0-4240-955B-D207753F8EE0}" type="datetimeFigureOut">
              <a:rPr kumimoji="1" lang="ja-JP" altLang="en-US" smtClean="0"/>
              <a:t>2023/2/10</a:t>
            </a:fld>
            <a:endParaRPr kumimoji="1" lang="ja-JP" altLang="en-US"/>
          </a:p>
        </p:txBody>
      </p:sp>
      <p:sp>
        <p:nvSpPr>
          <p:cNvPr id="5" name="フッター プレースホルダー 4">
            <a:extLst>
              <a:ext uri="{FF2B5EF4-FFF2-40B4-BE49-F238E27FC236}">
                <a16:creationId xmlns:a16="http://schemas.microsoft.com/office/drawing/2014/main" id="{69FBDB30-D6AA-226A-8F7A-40F428F7B1D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188B3C3-27FC-548C-E5E8-FD458388BC98}"/>
              </a:ext>
            </a:extLst>
          </p:cNvPr>
          <p:cNvSpPr>
            <a:spLocks noGrp="1"/>
          </p:cNvSpPr>
          <p:nvPr>
            <p:ph type="sldNum" sz="quarter" idx="12"/>
          </p:nvPr>
        </p:nvSpPr>
        <p:spPr/>
        <p:txBody>
          <a:bodyPr/>
          <a:lstStyle/>
          <a:p>
            <a:fld id="{5E9CF6B0-F128-4128-80FB-D95C3AA24107}" type="slidenum">
              <a:rPr kumimoji="1" lang="ja-JP" altLang="en-US" smtClean="0"/>
              <a:t>‹#›</a:t>
            </a:fld>
            <a:endParaRPr kumimoji="1" lang="ja-JP" altLang="en-US"/>
          </a:p>
        </p:txBody>
      </p:sp>
    </p:spTree>
    <p:extLst>
      <p:ext uri="{BB962C8B-B14F-4D97-AF65-F5344CB8AC3E}">
        <p14:creationId xmlns:p14="http://schemas.microsoft.com/office/powerpoint/2010/main" val="969403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C4E30F7-54AE-67DD-6969-16494CD6AED8}"/>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32B729E-CE50-0CD1-D8E9-BF937273CC6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5D4CF5C-E038-6249-F1AE-A6762264EEEF}"/>
              </a:ext>
            </a:extLst>
          </p:cNvPr>
          <p:cNvSpPr>
            <a:spLocks noGrp="1"/>
          </p:cNvSpPr>
          <p:nvPr>
            <p:ph type="dt" sz="half" idx="10"/>
          </p:nvPr>
        </p:nvSpPr>
        <p:spPr/>
        <p:txBody>
          <a:bodyPr/>
          <a:lstStyle/>
          <a:p>
            <a:fld id="{FE24D30B-7BC0-4240-955B-D207753F8EE0}" type="datetimeFigureOut">
              <a:rPr kumimoji="1" lang="ja-JP" altLang="en-US" smtClean="0"/>
              <a:t>2023/2/10</a:t>
            </a:fld>
            <a:endParaRPr kumimoji="1" lang="ja-JP" altLang="en-US"/>
          </a:p>
        </p:txBody>
      </p:sp>
      <p:sp>
        <p:nvSpPr>
          <p:cNvPr id="5" name="フッター プレースホルダー 4">
            <a:extLst>
              <a:ext uri="{FF2B5EF4-FFF2-40B4-BE49-F238E27FC236}">
                <a16:creationId xmlns:a16="http://schemas.microsoft.com/office/drawing/2014/main" id="{90E27E2B-8E20-7981-3A1B-840C8CDEEFC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1E22964-0F34-4FF2-1AEB-0A86E5CE4A98}"/>
              </a:ext>
            </a:extLst>
          </p:cNvPr>
          <p:cNvSpPr>
            <a:spLocks noGrp="1"/>
          </p:cNvSpPr>
          <p:nvPr>
            <p:ph type="sldNum" sz="quarter" idx="12"/>
          </p:nvPr>
        </p:nvSpPr>
        <p:spPr/>
        <p:txBody>
          <a:bodyPr/>
          <a:lstStyle/>
          <a:p>
            <a:fld id="{5E9CF6B0-F128-4128-80FB-D95C3AA24107}" type="slidenum">
              <a:rPr kumimoji="1" lang="ja-JP" altLang="en-US" smtClean="0"/>
              <a:t>‹#›</a:t>
            </a:fld>
            <a:endParaRPr kumimoji="1" lang="ja-JP" altLang="en-US"/>
          </a:p>
        </p:txBody>
      </p:sp>
    </p:spTree>
    <p:extLst>
      <p:ext uri="{BB962C8B-B14F-4D97-AF65-F5344CB8AC3E}">
        <p14:creationId xmlns:p14="http://schemas.microsoft.com/office/powerpoint/2010/main" val="1760941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D8D460-52D8-BF05-D723-AD66854D688A}"/>
              </a:ext>
            </a:extLst>
          </p:cNvPr>
          <p:cNvSpPr>
            <a:spLocks noGrp="1"/>
          </p:cNvSpPr>
          <p:nvPr>
            <p:ph type="title"/>
          </p:nvPr>
        </p:nvSpPr>
        <p:spPr>
          <a:xfrm>
            <a:off x="838200" y="136525"/>
            <a:ext cx="10515600" cy="770948"/>
          </a:xfrm>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FCEC70D-532F-5E16-09E3-B50DC9E046DA}"/>
              </a:ext>
            </a:extLst>
          </p:cNvPr>
          <p:cNvSpPr>
            <a:spLocks noGrp="1"/>
          </p:cNvSpPr>
          <p:nvPr>
            <p:ph idx="1"/>
          </p:nvPr>
        </p:nvSpPr>
        <p:spPr>
          <a:xfrm>
            <a:off x="838200" y="907473"/>
            <a:ext cx="10515600" cy="5448877"/>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DA63190-A0D8-51C4-584D-4E11BA4C5584}"/>
              </a:ext>
            </a:extLst>
          </p:cNvPr>
          <p:cNvSpPr>
            <a:spLocks noGrp="1"/>
          </p:cNvSpPr>
          <p:nvPr>
            <p:ph type="dt" sz="half" idx="10"/>
          </p:nvPr>
        </p:nvSpPr>
        <p:spPr/>
        <p:txBody>
          <a:bodyPr/>
          <a:lstStyle/>
          <a:p>
            <a:fld id="{FE24D30B-7BC0-4240-955B-D207753F8EE0}" type="datetimeFigureOut">
              <a:rPr kumimoji="1" lang="ja-JP" altLang="en-US" smtClean="0"/>
              <a:t>2023/2/10</a:t>
            </a:fld>
            <a:endParaRPr kumimoji="1" lang="ja-JP" altLang="en-US"/>
          </a:p>
        </p:txBody>
      </p:sp>
      <p:sp>
        <p:nvSpPr>
          <p:cNvPr id="5" name="フッター プレースホルダー 4">
            <a:extLst>
              <a:ext uri="{FF2B5EF4-FFF2-40B4-BE49-F238E27FC236}">
                <a16:creationId xmlns:a16="http://schemas.microsoft.com/office/drawing/2014/main" id="{BCA4ACB7-814F-529A-57AA-329D0CFB687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F43CA3D-F67D-7A8F-AF3C-B76340961E38}"/>
              </a:ext>
            </a:extLst>
          </p:cNvPr>
          <p:cNvSpPr>
            <a:spLocks noGrp="1"/>
          </p:cNvSpPr>
          <p:nvPr>
            <p:ph type="sldNum" sz="quarter" idx="12"/>
          </p:nvPr>
        </p:nvSpPr>
        <p:spPr/>
        <p:txBody>
          <a:bodyPr/>
          <a:lstStyle/>
          <a:p>
            <a:fld id="{5E9CF6B0-F128-4128-80FB-D95C3AA24107}" type="slidenum">
              <a:rPr kumimoji="1" lang="ja-JP" altLang="en-US" smtClean="0"/>
              <a:t>‹#›</a:t>
            </a:fld>
            <a:endParaRPr kumimoji="1" lang="ja-JP" altLang="en-US"/>
          </a:p>
        </p:txBody>
      </p:sp>
    </p:spTree>
    <p:extLst>
      <p:ext uri="{BB962C8B-B14F-4D97-AF65-F5344CB8AC3E}">
        <p14:creationId xmlns:p14="http://schemas.microsoft.com/office/powerpoint/2010/main" val="3870156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F0F807-338A-607C-5B98-5D6B152B6CE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8393AA5-E281-ACED-B9FC-6ED8A271D5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0B588502-26D4-D4EB-7B87-38E716232D85}"/>
              </a:ext>
            </a:extLst>
          </p:cNvPr>
          <p:cNvSpPr>
            <a:spLocks noGrp="1"/>
          </p:cNvSpPr>
          <p:nvPr>
            <p:ph type="dt" sz="half" idx="10"/>
          </p:nvPr>
        </p:nvSpPr>
        <p:spPr/>
        <p:txBody>
          <a:bodyPr/>
          <a:lstStyle/>
          <a:p>
            <a:fld id="{FE24D30B-7BC0-4240-955B-D207753F8EE0}" type="datetimeFigureOut">
              <a:rPr kumimoji="1" lang="ja-JP" altLang="en-US" smtClean="0"/>
              <a:t>2023/2/10</a:t>
            </a:fld>
            <a:endParaRPr kumimoji="1" lang="ja-JP" altLang="en-US"/>
          </a:p>
        </p:txBody>
      </p:sp>
      <p:sp>
        <p:nvSpPr>
          <p:cNvPr id="5" name="フッター プレースホルダー 4">
            <a:extLst>
              <a:ext uri="{FF2B5EF4-FFF2-40B4-BE49-F238E27FC236}">
                <a16:creationId xmlns:a16="http://schemas.microsoft.com/office/drawing/2014/main" id="{FD02C896-0B13-530C-2C05-D29AEE8E859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5EDA015-186A-606D-B45D-DE2A0B33C8C0}"/>
              </a:ext>
            </a:extLst>
          </p:cNvPr>
          <p:cNvSpPr>
            <a:spLocks noGrp="1"/>
          </p:cNvSpPr>
          <p:nvPr>
            <p:ph type="sldNum" sz="quarter" idx="12"/>
          </p:nvPr>
        </p:nvSpPr>
        <p:spPr/>
        <p:txBody>
          <a:bodyPr/>
          <a:lstStyle/>
          <a:p>
            <a:fld id="{5E9CF6B0-F128-4128-80FB-D95C3AA24107}" type="slidenum">
              <a:rPr kumimoji="1" lang="ja-JP" altLang="en-US" smtClean="0"/>
              <a:t>‹#›</a:t>
            </a:fld>
            <a:endParaRPr kumimoji="1" lang="ja-JP" altLang="en-US"/>
          </a:p>
        </p:txBody>
      </p:sp>
    </p:spTree>
    <p:extLst>
      <p:ext uri="{BB962C8B-B14F-4D97-AF65-F5344CB8AC3E}">
        <p14:creationId xmlns:p14="http://schemas.microsoft.com/office/powerpoint/2010/main" val="3915892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D92C57-D323-65C9-2618-A3487E68C12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A59F2C0-3AE4-A624-D268-17450F98EBD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D1B79AA3-9AC9-994B-B519-A81CB7A55FD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D4ED9EE-A77F-FFAA-517A-94D732F46638}"/>
              </a:ext>
            </a:extLst>
          </p:cNvPr>
          <p:cNvSpPr>
            <a:spLocks noGrp="1"/>
          </p:cNvSpPr>
          <p:nvPr>
            <p:ph type="dt" sz="half" idx="10"/>
          </p:nvPr>
        </p:nvSpPr>
        <p:spPr/>
        <p:txBody>
          <a:bodyPr/>
          <a:lstStyle/>
          <a:p>
            <a:fld id="{FE24D30B-7BC0-4240-955B-D207753F8EE0}" type="datetimeFigureOut">
              <a:rPr kumimoji="1" lang="ja-JP" altLang="en-US" smtClean="0"/>
              <a:t>2023/2/10</a:t>
            </a:fld>
            <a:endParaRPr kumimoji="1" lang="ja-JP" altLang="en-US"/>
          </a:p>
        </p:txBody>
      </p:sp>
      <p:sp>
        <p:nvSpPr>
          <p:cNvPr id="6" name="フッター プレースホルダー 5">
            <a:extLst>
              <a:ext uri="{FF2B5EF4-FFF2-40B4-BE49-F238E27FC236}">
                <a16:creationId xmlns:a16="http://schemas.microsoft.com/office/drawing/2014/main" id="{7C7C7EF1-112E-6CEB-D7D2-0B33A32D084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A782A85-CD22-0282-E7CA-C960B461B545}"/>
              </a:ext>
            </a:extLst>
          </p:cNvPr>
          <p:cNvSpPr>
            <a:spLocks noGrp="1"/>
          </p:cNvSpPr>
          <p:nvPr>
            <p:ph type="sldNum" sz="quarter" idx="12"/>
          </p:nvPr>
        </p:nvSpPr>
        <p:spPr/>
        <p:txBody>
          <a:bodyPr/>
          <a:lstStyle/>
          <a:p>
            <a:fld id="{5E9CF6B0-F128-4128-80FB-D95C3AA24107}" type="slidenum">
              <a:rPr kumimoji="1" lang="ja-JP" altLang="en-US" smtClean="0"/>
              <a:t>‹#›</a:t>
            </a:fld>
            <a:endParaRPr kumimoji="1" lang="ja-JP" altLang="en-US"/>
          </a:p>
        </p:txBody>
      </p:sp>
    </p:spTree>
    <p:extLst>
      <p:ext uri="{BB962C8B-B14F-4D97-AF65-F5344CB8AC3E}">
        <p14:creationId xmlns:p14="http://schemas.microsoft.com/office/powerpoint/2010/main" val="622591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82B68C-56FE-0324-93EE-D0B62FAA93C8}"/>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67496DD-C258-E30C-FA1D-7AE31D8400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5B4F34C-A294-6141-70E6-BB2263DA5331}"/>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B49CFF27-955C-201E-8503-828F09DF5C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903BF1D-A64C-7D6C-0D69-DE5BE512121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BA86CC9E-B02E-4FC6-D3A3-21C111CB06D2}"/>
              </a:ext>
            </a:extLst>
          </p:cNvPr>
          <p:cNvSpPr>
            <a:spLocks noGrp="1"/>
          </p:cNvSpPr>
          <p:nvPr>
            <p:ph type="dt" sz="half" idx="10"/>
          </p:nvPr>
        </p:nvSpPr>
        <p:spPr/>
        <p:txBody>
          <a:bodyPr/>
          <a:lstStyle/>
          <a:p>
            <a:fld id="{FE24D30B-7BC0-4240-955B-D207753F8EE0}" type="datetimeFigureOut">
              <a:rPr kumimoji="1" lang="ja-JP" altLang="en-US" smtClean="0"/>
              <a:t>2023/2/10</a:t>
            </a:fld>
            <a:endParaRPr kumimoji="1" lang="ja-JP" altLang="en-US"/>
          </a:p>
        </p:txBody>
      </p:sp>
      <p:sp>
        <p:nvSpPr>
          <p:cNvPr id="8" name="フッター プレースホルダー 7">
            <a:extLst>
              <a:ext uri="{FF2B5EF4-FFF2-40B4-BE49-F238E27FC236}">
                <a16:creationId xmlns:a16="http://schemas.microsoft.com/office/drawing/2014/main" id="{1B867ABD-1323-ED2F-FB7C-B5AB95AAFC1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AB173F6A-05E5-D633-DF91-01B4EE6EFAEC}"/>
              </a:ext>
            </a:extLst>
          </p:cNvPr>
          <p:cNvSpPr>
            <a:spLocks noGrp="1"/>
          </p:cNvSpPr>
          <p:nvPr>
            <p:ph type="sldNum" sz="quarter" idx="12"/>
          </p:nvPr>
        </p:nvSpPr>
        <p:spPr/>
        <p:txBody>
          <a:bodyPr/>
          <a:lstStyle/>
          <a:p>
            <a:fld id="{5E9CF6B0-F128-4128-80FB-D95C3AA24107}" type="slidenum">
              <a:rPr kumimoji="1" lang="ja-JP" altLang="en-US" smtClean="0"/>
              <a:t>‹#›</a:t>
            </a:fld>
            <a:endParaRPr kumimoji="1" lang="ja-JP" altLang="en-US"/>
          </a:p>
        </p:txBody>
      </p:sp>
    </p:spTree>
    <p:extLst>
      <p:ext uri="{BB962C8B-B14F-4D97-AF65-F5344CB8AC3E}">
        <p14:creationId xmlns:p14="http://schemas.microsoft.com/office/powerpoint/2010/main" val="892751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A56C56-9EBD-E319-58B7-96F70304663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2774120-80BC-74AD-1F4A-C11C13667FD3}"/>
              </a:ext>
            </a:extLst>
          </p:cNvPr>
          <p:cNvSpPr>
            <a:spLocks noGrp="1"/>
          </p:cNvSpPr>
          <p:nvPr>
            <p:ph type="dt" sz="half" idx="10"/>
          </p:nvPr>
        </p:nvSpPr>
        <p:spPr/>
        <p:txBody>
          <a:bodyPr/>
          <a:lstStyle/>
          <a:p>
            <a:fld id="{FE24D30B-7BC0-4240-955B-D207753F8EE0}" type="datetimeFigureOut">
              <a:rPr kumimoji="1" lang="ja-JP" altLang="en-US" smtClean="0"/>
              <a:t>2023/2/10</a:t>
            </a:fld>
            <a:endParaRPr kumimoji="1" lang="ja-JP" altLang="en-US"/>
          </a:p>
        </p:txBody>
      </p:sp>
      <p:sp>
        <p:nvSpPr>
          <p:cNvPr id="4" name="フッター プレースホルダー 3">
            <a:extLst>
              <a:ext uri="{FF2B5EF4-FFF2-40B4-BE49-F238E27FC236}">
                <a16:creationId xmlns:a16="http://schemas.microsoft.com/office/drawing/2014/main" id="{CC1BE808-092E-F399-DB20-439BF3B9BC3E}"/>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AFD446CE-60A7-F610-7C65-B0C049C13F21}"/>
              </a:ext>
            </a:extLst>
          </p:cNvPr>
          <p:cNvSpPr>
            <a:spLocks noGrp="1"/>
          </p:cNvSpPr>
          <p:nvPr>
            <p:ph type="sldNum" sz="quarter" idx="12"/>
          </p:nvPr>
        </p:nvSpPr>
        <p:spPr/>
        <p:txBody>
          <a:bodyPr/>
          <a:lstStyle/>
          <a:p>
            <a:fld id="{5E9CF6B0-F128-4128-80FB-D95C3AA24107}" type="slidenum">
              <a:rPr kumimoji="1" lang="ja-JP" altLang="en-US" smtClean="0"/>
              <a:t>‹#›</a:t>
            </a:fld>
            <a:endParaRPr kumimoji="1" lang="ja-JP" altLang="en-US"/>
          </a:p>
        </p:txBody>
      </p:sp>
    </p:spTree>
    <p:extLst>
      <p:ext uri="{BB962C8B-B14F-4D97-AF65-F5344CB8AC3E}">
        <p14:creationId xmlns:p14="http://schemas.microsoft.com/office/powerpoint/2010/main" val="4004662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EC4952AD-33FC-3382-98BF-55E7FD46B9E4}"/>
              </a:ext>
            </a:extLst>
          </p:cNvPr>
          <p:cNvSpPr>
            <a:spLocks noGrp="1"/>
          </p:cNvSpPr>
          <p:nvPr>
            <p:ph type="dt" sz="half" idx="10"/>
          </p:nvPr>
        </p:nvSpPr>
        <p:spPr/>
        <p:txBody>
          <a:bodyPr/>
          <a:lstStyle/>
          <a:p>
            <a:fld id="{FE24D30B-7BC0-4240-955B-D207753F8EE0}" type="datetimeFigureOut">
              <a:rPr kumimoji="1" lang="ja-JP" altLang="en-US" smtClean="0"/>
              <a:t>2023/2/10</a:t>
            </a:fld>
            <a:endParaRPr kumimoji="1" lang="ja-JP" altLang="en-US"/>
          </a:p>
        </p:txBody>
      </p:sp>
      <p:sp>
        <p:nvSpPr>
          <p:cNvPr id="3" name="フッター プレースホルダー 2">
            <a:extLst>
              <a:ext uri="{FF2B5EF4-FFF2-40B4-BE49-F238E27FC236}">
                <a16:creationId xmlns:a16="http://schemas.microsoft.com/office/drawing/2014/main" id="{7D3F5717-9AB0-7803-3708-EF4F908D8C31}"/>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A3C68F2-E7B0-6795-A83B-8D5AF703C233}"/>
              </a:ext>
            </a:extLst>
          </p:cNvPr>
          <p:cNvSpPr>
            <a:spLocks noGrp="1"/>
          </p:cNvSpPr>
          <p:nvPr>
            <p:ph type="sldNum" sz="quarter" idx="12"/>
          </p:nvPr>
        </p:nvSpPr>
        <p:spPr/>
        <p:txBody>
          <a:bodyPr/>
          <a:lstStyle/>
          <a:p>
            <a:fld id="{5E9CF6B0-F128-4128-80FB-D95C3AA24107}" type="slidenum">
              <a:rPr kumimoji="1" lang="ja-JP" altLang="en-US" smtClean="0"/>
              <a:t>‹#›</a:t>
            </a:fld>
            <a:endParaRPr kumimoji="1" lang="ja-JP" altLang="en-US"/>
          </a:p>
        </p:txBody>
      </p:sp>
    </p:spTree>
    <p:extLst>
      <p:ext uri="{BB962C8B-B14F-4D97-AF65-F5344CB8AC3E}">
        <p14:creationId xmlns:p14="http://schemas.microsoft.com/office/powerpoint/2010/main" val="4160054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302D3F-BB31-3424-BC31-C3DBD70A3C7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30A41BA-0EBF-0108-6295-F0D2EF92A5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BB212FB-582F-7106-793B-17EFC95D9E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288B7F1-BA7C-1391-B1C0-8C97C25BDAC0}"/>
              </a:ext>
            </a:extLst>
          </p:cNvPr>
          <p:cNvSpPr>
            <a:spLocks noGrp="1"/>
          </p:cNvSpPr>
          <p:nvPr>
            <p:ph type="dt" sz="half" idx="10"/>
          </p:nvPr>
        </p:nvSpPr>
        <p:spPr/>
        <p:txBody>
          <a:bodyPr/>
          <a:lstStyle/>
          <a:p>
            <a:fld id="{FE24D30B-7BC0-4240-955B-D207753F8EE0}" type="datetimeFigureOut">
              <a:rPr kumimoji="1" lang="ja-JP" altLang="en-US" smtClean="0"/>
              <a:t>2023/2/10</a:t>
            </a:fld>
            <a:endParaRPr kumimoji="1" lang="ja-JP" altLang="en-US"/>
          </a:p>
        </p:txBody>
      </p:sp>
      <p:sp>
        <p:nvSpPr>
          <p:cNvPr id="6" name="フッター プレースホルダー 5">
            <a:extLst>
              <a:ext uri="{FF2B5EF4-FFF2-40B4-BE49-F238E27FC236}">
                <a16:creationId xmlns:a16="http://schemas.microsoft.com/office/drawing/2014/main" id="{83F800FD-8022-AFF5-8356-FB9ED9ABCD8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D416FDD-1469-7566-47E8-90B223FCA05B}"/>
              </a:ext>
            </a:extLst>
          </p:cNvPr>
          <p:cNvSpPr>
            <a:spLocks noGrp="1"/>
          </p:cNvSpPr>
          <p:nvPr>
            <p:ph type="sldNum" sz="quarter" idx="12"/>
          </p:nvPr>
        </p:nvSpPr>
        <p:spPr/>
        <p:txBody>
          <a:bodyPr/>
          <a:lstStyle/>
          <a:p>
            <a:fld id="{5E9CF6B0-F128-4128-80FB-D95C3AA24107}" type="slidenum">
              <a:rPr kumimoji="1" lang="ja-JP" altLang="en-US" smtClean="0"/>
              <a:t>‹#›</a:t>
            </a:fld>
            <a:endParaRPr kumimoji="1" lang="ja-JP" altLang="en-US"/>
          </a:p>
        </p:txBody>
      </p:sp>
    </p:spTree>
    <p:extLst>
      <p:ext uri="{BB962C8B-B14F-4D97-AF65-F5344CB8AC3E}">
        <p14:creationId xmlns:p14="http://schemas.microsoft.com/office/powerpoint/2010/main" val="3907598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CD4C57-9725-E979-8321-02964E874A8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BA744E4C-17CC-8B59-FD80-36C785E800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3E503BE7-5A58-0AF7-279E-8AF9C443E3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9ADF4EB-58F2-AD6E-D15A-1B1E12D076C1}"/>
              </a:ext>
            </a:extLst>
          </p:cNvPr>
          <p:cNvSpPr>
            <a:spLocks noGrp="1"/>
          </p:cNvSpPr>
          <p:nvPr>
            <p:ph type="dt" sz="half" idx="10"/>
          </p:nvPr>
        </p:nvSpPr>
        <p:spPr/>
        <p:txBody>
          <a:bodyPr/>
          <a:lstStyle/>
          <a:p>
            <a:fld id="{FE24D30B-7BC0-4240-955B-D207753F8EE0}" type="datetimeFigureOut">
              <a:rPr kumimoji="1" lang="ja-JP" altLang="en-US" smtClean="0"/>
              <a:t>2023/2/10</a:t>
            </a:fld>
            <a:endParaRPr kumimoji="1" lang="ja-JP" altLang="en-US"/>
          </a:p>
        </p:txBody>
      </p:sp>
      <p:sp>
        <p:nvSpPr>
          <p:cNvPr id="6" name="フッター プレースホルダー 5">
            <a:extLst>
              <a:ext uri="{FF2B5EF4-FFF2-40B4-BE49-F238E27FC236}">
                <a16:creationId xmlns:a16="http://schemas.microsoft.com/office/drawing/2014/main" id="{6A4B3D3F-06BA-A72D-295A-87D3412F100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3694EBD-D073-5E62-511F-0A44DE99D996}"/>
              </a:ext>
            </a:extLst>
          </p:cNvPr>
          <p:cNvSpPr>
            <a:spLocks noGrp="1"/>
          </p:cNvSpPr>
          <p:nvPr>
            <p:ph type="sldNum" sz="quarter" idx="12"/>
          </p:nvPr>
        </p:nvSpPr>
        <p:spPr/>
        <p:txBody>
          <a:bodyPr/>
          <a:lstStyle/>
          <a:p>
            <a:fld id="{5E9CF6B0-F128-4128-80FB-D95C3AA24107}" type="slidenum">
              <a:rPr kumimoji="1" lang="ja-JP" altLang="en-US" smtClean="0"/>
              <a:t>‹#›</a:t>
            </a:fld>
            <a:endParaRPr kumimoji="1" lang="ja-JP" altLang="en-US"/>
          </a:p>
        </p:txBody>
      </p:sp>
    </p:spTree>
    <p:extLst>
      <p:ext uri="{BB962C8B-B14F-4D97-AF65-F5344CB8AC3E}">
        <p14:creationId xmlns:p14="http://schemas.microsoft.com/office/powerpoint/2010/main" val="1325606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5E34334-5C50-E54A-C3CD-D3A6E0C06A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B52109B-8B94-3693-BF40-50229E5101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D298A25-2622-3DC0-8A9A-50E2272960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24D30B-7BC0-4240-955B-D207753F8EE0}" type="datetimeFigureOut">
              <a:rPr kumimoji="1" lang="ja-JP" altLang="en-US" smtClean="0"/>
              <a:t>2023/2/10</a:t>
            </a:fld>
            <a:endParaRPr kumimoji="1" lang="ja-JP" altLang="en-US"/>
          </a:p>
        </p:txBody>
      </p:sp>
      <p:sp>
        <p:nvSpPr>
          <p:cNvPr id="5" name="フッター プレースホルダー 4">
            <a:extLst>
              <a:ext uri="{FF2B5EF4-FFF2-40B4-BE49-F238E27FC236}">
                <a16:creationId xmlns:a16="http://schemas.microsoft.com/office/drawing/2014/main" id="{87C03607-9FC3-4735-8711-DED1F460EE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C94769F8-12FF-5ED6-AB08-456B392772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9CF6B0-F128-4128-80FB-D95C3AA24107}" type="slidenum">
              <a:rPr kumimoji="1" lang="ja-JP" altLang="en-US" smtClean="0"/>
              <a:t>‹#›</a:t>
            </a:fld>
            <a:endParaRPr kumimoji="1" lang="ja-JP" altLang="en-US"/>
          </a:p>
        </p:txBody>
      </p:sp>
    </p:spTree>
    <p:extLst>
      <p:ext uri="{BB962C8B-B14F-4D97-AF65-F5344CB8AC3E}">
        <p14:creationId xmlns:p14="http://schemas.microsoft.com/office/powerpoint/2010/main" val="9850146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microsoft.com/office/2018/10/relationships/comments" Target="../comments/modernComment_118_510589EF.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511.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9.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48.png"/><Relationship Id="rId3" Type="http://schemas.openxmlformats.org/officeDocument/2006/relationships/image" Target="../media/image40.png"/><Relationship Id="rId7" Type="http://schemas.openxmlformats.org/officeDocument/2006/relationships/image" Target="../media/image38.png"/><Relationship Id="rId12" Type="http://schemas.openxmlformats.org/officeDocument/2006/relationships/image" Target="../media/image47.png"/><Relationship Id="rId2" Type="http://schemas.microsoft.com/office/2018/10/relationships/comments" Target="../comments/modernComment_133_2A89D179.xml"/><Relationship Id="rId1" Type="http://schemas.openxmlformats.org/officeDocument/2006/relationships/slideLayout" Target="../slideLayouts/slideLayout2.xml"/><Relationship Id="rId6" Type="http://schemas.openxmlformats.org/officeDocument/2006/relationships/image" Target="../media/image43.png"/><Relationship Id="rId11" Type="http://schemas.openxmlformats.org/officeDocument/2006/relationships/image" Target="../media/image46.png"/><Relationship Id="rId5" Type="http://schemas.openxmlformats.org/officeDocument/2006/relationships/image" Target="../media/image42.png"/><Relationship Id="rId10" Type="http://schemas.openxmlformats.org/officeDocument/2006/relationships/image" Target="../media/image45.png"/><Relationship Id="rId4" Type="http://schemas.openxmlformats.org/officeDocument/2006/relationships/image" Target="../media/image41.png"/><Relationship Id="rId9" Type="http://schemas.openxmlformats.org/officeDocument/2006/relationships/image" Target="../media/image44.png"/><Relationship Id="rId14" Type="http://schemas.openxmlformats.org/officeDocument/2006/relationships/image" Target="../media/image4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440.png"/><Relationship Id="rId3" Type="http://schemas.openxmlformats.org/officeDocument/2006/relationships/image" Target="../media/image51.png"/><Relationship Id="rId7" Type="http://schemas.openxmlformats.org/officeDocument/2006/relationships/image" Target="../media/image430.pn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420.png"/><Relationship Id="rId9" Type="http://schemas.openxmlformats.org/officeDocument/2006/relationships/image" Target="../media/image52.png"/></Relationships>
</file>

<file path=ppt/slides/_rels/slide2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22.xml.rels><?xml version="1.0" encoding="UTF-8" standalone="yes"?>
<Relationships xmlns="http://schemas.openxmlformats.org/package/2006/relationships"><Relationship Id="rId3" Type="http://schemas.openxmlformats.org/officeDocument/2006/relationships/image" Target="../media/image520.png"/><Relationship Id="rId2" Type="http://schemas.openxmlformats.org/officeDocument/2006/relationships/image" Target="../media/image5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40.png"/><Relationship Id="rId2" Type="http://schemas.openxmlformats.org/officeDocument/2006/relationships/image" Target="../media/image5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50.png"/><Relationship Id="rId7"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7.png"/><Relationship Id="rId10" Type="http://schemas.openxmlformats.org/officeDocument/2006/relationships/image" Target="../media/image62.png"/><Relationship Id="rId4" Type="http://schemas.openxmlformats.org/officeDocument/2006/relationships/image" Target="../media/image56.png"/><Relationship Id="rId9" Type="http://schemas.openxmlformats.org/officeDocument/2006/relationships/image" Target="../media/image61.png"/></Relationships>
</file>

<file path=ppt/slides/_rels/slide25.xml.rels><?xml version="1.0" encoding="UTF-8" standalone="yes"?>
<Relationships xmlns="http://schemas.openxmlformats.org/package/2006/relationships"><Relationship Id="rId3" Type="http://schemas.openxmlformats.org/officeDocument/2006/relationships/image" Target="../media/image63.png"/><Relationship Id="rId7" Type="http://schemas.openxmlformats.org/officeDocument/2006/relationships/image" Target="../media/image67.png"/><Relationship Id="rId1" Type="http://schemas.openxmlformats.org/officeDocument/2006/relationships/slideLayout" Target="../slideLayouts/slideLayout2.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6AA67C-78F7-E1E0-34DE-BC3E53DB831B}"/>
              </a:ext>
            </a:extLst>
          </p:cNvPr>
          <p:cNvSpPr>
            <a:spLocks noGrp="1"/>
          </p:cNvSpPr>
          <p:nvPr>
            <p:ph type="ctrTitle"/>
          </p:nvPr>
        </p:nvSpPr>
        <p:spPr>
          <a:xfrm>
            <a:off x="1202787" y="2036763"/>
            <a:ext cx="9786425" cy="2387600"/>
          </a:xfrm>
        </p:spPr>
        <p:txBody>
          <a:bodyPr/>
          <a:lstStyle/>
          <a:p>
            <a:r>
              <a:rPr kumimoji="1" lang="en-US" altLang="ja-JP"/>
              <a:t>ICS</a:t>
            </a:r>
            <a:r>
              <a:rPr lang="ja-JP" altLang="en-US"/>
              <a:t>におけるイールドカーブの作成手法</a:t>
            </a:r>
            <a:endParaRPr kumimoji="1" lang="ja-JP" altLang="en-US"/>
          </a:p>
        </p:txBody>
      </p:sp>
    </p:spTree>
    <p:extLst>
      <p:ext uri="{BB962C8B-B14F-4D97-AF65-F5344CB8AC3E}">
        <p14:creationId xmlns:p14="http://schemas.microsoft.com/office/powerpoint/2010/main" val="15288678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7A398E-83B9-0E61-A9DA-8C7410E2662F}"/>
              </a:ext>
            </a:extLst>
          </p:cNvPr>
          <p:cNvSpPr>
            <a:spLocks noGrp="1"/>
          </p:cNvSpPr>
          <p:nvPr>
            <p:ph type="title"/>
          </p:nvPr>
        </p:nvSpPr>
        <p:spPr/>
        <p:txBody>
          <a:bodyPr/>
          <a:lstStyle/>
          <a:p>
            <a:r>
              <a:rPr lang="ja-JP" altLang="en-US" dirty="0"/>
              <a:t>上乗せするスプレッドの種類</a:t>
            </a:r>
            <a:r>
              <a:rPr lang="en-US" altLang="ja-JP" dirty="0"/>
              <a:t>[1]</a:t>
            </a:r>
            <a:endParaRPr kumimoji="1" lang="ja-JP" altLang="en-US" dirty="0"/>
          </a:p>
        </p:txBody>
      </p:sp>
      <p:sp>
        <p:nvSpPr>
          <p:cNvPr id="4" name="四角形: 角を丸くする 3">
            <a:extLst>
              <a:ext uri="{FF2B5EF4-FFF2-40B4-BE49-F238E27FC236}">
                <a16:creationId xmlns:a16="http://schemas.microsoft.com/office/drawing/2014/main" id="{017D2C7B-CE1C-C650-D967-158730C48AF5}"/>
              </a:ext>
            </a:extLst>
          </p:cNvPr>
          <p:cNvSpPr/>
          <p:nvPr/>
        </p:nvSpPr>
        <p:spPr>
          <a:xfrm>
            <a:off x="978876" y="907473"/>
            <a:ext cx="10374923" cy="914400"/>
          </a:xfrm>
          <a:prstGeom prst="round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solidFill>
              </a:rPr>
              <a:t>・</a:t>
            </a:r>
            <a:r>
              <a:rPr lang="ja-JP" altLang="en-US" sz="2000" dirty="0">
                <a:solidFill>
                  <a:schemeClr val="tx1"/>
                </a:solidFill>
              </a:rPr>
              <a:t>区分</a:t>
            </a:r>
            <a:r>
              <a:rPr lang="en-US" altLang="ja-JP" sz="2000" dirty="0">
                <a:solidFill>
                  <a:schemeClr val="tx1"/>
                </a:solidFill>
              </a:rPr>
              <a:t>1</a:t>
            </a:r>
            <a:r>
              <a:rPr lang="ja-JP" altLang="en-US" sz="2000" dirty="0">
                <a:solidFill>
                  <a:schemeClr val="tx1"/>
                </a:solidFill>
              </a:rPr>
              <a:t>の市場金利に上乗せスプレッドを可算し，</a:t>
            </a:r>
            <a:r>
              <a:rPr lang="en-US" altLang="ja-JP" sz="2000" dirty="0">
                <a:solidFill>
                  <a:schemeClr val="tx1"/>
                </a:solidFill>
              </a:rPr>
              <a:t>Smith-Wilson</a:t>
            </a:r>
            <a:r>
              <a:rPr lang="ja-JP" altLang="en-US" sz="2000" dirty="0">
                <a:solidFill>
                  <a:schemeClr val="tx1"/>
                </a:solidFill>
              </a:rPr>
              <a:t>法で補間・補外することでイールドを作成する．スプレッドの種類は</a:t>
            </a:r>
            <a:r>
              <a:rPr lang="en-US" altLang="ja-JP" sz="2000" dirty="0">
                <a:solidFill>
                  <a:schemeClr val="tx1"/>
                </a:solidFill>
              </a:rPr>
              <a:t>8</a:t>
            </a:r>
            <a:r>
              <a:rPr lang="ja-JP" altLang="en-US" sz="2000" dirty="0">
                <a:solidFill>
                  <a:schemeClr val="tx1"/>
                </a:solidFill>
              </a:rPr>
              <a:t>種類存在．</a:t>
            </a:r>
            <a:endParaRPr lang="en-US" altLang="ja-JP" sz="2000" dirty="0">
              <a:solidFill>
                <a:schemeClr val="tx1"/>
              </a:solidFill>
            </a:endParaRPr>
          </a:p>
          <a:p>
            <a:r>
              <a:rPr kumimoji="1" lang="ja-JP" altLang="en-US" sz="2000" dirty="0">
                <a:solidFill>
                  <a:schemeClr val="tx1"/>
                </a:solidFill>
              </a:rPr>
              <a:t>・</a:t>
            </a:r>
            <a:r>
              <a:rPr kumimoji="1" lang="en-US" altLang="ja-JP" sz="2000" dirty="0">
                <a:solidFill>
                  <a:schemeClr val="tx1"/>
                </a:solidFill>
              </a:rPr>
              <a:t>Valuation</a:t>
            </a:r>
            <a:r>
              <a:rPr kumimoji="1" lang="ja-JP" altLang="en-US" sz="2000" dirty="0">
                <a:solidFill>
                  <a:schemeClr val="tx1"/>
                </a:solidFill>
              </a:rPr>
              <a:t>，</a:t>
            </a:r>
            <a:r>
              <a:rPr kumimoji="1" lang="en-US" altLang="ja-JP" sz="2000" dirty="0">
                <a:solidFill>
                  <a:schemeClr val="tx1"/>
                </a:solidFill>
              </a:rPr>
              <a:t>NDSR Up</a:t>
            </a:r>
            <a:r>
              <a:rPr kumimoji="1" lang="ja-JP" altLang="en-US" sz="2000" dirty="0">
                <a:solidFill>
                  <a:schemeClr val="tx1"/>
                </a:solidFill>
              </a:rPr>
              <a:t>，</a:t>
            </a:r>
            <a:r>
              <a:rPr kumimoji="1" lang="en-US" altLang="ja-JP" sz="2000" dirty="0">
                <a:solidFill>
                  <a:schemeClr val="tx1"/>
                </a:solidFill>
              </a:rPr>
              <a:t>NDSR </a:t>
            </a:r>
            <a:r>
              <a:rPr kumimoji="1" lang="en-US" altLang="ja-JP" sz="2000" dirty="0" err="1">
                <a:solidFill>
                  <a:schemeClr val="tx1"/>
                </a:solidFill>
              </a:rPr>
              <a:t>Dn</a:t>
            </a:r>
            <a:r>
              <a:rPr kumimoji="1" lang="ja-JP" altLang="en-US" sz="2000" dirty="0">
                <a:solidFill>
                  <a:schemeClr val="tx1"/>
                </a:solidFill>
              </a:rPr>
              <a:t>は負債評価，それ以外は金利リスク評価に用いる．</a:t>
            </a:r>
            <a:endParaRPr kumimoji="1" lang="en-US" altLang="ja-JP" sz="2000" dirty="0">
              <a:solidFill>
                <a:schemeClr val="tx1"/>
              </a:solidFill>
            </a:endParaRPr>
          </a:p>
        </p:txBody>
      </p:sp>
      <p:pic>
        <p:nvPicPr>
          <p:cNvPr id="6" name="図 5">
            <a:extLst>
              <a:ext uri="{FF2B5EF4-FFF2-40B4-BE49-F238E27FC236}">
                <a16:creationId xmlns:a16="http://schemas.microsoft.com/office/drawing/2014/main" id="{4ED5F65C-48AE-71EC-9EF6-F17D7B72FBED}"/>
              </a:ext>
            </a:extLst>
          </p:cNvPr>
          <p:cNvPicPr>
            <a:picLocks noChangeAspect="1"/>
          </p:cNvPicPr>
          <p:nvPr/>
        </p:nvPicPr>
        <p:blipFill>
          <a:blip r:embed="rId2"/>
          <a:stretch>
            <a:fillRect/>
          </a:stretch>
        </p:blipFill>
        <p:spPr>
          <a:xfrm>
            <a:off x="1936575" y="2278127"/>
            <a:ext cx="8459524" cy="4579873"/>
          </a:xfrm>
          <a:prstGeom prst="rect">
            <a:avLst/>
          </a:prstGeom>
        </p:spPr>
      </p:pic>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2C17E79D-9E5C-82F7-D6E4-69A2873F0D42}"/>
                  </a:ext>
                </a:extLst>
              </p:cNvPr>
              <p:cNvSpPr txBox="1"/>
              <p:nvPr/>
            </p:nvSpPr>
            <p:spPr>
              <a:xfrm>
                <a:off x="2598820" y="1908795"/>
                <a:ext cx="7354899" cy="369332"/>
              </a:xfrm>
              <a:prstGeom prst="rect">
                <a:avLst/>
              </a:prstGeom>
              <a:noFill/>
            </p:spPr>
            <p:txBody>
              <a:bodyPr wrap="none" rtlCol="0">
                <a:spAutoFit/>
              </a:bodyPr>
              <a:lstStyle/>
              <a:p>
                <a:r>
                  <a:rPr kumimoji="1" lang="ja-JP" altLang="en-US"/>
                  <a:t>各</a:t>
                </a:r>
                <a:r>
                  <a:rPr lang="ja-JP" altLang="en-US"/>
                  <a:t>イールド</a:t>
                </a:r>
                <a14:m>
                  <m:oMath xmlns:m="http://schemas.openxmlformats.org/officeDocument/2006/math">
                    <m:r>
                      <a:rPr lang="en-US" altLang="ja-JP" b="0" i="1" smtClean="0">
                        <a:latin typeface="Cambria Math" panose="02040503050406030204" pitchFamily="18" charset="0"/>
                      </a:rPr>
                      <m:t>−</m:t>
                    </m:r>
                  </m:oMath>
                </a14:m>
                <a:r>
                  <a:rPr lang="ja-JP" altLang="en-US"/>
                  <a:t>リスクフリーレートの値（</a:t>
                </a:r>
                <a:r>
                  <a:rPr lang="en-US" altLang="ja-JP"/>
                  <a:t>General</a:t>
                </a:r>
                <a:r>
                  <a:rPr lang="ja-JP" altLang="en-US"/>
                  <a:t>バケット，</a:t>
                </a:r>
                <a:r>
                  <a:rPr lang="en-US" altLang="ja-JP"/>
                  <a:t>JPY</a:t>
                </a:r>
                <a:r>
                  <a:rPr lang="ja-JP" altLang="en-US"/>
                  <a:t>の例）</a:t>
                </a:r>
                <a:endParaRPr kumimoji="1" lang="ja-JP" altLang="en-US"/>
              </a:p>
            </p:txBody>
          </p:sp>
        </mc:Choice>
        <mc:Fallback xmlns="">
          <p:sp>
            <p:nvSpPr>
              <p:cNvPr id="8" name="テキスト ボックス 7">
                <a:extLst>
                  <a:ext uri="{FF2B5EF4-FFF2-40B4-BE49-F238E27FC236}">
                    <a16:creationId xmlns:a16="http://schemas.microsoft.com/office/drawing/2014/main" id="{2C17E79D-9E5C-82F7-D6E4-69A2873F0D42}"/>
                  </a:ext>
                </a:extLst>
              </p:cNvPr>
              <p:cNvSpPr txBox="1">
                <a:spLocks noRot="1" noChangeAspect="1" noMove="1" noResize="1" noEditPoints="1" noAdjustHandles="1" noChangeArrowheads="1" noChangeShapeType="1" noTextEdit="1"/>
              </p:cNvSpPr>
              <p:nvPr/>
            </p:nvSpPr>
            <p:spPr>
              <a:xfrm>
                <a:off x="2598820" y="1908795"/>
                <a:ext cx="7354899" cy="369332"/>
              </a:xfrm>
              <a:prstGeom prst="rect">
                <a:avLst/>
              </a:prstGeom>
              <a:blipFill>
                <a:blip r:embed="rId4"/>
                <a:stretch>
                  <a:fillRect l="-663" t="-6557" b="-26230"/>
                </a:stretch>
              </a:blipFill>
            </p:spPr>
            <p:txBody>
              <a:bodyPr/>
              <a:lstStyle/>
              <a:p>
                <a:r>
                  <a:rPr lang="en-US">
                    <a:noFill/>
                  </a:rPr>
                  <a:t> </a:t>
                </a:r>
              </a:p>
            </p:txBody>
          </p:sp>
        </mc:Fallback>
      </mc:AlternateContent>
    </p:spTree>
    <p:extLst>
      <p:ext uri="{BB962C8B-B14F-4D97-AF65-F5344CB8AC3E}">
        <p14:creationId xmlns:p14="http://schemas.microsoft.com/office/powerpoint/2010/main" val="3040482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7A398E-83B9-0E61-A9DA-8C7410E2662F}"/>
              </a:ext>
            </a:extLst>
          </p:cNvPr>
          <p:cNvSpPr>
            <a:spLocks noGrp="1"/>
          </p:cNvSpPr>
          <p:nvPr>
            <p:ph type="title"/>
          </p:nvPr>
        </p:nvSpPr>
        <p:spPr/>
        <p:txBody>
          <a:bodyPr>
            <a:normAutofit/>
          </a:bodyPr>
          <a:lstStyle/>
          <a:p>
            <a:r>
              <a:rPr kumimoji="1" lang="ja-JP" altLang="en-US" dirty="0"/>
              <a:t>イールドカーブの作成（</a:t>
            </a:r>
            <a:r>
              <a:rPr kumimoji="1" lang="en-US" altLang="ja-JP" dirty="0"/>
              <a:t>Valuation</a:t>
            </a:r>
            <a:r>
              <a:rPr kumimoji="1" lang="ja-JP" altLang="en-US" dirty="0"/>
              <a:t>）</a:t>
            </a:r>
            <a:r>
              <a:rPr kumimoji="1" lang="en-US" altLang="ja-JP" dirty="0"/>
              <a:t>[1]</a:t>
            </a:r>
            <a:endParaRPr kumimoji="1" lang="ja-JP" altLang="en-US" dirty="0"/>
          </a:p>
        </p:txBody>
      </p:sp>
      <p:sp>
        <p:nvSpPr>
          <p:cNvPr id="4" name="四角形: 角を丸くする 3">
            <a:extLst>
              <a:ext uri="{FF2B5EF4-FFF2-40B4-BE49-F238E27FC236}">
                <a16:creationId xmlns:a16="http://schemas.microsoft.com/office/drawing/2014/main" id="{017D2C7B-CE1C-C650-D967-158730C48AF5}"/>
              </a:ext>
            </a:extLst>
          </p:cNvPr>
          <p:cNvSpPr/>
          <p:nvPr/>
        </p:nvSpPr>
        <p:spPr>
          <a:xfrm>
            <a:off x="978876" y="907473"/>
            <a:ext cx="10374923" cy="914400"/>
          </a:xfrm>
          <a:prstGeom prst="round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400">
                <a:solidFill>
                  <a:schemeClr val="tx1"/>
                </a:solidFill>
              </a:rPr>
              <a:t>General</a:t>
            </a:r>
            <a:r>
              <a:rPr kumimoji="1" lang="ja-JP" altLang="en-US" sz="2400">
                <a:solidFill>
                  <a:schemeClr val="tx1"/>
                </a:solidFill>
              </a:rPr>
              <a:t>バケットではリスク補正後の通貨別、信用ランク別のスプレッドをポートフォリオのウェイトで加重平均する。</a:t>
            </a:r>
          </a:p>
        </p:txBody>
      </p:sp>
      <mc:AlternateContent xmlns:mc="http://schemas.openxmlformats.org/markup-compatibility/2006" xmlns:a14="http://schemas.microsoft.com/office/drawing/2010/main">
        <mc:Choice Requires="a14">
          <p:graphicFrame>
            <p:nvGraphicFramePr>
              <p:cNvPr id="6" name="表 5">
                <a:extLst>
                  <a:ext uri="{FF2B5EF4-FFF2-40B4-BE49-F238E27FC236}">
                    <a16:creationId xmlns:a16="http://schemas.microsoft.com/office/drawing/2014/main" id="{C433771C-F122-DFA0-10F9-18E688FE5C3C}"/>
                  </a:ext>
                </a:extLst>
              </p:cNvPr>
              <p:cNvGraphicFramePr>
                <a:graphicFrameLocks noGrp="1"/>
              </p:cNvGraphicFramePr>
              <p:nvPr>
                <p:extLst>
                  <p:ext uri="{D42A27DB-BD31-4B8C-83A1-F6EECF244321}">
                    <p14:modId xmlns:p14="http://schemas.microsoft.com/office/powerpoint/2010/main" val="4239900527"/>
                  </p:ext>
                </p:extLst>
              </p:nvPr>
            </p:nvGraphicFramePr>
            <p:xfrm>
              <a:off x="1753850" y="2669309"/>
              <a:ext cx="9599950" cy="3109857"/>
            </p:xfrm>
            <a:graphic>
              <a:graphicData uri="http://schemas.openxmlformats.org/drawingml/2006/table">
                <a:tbl>
                  <a:tblPr firstRow="1" firstCol="1" bandRow="1">
                    <a:tableStyleId>{5C22544A-7EE6-4342-B048-85BDC9FD1C3A}</a:tableStyleId>
                  </a:tblPr>
                  <a:tblGrid>
                    <a:gridCol w="647663">
                      <a:extLst>
                        <a:ext uri="{9D8B030D-6E8A-4147-A177-3AD203B41FA5}">
                          <a16:colId xmlns:a16="http://schemas.microsoft.com/office/drawing/2014/main" val="3145412298"/>
                        </a:ext>
                      </a:extLst>
                    </a:gridCol>
                    <a:gridCol w="8952287">
                      <a:extLst>
                        <a:ext uri="{9D8B030D-6E8A-4147-A177-3AD203B41FA5}">
                          <a16:colId xmlns:a16="http://schemas.microsoft.com/office/drawing/2014/main" val="1685066924"/>
                        </a:ext>
                      </a:extLst>
                    </a:gridCol>
                  </a:tblGrid>
                  <a:tr h="486589">
                    <a:tc>
                      <a:txBody>
                        <a:bodyPr/>
                        <a:lstStyle/>
                        <a:p>
                          <a:pPr algn="just"/>
                          <a14:m>
                            <m:oMathPara xmlns:m="http://schemas.openxmlformats.org/officeDocument/2006/math">
                              <m:oMathParaPr>
                                <m:jc m:val="centerGroup"/>
                              </m:oMathParaPr>
                              <m:oMath xmlns:m="http://schemas.openxmlformats.org/officeDocument/2006/math">
                                <m:sSub>
                                  <m:sSubPr>
                                    <m:ctrlPr>
                                      <a:rPr lang="ja-JP" sz="1800" b="0" i="1" kern="100" smtClean="0">
                                        <a:solidFill>
                                          <a:sysClr val="windowText" lastClr="000000"/>
                                        </a:solidFill>
                                        <a:effectLst/>
                                        <a:latin typeface="Cambria Math" panose="02040503050406030204" pitchFamily="18" charset="0"/>
                                      </a:rPr>
                                    </m:ctrlPr>
                                  </m:sSubPr>
                                  <m:e>
                                    <m:r>
                                      <a:rPr lang="en-US" sz="1800" b="0" i="1" kern="100" smtClean="0">
                                        <a:solidFill>
                                          <a:sysClr val="windowText" lastClr="000000"/>
                                        </a:solidFill>
                                        <a:effectLst/>
                                        <a:latin typeface="Cambria Math" panose="02040503050406030204" pitchFamily="18" charset="0"/>
                                      </a:rPr>
                                      <m:t>𝛺</m:t>
                                    </m:r>
                                  </m:e>
                                  <m:sub>
                                    <m:r>
                                      <m:rPr>
                                        <m:sty m:val="p"/>
                                      </m:rPr>
                                      <a:rPr lang="en-US" altLang="ja-JP" sz="1800" b="0" i="1" kern="100" smtClean="0">
                                        <a:solidFill>
                                          <a:sysClr val="windowText" lastClr="000000"/>
                                        </a:solidFill>
                                        <a:effectLst/>
                                        <a:latin typeface="Cambria Math" panose="02040503050406030204" pitchFamily="18" charset="0"/>
                                      </a:rPr>
                                      <m:t>T</m:t>
                                    </m:r>
                                  </m:sub>
                                </m:sSub>
                              </m:oMath>
                            </m:oMathPara>
                          </a14:m>
                          <a:endParaRPr lang="ja-JP" sz="1800" b="0" kern="100">
                            <a:solidFill>
                              <a:sysClr val="windowText" lastClr="000000"/>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oFill/>
                      </a:tcPr>
                    </a:tc>
                    <a:tc>
                      <a:txBody>
                        <a:bodyPr/>
                        <a:lstStyle/>
                        <a:p>
                          <a:pPr algn="just"/>
                          <a:r>
                            <a:rPr lang="ja-JP" altLang="en-US" sz="1800" b="0" kern="100">
                              <a:solidFill>
                                <a:sysClr val="windowText" lastClr="000000"/>
                              </a:solidFill>
                              <a:effectLst/>
                            </a:rPr>
                            <a:t>：</a:t>
                          </a:r>
                          <a:r>
                            <a:rPr lang="ja-JP" sz="1800" b="0" kern="100">
                              <a:solidFill>
                                <a:sysClr val="windowText" lastClr="000000"/>
                              </a:solidFill>
                              <a:effectLst/>
                            </a:rPr>
                            <a:t>金利が市場から取得できる年限の集合</a:t>
                          </a:r>
                          <a:endParaRPr lang="ja-JP" sz="1800" b="0" kern="100">
                            <a:solidFill>
                              <a:sysClr val="windowText" lastClr="000000"/>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oFill/>
                      </a:tcPr>
                    </a:tc>
                    <a:extLst>
                      <a:ext uri="{0D108BD9-81ED-4DB2-BD59-A6C34878D82A}">
                        <a16:rowId xmlns:a16="http://schemas.microsoft.com/office/drawing/2014/main" val="458632431"/>
                      </a:ext>
                    </a:extLst>
                  </a:tr>
                  <a:tr h="428708">
                    <a:tc>
                      <a:txBody>
                        <a:bodyPr/>
                        <a:lstStyle/>
                        <a:p>
                          <a:pPr algn="just"/>
                          <a14:m>
                            <m:oMathPara xmlns:m="http://schemas.openxmlformats.org/officeDocument/2006/math">
                              <m:oMathParaPr>
                                <m:jc m:val="centerGroup"/>
                              </m:oMathParaPr>
                              <m:oMath xmlns:m="http://schemas.openxmlformats.org/officeDocument/2006/math">
                                <m:sSub>
                                  <m:sSubPr>
                                    <m:ctrlPr>
                                      <a:rPr lang="ja-JP" sz="1800" b="0" i="1" kern="100" smtClean="0">
                                        <a:solidFill>
                                          <a:sysClr val="windowText" lastClr="000000"/>
                                        </a:solidFill>
                                        <a:effectLst/>
                                        <a:latin typeface="Cambria Math" panose="02040503050406030204" pitchFamily="18" charset="0"/>
                                      </a:rPr>
                                    </m:ctrlPr>
                                  </m:sSubPr>
                                  <m:e>
                                    <m:r>
                                      <a:rPr lang="en-US" sz="1800" b="0" i="1" kern="100" smtClean="0">
                                        <a:solidFill>
                                          <a:sysClr val="windowText" lastClr="000000"/>
                                        </a:solidFill>
                                        <a:effectLst/>
                                        <a:latin typeface="Cambria Math" panose="02040503050406030204" pitchFamily="18" charset="0"/>
                                      </a:rPr>
                                      <m:t>𝛺</m:t>
                                    </m:r>
                                  </m:e>
                                  <m:sub>
                                    <m:r>
                                      <m:rPr>
                                        <m:sty m:val="p"/>
                                      </m:rPr>
                                      <a:rPr lang="en-US" altLang="ja-JP" sz="1800" b="0" i="1" kern="100" smtClean="0">
                                        <a:solidFill>
                                          <a:sysClr val="windowText" lastClr="000000"/>
                                        </a:solidFill>
                                        <a:effectLst/>
                                        <a:latin typeface="Cambria Math" panose="02040503050406030204" pitchFamily="18" charset="0"/>
                                      </a:rPr>
                                      <m:t>C</m:t>
                                    </m:r>
                                  </m:sub>
                                </m:sSub>
                              </m:oMath>
                            </m:oMathPara>
                          </a14:m>
                          <a:endParaRPr lang="ja-JP" sz="1800" b="0" kern="100">
                            <a:solidFill>
                              <a:sysClr val="windowText" lastClr="000000"/>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oFill/>
                      </a:tcPr>
                    </a:tc>
                    <a:tc>
                      <a:txBody>
                        <a:bodyPr/>
                        <a:lstStyle/>
                        <a:p>
                          <a:pPr algn="just"/>
                          <a:r>
                            <a:rPr lang="ja-JP" altLang="en-US" sz="1800" b="0" kern="100">
                              <a:solidFill>
                                <a:sysClr val="windowText" lastClr="000000"/>
                              </a:solidFill>
                              <a:effectLst/>
                            </a:rPr>
                            <a:t>：イールド計算対象の通貨の集合</a:t>
                          </a:r>
                          <a:endParaRPr lang="en-US" altLang="ja-JP" sz="1800" b="0" kern="100">
                            <a:solidFill>
                              <a:sysClr val="windowText" lastClr="000000"/>
                            </a:solidFill>
                            <a:effectLst/>
                          </a:endParaRPr>
                        </a:p>
                        <a:p>
                          <a:pPr algn="just"/>
                          <a:r>
                            <a:rPr lang="ja-JP" altLang="en-US" sz="1800" b="0" kern="100">
                              <a:solidFill>
                                <a:sysClr val="windowText" lastClr="000000"/>
                              </a:solidFill>
                              <a:effectLst/>
                            </a:rPr>
                            <a:t>（</a:t>
                          </a:r>
                          <a:r>
                            <a:rPr lang="en-US" altLang="ja-JP" sz="1800" b="0" kern="100">
                              <a:solidFill>
                                <a:sysClr val="windowText" lastClr="000000"/>
                              </a:solidFill>
                              <a:effectLst/>
                            </a:rPr>
                            <a:t>AUD,BRL,CAD,CHF,CLP,CNY,COP,CZK,DKK,EUR,GBP,HKD,HUF,IDR,</a:t>
                          </a:r>
                        </a:p>
                        <a:p>
                          <a:pPr algn="just"/>
                          <a:r>
                            <a:rPr lang="en-US" altLang="ja-JP" sz="1800" b="0" kern="100">
                              <a:solidFill>
                                <a:sysClr val="windowText" lastClr="000000"/>
                              </a:solidFill>
                              <a:effectLst/>
                            </a:rPr>
                            <a:t>ILS,INR,JPY,KRW,MXN,MYR,NOK,NZD,PEN,PHP,PLN,RON,RUB,SAR,SEK,</a:t>
                          </a:r>
                        </a:p>
                        <a:p>
                          <a:pPr algn="just"/>
                          <a:r>
                            <a:rPr lang="en-US" altLang="ja-JP" sz="1800" b="0" kern="100">
                              <a:solidFill>
                                <a:sysClr val="windowText" lastClr="000000"/>
                              </a:solidFill>
                              <a:effectLst/>
                            </a:rPr>
                            <a:t>SGD,THB,TRY,TWD,USD,ZAR</a:t>
                          </a:r>
                          <a:r>
                            <a:rPr lang="ja-JP" altLang="en-US" sz="1800" b="0" kern="100">
                              <a:solidFill>
                                <a:sysClr val="windowText" lastClr="000000"/>
                              </a:solidFill>
                              <a:effectLst/>
                            </a:rPr>
                            <a:t>）</a:t>
                          </a:r>
                          <a:endParaRPr lang="en-US" altLang="ja-JP" sz="1800" b="0" kern="100">
                            <a:solidFill>
                              <a:sysClr val="windowText" lastClr="000000"/>
                            </a:solidFill>
                            <a:effectLst/>
                          </a:endParaRPr>
                        </a:p>
                        <a:p>
                          <a:pPr algn="just"/>
                          <a:endParaRPr lang="en-US" altLang="ja-JP" sz="1800" b="0" kern="100">
                            <a:solidFill>
                              <a:sysClr val="windowText" lastClr="000000"/>
                            </a:solidFill>
                            <a:effectLst/>
                          </a:endParaRPr>
                        </a:p>
                      </a:txBody>
                      <a:tcPr marL="68580" marR="68580" marT="0" marB="0">
                        <a:noFill/>
                      </a:tcPr>
                    </a:tc>
                    <a:extLst>
                      <a:ext uri="{0D108BD9-81ED-4DB2-BD59-A6C34878D82A}">
                        <a16:rowId xmlns:a16="http://schemas.microsoft.com/office/drawing/2014/main" val="4180931221"/>
                      </a:ext>
                    </a:extLst>
                  </a:tr>
                  <a:tr h="428708">
                    <a:tc>
                      <a:txBody>
                        <a:bodyPr/>
                        <a:lstStyle/>
                        <a:p>
                          <a:pPr algn="just"/>
                          <a14:m>
                            <m:oMathPara xmlns:m="http://schemas.openxmlformats.org/officeDocument/2006/math">
                              <m:oMathParaPr>
                                <m:jc m:val="centerGroup"/>
                              </m:oMathParaPr>
                              <m:oMath xmlns:m="http://schemas.openxmlformats.org/officeDocument/2006/math">
                                <m:sSub>
                                  <m:sSubPr>
                                    <m:ctrlPr>
                                      <a:rPr lang="ja-JP" sz="1800" b="0" i="1" kern="100" smtClean="0">
                                        <a:solidFill>
                                          <a:sysClr val="windowText" lastClr="000000"/>
                                        </a:solidFill>
                                        <a:effectLst/>
                                        <a:latin typeface="Cambria Math" panose="02040503050406030204" pitchFamily="18" charset="0"/>
                                      </a:rPr>
                                    </m:ctrlPr>
                                  </m:sSubPr>
                                  <m:e>
                                    <m:r>
                                      <a:rPr lang="en-US" sz="1800" b="0" i="1" kern="100" smtClean="0">
                                        <a:solidFill>
                                          <a:sysClr val="windowText" lastClr="000000"/>
                                        </a:solidFill>
                                        <a:effectLst/>
                                        <a:latin typeface="Cambria Math" panose="02040503050406030204" pitchFamily="18" charset="0"/>
                                      </a:rPr>
                                      <m:t>𝛺</m:t>
                                    </m:r>
                                  </m:e>
                                  <m:sub>
                                    <m:r>
                                      <a:rPr lang="en-US" sz="1800" b="0" i="1" kern="100" smtClean="0">
                                        <a:solidFill>
                                          <a:sysClr val="windowText" lastClr="000000"/>
                                        </a:solidFill>
                                        <a:effectLst/>
                                        <a:latin typeface="Cambria Math" panose="02040503050406030204" pitchFamily="18" charset="0"/>
                                      </a:rPr>
                                      <m:t>𝑆</m:t>
                                    </m:r>
                                  </m:sub>
                                </m:sSub>
                              </m:oMath>
                            </m:oMathPara>
                          </a14:m>
                          <a:endParaRPr lang="ja-JP" sz="1800" b="0" kern="100">
                            <a:solidFill>
                              <a:sysClr val="windowText" lastClr="000000"/>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oFill/>
                      </a:tcPr>
                    </a:tc>
                    <a:tc>
                      <a:txBody>
                        <a:bodyPr/>
                        <a:lstStyle/>
                        <a:p>
                          <a:pPr algn="just"/>
                          <a:r>
                            <a:rPr lang="ja-JP" altLang="en-US" sz="1800" b="0" kern="100">
                              <a:solidFill>
                                <a:sysClr val="windowText" lastClr="000000"/>
                              </a:solidFill>
                              <a:effectLst/>
                            </a:rPr>
                            <a:t>：スプレッドのベースとなる通貨の集合</a:t>
                          </a:r>
                          <a:endParaRPr lang="en-US" altLang="ja-JP" sz="1800" b="0" kern="100">
                            <a:solidFill>
                              <a:sysClr val="windowText" lastClr="000000"/>
                            </a:solidFill>
                            <a:effectLst/>
                          </a:endParaRPr>
                        </a:p>
                        <a:p>
                          <a:pPr algn="just"/>
                          <a:r>
                            <a:rPr lang="ja-JP" altLang="en-US" sz="1800" b="0" kern="100">
                              <a:solidFill>
                                <a:sysClr val="windowText" lastClr="000000"/>
                              </a:solidFill>
                              <a:effectLst/>
                            </a:rPr>
                            <a:t>（</a:t>
                          </a:r>
                          <a:r>
                            <a:rPr lang="en-US" altLang="ja-JP" sz="1800" b="0" kern="100" err="1">
                              <a:solidFill>
                                <a:sysClr val="windowText" lastClr="000000"/>
                              </a:solidFill>
                              <a:effectLst/>
                            </a:rPr>
                            <a:t>CNY,EUR,EUR.Swap,GBP.Swap,JPY,USD,USD.Swap,World,World.Swap</a:t>
                          </a:r>
                          <a:r>
                            <a:rPr lang="ja-JP" altLang="en-US" sz="1800" b="0" kern="100">
                              <a:solidFill>
                                <a:sysClr val="windowText" lastClr="000000"/>
                              </a:solidFill>
                              <a:effectLst/>
                            </a:rPr>
                            <a:t>）</a:t>
                          </a:r>
                          <a:endParaRPr lang="en-US" altLang="ja-JP" sz="1800" b="0" kern="100">
                            <a:solidFill>
                              <a:sysClr val="windowText" lastClr="000000"/>
                            </a:solidFill>
                            <a:effectLst/>
                          </a:endParaRPr>
                        </a:p>
                        <a:p>
                          <a:pPr algn="just"/>
                          <a:endParaRPr lang="en-US" altLang="ja-JP" sz="1800" b="0" kern="100">
                            <a:solidFill>
                              <a:sysClr val="windowText" lastClr="000000"/>
                            </a:solidFill>
                            <a:effectLst/>
                          </a:endParaRPr>
                        </a:p>
                      </a:txBody>
                      <a:tcPr marL="68580" marR="68580" marT="0" marB="0">
                        <a:noFill/>
                      </a:tcPr>
                    </a:tc>
                    <a:extLst>
                      <a:ext uri="{0D108BD9-81ED-4DB2-BD59-A6C34878D82A}">
                        <a16:rowId xmlns:a16="http://schemas.microsoft.com/office/drawing/2014/main" val="3482121524"/>
                      </a:ext>
                    </a:extLst>
                  </a:tr>
                  <a:tr h="428708">
                    <a:tc>
                      <a:txBody>
                        <a:bodyPr/>
                        <a:lstStyle/>
                        <a:p>
                          <a:pPr algn="just"/>
                          <a14:m>
                            <m:oMathPara xmlns:m="http://schemas.openxmlformats.org/officeDocument/2006/math">
                              <m:oMathParaPr>
                                <m:jc m:val="centerGroup"/>
                              </m:oMathParaPr>
                              <m:oMath xmlns:m="http://schemas.openxmlformats.org/officeDocument/2006/math">
                                <m:sSub>
                                  <m:sSubPr>
                                    <m:ctrlPr>
                                      <a:rPr lang="ja-JP" sz="1800" b="0" i="1" kern="100" smtClean="0">
                                        <a:solidFill>
                                          <a:sysClr val="windowText" lastClr="000000"/>
                                        </a:solidFill>
                                        <a:effectLst/>
                                        <a:latin typeface="Cambria Math" panose="02040503050406030204" pitchFamily="18" charset="0"/>
                                      </a:rPr>
                                    </m:ctrlPr>
                                  </m:sSubPr>
                                  <m:e>
                                    <m:r>
                                      <a:rPr lang="en-US" sz="1800" b="0" i="1" kern="100" smtClean="0">
                                        <a:solidFill>
                                          <a:sysClr val="windowText" lastClr="000000"/>
                                        </a:solidFill>
                                        <a:effectLst/>
                                        <a:latin typeface="Cambria Math" panose="02040503050406030204" pitchFamily="18" charset="0"/>
                                      </a:rPr>
                                      <m:t>𝛺</m:t>
                                    </m:r>
                                  </m:e>
                                  <m:sub>
                                    <m:r>
                                      <m:rPr>
                                        <m:sty m:val="p"/>
                                      </m:rPr>
                                      <a:rPr lang="en-US" altLang="ja-JP" sz="1800" b="0" i="1" kern="100" smtClean="0">
                                        <a:solidFill>
                                          <a:sysClr val="windowText" lastClr="000000"/>
                                        </a:solidFill>
                                        <a:effectLst/>
                                        <a:latin typeface="Cambria Math" panose="02040503050406030204" pitchFamily="18" charset="0"/>
                                      </a:rPr>
                                      <m:t>R</m:t>
                                    </m:r>
                                  </m:sub>
                                </m:sSub>
                              </m:oMath>
                            </m:oMathPara>
                          </a14:m>
                          <a:endParaRPr lang="ja-JP" sz="1800" b="0" kern="100">
                            <a:solidFill>
                              <a:sysClr val="windowText" lastClr="000000"/>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oFill/>
                      </a:tcPr>
                    </a:tc>
                    <a:tc>
                      <a:txBody>
                        <a:bodyPr/>
                        <a:lstStyle/>
                        <a:p>
                          <a:pPr algn="just"/>
                          <a:r>
                            <a:rPr lang="ja-JP" altLang="en-US" sz="1800" b="0" kern="100">
                              <a:solidFill>
                                <a:sysClr val="windowText" lastClr="000000"/>
                              </a:solidFill>
                              <a:effectLst/>
                            </a:rPr>
                            <a:t>：</a:t>
                          </a:r>
                          <a:r>
                            <a:rPr lang="en-US" sz="1800" b="0" kern="100">
                              <a:solidFill>
                                <a:sysClr val="windowText" lastClr="000000"/>
                              </a:solidFill>
                              <a:effectLst/>
                            </a:rPr>
                            <a:t>ICS</a:t>
                          </a:r>
                          <a:r>
                            <a:rPr lang="ja-JP" sz="1800" b="0" kern="100">
                              <a:solidFill>
                                <a:sysClr val="windowText" lastClr="000000"/>
                              </a:solidFill>
                              <a:effectLst/>
                            </a:rPr>
                            <a:t>格付けの集合（</a:t>
                          </a:r>
                          <a:r>
                            <a:rPr lang="en-US" sz="1800" b="0" kern="100">
                              <a:solidFill>
                                <a:sysClr val="windowText" lastClr="000000"/>
                              </a:solidFill>
                              <a:effectLst/>
                            </a:rPr>
                            <a:t>Appendix</a:t>
                          </a:r>
                          <a:r>
                            <a:rPr lang="ja-JP" sz="1800" b="0" kern="100">
                              <a:solidFill>
                                <a:sysClr val="windowText" lastClr="000000"/>
                              </a:solidFill>
                              <a:effectLst/>
                            </a:rPr>
                            <a:t>参照）</a:t>
                          </a:r>
                          <a:endParaRPr lang="en-US" altLang="ja-JP" sz="1800" b="0" kern="100">
                            <a:solidFill>
                              <a:sysClr val="windowText" lastClr="000000"/>
                            </a:solidFill>
                            <a:effectLst/>
                          </a:endParaRPr>
                        </a:p>
                      </a:txBody>
                      <a:tcPr marL="68580" marR="68580" marT="0" marB="0">
                        <a:noFill/>
                      </a:tcPr>
                    </a:tc>
                    <a:extLst>
                      <a:ext uri="{0D108BD9-81ED-4DB2-BD59-A6C34878D82A}">
                        <a16:rowId xmlns:a16="http://schemas.microsoft.com/office/drawing/2014/main" val="2648351517"/>
                      </a:ext>
                    </a:extLst>
                  </a:tr>
                </a:tbl>
              </a:graphicData>
            </a:graphic>
          </p:graphicFrame>
        </mc:Choice>
        <mc:Fallback xmlns="">
          <p:graphicFrame>
            <p:nvGraphicFramePr>
              <p:cNvPr id="6" name="表 5">
                <a:extLst>
                  <a:ext uri="{FF2B5EF4-FFF2-40B4-BE49-F238E27FC236}">
                    <a16:creationId xmlns:a16="http://schemas.microsoft.com/office/drawing/2014/main" id="{C433771C-F122-DFA0-10F9-18E688FE5C3C}"/>
                  </a:ext>
                </a:extLst>
              </p:cNvPr>
              <p:cNvGraphicFramePr>
                <a:graphicFrameLocks noGrp="1"/>
              </p:cNvGraphicFramePr>
              <p:nvPr>
                <p:extLst>
                  <p:ext uri="{D42A27DB-BD31-4B8C-83A1-F6EECF244321}">
                    <p14:modId xmlns:p14="http://schemas.microsoft.com/office/powerpoint/2010/main" val="4239900527"/>
                  </p:ext>
                </p:extLst>
              </p:nvPr>
            </p:nvGraphicFramePr>
            <p:xfrm>
              <a:off x="1753850" y="2669309"/>
              <a:ext cx="9599950" cy="3109857"/>
            </p:xfrm>
            <a:graphic>
              <a:graphicData uri="http://schemas.openxmlformats.org/drawingml/2006/table">
                <a:tbl>
                  <a:tblPr firstRow="1" firstCol="1" bandRow="1">
                    <a:tableStyleId>{5C22544A-7EE6-4342-B048-85BDC9FD1C3A}</a:tableStyleId>
                  </a:tblPr>
                  <a:tblGrid>
                    <a:gridCol w="647663">
                      <a:extLst>
                        <a:ext uri="{9D8B030D-6E8A-4147-A177-3AD203B41FA5}">
                          <a16:colId xmlns:a16="http://schemas.microsoft.com/office/drawing/2014/main" val="3145412298"/>
                        </a:ext>
                      </a:extLst>
                    </a:gridCol>
                    <a:gridCol w="8952287">
                      <a:extLst>
                        <a:ext uri="{9D8B030D-6E8A-4147-A177-3AD203B41FA5}">
                          <a16:colId xmlns:a16="http://schemas.microsoft.com/office/drawing/2014/main" val="1685066924"/>
                        </a:ext>
                      </a:extLst>
                    </a:gridCol>
                  </a:tblGrid>
                  <a:tr h="486589">
                    <a:tc>
                      <a:txBody>
                        <a:bodyPr/>
                        <a:lstStyle/>
                        <a:p>
                          <a:endParaRPr lang="en-US"/>
                        </a:p>
                      </a:txBody>
                      <a:tcPr marL="68580" marR="68580" marT="0" marB="0">
                        <a:blipFill>
                          <a:blip r:embed="rId3"/>
                          <a:stretch>
                            <a:fillRect l="-943" t="-15000" r="-1390566" b="-542500"/>
                          </a:stretch>
                        </a:blipFill>
                      </a:tcPr>
                    </a:tc>
                    <a:tc>
                      <a:txBody>
                        <a:bodyPr/>
                        <a:lstStyle/>
                        <a:p>
                          <a:pPr algn="just"/>
                          <a:r>
                            <a:rPr lang="ja-JP" altLang="en-US" sz="1800" b="0" kern="100">
                              <a:solidFill>
                                <a:sysClr val="windowText" lastClr="000000"/>
                              </a:solidFill>
                              <a:effectLst/>
                            </a:rPr>
                            <a:t>：</a:t>
                          </a:r>
                          <a:r>
                            <a:rPr lang="ja-JP" sz="1800" b="0" kern="100">
                              <a:solidFill>
                                <a:sysClr val="windowText" lastClr="000000"/>
                              </a:solidFill>
                              <a:effectLst/>
                            </a:rPr>
                            <a:t>金利が市場から取得できる年限の集合</a:t>
                          </a:r>
                          <a:endParaRPr lang="ja-JP" sz="1800" b="0" kern="100">
                            <a:solidFill>
                              <a:sysClr val="windowText" lastClr="000000"/>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oFill/>
                      </a:tcPr>
                    </a:tc>
                    <a:extLst>
                      <a:ext uri="{0D108BD9-81ED-4DB2-BD59-A6C34878D82A}">
                        <a16:rowId xmlns:a16="http://schemas.microsoft.com/office/drawing/2014/main" val="458632431"/>
                      </a:ext>
                    </a:extLst>
                  </a:tr>
                  <a:tr h="1371600">
                    <a:tc>
                      <a:txBody>
                        <a:bodyPr/>
                        <a:lstStyle/>
                        <a:p>
                          <a:endParaRPr lang="en-US"/>
                        </a:p>
                      </a:txBody>
                      <a:tcPr marL="68580" marR="68580" marT="0" marB="0">
                        <a:blipFill>
                          <a:blip r:embed="rId3"/>
                          <a:stretch>
                            <a:fillRect l="-943" t="-40708" r="-1390566" b="-92035"/>
                          </a:stretch>
                        </a:blipFill>
                      </a:tcPr>
                    </a:tc>
                    <a:tc>
                      <a:txBody>
                        <a:bodyPr/>
                        <a:lstStyle/>
                        <a:p>
                          <a:pPr algn="just"/>
                          <a:r>
                            <a:rPr lang="ja-JP" altLang="en-US" sz="1800" b="0" kern="100">
                              <a:solidFill>
                                <a:sysClr val="windowText" lastClr="000000"/>
                              </a:solidFill>
                              <a:effectLst/>
                            </a:rPr>
                            <a:t>：イールド計算対象の通貨の集合</a:t>
                          </a:r>
                          <a:endParaRPr lang="en-US" altLang="ja-JP" sz="1800" b="0" kern="100">
                            <a:solidFill>
                              <a:sysClr val="windowText" lastClr="000000"/>
                            </a:solidFill>
                            <a:effectLst/>
                          </a:endParaRPr>
                        </a:p>
                        <a:p>
                          <a:pPr algn="just"/>
                          <a:r>
                            <a:rPr lang="ja-JP" altLang="en-US" sz="1800" b="0" kern="100">
                              <a:solidFill>
                                <a:sysClr val="windowText" lastClr="000000"/>
                              </a:solidFill>
                              <a:effectLst/>
                            </a:rPr>
                            <a:t>（</a:t>
                          </a:r>
                          <a:r>
                            <a:rPr lang="en-US" altLang="ja-JP" sz="1800" b="0" kern="100">
                              <a:solidFill>
                                <a:sysClr val="windowText" lastClr="000000"/>
                              </a:solidFill>
                              <a:effectLst/>
                            </a:rPr>
                            <a:t>AUD,BRL,CAD,CHF,CLP,CNY,COP,CZK,DKK,EUR,GBP,HKD,HUF,IDR,</a:t>
                          </a:r>
                        </a:p>
                        <a:p>
                          <a:pPr algn="just"/>
                          <a:r>
                            <a:rPr lang="en-US" altLang="ja-JP" sz="1800" b="0" kern="100">
                              <a:solidFill>
                                <a:sysClr val="windowText" lastClr="000000"/>
                              </a:solidFill>
                              <a:effectLst/>
                            </a:rPr>
                            <a:t>ILS,INR,JPY,KRW,MXN,MYR,NOK,NZD,PEN,PHP,PLN,RON,RUB,SAR,SEK,</a:t>
                          </a:r>
                        </a:p>
                        <a:p>
                          <a:pPr algn="just"/>
                          <a:r>
                            <a:rPr lang="en-US" altLang="ja-JP" sz="1800" b="0" kern="100">
                              <a:solidFill>
                                <a:sysClr val="windowText" lastClr="000000"/>
                              </a:solidFill>
                              <a:effectLst/>
                            </a:rPr>
                            <a:t>SGD,THB,TRY,TWD,USD,ZAR</a:t>
                          </a:r>
                          <a:r>
                            <a:rPr lang="ja-JP" altLang="en-US" sz="1800" b="0" kern="100">
                              <a:solidFill>
                                <a:sysClr val="windowText" lastClr="000000"/>
                              </a:solidFill>
                              <a:effectLst/>
                            </a:rPr>
                            <a:t>）</a:t>
                          </a:r>
                          <a:endParaRPr lang="en-US" altLang="ja-JP" sz="1800" b="0" kern="100">
                            <a:solidFill>
                              <a:sysClr val="windowText" lastClr="000000"/>
                            </a:solidFill>
                            <a:effectLst/>
                          </a:endParaRPr>
                        </a:p>
                        <a:p>
                          <a:pPr algn="just"/>
                          <a:endParaRPr lang="en-US" altLang="ja-JP" sz="1800" b="0" kern="100">
                            <a:solidFill>
                              <a:sysClr val="windowText" lastClr="000000"/>
                            </a:solidFill>
                            <a:effectLst/>
                          </a:endParaRPr>
                        </a:p>
                      </a:txBody>
                      <a:tcPr marL="68580" marR="68580" marT="0" marB="0">
                        <a:noFill/>
                      </a:tcPr>
                    </a:tc>
                    <a:extLst>
                      <a:ext uri="{0D108BD9-81ED-4DB2-BD59-A6C34878D82A}">
                        <a16:rowId xmlns:a16="http://schemas.microsoft.com/office/drawing/2014/main" val="4180931221"/>
                      </a:ext>
                    </a:extLst>
                  </a:tr>
                  <a:tr h="822960">
                    <a:tc>
                      <a:txBody>
                        <a:bodyPr/>
                        <a:lstStyle/>
                        <a:p>
                          <a:endParaRPr lang="en-US"/>
                        </a:p>
                      </a:txBody>
                      <a:tcPr marL="68580" marR="68580" marT="0" marB="0">
                        <a:blipFill>
                          <a:blip r:embed="rId3"/>
                          <a:stretch>
                            <a:fillRect l="-943" t="-235556" r="-1390566" b="-54074"/>
                          </a:stretch>
                        </a:blipFill>
                      </a:tcPr>
                    </a:tc>
                    <a:tc>
                      <a:txBody>
                        <a:bodyPr/>
                        <a:lstStyle/>
                        <a:p>
                          <a:pPr algn="just"/>
                          <a:r>
                            <a:rPr lang="ja-JP" altLang="en-US" sz="1800" b="0" kern="100">
                              <a:solidFill>
                                <a:sysClr val="windowText" lastClr="000000"/>
                              </a:solidFill>
                              <a:effectLst/>
                            </a:rPr>
                            <a:t>：スプレッドのベースとなる通貨の集合</a:t>
                          </a:r>
                          <a:endParaRPr lang="en-US" altLang="ja-JP" sz="1800" b="0" kern="100">
                            <a:solidFill>
                              <a:sysClr val="windowText" lastClr="000000"/>
                            </a:solidFill>
                            <a:effectLst/>
                          </a:endParaRPr>
                        </a:p>
                        <a:p>
                          <a:pPr algn="just"/>
                          <a:r>
                            <a:rPr lang="ja-JP" altLang="en-US" sz="1800" b="0" kern="100">
                              <a:solidFill>
                                <a:sysClr val="windowText" lastClr="000000"/>
                              </a:solidFill>
                              <a:effectLst/>
                            </a:rPr>
                            <a:t>（</a:t>
                          </a:r>
                          <a:r>
                            <a:rPr lang="en-US" altLang="ja-JP" sz="1800" b="0" kern="100" err="1">
                              <a:solidFill>
                                <a:sysClr val="windowText" lastClr="000000"/>
                              </a:solidFill>
                              <a:effectLst/>
                            </a:rPr>
                            <a:t>CNY,EUR,EUR.Swap,GBP.Swap,JPY,USD,USD.Swap,World,World.Swap</a:t>
                          </a:r>
                          <a:r>
                            <a:rPr lang="ja-JP" altLang="en-US" sz="1800" b="0" kern="100">
                              <a:solidFill>
                                <a:sysClr val="windowText" lastClr="000000"/>
                              </a:solidFill>
                              <a:effectLst/>
                            </a:rPr>
                            <a:t>）</a:t>
                          </a:r>
                          <a:endParaRPr lang="en-US" altLang="ja-JP" sz="1800" b="0" kern="100">
                            <a:solidFill>
                              <a:sysClr val="windowText" lastClr="000000"/>
                            </a:solidFill>
                            <a:effectLst/>
                          </a:endParaRPr>
                        </a:p>
                        <a:p>
                          <a:pPr algn="just"/>
                          <a:endParaRPr lang="en-US" altLang="ja-JP" sz="1800" b="0" kern="100">
                            <a:solidFill>
                              <a:sysClr val="windowText" lastClr="000000"/>
                            </a:solidFill>
                            <a:effectLst/>
                          </a:endParaRPr>
                        </a:p>
                      </a:txBody>
                      <a:tcPr marL="68580" marR="68580" marT="0" marB="0">
                        <a:noFill/>
                      </a:tcPr>
                    </a:tc>
                    <a:extLst>
                      <a:ext uri="{0D108BD9-81ED-4DB2-BD59-A6C34878D82A}">
                        <a16:rowId xmlns:a16="http://schemas.microsoft.com/office/drawing/2014/main" val="3482121524"/>
                      </a:ext>
                    </a:extLst>
                  </a:tr>
                  <a:tr h="428708">
                    <a:tc>
                      <a:txBody>
                        <a:bodyPr/>
                        <a:lstStyle/>
                        <a:p>
                          <a:endParaRPr lang="en-US"/>
                        </a:p>
                      </a:txBody>
                      <a:tcPr marL="68580" marR="68580" marT="0" marB="0">
                        <a:blipFill>
                          <a:blip r:embed="rId3"/>
                          <a:stretch>
                            <a:fillRect l="-943" t="-638028" r="-1390566" b="-2817"/>
                          </a:stretch>
                        </a:blipFill>
                      </a:tcPr>
                    </a:tc>
                    <a:tc>
                      <a:txBody>
                        <a:bodyPr/>
                        <a:lstStyle/>
                        <a:p>
                          <a:pPr algn="just"/>
                          <a:r>
                            <a:rPr lang="ja-JP" altLang="en-US" sz="1800" b="0" kern="100">
                              <a:solidFill>
                                <a:sysClr val="windowText" lastClr="000000"/>
                              </a:solidFill>
                              <a:effectLst/>
                            </a:rPr>
                            <a:t>：</a:t>
                          </a:r>
                          <a:r>
                            <a:rPr lang="en-US" sz="1800" b="0" kern="100">
                              <a:solidFill>
                                <a:sysClr val="windowText" lastClr="000000"/>
                              </a:solidFill>
                              <a:effectLst/>
                            </a:rPr>
                            <a:t>ICS</a:t>
                          </a:r>
                          <a:r>
                            <a:rPr lang="ja-JP" sz="1800" b="0" kern="100">
                              <a:solidFill>
                                <a:sysClr val="windowText" lastClr="000000"/>
                              </a:solidFill>
                              <a:effectLst/>
                            </a:rPr>
                            <a:t>格付けの集合（</a:t>
                          </a:r>
                          <a:r>
                            <a:rPr lang="en-US" sz="1800" b="0" kern="100">
                              <a:solidFill>
                                <a:sysClr val="windowText" lastClr="000000"/>
                              </a:solidFill>
                              <a:effectLst/>
                            </a:rPr>
                            <a:t>Appendix</a:t>
                          </a:r>
                          <a:r>
                            <a:rPr lang="ja-JP" sz="1800" b="0" kern="100">
                              <a:solidFill>
                                <a:sysClr val="windowText" lastClr="000000"/>
                              </a:solidFill>
                              <a:effectLst/>
                            </a:rPr>
                            <a:t>参照）</a:t>
                          </a:r>
                          <a:endParaRPr lang="en-US" altLang="ja-JP" sz="1800" b="0" kern="100">
                            <a:solidFill>
                              <a:sysClr val="windowText" lastClr="000000"/>
                            </a:solidFill>
                            <a:effectLst/>
                          </a:endParaRPr>
                        </a:p>
                      </a:txBody>
                      <a:tcPr marL="68580" marR="68580" marT="0" marB="0">
                        <a:noFill/>
                      </a:tcPr>
                    </a:tc>
                    <a:extLst>
                      <a:ext uri="{0D108BD9-81ED-4DB2-BD59-A6C34878D82A}">
                        <a16:rowId xmlns:a16="http://schemas.microsoft.com/office/drawing/2014/main" val="2648351517"/>
                      </a:ext>
                    </a:extLst>
                  </a:tr>
                </a:tbl>
              </a:graphicData>
            </a:graphic>
          </p:graphicFrame>
        </mc:Fallback>
      </mc:AlternateContent>
      <p:sp>
        <p:nvSpPr>
          <p:cNvPr id="5" name="テキスト ボックス 4">
            <a:extLst>
              <a:ext uri="{FF2B5EF4-FFF2-40B4-BE49-F238E27FC236}">
                <a16:creationId xmlns:a16="http://schemas.microsoft.com/office/drawing/2014/main" id="{5351C6CD-EA44-60B0-F8C0-64A0F79F5191}"/>
              </a:ext>
            </a:extLst>
          </p:cNvPr>
          <p:cNvSpPr txBox="1"/>
          <p:nvPr/>
        </p:nvSpPr>
        <p:spPr>
          <a:xfrm>
            <a:off x="1232091" y="2046647"/>
            <a:ext cx="9051162" cy="369332"/>
          </a:xfrm>
          <a:prstGeom prst="rect">
            <a:avLst/>
          </a:prstGeom>
          <a:noFill/>
        </p:spPr>
        <p:txBody>
          <a:bodyPr wrap="square" rtlCol="0">
            <a:spAutoFit/>
          </a:bodyPr>
          <a:lstStyle/>
          <a:p>
            <a:r>
              <a:rPr kumimoji="1" lang="ja-JP" altLang="en-US"/>
              <a:t>以下では以下の記号を使う。</a:t>
            </a:r>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8D502E73-7256-96A4-5A68-5FFA06C9AFE0}"/>
                  </a:ext>
                </a:extLst>
              </p:cNvPr>
              <p:cNvSpPr txBox="1"/>
              <p:nvPr/>
            </p:nvSpPr>
            <p:spPr>
              <a:xfrm>
                <a:off x="1232091" y="5950527"/>
                <a:ext cx="9051162" cy="369332"/>
              </a:xfrm>
              <a:prstGeom prst="rect">
                <a:avLst/>
              </a:prstGeom>
              <a:noFill/>
            </p:spPr>
            <p:txBody>
              <a:bodyPr wrap="square" rtlCol="0">
                <a:spAutoFit/>
              </a:bodyPr>
              <a:lstStyle/>
              <a:p>
                <a:r>
                  <a:rPr lang="ja-JP" altLang="en-US" dirty="0"/>
                  <a:t>また、関数</a:t>
                </a:r>
                <a14:m>
                  <m:oMath xmlns:m="http://schemas.openxmlformats.org/officeDocument/2006/math">
                    <m:r>
                      <a:rPr lang="en-US" altLang="ja-JP" b="0" i="1" smtClean="0">
                        <a:latin typeface="Cambria Math" panose="02040503050406030204" pitchFamily="18" charset="0"/>
                      </a:rPr>
                      <m:t>𝑓</m:t>
                    </m:r>
                    <m:r>
                      <a:rPr lang="ja-JP" altLang="en-US" i="1">
                        <a:latin typeface="Cambria Math" panose="02040503050406030204" pitchFamily="18" charset="0"/>
                      </a:rPr>
                      <m:t>を</m:t>
                    </m:r>
                    <m:sSub>
                      <m:sSubPr>
                        <m:ctrlPr>
                          <a:rPr lang="ja-JP" altLang="ja-JP" i="1" kern="100">
                            <a:solidFill>
                              <a:sysClr val="windowText" lastClr="000000"/>
                            </a:solidFill>
                            <a:latin typeface="Cambria Math" panose="02040503050406030204" pitchFamily="18" charset="0"/>
                          </a:rPr>
                        </m:ctrlPr>
                      </m:sSubPr>
                      <m:e>
                        <m:r>
                          <a:rPr lang="en-US" altLang="ja-JP" i="1" kern="100">
                            <a:solidFill>
                              <a:sysClr val="windowText" lastClr="000000"/>
                            </a:solidFill>
                            <a:latin typeface="Cambria Math" panose="02040503050406030204" pitchFamily="18" charset="0"/>
                          </a:rPr>
                          <m:t>𝛺</m:t>
                        </m:r>
                      </m:e>
                      <m:sub>
                        <m:r>
                          <m:rPr>
                            <m:sty m:val="p"/>
                          </m:rPr>
                          <a:rPr lang="en-US" altLang="ja-JP" i="1" kern="100">
                            <a:solidFill>
                              <a:sysClr val="windowText" lastClr="000000"/>
                            </a:solidFill>
                            <a:latin typeface="Cambria Math" panose="02040503050406030204" pitchFamily="18" charset="0"/>
                          </a:rPr>
                          <m:t>C</m:t>
                        </m:r>
                      </m:sub>
                    </m:sSub>
                    <m:r>
                      <a:rPr lang="ja-JP" altLang="en-US" i="1" kern="100" smtClean="0">
                        <a:solidFill>
                          <a:sysClr val="windowText" lastClr="000000"/>
                        </a:solidFill>
                        <a:latin typeface="Cambria Math" panose="02040503050406030204" pitchFamily="18" charset="0"/>
                      </a:rPr>
                      <m:t>から</m:t>
                    </m:r>
                    <m:sSub>
                      <m:sSubPr>
                        <m:ctrlPr>
                          <a:rPr lang="ja-JP" altLang="ja-JP" i="1" kern="100">
                            <a:solidFill>
                              <a:sysClr val="windowText" lastClr="000000"/>
                            </a:solidFill>
                            <a:latin typeface="Cambria Math" panose="02040503050406030204" pitchFamily="18" charset="0"/>
                          </a:rPr>
                        </m:ctrlPr>
                      </m:sSubPr>
                      <m:e>
                        <m:r>
                          <a:rPr lang="en-US" altLang="ja-JP" i="1" kern="100">
                            <a:solidFill>
                              <a:sysClr val="windowText" lastClr="000000"/>
                            </a:solidFill>
                            <a:latin typeface="Cambria Math" panose="02040503050406030204" pitchFamily="18" charset="0"/>
                          </a:rPr>
                          <m:t>𝛺</m:t>
                        </m:r>
                      </m:e>
                      <m:sub>
                        <m:r>
                          <a:rPr lang="en-US" altLang="ja-JP" i="1" kern="100">
                            <a:solidFill>
                              <a:sysClr val="windowText" lastClr="000000"/>
                            </a:solidFill>
                            <a:latin typeface="Cambria Math" panose="02040503050406030204" pitchFamily="18" charset="0"/>
                          </a:rPr>
                          <m:t>𝑆</m:t>
                        </m:r>
                      </m:sub>
                    </m:sSub>
                  </m:oMath>
                </a14:m>
                <a:r>
                  <a:rPr kumimoji="1" lang="ja-JP" altLang="en-US" dirty="0"/>
                  <a:t>へ</a:t>
                </a:r>
                <a:r>
                  <a:rPr kumimoji="1" lang="ja-JP" altLang="en-US"/>
                  <a:t>の写像と</a:t>
                </a:r>
                <a:r>
                  <a:rPr kumimoji="1" lang="ja-JP" altLang="en-US" dirty="0"/>
                  <a:t>する。</a:t>
                </a:r>
                <a:endParaRPr kumimoji="1" lang="en-US" altLang="ja-JP" dirty="0"/>
              </a:p>
            </p:txBody>
          </p:sp>
        </mc:Choice>
        <mc:Fallback xmlns="">
          <p:sp>
            <p:nvSpPr>
              <p:cNvPr id="10" name="テキスト ボックス 9">
                <a:extLst>
                  <a:ext uri="{FF2B5EF4-FFF2-40B4-BE49-F238E27FC236}">
                    <a16:creationId xmlns:a16="http://schemas.microsoft.com/office/drawing/2014/main" id="{8D502E73-7256-96A4-5A68-5FFA06C9AFE0}"/>
                  </a:ext>
                </a:extLst>
              </p:cNvPr>
              <p:cNvSpPr txBox="1">
                <a:spLocks noRot="1" noChangeAspect="1" noMove="1" noResize="1" noEditPoints="1" noAdjustHandles="1" noChangeArrowheads="1" noChangeShapeType="1" noTextEdit="1"/>
              </p:cNvSpPr>
              <p:nvPr/>
            </p:nvSpPr>
            <p:spPr>
              <a:xfrm>
                <a:off x="1232091" y="5950527"/>
                <a:ext cx="9051162" cy="369332"/>
              </a:xfrm>
              <a:prstGeom prst="rect">
                <a:avLst/>
              </a:prstGeom>
              <a:blipFill>
                <a:blip r:embed="rId4"/>
                <a:stretch>
                  <a:fillRect l="-539" t="-6557" b="-2623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59317487"/>
      </p:ext>
    </p:extLst>
  </p:cSld>
  <p:clrMapOvr>
    <a:masterClrMapping/>
  </p:clrMapOvr>
  <p:extLst>
    <p:ext uri="{6950BFC3-D8DA-4A85-94F7-54DA5524770B}">
      <p188:commentRel xmlns:p188="http://schemas.microsoft.com/office/powerpoint/2018/8/main" r:id="rId2"/>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7A398E-83B9-0E61-A9DA-8C7410E2662F}"/>
              </a:ext>
            </a:extLst>
          </p:cNvPr>
          <p:cNvSpPr>
            <a:spLocks noGrp="1"/>
          </p:cNvSpPr>
          <p:nvPr>
            <p:ph type="title"/>
          </p:nvPr>
        </p:nvSpPr>
        <p:spPr/>
        <p:txBody>
          <a:bodyPr>
            <a:normAutofit/>
          </a:bodyPr>
          <a:lstStyle/>
          <a:p>
            <a:r>
              <a:rPr kumimoji="1" lang="ja-JP" altLang="en-US" dirty="0"/>
              <a:t>イールドカーブの作成（</a:t>
            </a:r>
            <a:r>
              <a:rPr kumimoji="1" lang="en-US" altLang="ja-JP" dirty="0"/>
              <a:t>Valuation</a:t>
            </a:r>
            <a:r>
              <a:rPr kumimoji="1" lang="ja-JP" altLang="en-US" dirty="0"/>
              <a:t>）</a:t>
            </a:r>
            <a:r>
              <a:rPr kumimoji="1" lang="en-US" altLang="ja-JP" dirty="0"/>
              <a:t>[1]</a:t>
            </a:r>
            <a:endParaRPr kumimoji="1" lang="ja-JP" altLang="en-US" dirty="0"/>
          </a:p>
        </p:txBody>
      </p:sp>
      <p:sp>
        <p:nvSpPr>
          <p:cNvPr id="4" name="四角形: 角を丸くする 3">
            <a:extLst>
              <a:ext uri="{FF2B5EF4-FFF2-40B4-BE49-F238E27FC236}">
                <a16:creationId xmlns:a16="http://schemas.microsoft.com/office/drawing/2014/main" id="{017D2C7B-CE1C-C650-D967-158730C48AF5}"/>
              </a:ext>
            </a:extLst>
          </p:cNvPr>
          <p:cNvSpPr/>
          <p:nvPr/>
        </p:nvSpPr>
        <p:spPr>
          <a:xfrm>
            <a:off x="978876" y="907473"/>
            <a:ext cx="10374923" cy="914400"/>
          </a:xfrm>
          <a:prstGeom prst="round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400">
                <a:solidFill>
                  <a:schemeClr val="tx1"/>
                </a:solidFill>
              </a:rPr>
              <a:t>General</a:t>
            </a:r>
            <a:r>
              <a:rPr kumimoji="1" lang="ja-JP" altLang="en-US" sz="2400">
                <a:solidFill>
                  <a:schemeClr val="tx1"/>
                </a:solidFill>
              </a:rPr>
              <a:t>バケットではリスク補正後の通貨別、信用ランク別のスプレッドをポートフォリオのウェイトで加重平均する。</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CFAA5800-56B8-0636-C7D7-E2EEDE557D74}"/>
                  </a:ext>
                </a:extLst>
              </p:cNvPr>
              <p:cNvSpPr txBox="1"/>
              <p:nvPr/>
            </p:nvSpPr>
            <p:spPr>
              <a:xfrm>
                <a:off x="2213950" y="2758304"/>
                <a:ext cx="5863913" cy="6706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𝑦𝑖𝑒𝑙</m:t>
                      </m:r>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𝑑</m:t>
                          </m:r>
                        </m:e>
                        <m:sub>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𝑐</m:t>
                          </m:r>
                        </m:sub>
                        <m:sup>
                          <m:r>
                            <a:rPr kumimoji="1" lang="en-US" altLang="ja-JP" b="0" i="1" smtClean="0">
                              <a:latin typeface="Cambria Math" panose="02040503050406030204" pitchFamily="18" charset="0"/>
                            </a:rPr>
                            <m:t>𝑉𝑎𝑙</m:t>
                          </m:r>
                        </m:sup>
                      </m:sSub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𝑟𝑖𝑠𝑘𝑓𝑟𝑒</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𝑒</m:t>
                          </m:r>
                        </m:e>
                        <m:sub>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𝑐</m:t>
                          </m:r>
                        </m:sub>
                      </m:sSub>
                      <m:r>
                        <a:rPr kumimoji="1" lang="en-US" altLang="ja-JP" b="0" i="1" smtClean="0">
                          <a:latin typeface="Cambria Math" panose="02040503050406030204" pitchFamily="18" charset="0"/>
                        </a:rPr>
                        <m:t>+0.8×</m:t>
                      </m:r>
                      <m:nary>
                        <m:naryPr>
                          <m:chr m:val="∑"/>
                          <m:supHide m:val="on"/>
                          <m:ctrlPr>
                            <a:rPr kumimoji="1" lang="en-US" altLang="ja-JP" b="0" i="1" smtClean="0">
                              <a:latin typeface="Cambria Math" panose="02040503050406030204" pitchFamily="18" charset="0"/>
                            </a:rPr>
                          </m:ctrlPr>
                        </m:naryPr>
                        <m:sub>
                          <m:r>
                            <m:rPr>
                              <m:brk m:alnAt="7"/>
                            </m:rPr>
                            <a:rPr kumimoji="1" lang="en-US" altLang="ja-JP" b="0" i="1" smtClean="0">
                              <a:latin typeface="Cambria Math" panose="02040503050406030204" pitchFamily="18" charset="0"/>
                            </a:rPr>
                            <m:t>𝑟</m:t>
                          </m:r>
                        </m:sub>
                        <m:sup/>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𝑤</m:t>
                              </m:r>
                            </m:e>
                            <m:sub>
                              <m:r>
                                <a:rPr kumimoji="1" lang="en-US" altLang="ja-JP" b="0" i="1" smtClean="0">
                                  <a:latin typeface="Cambria Math" panose="02040503050406030204" pitchFamily="18" charset="0"/>
                                </a:rPr>
                                <m:t>𝑐</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𝑟</m:t>
                              </m:r>
                            </m:sub>
                          </m:sSub>
                          <m:r>
                            <a:rPr kumimoji="1" lang="en-US" altLang="ja-JP" b="0" i="1" smtClean="0">
                              <a:latin typeface="Cambria Math" panose="02040503050406030204" pitchFamily="18" charset="0"/>
                            </a:rPr>
                            <m:t>×</m:t>
                          </m:r>
                          <m:r>
                            <a:rPr lang="en-US" altLang="ja-JP" i="1">
                              <a:latin typeface="Cambria Math" panose="02040503050406030204" pitchFamily="18" charset="0"/>
                            </a:rPr>
                            <m:t>𝑅</m:t>
                          </m:r>
                          <m:sSub>
                            <m:sSubPr>
                              <m:ctrlPr>
                                <a:rPr lang="en-US" altLang="ja-JP" i="1">
                                  <a:latin typeface="Cambria Math" panose="02040503050406030204" pitchFamily="18" charset="0"/>
                                </a:rPr>
                              </m:ctrlPr>
                            </m:sSubPr>
                            <m:e>
                              <m:r>
                                <a:rPr lang="en-US" altLang="ja-JP" i="1">
                                  <a:latin typeface="Cambria Math" panose="02040503050406030204" pitchFamily="18" charset="0"/>
                                </a:rPr>
                                <m:t>𝐶</m:t>
                              </m:r>
                            </m:e>
                            <m:sub>
                              <m:r>
                                <a:rPr lang="en-US" altLang="ja-JP" b="0" i="1" smtClean="0">
                                  <a:latin typeface="Cambria Math" panose="02040503050406030204" pitchFamily="18" charset="0"/>
                                </a:rPr>
                                <m:t>𝑓</m:t>
                              </m:r>
                              <m:r>
                                <a:rPr lang="en-US" altLang="ja-JP" b="0" i="1" smtClean="0">
                                  <a:latin typeface="Cambria Math" panose="02040503050406030204" pitchFamily="18" charset="0"/>
                                </a:rPr>
                                <m:t>(</m:t>
                              </m:r>
                              <m:r>
                                <a:rPr lang="en-US" altLang="ja-JP" i="1">
                                  <a:latin typeface="Cambria Math" panose="02040503050406030204" pitchFamily="18" charset="0"/>
                                </a:rPr>
                                <m:t>𝑐</m:t>
                              </m:r>
                              <m:r>
                                <a:rPr lang="en-US" altLang="ja-JP" b="0" i="1" smtClean="0">
                                  <a:latin typeface="Cambria Math" panose="02040503050406030204" pitchFamily="18" charset="0"/>
                                </a:rPr>
                                <m:t>)</m:t>
                              </m:r>
                              <m:r>
                                <a:rPr lang="en-US" altLang="ja-JP" i="1">
                                  <a:latin typeface="Cambria Math" panose="02040503050406030204" pitchFamily="18" charset="0"/>
                                </a:rPr>
                                <m:t>,</m:t>
                              </m:r>
                              <m:r>
                                <a:rPr lang="en-US" altLang="ja-JP" i="1">
                                  <a:latin typeface="Cambria Math" panose="02040503050406030204" pitchFamily="18" charset="0"/>
                                </a:rPr>
                                <m:t>𝑟</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𝑆</m:t>
                          </m:r>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𝑝</m:t>
                              </m:r>
                            </m:e>
                            <m:sub>
                              <m:r>
                                <a:rPr kumimoji="1" lang="en-US" altLang="ja-JP" b="0" i="1" smtClean="0">
                                  <a:latin typeface="Cambria Math" panose="02040503050406030204" pitchFamily="18" charset="0"/>
                                </a:rPr>
                                <m:t>𝑓</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𝑐</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𝑟</m:t>
                              </m:r>
                            </m:sub>
                            <m:sup>
                              <m:r>
                                <a:rPr kumimoji="1" lang="en-US" altLang="ja-JP" b="0" i="1" smtClean="0">
                                  <a:latin typeface="Cambria Math" panose="02040503050406030204" pitchFamily="18" charset="0"/>
                                </a:rPr>
                                <m:t>𝑉𝑎𝑙</m:t>
                              </m:r>
                            </m:sup>
                          </m:sSubSup>
                        </m:e>
                      </m:nary>
                    </m:oMath>
                  </m:oMathPara>
                </a14:m>
                <a:endParaRPr kumimoji="1" lang="en-US" altLang="ja-JP" b="0"/>
              </a:p>
            </p:txBody>
          </p:sp>
        </mc:Choice>
        <mc:Fallback xmlns="">
          <p:sp>
            <p:nvSpPr>
              <p:cNvPr id="3" name="テキスト ボックス 2">
                <a:extLst>
                  <a:ext uri="{FF2B5EF4-FFF2-40B4-BE49-F238E27FC236}">
                    <a16:creationId xmlns:a16="http://schemas.microsoft.com/office/drawing/2014/main" id="{CFAA5800-56B8-0636-C7D7-E2EEDE557D74}"/>
                  </a:ext>
                </a:extLst>
              </p:cNvPr>
              <p:cNvSpPr txBox="1">
                <a:spLocks noRot="1" noChangeAspect="1" noMove="1" noResize="1" noEditPoints="1" noAdjustHandles="1" noChangeArrowheads="1" noChangeShapeType="1" noTextEdit="1"/>
              </p:cNvSpPr>
              <p:nvPr/>
            </p:nvSpPr>
            <p:spPr>
              <a:xfrm>
                <a:off x="2213950" y="2758304"/>
                <a:ext cx="5863913" cy="67069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D3BE369F-5967-AA83-C0B6-140045FA06B6}"/>
                  </a:ext>
                </a:extLst>
              </p:cNvPr>
              <p:cNvSpPr txBox="1"/>
              <p:nvPr/>
            </p:nvSpPr>
            <p:spPr>
              <a:xfrm>
                <a:off x="978876" y="2223489"/>
                <a:ext cx="3311484" cy="369332"/>
              </a:xfrm>
              <a:prstGeom prst="rect">
                <a:avLst/>
              </a:prstGeom>
              <a:noFill/>
            </p:spPr>
            <p:txBody>
              <a:bodyPr wrap="none" rtlCol="0">
                <a:spAutoFit/>
              </a:bodyPr>
              <a:lstStyle/>
              <a:p>
                <a14:m>
                  <m:oMath xmlns:m="http://schemas.openxmlformats.org/officeDocument/2006/math">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m:rPr>
                            <m:sty m:val="p"/>
                          </m:rPr>
                          <a:rPr kumimoji="1" lang="en-US" altLang="ja-JP" b="0" i="0" smtClean="0">
                            <a:latin typeface="Cambria Math" panose="02040503050406030204" pitchFamily="18" charset="0"/>
                          </a:rPr>
                          <m:t>Ω</m:t>
                        </m:r>
                      </m:e>
                      <m:sub>
                        <m:r>
                          <a:rPr kumimoji="1" lang="en-US" altLang="ja-JP" b="0" i="1" smtClean="0">
                            <a:latin typeface="Cambria Math" panose="02040503050406030204" pitchFamily="18" charset="0"/>
                          </a:rPr>
                          <m:t>𝑇</m:t>
                        </m:r>
                      </m:sub>
                    </m:sSub>
                    <m:r>
                      <a:rPr lang="ja-JP" altLang="en-US" i="1">
                        <a:latin typeface="Cambria Math" panose="02040503050406030204" pitchFamily="18" charset="0"/>
                      </a:rPr>
                      <m:t>、</m:t>
                    </m:r>
                    <m:r>
                      <m:rPr>
                        <m:sty m:val="p"/>
                      </m:rPr>
                      <a:rPr lang="en-US" altLang="ja-JP" b="0" i="0" smtClean="0">
                        <a:latin typeface="Cambria Math" panose="02040503050406030204" pitchFamily="18" charset="0"/>
                      </a:rPr>
                      <m:t>c</m:t>
                    </m:r>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m:rPr>
                            <m:sty m:val="p"/>
                          </m:rPr>
                          <a:rPr lang="en-US" altLang="ja-JP" b="0" i="0" smtClean="0">
                            <a:latin typeface="Cambria Math" panose="02040503050406030204" pitchFamily="18" charset="0"/>
                          </a:rPr>
                          <m:t>Ω</m:t>
                        </m:r>
                      </m:e>
                      <m:sub>
                        <m:r>
                          <a:rPr lang="en-US" altLang="ja-JP" b="0" i="1" smtClean="0">
                            <a:latin typeface="Cambria Math" panose="02040503050406030204" pitchFamily="18" charset="0"/>
                          </a:rPr>
                          <m:t>𝐶</m:t>
                        </m:r>
                      </m:sub>
                    </m:sSub>
                    <m:r>
                      <a:rPr lang="ja-JP" altLang="en-US" i="1">
                        <a:latin typeface="Cambria Math" panose="02040503050406030204" pitchFamily="18" charset="0"/>
                      </a:rPr>
                      <m:t>、</m:t>
                    </m:r>
                    <m:r>
                      <a:rPr lang="en-US" altLang="ja-JP" b="0" i="1" smtClean="0">
                        <a:latin typeface="Cambria Math" panose="02040503050406030204" pitchFamily="18" charset="0"/>
                      </a:rPr>
                      <m:t>𝑟</m:t>
                    </m:r>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m:rPr>
                            <m:sty m:val="p"/>
                          </m:rPr>
                          <a:rPr lang="en-US" altLang="ja-JP" b="0" i="0" smtClean="0">
                            <a:latin typeface="Cambria Math" panose="02040503050406030204" pitchFamily="18" charset="0"/>
                          </a:rPr>
                          <m:t>Ω</m:t>
                        </m:r>
                      </m:e>
                      <m:sub>
                        <m:r>
                          <a:rPr lang="en-US" altLang="ja-JP" b="0" i="1" smtClean="0">
                            <a:latin typeface="Cambria Math" panose="02040503050406030204" pitchFamily="18" charset="0"/>
                          </a:rPr>
                          <m:t>𝑅</m:t>
                        </m:r>
                      </m:sub>
                    </m:sSub>
                  </m:oMath>
                </a14:m>
                <a:r>
                  <a:rPr kumimoji="1" lang="ja-JP" altLang="en-US"/>
                  <a:t>に対し</a:t>
                </a:r>
              </a:p>
            </p:txBody>
          </p:sp>
        </mc:Choice>
        <mc:Fallback xmlns="">
          <p:sp>
            <p:nvSpPr>
              <p:cNvPr id="7" name="テキスト ボックス 6">
                <a:extLst>
                  <a:ext uri="{FF2B5EF4-FFF2-40B4-BE49-F238E27FC236}">
                    <a16:creationId xmlns:a16="http://schemas.microsoft.com/office/drawing/2014/main" id="{D3BE369F-5967-AA83-C0B6-140045FA06B6}"/>
                  </a:ext>
                </a:extLst>
              </p:cNvPr>
              <p:cNvSpPr txBox="1">
                <a:spLocks noRot="1" noChangeAspect="1" noMove="1" noResize="1" noEditPoints="1" noAdjustHandles="1" noChangeArrowheads="1" noChangeShapeType="1" noTextEdit="1"/>
              </p:cNvSpPr>
              <p:nvPr/>
            </p:nvSpPr>
            <p:spPr>
              <a:xfrm>
                <a:off x="978876" y="2223489"/>
                <a:ext cx="3311484" cy="369332"/>
              </a:xfrm>
              <a:prstGeom prst="rect">
                <a:avLst/>
              </a:prstGeom>
              <a:blipFill>
                <a:blip r:embed="rId3"/>
                <a:stretch>
                  <a:fillRect t="-8333" r="-737" b="-2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8" name="表 7">
                <a:extLst>
                  <a:ext uri="{FF2B5EF4-FFF2-40B4-BE49-F238E27FC236}">
                    <a16:creationId xmlns:a16="http://schemas.microsoft.com/office/drawing/2014/main" id="{214879C1-3A60-04B1-5C9E-B971833A4C12}"/>
                  </a:ext>
                </a:extLst>
              </p:cNvPr>
              <p:cNvGraphicFramePr>
                <a:graphicFrameLocks noGrp="1"/>
              </p:cNvGraphicFramePr>
              <p:nvPr>
                <p:extLst>
                  <p:ext uri="{D42A27DB-BD31-4B8C-83A1-F6EECF244321}">
                    <p14:modId xmlns:p14="http://schemas.microsoft.com/office/powerpoint/2010/main" val="1715258142"/>
                  </p:ext>
                </p:extLst>
              </p:nvPr>
            </p:nvGraphicFramePr>
            <p:xfrm>
              <a:off x="1129693" y="3795152"/>
              <a:ext cx="8032426" cy="2211968"/>
            </p:xfrm>
            <a:graphic>
              <a:graphicData uri="http://schemas.openxmlformats.org/drawingml/2006/table">
                <a:tbl>
                  <a:tblPr firstRow="1" firstCol="1" bandRow="1">
                    <a:tableStyleId>{5C22544A-7EE6-4342-B048-85BDC9FD1C3A}</a:tableStyleId>
                  </a:tblPr>
                  <a:tblGrid>
                    <a:gridCol w="1195813">
                      <a:extLst>
                        <a:ext uri="{9D8B030D-6E8A-4147-A177-3AD203B41FA5}">
                          <a16:colId xmlns:a16="http://schemas.microsoft.com/office/drawing/2014/main" val="1964205262"/>
                        </a:ext>
                      </a:extLst>
                    </a:gridCol>
                    <a:gridCol w="206732">
                      <a:extLst>
                        <a:ext uri="{9D8B030D-6E8A-4147-A177-3AD203B41FA5}">
                          <a16:colId xmlns:a16="http://schemas.microsoft.com/office/drawing/2014/main" val="789584015"/>
                        </a:ext>
                      </a:extLst>
                    </a:gridCol>
                    <a:gridCol w="6629881">
                      <a:extLst>
                        <a:ext uri="{9D8B030D-6E8A-4147-A177-3AD203B41FA5}">
                          <a16:colId xmlns:a16="http://schemas.microsoft.com/office/drawing/2014/main" val="2112356816"/>
                        </a:ext>
                      </a:extLst>
                    </a:gridCol>
                  </a:tblGrid>
                  <a:tr h="455388">
                    <a:tc>
                      <a:txBody>
                        <a:bodyPr/>
                        <a:lstStyle/>
                        <a:p>
                          <a:pPr algn="just"/>
                          <a14:m>
                            <m:oMathPara xmlns:m="http://schemas.openxmlformats.org/officeDocument/2006/math">
                              <m:oMathParaPr>
                                <m:jc m:val="centerGroup"/>
                              </m:oMathParaPr>
                              <m:oMath xmlns:m="http://schemas.openxmlformats.org/officeDocument/2006/math">
                                <m:r>
                                  <a:rPr lang="en-US" sz="1800" b="0" i="1" kern="100" smtClean="0">
                                    <a:solidFill>
                                      <a:sysClr val="windowText" lastClr="000000"/>
                                    </a:solidFill>
                                    <a:effectLst/>
                                    <a:latin typeface="Cambria Math" panose="02040503050406030204" pitchFamily="18" charset="0"/>
                                  </a:rPr>
                                  <m:t>𝑦𝑖𝑒𝑙</m:t>
                                </m:r>
                                <m:sSubSup>
                                  <m:sSubSupPr>
                                    <m:ctrlPr>
                                      <a:rPr lang="ja-JP" sz="1800" b="0" i="1" kern="100">
                                        <a:solidFill>
                                          <a:sysClr val="windowText" lastClr="000000"/>
                                        </a:solidFill>
                                        <a:effectLst/>
                                        <a:latin typeface="Cambria Math" panose="02040503050406030204" pitchFamily="18" charset="0"/>
                                      </a:rPr>
                                    </m:ctrlPr>
                                  </m:sSubSupPr>
                                  <m:e>
                                    <m:r>
                                      <a:rPr lang="en-US" sz="1800" b="0" i="1" kern="100" smtClean="0">
                                        <a:solidFill>
                                          <a:sysClr val="windowText" lastClr="000000"/>
                                        </a:solidFill>
                                        <a:effectLst/>
                                        <a:latin typeface="Cambria Math" panose="02040503050406030204" pitchFamily="18" charset="0"/>
                                      </a:rPr>
                                      <m:t>𝑑</m:t>
                                    </m:r>
                                  </m:e>
                                  <m:sub>
                                    <m:r>
                                      <a:rPr lang="en-US" sz="1800" b="0" i="1" kern="100" smtClean="0">
                                        <a:solidFill>
                                          <a:sysClr val="windowText" lastClr="000000"/>
                                        </a:solidFill>
                                        <a:effectLst/>
                                        <a:latin typeface="Cambria Math" panose="02040503050406030204" pitchFamily="18" charset="0"/>
                                      </a:rPr>
                                      <m:t>𝑡</m:t>
                                    </m:r>
                                    <m:r>
                                      <a:rPr lang="en-US" sz="1800" b="0" kern="100" smtClean="0">
                                        <a:solidFill>
                                          <a:sysClr val="windowText" lastClr="000000"/>
                                        </a:solidFill>
                                        <a:effectLst/>
                                        <a:latin typeface="Cambria Math" panose="02040503050406030204" pitchFamily="18" charset="0"/>
                                      </a:rPr>
                                      <m:t>,</m:t>
                                    </m:r>
                                    <m:r>
                                      <a:rPr lang="en-US" sz="1800" b="0" i="1" kern="100" smtClean="0">
                                        <a:solidFill>
                                          <a:sysClr val="windowText" lastClr="000000"/>
                                        </a:solidFill>
                                        <a:effectLst/>
                                        <a:latin typeface="Cambria Math" panose="02040503050406030204" pitchFamily="18" charset="0"/>
                                      </a:rPr>
                                      <m:t>𝑐</m:t>
                                    </m:r>
                                  </m:sub>
                                  <m:sup>
                                    <m:r>
                                      <a:rPr lang="en-US" sz="1800" b="0" i="1" kern="100" smtClean="0">
                                        <a:solidFill>
                                          <a:sysClr val="windowText" lastClr="000000"/>
                                        </a:solidFill>
                                        <a:effectLst/>
                                        <a:latin typeface="Cambria Math" panose="02040503050406030204" pitchFamily="18" charset="0"/>
                                      </a:rPr>
                                      <m:t>𝑉𝑎𝑙</m:t>
                                    </m:r>
                                  </m:sup>
                                </m:sSubSup>
                              </m:oMath>
                            </m:oMathPara>
                          </a14:m>
                          <a:endParaRPr lang="ja-JP" sz="1800" b="0" kern="100">
                            <a:solidFill>
                              <a:sysClr val="windowText" lastClr="000000"/>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oFill/>
                      </a:tcPr>
                    </a:tc>
                    <a:tc>
                      <a:txBody>
                        <a:bodyPr/>
                        <a:lstStyle/>
                        <a:p>
                          <a:pPr algn="just"/>
                          <a:r>
                            <a:rPr lang="ja-JP" sz="1800" b="0" kern="100">
                              <a:solidFill>
                                <a:sysClr val="windowText" lastClr="000000"/>
                              </a:solidFill>
                              <a:effectLst/>
                            </a:rPr>
                            <a:t>：</a:t>
                          </a:r>
                          <a:endParaRPr lang="ja-JP" sz="1800" b="0" kern="100">
                            <a:solidFill>
                              <a:sysClr val="windowText" lastClr="000000"/>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oFill/>
                      </a:tcPr>
                    </a:tc>
                    <a:tc>
                      <a:txBody>
                        <a:bodyPr/>
                        <a:lstStyle/>
                        <a:p>
                          <a:pPr algn="just"/>
                          <a:r>
                            <a:rPr lang="ja-JP" sz="1800" b="0" kern="100">
                              <a:solidFill>
                                <a:sysClr val="windowText" lastClr="000000"/>
                              </a:solidFill>
                              <a:effectLst/>
                            </a:rPr>
                            <a:t>通貨</a:t>
                          </a:r>
                          <a14:m>
                            <m:oMath xmlns:m="http://schemas.openxmlformats.org/officeDocument/2006/math">
                              <m:r>
                                <a:rPr lang="en-US" sz="1800" b="0" i="1" kern="100" smtClean="0">
                                  <a:solidFill>
                                    <a:sysClr val="windowText" lastClr="000000"/>
                                  </a:solidFill>
                                  <a:effectLst/>
                                  <a:latin typeface="Cambria Math" panose="02040503050406030204" pitchFamily="18" charset="0"/>
                                </a:rPr>
                                <m:t>𝑐</m:t>
                              </m:r>
                            </m:oMath>
                          </a14:m>
                          <a:r>
                            <a:rPr lang="ja-JP" sz="1800" b="0" kern="100">
                              <a:solidFill>
                                <a:sysClr val="windowText" lastClr="000000"/>
                              </a:solidFill>
                              <a:effectLst/>
                            </a:rPr>
                            <a:t>、年限</a:t>
                          </a:r>
                          <a14:m>
                            <m:oMath xmlns:m="http://schemas.openxmlformats.org/officeDocument/2006/math">
                              <m:r>
                                <a:rPr lang="en-US" sz="1800" b="0" i="1" kern="100" smtClean="0">
                                  <a:solidFill>
                                    <a:sysClr val="windowText" lastClr="000000"/>
                                  </a:solidFill>
                                  <a:effectLst/>
                                  <a:latin typeface="Cambria Math" panose="02040503050406030204" pitchFamily="18" charset="0"/>
                                </a:rPr>
                                <m:t>𝑡</m:t>
                              </m:r>
                            </m:oMath>
                          </a14:m>
                          <a:r>
                            <a:rPr lang="ja-JP" sz="1800" b="0" kern="100">
                              <a:solidFill>
                                <a:sysClr val="windowText" lastClr="000000"/>
                              </a:solidFill>
                              <a:effectLst/>
                            </a:rPr>
                            <a:t>の</a:t>
                          </a:r>
                          <a:r>
                            <a:rPr lang="en-US" sz="1800" b="0" kern="100">
                              <a:solidFill>
                                <a:sysClr val="windowText" lastClr="000000"/>
                              </a:solidFill>
                              <a:effectLst/>
                            </a:rPr>
                            <a:t>Valuation</a:t>
                          </a:r>
                          <a:r>
                            <a:rPr lang="ja-JP" sz="1800" b="0" kern="100">
                              <a:solidFill>
                                <a:sysClr val="windowText" lastClr="000000"/>
                              </a:solidFill>
                              <a:effectLst/>
                            </a:rPr>
                            <a:t>イールド</a:t>
                          </a:r>
                          <a:endParaRPr lang="ja-JP" sz="1800" b="0" kern="100">
                            <a:solidFill>
                              <a:sysClr val="windowText" lastClr="000000"/>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oFill/>
                      </a:tcPr>
                    </a:tc>
                    <a:extLst>
                      <a:ext uri="{0D108BD9-81ED-4DB2-BD59-A6C34878D82A}">
                        <a16:rowId xmlns:a16="http://schemas.microsoft.com/office/drawing/2014/main" val="3328863576"/>
                      </a:ext>
                    </a:extLst>
                  </a:tr>
                  <a:tr h="428411">
                    <a:tc>
                      <a:txBody>
                        <a:bodyPr/>
                        <a:lstStyle/>
                        <a:p>
                          <a:pPr algn="just"/>
                          <a14:m>
                            <m:oMathPara xmlns:m="http://schemas.openxmlformats.org/officeDocument/2006/math">
                              <m:oMathParaPr>
                                <m:jc m:val="centerGroup"/>
                              </m:oMathParaPr>
                              <m:oMath xmlns:m="http://schemas.openxmlformats.org/officeDocument/2006/math">
                                <m:r>
                                  <a:rPr lang="en-US" sz="1800" b="0" i="1" kern="100" smtClean="0">
                                    <a:solidFill>
                                      <a:sysClr val="windowText" lastClr="000000"/>
                                    </a:solidFill>
                                    <a:effectLst/>
                                    <a:latin typeface="Cambria Math" panose="02040503050406030204" pitchFamily="18" charset="0"/>
                                  </a:rPr>
                                  <m:t>𝑟𝑖𝑠𝑘𝑓𝑟𝑒</m:t>
                                </m:r>
                                <m:sSub>
                                  <m:sSubPr>
                                    <m:ctrlPr>
                                      <a:rPr lang="ja-JP" sz="1800" b="0" i="1" kern="100">
                                        <a:solidFill>
                                          <a:sysClr val="windowText" lastClr="000000"/>
                                        </a:solidFill>
                                        <a:effectLst/>
                                        <a:latin typeface="Cambria Math" panose="02040503050406030204" pitchFamily="18" charset="0"/>
                                      </a:rPr>
                                    </m:ctrlPr>
                                  </m:sSubPr>
                                  <m:e>
                                    <m:r>
                                      <a:rPr lang="en-US" sz="1800" b="0" i="1" kern="100" smtClean="0">
                                        <a:solidFill>
                                          <a:sysClr val="windowText" lastClr="000000"/>
                                        </a:solidFill>
                                        <a:effectLst/>
                                        <a:latin typeface="Cambria Math" panose="02040503050406030204" pitchFamily="18" charset="0"/>
                                      </a:rPr>
                                      <m:t>𝑒</m:t>
                                    </m:r>
                                  </m:e>
                                  <m:sub>
                                    <m:r>
                                      <a:rPr lang="en-US" sz="1800" b="0" i="1" kern="100" smtClean="0">
                                        <a:solidFill>
                                          <a:sysClr val="windowText" lastClr="000000"/>
                                        </a:solidFill>
                                        <a:effectLst/>
                                        <a:latin typeface="Cambria Math" panose="02040503050406030204" pitchFamily="18" charset="0"/>
                                      </a:rPr>
                                      <m:t>𝑡</m:t>
                                    </m:r>
                                    <m:r>
                                      <a:rPr lang="en-US" sz="1800" b="0" kern="100" smtClean="0">
                                        <a:solidFill>
                                          <a:sysClr val="windowText" lastClr="000000"/>
                                        </a:solidFill>
                                        <a:effectLst/>
                                        <a:latin typeface="Cambria Math" panose="02040503050406030204" pitchFamily="18" charset="0"/>
                                      </a:rPr>
                                      <m:t>,</m:t>
                                    </m:r>
                                    <m:r>
                                      <a:rPr lang="en-US" sz="1800" b="0" i="1" kern="100" smtClean="0">
                                        <a:solidFill>
                                          <a:sysClr val="windowText" lastClr="000000"/>
                                        </a:solidFill>
                                        <a:effectLst/>
                                        <a:latin typeface="Cambria Math" panose="02040503050406030204" pitchFamily="18" charset="0"/>
                                      </a:rPr>
                                      <m:t>𝑐</m:t>
                                    </m:r>
                                  </m:sub>
                                </m:sSub>
                              </m:oMath>
                            </m:oMathPara>
                          </a14:m>
                          <a:endParaRPr lang="ja-JP" sz="1800" b="0" kern="100">
                            <a:solidFill>
                              <a:sysClr val="windowText" lastClr="000000"/>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oFill/>
                      </a:tcPr>
                    </a:tc>
                    <a:tc>
                      <a:txBody>
                        <a:bodyPr/>
                        <a:lstStyle/>
                        <a:p>
                          <a:pPr algn="just"/>
                          <a:r>
                            <a:rPr lang="ja-JP" sz="1800" b="0" kern="100">
                              <a:solidFill>
                                <a:sysClr val="windowText" lastClr="000000"/>
                              </a:solidFill>
                              <a:effectLst/>
                            </a:rPr>
                            <a:t>：</a:t>
                          </a:r>
                          <a:endParaRPr lang="ja-JP" sz="1800" b="0" kern="100">
                            <a:solidFill>
                              <a:sysClr val="windowText" lastClr="000000"/>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oFill/>
                      </a:tcPr>
                    </a:tc>
                    <a:tc>
                      <a:txBody>
                        <a:bodyPr/>
                        <a:lstStyle/>
                        <a:p>
                          <a:pPr algn="just"/>
                          <a:r>
                            <a:rPr lang="ja-JP" sz="1800" b="0" kern="100">
                              <a:solidFill>
                                <a:sysClr val="windowText" lastClr="000000"/>
                              </a:solidFill>
                              <a:effectLst/>
                            </a:rPr>
                            <a:t>通貨</a:t>
                          </a:r>
                          <a14:m>
                            <m:oMath xmlns:m="http://schemas.openxmlformats.org/officeDocument/2006/math">
                              <m:r>
                                <a:rPr lang="en-US" sz="1800" b="0" i="1" kern="100" smtClean="0">
                                  <a:solidFill>
                                    <a:sysClr val="windowText" lastClr="000000"/>
                                  </a:solidFill>
                                  <a:effectLst/>
                                  <a:latin typeface="Cambria Math" panose="02040503050406030204" pitchFamily="18" charset="0"/>
                                </a:rPr>
                                <m:t>𝑐</m:t>
                              </m:r>
                            </m:oMath>
                          </a14:m>
                          <a:r>
                            <a:rPr lang="ja-JP" sz="1800" b="0" kern="100">
                              <a:solidFill>
                                <a:sysClr val="windowText" lastClr="000000"/>
                              </a:solidFill>
                              <a:effectLst/>
                            </a:rPr>
                            <a:t>、年限</a:t>
                          </a:r>
                          <a14:m>
                            <m:oMath xmlns:m="http://schemas.openxmlformats.org/officeDocument/2006/math">
                              <m:r>
                                <a:rPr lang="en-US" sz="1800" b="0" i="1" kern="100" smtClean="0">
                                  <a:solidFill>
                                    <a:sysClr val="windowText" lastClr="000000"/>
                                  </a:solidFill>
                                  <a:effectLst/>
                                  <a:latin typeface="Cambria Math" panose="02040503050406030204" pitchFamily="18" charset="0"/>
                                </a:rPr>
                                <m:t>𝑡</m:t>
                              </m:r>
                            </m:oMath>
                          </a14:m>
                          <a:r>
                            <a:rPr lang="ja-JP" sz="1800" b="0" kern="100">
                              <a:solidFill>
                                <a:sysClr val="windowText" lastClr="000000"/>
                              </a:solidFill>
                              <a:effectLst/>
                            </a:rPr>
                            <a:t>の無リスク金利</a:t>
                          </a:r>
                          <a:endParaRPr lang="ja-JP" sz="1800" b="0" kern="100">
                            <a:solidFill>
                              <a:sysClr val="windowText" lastClr="000000"/>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oFill/>
                      </a:tcPr>
                    </a:tc>
                    <a:extLst>
                      <a:ext uri="{0D108BD9-81ED-4DB2-BD59-A6C34878D82A}">
                        <a16:rowId xmlns:a16="http://schemas.microsoft.com/office/drawing/2014/main" val="4240168357"/>
                      </a:ext>
                    </a:extLst>
                  </a:tr>
                  <a:tr h="428411">
                    <a:tc>
                      <a:txBody>
                        <a:bodyPr/>
                        <a:lstStyle/>
                        <a:p>
                          <a:pPr algn="just"/>
                          <a14:m>
                            <m:oMathPara xmlns:m="http://schemas.openxmlformats.org/officeDocument/2006/math">
                              <m:oMathParaPr>
                                <m:jc m:val="centerGroup"/>
                              </m:oMathParaPr>
                              <m:oMath xmlns:m="http://schemas.openxmlformats.org/officeDocument/2006/math">
                                <m:sSub>
                                  <m:sSubPr>
                                    <m:ctrlPr>
                                      <a:rPr lang="ja-JP" sz="1800" b="0" i="1" kern="100" smtClean="0">
                                        <a:solidFill>
                                          <a:sysClr val="windowText" lastClr="000000"/>
                                        </a:solidFill>
                                        <a:effectLst/>
                                        <a:latin typeface="Cambria Math" panose="02040503050406030204" pitchFamily="18" charset="0"/>
                                      </a:rPr>
                                    </m:ctrlPr>
                                  </m:sSubPr>
                                  <m:e>
                                    <m:r>
                                      <a:rPr lang="en-US" sz="1800" b="0" i="1" kern="100" smtClean="0">
                                        <a:solidFill>
                                          <a:sysClr val="windowText" lastClr="000000"/>
                                        </a:solidFill>
                                        <a:effectLst/>
                                        <a:latin typeface="Cambria Math" panose="02040503050406030204" pitchFamily="18" charset="0"/>
                                      </a:rPr>
                                      <m:t>𝑤</m:t>
                                    </m:r>
                                  </m:e>
                                  <m:sub>
                                    <m:r>
                                      <a:rPr lang="en-US" sz="1800" b="0" i="1" kern="100" smtClean="0">
                                        <a:solidFill>
                                          <a:sysClr val="windowText" lastClr="000000"/>
                                        </a:solidFill>
                                        <a:effectLst/>
                                        <a:latin typeface="Cambria Math" panose="02040503050406030204" pitchFamily="18" charset="0"/>
                                      </a:rPr>
                                      <m:t>𝑐</m:t>
                                    </m:r>
                                    <m:r>
                                      <a:rPr lang="en-US" sz="1800" b="0" kern="100" smtClean="0">
                                        <a:solidFill>
                                          <a:sysClr val="windowText" lastClr="000000"/>
                                        </a:solidFill>
                                        <a:effectLst/>
                                        <a:latin typeface="Cambria Math" panose="02040503050406030204" pitchFamily="18" charset="0"/>
                                      </a:rPr>
                                      <m:t>,</m:t>
                                    </m:r>
                                    <m:r>
                                      <a:rPr lang="en-US" sz="1800" b="0" i="1" kern="100" smtClean="0">
                                        <a:solidFill>
                                          <a:sysClr val="windowText" lastClr="000000"/>
                                        </a:solidFill>
                                        <a:effectLst/>
                                        <a:latin typeface="Cambria Math" panose="02040503050406030204" pitchFamily="18" charset="0"/>
                                      </a:rPr>
                                      <m:t>𝑟</m:t>
                                    </m:r>
                                  </m:sub>
                                </m:sSub>
                              </m:oMath>
                            </m:oMathPara>
                          </a14:m>
                          <a:endParaRPr lang="ja-JP" sz="1800" b="0" kern="100">
                            <a:solidFill>
                              <a:sysClr val="windowText" lastClr="000000"/>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oFill/>
                      </a:tcPr>
                    </a:tc>
                    <a:tc>
                      <a:txBody>
                        <a:bodyPr/>
                        <a:lstStyle/>
                        <a:p>
                          <a:pPr algn="just"/>
                          <a:r>
                            <a:rPr lang="ja-JP" sz="1800" b="0" kern="100">
                              <a:solidFill>
                                <a:sysClr val="windowText" lastClr="000000"/>
                              </a:solidFill>
                              <a:effectLst/>
                            </a:rPr>
                            <a:t>：</a:t>
                          </a:r>
                          <a:endParaRPr lang="ja-JP" sz="1800" b="0" kern="100">
                            <a:solidFill>
                              <a:sysClr val="windowText" lastClr="000000"/>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oFill/>
                      </a:tcPr>
                    </a:tc>
                    <a:tc>
                      <a:txBody>
                        <a:bodyPr/>
                        <a:lstStyle/>
                        <a:p>
                          <a:pPr algn="just"/>
                          <a:r>
                            <a:rPr lang="ja-JP" sz="1800" b="0" kern="100" dirty="0">
                              <a:solidFill>
                                <a:sysClr val="windowText" lastClr="000000"/>
                              </a:solidFill>
                              <a:effectLst/>
                            </a:rPr>
                            <a:t>通貨</a:t>
                          </a:r>
                          <a14:m>
                            <m:oMath xmlns:m="http://schemas.openxmlformats.org/officeDocument/2006/math">
                              <m:r>
                                <a:rPr lang="en-US" sz="1800" b="0" i="1" kern="100" smtClean="0">
                                  <a:solidFill>
                                    <a:sysClr val="windowText" lastClr="000000"/>
                                  </a:solidFill>
                                  <a:effectLst/>
                                  <a:latin typeface="Cambria Math" panose="02040503050406030204" pitchFamily="18" charset="0"/>
                                </a:rPr>
                                <m:t>𝑐</m:t>
                              </m:r>
                            </m:oMath>
                          </a14:m>
                          <a:r>
                            <a:rPr lang="ja-JP" sz="1800" b="0" kern="100" dirty="0">
                              <a:solidFill>
                                <a:sysClr val="windowText" lastClr="000000"/>
                              </a:solidFill>
                              <a:effectLst/>
                            </a:rPr>
                            <a:t>、格付け</a:t>
                          </a:r>
                          <a14:m>
                            <m:oMath xmlns:m="http://schemas.openxmlformats.org/officeDocument/2006/math">
                              <m:r>
                                <a:rPr lang="en-US" sz="1800" b="0" i="1" kern="100" smtClean="0">
                                  <a:solidFill>
                                    <a:sysClr val="windowText" lastClr="000000"/>
                                  </a:solidFill>
                                  <a:effectLst/>
                                  <a:latin typeface="Cambria Math" panose="02040503050406030204" pitchFamily="18" charset="0"/>
                                </a:rPr>
                                <m:t>𝑟</m:t>
                              </m:r>
                            </m:oMath>
                          </a14:m>
                          <a:r>
                            <a:rPr lang="ja-JP" sz="1800" b="0" kern="100" dirty="0">
                              <a:solidFill>
                                <a:sysClr val="windowText" lastClr="000000"/>
                              </a:solidFill>
                              <a:effectLst/>
                            </a:rPr>
                            <a:t>のポートフォリオのウェイト</a:t>
                          </a:r>
                        </a:p>
                      </a:txBody>
                      <a:tcPr marL="68580" marR="68580" marT="0" marB="0">
                        <a:noFill/>
                      </a:tcPr>
                    </a:tc>
                    <a:extLst>
                      <a:ext uri="{0D108BD9-81ED-4DB2-BD59-A6C34878D82A}">
                        <a16:rowId xmlns:a16="http://schemas.microsoft.com/office/drawing/2014/main" val="1907006672"/>
                      </a:ext>
                    </a:extLst>
                  </a:tr>
                  <a:tr h="449879">
                    <a:tc>
                      <a:txBody>
                        <a:bodyPr/>
                        <a:lstStyle/>
                        <a:p>
                          <a:pPr algn="just"/>
                          <a14:m>
                            <m:oMathPara xmlns:m="http://schemas.openxmlformats.org/officeDocument/2006/math">
                              <m:oMathParaPr>
                                <m:jc m:val="centerGroup"/>
                              </m:oMathParaPr>
                              <m:oMath xmlns:m="http://schemas.openxmlformats.org/officeDocument/2006/math">
                                <m:r>
                                  <a:rPr lang="en-US" sz="1800" b="0" i="1" kern="100" smtClean="0">
                                    <a:solidFill>
                                      <a:sysClr val="windowText" lastClr="000000"/>
                                    </a:solidFill>
                                    <a:effectLst/>
                                    <a:latin typeface="Cambria Math" panose="02040503050406030204" pitchFamily="18" charset="0"/>
                                  </a:rPr>
                                  <m:t>𝑅</m:t>
                                </m:r>
                                <m:sSub>
                                  <m:sSubPr>
                                    <m:ctrlPr>
                                      <a:rPr lang="ja-JP" sz="1800" b="0" i="1" kern="100">
                                        <a:solidFill>
                                          <a:sysClr val="windowText" lastClr="000000"/>
                                        </a:solidFill>
                                        <a:effectLst/>
                                        <a:latin typeface="Cambria Math" panose="02040503050406030204" pitchFamily="18" charset="0"/>
                                      </a:rPr>
                                    </m:ctrlPr>
                                  </m:sSubPr>
                                  <m:e>
                                    <m:r>
                                      <a:rPr lang="en-US" sz="1800" b="0" i="1" kern="100" smtClean="0">
                                        <a:solidFill>
                                          <a:sysClr val="windowText" lastClr="000000"/>
                                        </a:solidFill>
                                        <a:effectLst/>
                                        <a:latin typeface="Cambria Math" panose="02040503050406030204" pitchFamily="18" charset="0"/>
                                      </a:rPr>
                                      <m:t>𝐶</m:t>
                                    </m:r>
                                  </m:e>
                                  <m:sub>
                                    <m:r>
                                      <a:rPr lang="en-US" sz="1800" b="0" i="1" kern="100" smtClean="0">
                                        <a:solidFill>
                                          <a:sysClr val="windowText" lastClr="000000"/>
                                        </a:solidFill>
                                        <a:effectLst/>
                                        <a:latin typeface="Cambria Math" panose="02040503050406030204" pitchFamily="18" charset="0"/>
                                      </a:rPr>
                                      <m:t>𝑓</m:t>
                                    </m:r>
                                    <m:r>
                                      <a:rPr lang="en-US" sz="1800" b="0" i="1" kern="100" smtClean="0">
                                        <a:solidFill>
                                          <a:sysClr val="windowText" lastClr="000000"/>
                                        </a:solidFill>
                                        <a:effectLst/>
                                        <a:latin typeface="Cambria Math" panose="02040503050406030204" pitchFamily="18" charset="0"/>
                                      </a:rPr>
                                      <m:t>(</m:t>
                                    </m:r>
                                    <m:r>
                                      <a:rPr lang="en-US" sz="1800" b="0" i="1" kern="100" smtClean="0">
                                        <a:solidFill>
                                          <a:sysClr val="windowText" lastClr="000000"/>
                                        </a:solidFill>
                                        <a:effectLst/>
                                        <a:latin typeface="Cambria Math" panose="02040503050406030204" pitchFamily="18" charset="0"/>
                                      </a:rPr>
                                      <m:t>𝑐</m:t>
                                    </m:r>
                                    <m:r>
                                      <a:rPr lang="en-US" sz="1800" b="0" i="1" kern="100" smtClean="0">
                                        <a:solidFill>
                                          <a:sysClr val="windowText" lastClr="000000"/>
                                        </a:solidFill>
                                        <a:effectLst/>
                                        <a:latin typeface="Cambria Math" panose="02040503050406030204" pitchFamily="18" charset="0"/>
                                      </a:rPr>
                                      <m:t>)</m:t>
                                    </m:r>
                                    <m:r>
                                      <a:rPr lang="en-US" sz="1800" b="0" kern="100" smtClean="0">
                                        <a:solidFill>
                                          <a:sysClr val="windowText" lastClr="000000"/>
                                        </a:solidFill>
                                        <a:effectLst/>
                                        <a:latin typeface="Cambria Math" panose="02040503050406030204" pitchFamily="18" charset="0"/>
                                      </a:rPr>
                                      <m:t>,</m:t>
                                    </m:r>
                                    <m:r>
                                      <a:rPr lang="en-US" sz="1800" b="0" i="1" kern="100" smtClean="0">
                                        <a:solidFill>
                                          <a:sysClr val="windowText" lastClr="000000"/>
                                        </a:solidFill>
                                        <a:effectLst/>
                                        <a:latin typeface="Cambria Math" panose="02040503050406030204" pitchFamily="18" charset="0"/>
                                      </a:rPr>
                                      <m:t>𝑟</m:t>
                                    </m:r>
                                  </m:sub>
                                </m:sSub>
                              </m:oMath>
                            </m:oMathPara>
                          </a14:m>
                          <a:endParaRPr lang="ja-JP" sz="1800" b="0" kern="100">
                            <a:solidFill>
                              <a:sysClr val="windowText" lastClr="000000"/>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oFill/>
                      </a:tcPr>
                    </a:tc>
                    <a:tc>
                      <a:txBody>
                        <a:bodyPr/>
                        <a:lstStyle/>
                        <a:p>
                          <a:pPr algn="just"/>
                          <a:r>
                            <a:rPr lang="ja-JP" sz="1800" b="0" kern="100">
                              <a:solidFill>
                                <a:sysClr val="windowText" lastClr="000000"/>
                              </a:solidFill>
                              <a:effectLst/>
                            </a:rPr>
                            <a:t>：</a:t>
                          </a:r>
                          <a:endParaRPr lang="ja-JP" sz="1800" b="0" kern="100">
                            <a:solidFill>
                              <a:sysClr val="windowText" lastClr="000000"/>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oFill/>
                      </a:tcPr>
                    </a:tc>
                    <a:tc>
                      <a:txBody>
                        <a:bodyPr/>
                        <a:lstStyle/>
                        <a:p>
                          <a:pPr algn="just"/>
                          <a:r>
                            <a:rPr lang="ja-JP" altLang="en-US" sz="1800" b="0" i="0" kern="100" dirty="0">
                              <a:solidFill>
                                <a:sysClr val="windowText" lastClr="000000"/>
                              </a:solidFill>
                              <a:effectLst/>
                              <a:latin typeface="+mn-lt"/>
                            </a:rPr>
                            <a:t>スプレッド</a:t>
                          </a:r>
                          <a14:m>
                            <m:oMath xmlns:m="http://schemas.openxmlformats.org/officeDocument/2006/math">
                              <m:r>
                                <a:rPr lang="en-US" altLang="ja-JP" sz="1800" b="0" i="1" kern="100" smtClean="0">
                                  <a:solidFill>
                                    <a:sysClr val="windowText" lastClr="000000"/>
                                  </a:solidFill>
                                  <a:effectLst/>
                                  <a:latin typeface="Cambria Math" panose="02040503050406030204" pitchFamily="18" charset="0"/>
                                </a:rPr>
                                <m:t>𝑓</m:t>
                              </m:r>
                              <m:r>
                                <a:rPr lang="en-US" altLang="ja-JP" sz="1800" b="0" i="1" kern="100" smtClean="0">
                                  <a:solidFill>
                                    <a:sysClr val="windowText" lastClr="000000"/>
                                  </a:solidFill>
                                  <a:effectLst/>
                                  <a:latin typeface="Cambria Math" panose="02040503050406030204" pitchFamily="18" charset="0"/>
                                </a:rPr>
                                <m:t>(</m:t>
                              </m:r>
                              <m:r>
                                <a:rPr lang="en-US" altLang="ja-JP" sz="1800" b="0" i="1" kern="100" smtClean="0">
                                  <a:solidFill>
                                    <a:sysClr val="windowText" lastClr="000000"/>
                                  </a:solidFill>
                                  <a:effectLst/>
                                  <a:latin typeface="Cambria Math" panose="02040503050406030204" pitchFamily="18" charset="0"/>
                                </a:rPr>
                                <m:t>𝑐</m:t>
                              </m:r>
                              <m:r>
                                <a:rPr lang="en-US" altLang="ja-JP" sz="1800" b="0" i="1" kern="100" smtClean="0">
                                  <a:solidFill>
                                    <a:sysClr val="windowText" lastClr="000000"/>
                                  </a:solidFill>
                                  <a:effectLst/>
                                  <a:latin typeface="Cambria Math" panose="02040503050406030204" pitchFamily="18" charset="0"/>
                                </a:rPr>
                                <m:t>)</m:t>
                              </m:r>
                            </m:oMath>
                          </a14:m>
                          <a:r>
                            <a:rPr lang="ja-JP" altLang="ja-JP" sz="1800" b="0" kern="100" dirty="0">
                              <a:solidFill>
                                <a:sysClr val="windowText" lastClr="000000"/>
                              </a:solidFill>
                              <a:effectLst/>
                            </a:rPr>
                            <a:t>、格付け</a:t>
                          </a:r>
                          <a14:m>
                            <m:oMath xmlns:m="http://schemas.openxmlformats.org/officeDocument/2006/math">
                              <m:r>
                                <a:rPr lang="en-US" altLang="ja-JP" sz="1800" b="0" i="1" kern="100" smtClean="0">
                                  <a:solidFill>
                                    <a:sysClr val="windowText" lastClr="000000"/>
                                  </a:solidFill>
                                  <a:effectLst/>
                                  <a:latin typeface="Cambria Math" panose="02040503050406030204" pitchFamily="18" charset="0"/>
                                </a:rPr>
                                <m:t>𝑟</m:t>
                              </m:r>
                            </m:oMath>
                          </a14:m>
                          <a:r>
                            <a:rPr lang="ja-JP" altLang="ja-JP" sz="1800" b="0" kern="100" dirty="0">
                              <a:solidFill>
                                <a:sysClr val="windowText" lastClr="000000"/>
                              </a:solidFill>
                              <a:effectLst/>
                            </a:rPr>
                            <a:t>の</a:t>
                          </a:r>
                          <a:r>
                            <a:rPr lang="ja-JP" sz="1800" b="0" kern="100" dirty="0">
                              <a:solidFill>
                                <a:sysClr val="windowText" lastClr="000000"/>
                              </a:solidFill>
                              <a:effectLst/>
                            </a:rPr>
                            <a:t>リスク補正係数</a:t>
                          </a:r>
                          <a:r>
                            <a:rPr lang="ja-JP" altLang="en-US" sz="1800" b="0" kern="100" dirty="0">
                              <a:solidFill>
                                <a:sysClr val="windowText" lastClr="000000"/>
                              </a:solidFill>
                              <a:effectLst/>
                            </a:rPr>
                            <a:t>（</a:t>
                          </a:r>
                          <a:r>
                            <a:rPr lang="en-US" altLang="ja-JP" sz="1800" b="0" kern="100" dirty="0">
                              <a:solidFill>
                                <a:sysClr val="windowText" lastClr="000000"/>
                              </a:solidFill>
                              <a:effectLst/>
                            </a:rPr>
                            <a:t>※</a:t>
                          </a:r>
                          <a:r>
                            <a:rPr lang="ja-JP" altLang="en-US" sz="1800" b="0" kern="100" dirty="0">
                              <a:solidFill>
                                <a:sysClr val="windowText" lastClr="000000"/>
                              </a:solidFill>
                              <a:effectLst/>
                            </a:rPr>
                            <a:t>）</a:t>
                          </a:r>
                          <a:endParaRPr lang="en-US" altLang="ja-JP" sz="1800" b="0" kern="100" dirty="0">
                            <a:solidFill>
                              <a:sysClr val="windowText" lastClr="000000"/>
                            </a:solidFill>
                            <a:effectLst/>
                          </a:endParaRPr>
                        </a:p>
                      </a:txBody>
                      <a:tcPr marL="68580" marR="68580" marT="0" marB="0">
                        <a:noFill/>
                      </a:tcPr>
                    </a:tc>
                    <a:extLst>
                      <a:ext uri="{0D108BD9-81ED-4DB2-BD59-A6C34878D82A}">
                        <a16:rowId xmlns:a16="http://schemas.microsoft.com/office/drawing/2014/main" val="2359992971"/>
                      </a:ext>
                    </a:extLst>
                  </a:tr>
                  <a:tr h="449879">
                    <a:tc>
                      <a:txBody>
                        <a:bodyPr/>
                        <a:lstStyle/>
                        <a:p>
                          <a:pPr algn="just"/>
                          <a14:m>
                            <m:oMathPara xmlns:m="http://schemas.openxmlformats.org/officeDocument/2006/math">
                              <m:oMathParaPr>
                                <m:jc m:val="centerGroup"/>
                              </m:oMathParaPr>
                              <m:oMath xmlns:m="http://schemas.openxmlformats.org/officeDocument/2006/math">
                                <m:r>
                                  <a:rPr lang="en-US" sz="1800" b="0" i="1" kern="100" smtClean="0">
                                    <a:solidFill>
                                      <a:sysClr val="windowText" lastClr="000000"/>
                                    </a:solidFill>
                                    <a:effectLst/>
                                    <a:latin typeface="Cambria Math" panose="02040503050406030204" pitchFamily="18" charset="0"/>
                                  </a:rPr>
                                  <m:t>𝑆</m:t>
                                </m:r>
                                <m:sSub>
                                  <m:sSubPr>
                                    <m:ctrlPr>
                                      <a:rPr lang="ja-JP" sz="1800" b="0" i="1" kern="100">
                                        <a:solidFill>
                                          <a:sysClr val="windowText" lastClr="000000"/>
                                        </a:solidFill>
                                        <a:effectLst/>
                                        <a:latin typeface="Cambria Math" panose="02040503050406030204" pitchFamily="18" charset="0"/>
                                      </a:rPr>
                                    </m:ctrlPr>
                                  </m:sSubPr>
                                  <m:e>
                                    <m:r>
                                      <a:rPr lang="en-US" sz="1800" b="0" i="1" kern="100" smtClean="0">
                                        <a:solidFill>
                                          <a:sysClr val="windowText" lastClr="000000"/>
                                        </a:solidFill>
                                        <a:effectLst/>
                                        <a:latin typeface="Cambria Math" panose="02040503050406030204" pitchFamily="18" charset="0"/>
                                      </a:rPr>
                                      <m:t>𝑝</m:t>
                                    </m:r>
                                  </m:e>
                                  <m:sub>
                                    <m:r>
                                      <a:rPr lang="en-US" sz="1800" b="0" i="1" kern="100" smtClean="0">
                                        <a:solidFill>
                                          <a:sysClr val="windowText" lastClr="000000"/>
                                        </a:solidFill>
                                        <a:effectLst/>
                                        <a:latin typeface="Cambria Math" panose="02040503050406030204" pitchFamily="18" charset="0"/>
                                      </a:rPr>
                                      <m:t>𝑓</m:t>
                                    </m:r>
                                    <m:r>
                                      <a:rPr lang="en-US" sz="1800" b="0" i="1" kern="100" smtClean="0">
                                        <a:solidFill>
                                          <a:sysClr val="windowText" lastClr="000000"/>
                                        </a:solidFill>
                                        <a:effectLst/>
                                        <a:latin typeface="Cambria Math" panose="02040503050406030204" pitchFamily="18" charset="0"/>
                                      </a:rPr>
                                      <m:t>(</m:t>
                                    </m:r>
                                    <m:r>
                                      <a:rPr lang="en-US" sz="1800" b="0" i="1" kern="100" smtClean="0">
                                        <a:solidFill>
                                          <a:sysClr val="windowText" lastClr="000000"/>
                                        </a:solidFill>
                                        <a:effectLst/>
                                        <a:latin typeface="Cambria Math" panose="02040503050406030204" pitchFamily="18" charset="0"/>
                                      </a:rPr>
                                      <m:t>𝑐</m:t>
                                    </m:r>
                                    <m:r>
                                      <a:rPr lang="en-US" sz="1800" b="0" i="1" kern="100" smtClean="0">
                                        <a:solidFill>
                                          <a:sysClr val="windowText" lastClr="000000"/>
                                        </a:solidFill>
                                        <a:effectLst/>
                                        <a:latin typeface="Cambria Math" panose="02040503050406030204" pitchFamily="18" charset="0"/>
                                      </a:rPr>
                                      <m:t>)</m:t>
                                    </m:r>
                                    <m:r>
                                      <a:rPr lang="en-US" sz="1800" b="0" kern="100" smtClean="0">
                                        <a:solidFill>
                                          <a:sysClr val="windowText" lastClr="000000"/>
                                        </a:solidFill>
                                        <a:effectLst/>
                                        <a:latin typeface="Cambria Math" panose="02040503050406030204" pitchFamily="18" charset="0"/>
                                      </a:rPr>
                                      <m:t>,</m:t>
                                    </m:r>
                                    <m:r>
                                      <a:rPr lang="en-US" sz="1800" b="0" i="1" kern="100" smtClean="0">
                                        <a:solidFill>
                                          <a:sysClr val="windowText" lastClr="000000"/>
                                        </a:solidFill>
                                        <a:effectLst/>
                                        <a:latin typeface="Cambria Math" panose="02040503050406030204" pitchFamily="18" charset="0"/>
                                      </a:rPr>
                                      <m:t>𝑟</m:t>
                                    </m:r>
                                  </m:sub>
                                </m:sSub>
                              </m:oMath>
                            </m:oMathPara>
                          </a14:m>
                          <a:endParaRPr lang="ja-JP" sz="1800" b="0" kern="100">
                            <a:solidFill>
                              <a:sysClr val="windowText" lastClr="000000"/>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oFill/>
                      </a:tcPr>
                    </a:tc>
                    <a:tc>
                      <a:txBody>
                        <a:bodyPr/>
                        <a:lstStyle/>
                        <a:p>
                          <a:pPr algn="just"/>
                          <a:r>
                            <a:rPr lang="ja-JP" sz="1800" b="0" kern="100">
                              <a:solidFill>
                                <a:sysClr val="windowText" lastClr="000000"/>
                              </a:solidFill>
                              <a:effectLst/>
                            </a:rPr>
                            <a:t>：</a:t>
                          </a:r>
                          <a:endParaRPr lang="ja-JP" sz="1800" b="0" kern="100">
                            <a:solidFill>
                              <a:sysClr val="windowText" lastClr="000000"/>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oFill/>
                      </a:tcPr>
                    </a:tc>
                    <a:tc>
                      <a:txBody>
                        <a:bodyPr/>
                        <a:lstStyle/>
                        <a:p>
                          <a:pPr algn="just"/>
                          <a:r>
                            <a:rPr lang="ja-JP" altLang="en-US" sz="1800" b="0" i="0" kern="100" dirty="0">
                              <a:solidFill>
                                <a:sysClr val="windowText" lastClr="000000"/>
                              </a:solidFill>
                              <a:effectLst/>
                              <a:latin typeface="+mn-lt"/>
                            </a:rPr>
                            <a:t>スプレッド</a:t>
                          </a:r>
                          <a14:m>
                            <m:oMath xmlns:m="http://schemas.openxmlformats.org/officeDocument/2006/math">
                              <m:r>
                                <a:rPr lang="en-US" altLang="ja-JP" sz="1800" b="0" i="1" kern="100" smtClean="0">
                                  <a:solidFill>
                                    <a:sysClr val="windowText" lastClr="000000"/>
                                  </a:solidFill>
                                  <a:effectLst/>
                                  <a:latin typeface="Cambria Math" panose="02040503050406030204" pitchFamily="18" charset="0"/>
                                </a:rPr>
                                <m:t>𝑓</m:t>
                              </m:r>
                              <m:r>
                                <a:rPr lang="en-US" altLang="ja-JP" sz="1800" b="0" i="1" kern="100" smtClean="0">
                                  <a:solidFill>
                                    <a:sysClr val="windowText" lastClr="000000"/>
                                  </a:solidFill>
                                  <a:effectLst/>
                                  <a:latin typeface="Cambria Math" panose="02040503050406030204" pitchFamily="18" charset="0"/>
                                </a:rPr>
                                <m:t>(</m:t>
                              </m:r>
                              <m:r>
                                <a:rPr lang="en-US" altLang="ja-JP" sz="1800" b="0" i="1" kern="100" smtClean="0">
                                  <a:solidFill>
                                    <a:sysClr val="windowText" lastClr="000000"/>
                                  </a:solidFill>
                                  <a:effectLst/>
                                  <a:latin typeface="Cambria Math" panose="02040503050406030204" pitchFamily="18" charset="0"/>
                                </a:rPr>
                                <m:t>𝑐</m:t>
                              </m:r>
                              <m:r>
                                <a:rPr lang="en-US" altLang="ja-JP" sz="1800" b="0" i="1" kern="100" smtClean="0">
                                  <a:solidFill>
                                    <a:sysClr val="windowText" lastClr="000000"/>
                                  </a:solidFill>
                                  <a:effectLst/>
                                  <a:latin typeface="Cambria Math" panose="02040503050406030204" pitchFamily="18" charset="0"/>
                                </a:rPr>
                                <m:t>)</m:t>
                              </m:r>
                            </m:oMath>
                          </a14:m>
                          <a:r>
                            <a:rPr lang="ja-JP" altLang="ja-JP" sz="1800" b="0" kern="100" dirty="0">
                              <a:solidFill>
                                <a:sysClr val="windowText" lastClr="000000"/>
                              </a:solidFill>
                              <a:effectLst/>
                            </a:rPr>
                            <a:t>、格付け</a:t>
                          </a:r>
                          <a14:m>
                            <m:oMath xmlns:m="http://schemas.openxmlformats.org/officeDocument/2006/math">
                              <m:r>
                                <a:rPr lang="en-US" altLang="ja-JP" sz="1800" b="0" i="1" kern="100" smtClean="0">
                                  <a:solidFill>
                                    <a:sysClr val="windowText" lastClr="000000"/>
                                  </a:solidFill>
                                  <a:effectLst/>
                                  <a:latin typeface="Cambria Math" panose="02040503050406030204" pitchFamily="18" charset="0"/>
                                </a:rPr>
                                <m:t>𝑟</m:t>
                              </m:r>
                            </m:oMath>
                          </a14:m>
                          <a:r>
                            <a:rPr lang="ja-JP" altLang="ja-JP" sz="1800" b="0" kern="100" dirty="0">
                              <a:solidFill>
                                <a:sysClr val="windowText" lastClr="000000"/>
                              </a:solidFill>
                              <a:effectLst/>
                            </a:rPr>
                            <a:t>の</a:t>
                          </a:r>
                          <a:r>
                            <a:rPr lang="ja-JP" sz="1800" b="0" kern="100" dirty="0">
                              <a:solidFill>
                                <a:sysClr val="windowText" lastClr="000000"/>
                              </a:solidFill>
                              <a:effectLst/>
                            </a:rPr>
                            <a:t>スプレッド</a:t>
                          </a:r>
                          <a:r>
                            <a:rPr lang="ja-JP" altLang="en-US" sz="1800" b="0" kern="100" dirty="0">
                              <a:solidFill>
                                <a:sysClr val="windowText" lastClr="000000"/>
                              </a:solidFill>
                              <a:effectLst/>
                            </a:rPr>
                            <a:t>（</a:t>
                          </a:r>
                          <a:r>
                            <a:rPr lang="en-US" altLang="ja-JP" sz="1800" b="0" kern="100" dirty="0">
                              <a:solidFill>
                                <a:sysClr val="windowText" lastClr="000000"/>
                              </a:solidFill>
                              <a:effectLst/>
                            </a:rPr>
                            <a:t>ICE</a:t>
                          </a:r>
                          <a:r>
                            <a:rPr lang="ja-JP" altLang="en-US" sz="1800" b="0" kern="100" dirty="0">
                              <a:solidFill>
                                <a:sysClr val="windowText" lastClr="000000"/>
                              </a:solidFill>
                              <a:effectLst/>
                            </a:rPr>
                            <a:t>）</a:t>
                          </a:r>
                          <a:endParaRPr lang="ja-JP" sz="1800" b="0" kern="100" dirty="0">
                            <a:solidFill>
                              <a:sysClr val="windowText" lastClr="000000"/>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oFill/>
                      </a:tcPr>
                    </a:tc>
                    <a:extLst>
                      <a:ext uri="{0D108BD9-81ED-4DB2-BD59-A6C34878D82A}">
                        <a16:rowId xmlns:a16="http://schemas.microsoft.com/office/drawing/2014/main" val="3581787555"/>
                      </a:ext>
                    </a:extLst>
                  </a:tr>
                </a:tbl>
              </a:graphicData>
            </a:graphic>
          </p:graphicFrame>
        </mc:Choice>
        <mc:Fallback xmlns="">
          <p:graphicFrame>
            <p:nvGraphicFramePr>
              <p:cNvPr id="8" name="表 7">
                <a:extLst>
                  <a:ext uri="{FF2B5EF4-FFF2-40B4-BE49-F238E27FC236}">
                    <a16:creationId xmlns:a16="http://schemas.microsoft.com/office/drawing/2014/main" id="{214879C1-3A60-04B1-5C9E-B971833A4C12}"/>
                  </a:ext>
                </a:extLst>
              </p:cNvPr>
              <p:cNvGraphicFramePr>
                <a:graphicFrameLocks noGrp="1"/>
              </p:cNvGraphicFramePr>
              <p:nvPr>
                <p:extLst>
                  <p:ext uri="{D42A27DB-BD31-4B8C-83A1-F6EECF244321}">
                    <p14:modId xmlns:p14="http://schemas.microsoft.com/office/powerpoint/2010/main" val="1715258142"/>
                  </p:ext>
                </p:extLst>
              </p:nvPr>
            </p:nvGraphicFramePr>
            <p:xfrm>
              <a:off x="1129693" y="3795152"/>
              <a:ext cx="8032426" cy="2211968"/>
            </p:xfrm>
            <a:graphic>
              <a:graphicData uri="http://schemas.openxmlformats.org/drawingml/2006/table">
                <a:tbl>
                  <a:tblPr firstRow="1" firstCol="1" bandRow="1">
                    <a:tableStyleId>{5C22544A-7EE6-4342-B048-85BDC9FD1C3A}</a:tableStyleId>
                  </a:tblPr>
                  <a:tblGrid>
                    <a:gridCol w="1195813">
                      <a:extLst>
                        <a:ext uri="{9D8B030D-6E8A-4147-A177-3AD203B41FA5}">
                          <a16:colId xmlns:a16="http://schemas.microsoft.com/office/drawing/2014/main" val="1964205262"/>
                        </a:ext>
                      </a:extLst>
                    </a:gridCol>
                    <a:gridCol w="206732">
                      <a:extLst>
                        <a:ext uri="{9D8B030D-6E8A-4147-A177-3AD203B41FA5}">
                          <a16:colId xmlns:a16="http://schemas.microsoft.com/office/drawing/2014/main" val="789584015"/>
                        </a:ext>
                      </a:extLst>
                    </a:gridCol>
                    <a:gridCol w="6629881">
                      <a:extLst>
                        <a:ext uri="{9D8B030D-6E8A-4147-A177-3AD203B41FA5}">
                          <a16:colId xmlns:a16="http://schemas.microsoft.com/office/drawing/2014/main" val="2112356816"/>
                        </a:ext>
                      </a:extLst>
                    </a:gridCol>
                  </a:tblGrid>
                  <a:tr h="455388">
                    <a:tc>
                      <a:txBody>
                        <a:bodyPr/>
                        <a:lstStyle/>
                        <a:p>
                          <a:endParaRPr lang="ja-JP"/>
                        </a:p>
                      </a:txBody>
                      <a:tcPr marL="68580" marR="68580" marT="0" marB="0">
                        <a:blipFill>
                          <a:blip r:embed="rId4"/>
                          <a:stretch>
                            <a:fillRect l="-510" t="-14667" r="-575000" b="-388000"/>
                          </a:stretch>
                        </a:blipFill>
                      </a:tcPr>
                    </a:tc>
                    <a:tc>
                      <a:txBody>
                        <a:bodyPr/>
                        <a:lstStyle/>
                        <a:p>
                          <a:pPr algn="just"/>
                          <a:r>
                            <a:rPr lang="ja-JP" sz="1800" b="0" kern="100">
                              <a:solidFill>
                                <a:sysClr val="windowText" lastClr="000000"/>
                              </a:solidFill>
                              <a:effectLst/>
                            </a:rPr>
                            <a:t>：</a:t>
                          </a:r>
                          <a:endParaRPr lang="ja-JP" sz="1800" b="0" kern="100">
                            <a:solidFill>
                              <a:sysClr val="windowText" lastClr="000000"/>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oFill/>
                      </a:tcPr>
                    </a:tc>
                    <a:tc>
                      <a:txBody>
                        <a:bodyPr/>
                        <a:lstStyle/>
                        <a:p>
                          <a:endParaRPr lang="ja-JP"/>
                        </a:p>
                      </a:txBody>
                      <a:tcPr marL="68580" marR="68580" marT="0" marB="0">
                        <a:blipFill>
                          <a:blip r:embed="rId4"/>
                          <a:stretch>
                            <a:fillRect l="-21232" t="-14667" r="-460" b="-388000"/>
                          </a:stretch>
                        </a:blipFill>
                      </a:tcPr>
                    </a:tc>
                    <a:extLst>
                      <a:ext uri="{0D108BD9-81ED-4DB2-BD59-A6C34878D82A}">
                        <a16:rowId xmlns:a16="http://schemas.microsoft.com/office/drawing/2014/main" val="3328863576"/>
                      </a:ext>
                    </a:extLst>
                  </a:tr>
                  <a:tr h="428411">
                    <a:tc>
                      <a:txBody>
                        <a:bodyPr/>
                        <a:lstStyle/>
                        <a:p>
                          <a:endParaRPr lang="ja-JP"/>
                        </a:p>
                      </a:txBody>
                      <a:tcPr marL="68580" marR="68580" marT="0" marB="0">
                        <a:blipFill>
                          <a:blip r:embed="rId4"/>
                          <a:stretch>
                            <a:fillRect l="-510" t="-122857" r="-575000" b="-315714"/>
                          </a:stretch>
                        </a:blipFill>
                      </a:tcPr>
                    </a:tc>
                    <a:tc>
                      <a:txBody>
                        <a:bodyPr/>
                        <a:lstStyle/>
                        <a:p>
                          <a:pPr algn="just"/>
                          <a:r>
                            <a:rPr lang="ja-JP" sz="1800" b="0" kern="100">
                              <a:solidFill>
                                <a:sysClr val="windowText" lastClr="000000"/>
                              </a:solidFill>
                              <a:effectLst/>
                            </a:rPr>
                            <a:t>：</a:t>
                          </a:r>
                          <a:endParaRPr lang="ja-JP" sz="1800" b="0" kern="100">
                            <a:solidFill>
                              <a:sysClr val="windowText" lastClr="000000"/>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oFill/>
                      </a:tcPr>
                    </a:tc>
                    <a:tc>
                      <a:txBody>
                        <a:bodyPr/>
                        <a:lstStyle/>
                        <a:p>
                          <a:endParaRPr lang="ja-JP"/>
                        </a:p>
                      </a:txBody>
                      <a:tcPr marL="68580" marR="68580" marT="0" marB="0">
                        <a:blipFill>
                          <a:blip r:embed="rId4"/>
                          <a:stretch>
                            <a:fillRect l="-21232" t="-122857" r="-460" b="-315714"/>
                          </a:stretch>
                        </a:blipFill>
                      </a:tcPr>
                    </a:tc>
                    <a:extLst>
                      <a:ext uri="{0D108BD9-81ED-4DB2-BD59-A6C34878D82A}">
                        <a16:rowId xmlns:a16="http://schemas.microsoft.com/office/drawing/2014/main" val="4240168357"/>
                      </a:ext>
                    </a:extLst>
                  </a:tr>
                  <a:tr h="428411">
                    <a:tc>
                      <a:txBody>
                        <a:bodyPr/>
                        <a:lstStyle/>
                        <a:p>
                          <a:endParaRPr lang="ja-JP"/>
                        </a:p>
                      </a:txBody>
                      <a:tcPr marL="68580" marR="68580" marT="0" marB="0">
                        <a:blipFill>
                          <a:blip r:embed="rId4"/>
                          <a:stretch>
                            <a:fillRect l="-510" t="-219718" r="-575000" b="-211268"/>
                          </a:stretch>
                        </a:blipFill>
                      </a:tcPr>
                    </a:tc>
                    <a:tc>
                      <a:txBody>
                        <a:bodyPr/>
                        <a:lstStyle/>
                        <a:p>
                          <a:pPr algn="just"/>
                          <a:r>
                            <a:rPr lang="ja-JP" sz="1800" b="0" kern="100">
                              <a:solidFill>
                                <a:sysClr val="windowText" lastClr="000000"/>
                              </a:solidFill>
                              <a:effectLst/>
                            </a:rPr>
                            <a:t>：</a:t>
                          </a:r>
                          <a:endParaRPr lang="ja-JP" sz="1800" b="0" kern="100">
                            <a:solidFill>
                              <a:sysClr val="windowText" lastClr="000000"/>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oFill/>
                      </a:tcPr>
                    </a:tc>
                    <a:tc>
                      <a:txBody>
                        <a:bodyPr/>
                        <a:lstStyle/>
                        <a:p>
                          <a:endParaRPr lang="ja-JP"/>
                        </a:p>
                      </a:txBody>
                      <a:tcPr marL="68580" marR="68580" marT="0" marB="0">
                        <a:blipFill>
                          <a:blip r:embed="rId4"/>
                          <a:stretch>
                            <a:fillRect l="-21232" t="-219718" r="-460" b="-211268"/>
                          </a:stretch>
                        </a:blipFill>
                      </a:tcPr>
                    </a:tc>
                    <a:extLst>
                      <a:ext uri="{0D108BD9-81ED-4DB2-BD59-A6C34878D82A}">
                        <a16:rowId xmlns:a16="http://schemas.microsoft.com/office/drawing/2014/main" val="1907006672"/>
                      </a:ext>
                    </a:extLst>
                  </a:tr>
                  <a:tr h="449879">
                    <a:tc>
                      <a:txBody>
                        <a:bodyPr/>
                        <a:lstStyle/>
                        <a:p>
                          <a:endParaRPr lang="ja-JP"/>
                        </a:p>
                      </a:txBody>
                      <a:tcPr marL="68580" marR="68580" marT="0" marB="0">
                        <a:blipFill>
                          <a:blip r:embed="rId4"/>
                          <a:stretch>
                            <a:fillRect l="-510" t="-306757" r="-575000" b="-102703"/>
                          </a:stretch>
                        </a:blipFill>
                      </a:tcPr>
                    </a:tc>
                    <a:tc>
                      <a:txBody>
                        <a:bodyPr/>
                        <a:lstStyle/>
                        <a:p>
                          <a:pPr algn="just"/>
                          <a:r>
                            <a:rPr lang="ja-JP" sz="1800" b="0" kern="100">
                              <a:solidFill>
                                <a:sysClr val="windowText" lastClr="000000"/>
                              </a:solidFill>
                              <a:effectLst/>
                            </a:rPr>
                            <a:t>：</a:t>
                          </a:r>
                          <a:endParaRPr lang="ja-JP" sz="1800" b="0" kern="100">
                            <a:solidFill>
                              <a:sysClr val="windowText" lastClr="000000"/>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oFill/>
                      </a:tcPr>
                    </a:tc>
                    <a:tc>
                      <a:txBody>
                        <a:bodyPr/>
                        <a:lstStyle/>
                        <a:p>
                          <a:endParaRPr lang="ja-JP"/>
                        </a:p>
                      </a:txBody>
                      <a:tcPr marL="68580" marR="68580" marT="0" marB="0">
                        <a:blipFill>
                          <a:blip r:embed="rId4"/>
                          <a:stretch>
                            <a:fillRect l="-21232" t="-306757" r="-460" b="-102703"/>
                          </a:stretch>
                        </a:blipFill>
                      </a:tcPr>
                    </a:tc>
                    <a:extLst>
                      <a:ext uri="{0D108BD9-81ED-4DB2-BD59-A6C34878D82A}">
                        <a16:rowId xmlns:a16="http://schemas.microsoft.com/office/drawing/2014/main" val="2359992971"/>
                      </a:ext>
                    </a:extLst>
                  </a:tr>
                  <a:tr h="449879">
                    <a:tc>
                      <a:txBody>
                        <a:bodyPr/>
                        <a:lstStyle/>
                        <a:p>
                          <a:endParaRPr lang="ja-JP"/>
                        </a:p>
                      </a:txBody>
                      <a:tcPr marL="68580" marR="68580" marT="0" marB="0">
                        <a:blipFill>
                          <a:blip r:embed="rId4"/>
                          <a:stretch>
                            <a:fillRect l="-510" t="-406757" r="-575000" b="-2703"/>
                          </a:stretch>
                        </a:blipFill>
                      </a:tcPr>
                    </a:tc>
                    <a:tc>
                      <a:txBody>
                        <a:bodyPr/>
                        <a:lstStyle/>
                        <a:p>
                          <a:pPr algn="just"/>
                          <a:r>
                            <a:rPr lang="ja-JP" sz="1800" b="0" kern="100">
                              <a:solidFill>
                                <a:sysClr val="windowText" lastClr="000000"/>
                              </a:solidFill>
                              <a:effectLst/>
                            </a:rPr>
                            <a:t>：</a:t>
                          </a:r>
                          <a:endParaRPr lang="ja-JP" sz="1800" b="0" kern="100">
                            <a:solidFill>
                              <a:sysClr val="windowText" lastClr="000000"/>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oFill/>
                      </a:tcPr>
                    </a:tc>
                    <a:tc>
                      <a:txBody>
                        <a:bodyPr/>
                        <a:lstStyle/>
                        <a:p>
                          <a:endParaRPr lang="ja-JP"/>
                        </a:p>
                      </a:txBody>
                      <a:tcPr marL="68580" marR="68580" marT="0" marB="0">
                        <a:blipFill>
                          <a:blip r:embed="rId4"/>
                          <a:stretch>
                            <a:fillRect l="-21232" t="-406757" r="-460" b="-2703"/>
                          </a:stretch>
                        </a:blipFill>
                      </a:tcPr>
                    </a:tc>
                    <a:extLst>
                      <a:ext uri="{0D108BD9-81ED-4DB2-BD59-A6C34878D82A}">
                        <a16:rowId xmlns:a16="http://schemas.microsoft.com/office/drawing/2014/main" val="3581787555"/>
                      </a:ext>
                    </a:extLst>
                  </a:tr>
                </a:tbl>
              </a:graphicData>
            </a:graphic>
          </p:graphicFrame>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FDCA2B20-1A2F-D86E-9114-1A0DC8766827}"/>
                  </a:ext>
                </a:extLst>
              </p:cNvPr>
              <p:cNvSpPr txBox="1"/>
              <p:nvPr/>
            </p:nvSpPr>
            <p:spPr>
              <a:xfrm>
                <a:off x="524655" y="6287761"/>
                <a:ext cx="11002781" cy="532646"/>
              </a:xfrm>
              <a:prstGeom prst="rect">
                <a:avLst/>
              </a:prstGeom>
              <a:noFill/>
              <a:ln w="6350">
                <a:noFill/>
              </a:ln>
            </p:spPr>
            <p:txBody>
              <a:bodyPr wrap="square" rtlCol="0">
                <a:spAutoFit/>
              </a:bodyPr>
              <a:lstStyle/>
              <a:p>
                <a:r>
                  <a:rPr kumimoji="1" lang="ja-JP" altLang="en-US" sz="1400"/>
                  <a:t>（</a:t>
                </a:r>
                <a:r>
                  <a:rPr kumimoji="1" lang="en-US" altLang="ja-JP" sz="1400"/>
                  <a:t>※</a:t>
                </a:r>
                <a:r>
                  <a:rPr kumimoji="1" lang="ja-JP" altLang="en-US" sz="1400"/>
                  <a:t>）</a:t>
                </a:r>
                <a:r>
                  <a:rPr lang="ja-JP" altLang="ja-JP" sz="1400" b="0" kern="100">
                    <a:solidFill>
                      <a:sysClr val="windowText" lastClr="000000"/>
                    </a:solidFill>
                    <a:effectLst/>
                  </a:rPr>
                  <a:t> </a:t>
                </a:r>
                <a14:m>
                  <m:oMath xmlns:m="http://schemas.openxmlformats.org/officeDocument/2006/math">
                    <m:r>
                      <a:rPr lang="en-US" altLang="ja-JP" sz="1400" b="0" i="1" kern="100" smtClean="0">
                        <a:solidFill>
                          <a:sysClr val="windowText" lastClr="000000"/>
                        </a:solidFill>
                        <a:effectLst/>
                        <a:latin typeface="Cambria Math" panose="02040503050406030204" pitchFamily="18" charset="0"/>
                      </a:rPr>
                      <m:t>𝑆</m:t>
                    </m:r>
                    <m:sSub>
                      <m:sSubPr>
                        <m:ctrlPr>
                          <a:rPr lang="ja-JP" altLang="ja-JP" sz="1400" b="0" i="1" kern="100">
                            <a:solidFill>
                              <a:sysClr val="windowText" lastClr="000000"/>
                            </a:solidFill>
                            <a:effectLst/>
                            <a:latin typeface="Cambria Math" panose="02040503050406030204" pitchFamily="18" charset="0"/>
                          </a:rPr>
                        </m:ctrlPr>
                      </m:sSubPr>
                      <m:e>
                        <m:r>
                          <a:rPr lang="en-US" altLang="ja-JP" sz="1400" b="0" i="1" kern="100" smtClean="0">
                            <a:solidFill>
                              <a:sysClr val="windowText" lastClr="000000"/>
                            </a:solidFill>
                            <a:effectLst/>
                            <a:latin typeface="Cambria Math" panose="02040503050406030204" pitchFamily="18" charset="0"/>
                          </a:rPr>
                          <m:t>𝑝</m:t>
                        </m:r>
                      </m:e>
                      <m:sub>
                        <m:r>
                          <a:rPr lang="en-US" altLang="ja-JP" sz="1400" b="0" i="1" kern="100" smtClean="0">
                            <a:solidFill>
                              <a:sysClr val="windowText" lastClr="000000"/>
                            </a:solidFill>
                            <a:effectLst/>
                            <a:latin typeface="Cambria Math" panose="02040503050406030204" pitchFamily="18" charset="0"/>
                          </a:rPr>
                          <m:t>𝑐</m:t>
                        </m:r>
                        <m:r>
                          <a:rPr lang="en-US" altLang="ja-JP" sz="1400" b="0" kern="100" smtClean="0">
                            <a:solidFill>
                              <a:sysClr val="windowText" lastClr="000000"/>
                            </a:solidFill>
                            <a:effectLst/>
                            <a:latin typeface="Cambria Math" panose="02040503050406030204" pitchFamily="18" charset="0"/>
                          </a:rPr>
                          <m:t>,</m:t>
                        </m:r>
                        <m:r>
                          <a:rPr lang="en-US" altLang="ja-JP" sz="1400" b="0" i="1" kern="100" smtClean="0">
                            <a:solidFill>
                              <a:sysClr val="windowText" lastClr="000000"/>
                            </a:solidFill>
                            <a:effectLst/>
                            <a:latin typeface="Cambria Math" panose="02040503050406030204" pitchFamily="18" charset="0"/>
                          </a:rPr>
                          <m:t>𝑟</m:t>
                        </m:r>
                      </m:sub>
                    </m:sSub>
                  </m:oMath>
                </a14:m>
                <a:r>
                  <a:rPr lang="ja-JP" altLang="ja-JP" sz="1400" b="0" kern="100">
                    <a:solidFill>
                      <a:sysClr val="windowText" lastClr="000000"/>
                    </a:solidFill>
                    <a:effectLst/>
                  </a:rPr>
                  <a:t>には複数のリスクに対するスプレッドが含まれているが、計算に必要なのは信用リスクに対するスプレッドになる。そのため、この係数をかけることで調整する。</a:t>
                </a:r>
                <a:endParaRPr lang="ja-JP" altLang="ja-JP" sz="1400" b="0" kern="100">
                  <a:solidFill>
                    <a:sysClr val="windowText" lastClr="000000"/>
                  </a:solidFill>
                  <a:effectLst/>
                  <a:latin typeface="游明朝" panose="02020400000000000000" pitchFamily="18" charset="-128"/>
                  <a:ea typeface="游明朝" panose="02020400000000000000" pitchFamily="18" charset="-128"/>
                  <a:cs typeface="Times New Roman" panose="02020603050405020304" pitchFamily="18" charset="0"/>
                </a:endParaRPr>
              </a:p>
            </p:txBody>
          </p:sp>
        </mc:Choice>
        <mc:Fallback xmlns="">
          <p:sp>
            <p:nvSpPr>
              <p:cNvPr id="9" name="テキスト ボックス 8">
                <a:extLst>
                  <a:ext uri="{FF2B5EF4-FFF2-40B4-BE49-F238E27FC236}">
                    <a16:creationId xmlns:a16="http://schemas.microsoft.com/office/drawing/2014/main" id="{FDCA2B20-1A2F-D86E-9114-1A0DC8766827}"/>
                  </a:ext>
                </a:extLst>
              </p:cNvPr>
              <p:cNvSpPr txBox="1">
                <a:spLocks noRot="1" noChangeAspect="1" noMove="1" noResize="1" noEditPoints="1" noAdjustHandles="1" noChangeArrowheads="1" noChangeShapeType="1" noTextEdit="1"/>
              </p:cNvSpPr>
              <p:nvPr/>
            </p:nvSpPr>
            <p:spPr>
              <a:xfrm>
                <a:off x="524655" y="6287761"/>
                <a:ext cx="11002781" cy="532646"/>
              </a:xfrm>
              <a:prstGeom prst="rect">
                <a:avLst/>
              </a:prstGeom>
              <a:blipFill>
                <a:blip r:embed="rId5"/>
                <a:stretch>
                  <a:fillRect l="-166" b="-10227"/>
                </a:stretch>
              </a:blipFill>
              <a:ln w="6350">
                <a:noFill/>
              </a:ln>
            </p:spPr>
            <p:txBody>
              <a:bodyPr/>
              <a:lstStyle/>
              <a:p>
                <a:r>
                  <a:rPr lang="en-US">
                    <a:noFill/>
                  </a:rPr>
                  <a:t> </a:t>
                </a:r>
              </a:p>
            </p:txBody>
          </p:sp>
        </mc:Fallback>
      </mc:AlternateContent>
      <p:cxnSp>
        <p:nvCxnSpPr>
          <p:cNvPr id="11" name="直線コネクタ 10">
            <a:extLst>
              <a:ext uri="{FF2B5EF4-FFF2-40B4-BE49-F238E27FC236}">
                <a16:creationId xmlns:a16="http://schemas.microsoft.com/office/drawing/2014/main" id="{C91217CD-9505-C1DE-BA3D-6E60DE5A22EF}"/>
              </a:ext>
            </a:extLst>
          </p:cNvPr>
          <p:cNvCxnSpPr>
            <a:cxnSpLocks/>
          </p:cNvCxnSpPr>
          <p:nvPr/>
        </p:nvCxnSpPr>
        <p:spPr>
          <a:xfrm flipV="1">
            <a:off x="524656" y="6258386"/>
            <a:ext cx="11002780" cy="149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06331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7A398E-83B9-0E61-A9DA-8C7410E2662F}"/>
              </a:ext>
            </a:extLst>
          </p:cNvPr>
          <p:cNvSpPr>
            <a:spLocks noGrp="1"/>
          </p:cNvSpPr>
          <p:nvPr>
            <p:ph type="title"/>
          </p:nvPr>
        </p:nvSpPr>
        <p:spPr/>
        <p:txBody>
          <a:bodyPr>
            <a:normAutofit/>
          </a:bodyPr>
          <a:lstStyle/>
          <a:p>
            <a:r>
              <a:rPr kumimoji="1" lang="ja-JP" altLang="en-US" dirty="0"/>
              <a:t>イールドカーブの作成（</a:t>
            </a:r>
            <a:r>
              <a:rPr kumimoji="1" lang="en-US" altLang="ja-JP" dirty="0"/>
              <a:t>Valuation</a:t>
            </a:r>
            <a:r>
              <a:rPr kumimoji="1" lang="ja-JP" altLang="en-US" dirty="0"/>
              <a:t>）</a:t>
            </a:r>
            <a:r>
              <a:rPr kumimoji="1" lang="en-US" altLang="ja-JP" dirty="0"/>
              <a:t>[1]</a:t>
            </a:r>
            <a:endParaRPr kumimoji="1" lang="ja-JP" altLang="en-US" dirty="0"/>
          </a:p>
        </p:txBody>
      </p:sp>
      <p:sp>
        <p:nvSpPr>
          <p:cNvPr id="4" name="四角形: 角を丸くする 3">
            <a:extLst>
              <a:ext uri="{FF2B5EF4-FFF2-40B4-BE49-F238E27FC236}">
                <a16:creationId xmlns:a16="http://schemas.microsoft.com/office/drawing/2014/main" id="{017D2C7B-CE1C-C650-D967-158730C48AF5}"/>
              </a:ext>
            </a:extLst>
          </p:cNvPr>
          <p:cNvSpPr/>
          <p:nvPr/>
        </p:nvSpPr>
        <p:spPr>
          <a:xfrm>
            <a:off x="978876" y="907473"/>
            <a:ext cx="10374923" cy="914400"/>
          </a:xfrm>
          <a:prstGeom prst="round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400">
                <a:solidFill>
                  <a:schemeClr val="tx1"/>
                </a:solidFill>
              </a:rPr>
              <a:t>General</a:t>
            </a:r>
            <a:r>
              <a:rPr kumimoji="1" lang="ja-JP" altLang="en-US" sz="2400">
                <a:solidFill>
                  <a:schemeClr val="tx1"/>
                </a:solidFill>
              </a:rPr>
              <a:t>バケットではリスク補正後の通貨別、信用ランク別のスプレッドをポートフォリオのウェイトで加重平均する。</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CFAA5800-56B8-0636-C7D7-E2EEDE557D74}"/>
                  </a:ext>
                </a:extLst>
              </p:cNvPr>
              <p:cNvSpPr txBox="1"/>
              <p:nvPr/>
            </p:nvSpPr>
            <p:spPr>
              <a:xfrm>
                <a:off x="3234306" y="1981538"/>
                <a:ext cx="5863913" cy="6706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𝑦𝑖𝑒𝑙</m:t>
                      </m:r>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𝑑</m:t>
                          </m:r>
                        </m:e>
                        <m:sub>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𝑐</m:t>
                          </m:r>
                        </m:sub>
                        <m:sup>
                          <m:r>
                            <a:rPr kumimoji="1" lang="en-US" altLang="ja-JP" b="0" i="1" smtClean="0">
                              <a:latin typeface="Cambria Math" panose="02040503050406030204" pitchFamily="18" charset="0"/>
                            </a:rPr>
                            <m:t>𝑉𝑎𝑙</m:t>
                          </m:r>
                        </m:sup>
                      </m:sSub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𝑟𝑖𝑠𝑘𝑓𝑟𝑒</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𝑒</m:t>
                          </m:r>
                        </m:e>
                        <m:sub>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𝑐</m:t>
                          </m:r>
                        </m:sub>
                      </m:sSub>
                      <m:r>
                        <a:rPr kumimoji="1" lang="en-US" altLang="ja-JP" b="0" i="1" smtClean="0">
                          <a:latin typeface="Cambria Math" panose="02040503050406030204" pitchFamily="18" charset="0"/>
                        </a:rPr>
                        <m:t>+0.8×</m:t>
                      </m:r>
                      <m:nary>
                        <m:naryPr>
                          <m:chr m:val="∑"/>
                          <m:supHide m:val="on"/>
                          <m:ctrlPr>
                            <a:rPr kumimoji="1" lang="en-US" altLang="ja-JP" b="0" i="1" smtClean="0">
                              <a:latin typeface="Cambria Math" panose="02040503050406030204" pitchFamily="18" charset="0"/>
                            </a:rPr>
                          </m:ctrlPr>
                        </m:naryPr>
                        <m:sub>
                          <m:r>
                            <m:rPr>
                              <m:brk m:alnAt="7"/>
                            </m:rPr>
                            <a:rPr kumimoji="1" lang="en-US" altLang="ja-JP" b="0" i="1" smtClean="0">
                              <a:latin typeface="Cambria Math" panose="02040503050406030204" pitchFamily="18" charset="0"/>
                            </a:rPr>
                            <m:t>𝑟</m:t>
                          </m:r>
                        </m:sub>
                        <m:sup/>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𝑤</m:t>
                              </m:r>
                            </m:e>
                            <m:sub>
                              <m:r>
                                <a:rPr kumimoji="1" lang="en-US" altLang="ja-JP" b="0" i="1" smtClean="0">
                                  <a:latin typeface="Cambria Math" panose="02040503050406030204" pitchFamily="18" charset="0"/>
                                </a:rPr>
                                <m:t>𝑐</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𝑟</m:t>
                              </m:r>
                            </m:sub>
                          </m:sSub>
                          <m:r>
                            <a:rPr kumimoji="1" lang="en-US" altLang="ja-JP" b="0" i="1" smtClean="0">
                              <a:latin typeface="Cambria Math" panose="02040503050406030204" pitchFamily="18" charset="0"/>
                            </a:rPr>
                            <m:t>×</m:t>
                          </m:r>
                          <m:r>
                            <a:rPr lang="en-US" altLang="ja-JP" i="1">
                              <a:latin typeface="Cambria Math" panose="02040503050406030204" pitchFamily="18" charset="0"/>
                            </a:rPr>
                            <m:t>𝑅</m:t>
                          </m:r>
                          <m:sSub>
                            <m:sSubPr>
                              <m:ctrlPr>
                                <a:rPr lang="en-US" altLang="ja-JP" i="1">
                                  <a:latin typeface="Cambria Math" panose="02040503050406030204" pitchFamily="18" charset="0"/>
                                </a:rPr>
                              </m:ctrlPr>
                            </m:sSubPr>
                            <m:e>
                              <m:r>
                                <a:rPr lang="en-US" altLang="ja-JP" i="1">
                                  <a:latin typeface="Cambria Math" panose="02040503050406030204" pitchFamily="18" charset="0"/>
                                </a:rPr>
                                <m:t>𝐶</m:t>
                              </m:r>
                            </m:e>
                            <m:sub>
                              <m:r>
                                <a:rPr lang="en-US" altLang="ja-JP" b="0" i="1" smtClean="0">
                                  <a:latin typeface="Cambria Math" panose="02040503050406030204" pitchFamily="18" charset="0"/>
                                </a:rPr>
                                <m:t>𝑓</m:t>
                              </m:r>
                              <m:r>
                                <a:rPr lang="en-US" altLang="ja-JP" b="0" i="1" smtClean="0">
                                  <a:latin typeface="Cambria Math" panose="02040503050406030204" pitchFamily="18" charset="0"/>
                                </a:rPr>
                                <m:t>(</m:t>
                              </m:r>
                              <m:r>
                                <a:rPr lang="en-US" altLang="ja-JP" i="1">
                                  <a:latin typeface="Cambria Math" panose="02040503050406030204" pitchFamily="18" charset="0"/>
                                </a:rPr>
                                <m:t>𝑐</m:t>
                              </m:r>
                              <m:r>
                                <a:rPr lang="en-US" altLang="ja-JP" b="0" i="1" smtClean="0">
                                  <a:latin typeface="Cambria Math" panose="02040503050406030204" pitchFamily="18" charset="0"/>
                                </a:rPr>
                                <m:t>)</m:t>
                              </m:r>
                              <m:r>
                                <a:rPr lang="en-US" altLang="ja-JP" i="1">
                                  <a:latin typeface="Cambria Math" panose="02040503050406030204" pitchFamily="18" charset="0"/>
                                </a:rPr>
                                <m:t>,</m:t>
                              </m:r>
                              <m:r>
                                <a:rPr lang="en-US" altLang="ja-JP" i="1">
                                  <a:latin typeface="Cambria Math" panose="02040503050406030204" pitchFamily="18" charset="0"/>
                                </a:rPr>
                                <m:t>𝑟</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𝑆</m:t>
                          </m:r>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𝑝</m:t>
                              </m:r>
                            </m:e>
                            <m:sub>
                              <m:r>
                                <a:rPr lang="en-US" altLang="ja-JP" i="1">
                                  <a:latin typeface="Cambria Math" panose="02040503050406030204" pitchFamily="18" charset="0"/>
                                </a:rPr>
                                <m:t>𝑓</m:t>
                              </m:r>
                              <m:r>
                                <a:rPr lang="en-US" altLang="ja-JP" i="1">
                                  <a:latin typeface="Cambria Math" panose="02040503050406030204" pitchFamily="18" charset="0"/>
                                </a:rPr>
                                <m:t>(</m:t>
                              </m:r>
                              <m:r>
                                <a:rPr lang="en-US" altLang="ja-JP" i="1">
                                  <a:latin typeface="Cambria Math" panose="02040503050406030204" pitchFamily="18" charset="0"/>
                                </a:rPr>
                                <m:t>𝑐</m:t>
                              </m:r>
                              <m:r>
                                <a:rPr lang="en-US" altLang="ja-JP" i="1">
                                  <a:latin typeface="Cambria Math" panose="02040503050406030204" pitchFamily="18" charset="0"/>
                                </a:rPr>
                                <m:t>),</m:t>
                              </m:r>
                              <m:r>
                                <a:rPr kumimoji="1" lang="en-US" altLang="ja-JP" b="0" i="1" smtClean="0">
                                  <a:latin typeface="Cambria Math" panose="02040503050406030204" pitchFamily="18" charset="0"/>
                                </a:rPr>
                                <m:t>𝑟</m:t>
                              </m:r>
                            </m:sub>
                            <m:sup>
                              <m:r>
                                <a:rPr kumimoji="1" lang="en-US" altLang="ja-JP" b="0" i="1" smtClean="0">
                                  <a:latin typeface="Cambria Math" panose="02040503050406030204" pitchFamily="18" charset="0"/>
                                </a:rPr>
                                <m:t>𝑉𝑎𝑙</m:t>
                              </m:r>
                            </m:sup>
                          </m:sSubSup>
                        </m:e>
                      </m:nary>
                    </m:oMath>
                  </m:oMathPara>
                </a14:m>
                <a:endParaRPr kumimoji="1" lang="en-US" altLang="ja-JP" b="0"/>
              </a:p>
            </p:txBody>
          </p:sp>
        </mc:Choice>
        <mc:Fallback xmlns="">
          <p:sp>
            <p:nvSpPr>
              <p:cNvPr id="3" name="テキスト ボックス 2">
                <a:extLst>
                  <a:ext uri="{FF2B5EF4-FFF2-40B4-BE49-F238E27FC236}">
                    <a16:creationId xmlns:a16="http://schemas.microsoft.com/office/drawing/2014/main" id="{CFAA5800-56B8-0636-C7D7-E2EEDE557D74}"/>
                  </a:ext>
                </a:extLst>
              </p:cNvPr>
              <p:cNvSpPr txBox="1">
                <a:spLocks noRot="1" noChangeAspect="1" noMove="1" noResize="1" noEditPoints="1" noAdjustHandles="1" noChangeArrowheads="1" noChangeShapeType="1" noTextEdit="1"/>
              </p:cNvSpPr>
              <p:nvPr/>
            </p:nvSpPr>
            <p:spPr>
              <a:xfrm>
                <a:off x="3234306" y="1981538"/>
                <a:ext cx="5863913" cy="670696"/>
              </a:xfrm>
              <a:prstGeom prst="rect">
                <a:avLst/>
              </a:prstGeom>
              <a:blipFill>
                <a:blip r:embed="rId2"/>
                <a:stretch>
                  <a:fillRect/>
                </a:stretch>
              </a:blipFill>
            </p:spPr>
            <p:txBody>
              <a:bodyPr/>
              <a:lstStyle/>
              <a:p>
                <a:r>
                  <a:rPr lang="en-US">
                    <a:noFill/>
                  </a:rPr>
                  <a:t> </a:t>
                </a:r>
              </a:p>
            </p:txBody>
          </p:sp>
        </mc:Fallback>
      </mc:AlternateContent>
      <p:sp>
        <p:nvSpPr>
          <p:cNvPr id="5" name="正方形/長方形 4">
            <a:extLst>
              <a:ext uri="{FF2B5EF4-FFF2-40B4-BE49-F238E27FC236}">
                <a16:creationId xmlns:a16="http://schemas.microsoft.com/office/drawing/2014/main" id="{9FE6082F-9FAC-AD1D-86F8-38ED8B59F6B7}"/>
              </a:ext>
            </a:extLst>
          </p:cNvPr>
          <p:cNvSpPr/>
          <p:nvPr/>
        </p:nvSpPr>
        <p:spPr>
          <a:xfrm>
            <a:off x="1139252" y="1995110"/>
            <a:ext cx="1109272" cy="449228"/>
          </a:xfrm>
          <a:prstGeom prst="rect">
            <a:avLst/>
          </a:prstGeom>
          <a:solidFill>
            <a:schemeClr val="accent2">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数値例</a:t>
            </a:r>
          </a:p>
        </p:txBody>
      </p:sp>
      <mc:AlternateContent xmlns:mc="http://schemas.openxmlformats.org/markup-compatibility/2006" xmlns:a14="http://schemas.microsoft.com/office/drawing/2010/main">
        <mc:Choice Requires="a14">
          <p:graphicFrame>
            <p:nvGraphicFramePr>
              <p:cNvPr id="13" name="表 12">
                <a:extLst>
                  <a:ext uri="{FF2B5EF4-FFF2-40B4-BE49-F238E27FC236}">
                    <a16:creationId xmlns:a16="http://schemas.microsoft.com/office/drawing/2014/main" id="{755C3041-75C8-958D-E03C-1BE28F6BE284}"/>
                  </a:ext>
                </a:extLst>
              </p:cNvPr>
              <p:cNvGraphicFramePr>
                <a:graphicFrameLocks noGrp="1"/>
              </p:cNvGraphicFramePr>
              <p:nvPr>
                <p:extLst>
                  <p:ext uri="{D42A27DB-BD31-4B8C-83A1-F6EECF244321}">
                    <p14:modId xmlns:p14="http://schemas.microsoft.com/office/powerpoint/2010/main" val="3863699302"/>
                  </p:ext>
                </p:extLst>
              </p:nvPr>
            </p:nvGraphicFramePr>
            <p:xfrm>
              <a:off x="1379284" y="2592821"/>
              <a:ext cx="9974515" cy="3616500"/>
            </p:xfrm>
            <a:graphic>
              <a:graphicData uri="http://schemas.openxmlformats.org/drawingml/2006/table">
                <a:tbl>
                  <a:tblPr firstRow="1" firstCol="1" bandRow="1">
                    <a:tableStyleId>{5C22544A-7EE6-4342-B048-85BDC9FD1C3A}</a:tableStyleId>
                  </a:tblPr>
                  <a:tblGrid>
                    <a:gridCol w="1452899">
                      <a:extLst>
                        <a:ext uri="{9D8B030D-6E8A-4147-A177-3AD203B41FA5}">
                          <a16:colId xmlns:a16="http://schemas.microsoft.com/office/drawing/2014/main" val="3492553374"/>
                        </a:ext>
                      </a:extLst>
                    </a:gridCol>
                    <a:gridCol w="951584">
                      <a:extLst>
                        <a:ext uri="{9D8B030D-6E8A-4147-A177-3AD203B41FA5}">
                          <a16:colId xmlns:a16="http://schemas.microsoft.com/office/drawing/2014/main" val="1169412705"/>
                        </a:ext>
                      </a:extLst>
                    </a:gridCol>
                    <a:gridCol w="1079292">
                      <a:extLst>
                        <a:ext uri="{9D8B030D-6E8A-4147-A177-3AD203B41FA5}">
                          <a16:colId xmlns:a16="http://schemas.microsoft.com/office/drawing/2014/main" val="1364065000"/>
                        </a:ext>
                      </a:extLst>
                    </a:gridCol>
                    <a:gridCol w="1079292">
                      <a:extLst>
                        <a:ext uri="{9D8B030D-6E8A-4147-A177-3AD203B41FA5}">
                          <a16:colId xmlns:a16="http://schemas.microsoft.com/office/drawing/2014/main" val="2452105933"/>
                        </a:ext>
                      </a:extLst>
                    </a:gridCol>
                    <a:gridCol w="1364105">
                      <a:extLst>
                        <a:ext uri="{9D8B030D-6E8A-4147-A177-3AD203B41FA5}">
                          <a16:colId xmlns:a16="http://schemas.microsoft.com/office/drawing/2014/main" val="1792611415"/>
                        </a:ext>
                      </a:extLst>
                    </a:gridCol>
                    <a:gridCol w="1663908">
                      <a:extLst>
                        <a:ext uri="{9D8B030D-6E8A-4147-A177-3AD203B41FA5}">
                          <a16:colId xmlns:a16="http://schemas.microsoft.com/office/drawing/2014/main" val="1848674021"/>
                        </a:ext>
                      </a:extLst>
                    </a:gridCol>
                    <a:gridCol w="2383435">
                      <a:extLst>
                        <a:ext uri="{9D8B030D-6E8A-4147-A177-3AD203B41FA5}">
                          <a16:colId xmlns:a16="http://schemas.microsoft.com/office/drawing/2014/main" val="376608504"/>
                        </a:ext>
                      </a:extLst>
                    </a:gridCol>
                  </a:tblGrid>
                  <a:tr h="602750">
                    <a:tc>
                      <a:txBody>
                        <a:bodyPr/>
                        <a:lstStyle/>
                        <a:p>
                          <a:endParaRPr lang="ja-JP" sz="1050" kern="100">
                            <a:effectLst/>
                            <a:latin typeface="游明朝" panose="02020400000000000000" pitchFamily="18" charset="-128"/>
                            <a:ea typeface="游明朝" panose="02020400000000000000" pitchFamily="18" charset="-128"/>
                          </a:endParaRPr>
                        </a:p>
                      </a:txBody>
                      <a:tcPr marL="62865" marR="62865" marT="0" marB="0" anchor="ctr"/>
                    </a:tc>
                    <a:tc>
                      <a:txBody>
                        <a:bodyPr/>
                        <a:lstStyle/>
                        <a:p>
                          <a:pPr algn="l"/>
                          <a14:m>
                            <m:oMathPara xmlns:m="http://schemas.openxmlformats.org/officeDocument/2006/math">
                              <m:oMathParaPr>
                                <m:jc m:val="centerGroup"/>
                              </m:oMathParaPr>
                              <m:oMath xmlns:m="http://schemas.openxmlformats.org/officeDocument/2006/math">
                                <m:r>
                                  <a:rPr lang="ja-JP" sz="1800" kern="0" smtClean="0">
                                    <a:effectLst/>
                                    <a:latin typeface="Cambria Math" panose="02040503050406030204" pitchFamily="18" charset="0"/>
                                  </a:rPr>
                                  <m:t>①</m:t>
                                </m:r>
                                <m:sSub>
                                  <m:sSubPr>
                                    <m:ctrlPr>
                                      <a:rPr lang="ja-JP" sz="1800" i="1" kern="0">
                                        <a:effectLst/>
                                        <a:latin typeface="Cambria Math" panose="02040503050406030204" pitchFamily="18" charset="0"/>
                                      </a:rPr>
                                    </m:ctrlPr>
                                  </m:sSubPr>
                                  <m:e>
                                    <m:r>
                                      <a:rPr lang="en-US" sz="1800" kern="0">
                                        <a:effectLst/>
                                        <a:latin typeface="Cambria Math" panose="02040503050406030204" pitchFamily="18" charset="0"/>
                                      </a:rPr>
                                      <m:t>𝑤</m:t>
                                    </m:r>
                                  </m:e>
                                  <m:sub>
                                    <m:r>
                                      <a:rPr lang="en-US" sz="1800" b="0" i="1" kern="0" smtClean="0">
                                        <a:effectLst/>
                                        <a:latin typeface="Cambria Math" panose="02040503050406030204" pitchFamily="18" charset="0"/>
                                      </a:rPr>
                                      <m:t>𝐽𝑃𝑌</m:t>
                                    </m:r>
                                    <m:r>
                                      <a:rPr lang="en-US" sz="1800" b="0" kern="0">
                                        <a:effectLst/>
                                        <a:latin typeface="Cambria Math" panose="02040503050406030204" pitchFamily="18" charset="0"/>
                                      </a:rPr>
                                      <m:t>,</m:t>
                                    </m:r>
                                    <m:r>
                                      <a:rPr lang="en-US" sz="1800" kern="0">
                                        <a:effectLst/>
                                        <a:latin typeface="Cambria Math" panose="02040503050406030204" pitchFamily="18" charset="0"/>
                                      </a:rPr>
                                      <m:t>𝑟</m:t>
                                    </m:r>
                                  </m:sub>
                                </m:sSub>
                              </m:oMath>
                            </m:oMathPara>
                          </a14:m>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l"/>
                          <a14:m>
                            <m:oMathPara xmlns:m="http://schemas.openxmlformats.org/officeDocument/2006/math">
                              <m:oMathParaPr>
                                <m:jc m:val="centerGroup"/>
                              </m:oMathParaPr>
                              <m:oMath xmlns:m="http://schemas.openxmlformats.org/officeDocument/2006/math">
                                <m:r>
                                  <a:rPr lang="ja-JP" sz="1800" kern="0" smtClean="0">
                                    <a:effectLst/>
                                    <a:latin typeface="Cambria Math" panose="02040503050406030204" pitchFamily="18" charset="0"/>
                                  </a:rPr>
                                  <m:t>②</m:t>
                                </m:r>
                                <m:r>
                                  <a:rPr lang="en-US" sz="1800" kern="0">
                                    <a:effectLst/>
                                    <a:latin typeface="Cambria Math" panose="02040503050406030204" pitchFamily="18" charset="0"/>
                                  </a:rPr>
                                  <m:t>𝑅</m:t>
                                </m:r>
                                <m:sSub>
                                  <m:sSubPr>
                                    <m:ctrlPr>
                                      <a:rPr lang="ja-JP" sz="1800" b="0" i="1" kern="0">
                                        <a:effectLst/>
                                        <a:latin typeface="Cambria Math" panose="02040503050406030204" pitchFamily="18" charset="0"/>
                                      </a:rPr>
                                    </m:ctrlPr>
                                  </m:sSubPr>
                                  <m:e>
                                    <m:r>
                                      <a:rPr lang="en-US" sz="1800" b="0" i="1" kern="0">
                                        <a:effectLst/>
                                        <a:latin typeface="Cambria Math" panose="02040503050406030204" pitchFamily="18" charset="0"/>
                                      </a:rPr>
                                      <m:t>𝐶</m:t>
                                    </m:r>
                                  </m:e>
                                  <m:sub>
                                    <m:r>
                                      <a:rPr lang="en-US" sz="1800" b="0" i="1" kern="0" smtClean="0">
                                        <a:effectLst/>
                                        <a:latin typeface="Cambria Math" panose="02040503050406030204" pitchFamily="18" charset="0"/>
                                      </a:rPr>
                                      <m:t>𝐽𝑃𝑌</m:t>
                                    </m:r>
                                    <m:r>
                                      <a:rPr lang="en-US" sz="1800" b="0" kern="0">
                                        <a:effectLst/>
                                        <a:latin typeface="Cambria Math" panose="02040503050406030204" pitchFamily="18" charset="0"/>
                                      </a:rPr>
                                      <m:t>,</m:t>
                                    </m:r>
                                    <m:r>
                                      <a:rPr lang="en-US" sz="1800" b="0" i="1" kern="0">
                                        <a:effectLst/>
                                        <a:latin typeface="Cambria Math" panose="02040503050406030204" pitchFamily="18" charset="0"/>
                                      </a:rPr>
                                      <m:t>𝑟</m:t>
                                    </m:r>
                                  </m:sub>
                                </m:sSub>
                              </m:oMath>
                            </m:oMathPara>
                          </a14:m>
                          <a:endParaRPr lang="ja-JP" sz="1800" b="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l"/>
                          <a14:m>
                            <m:oMathPara xmlns:m="http://schemas.openxmlformats.org/officeDocument/2006/math">
                              <m:oMathParaPr>
                                <m:jc m:val="centerGroup"/>
                              </m:oMathParaPr>
                              <m:oMath xmlns:m="http://schemas.openxmlformats.org/officeDocument/2006/math">
                                <m:r>
                                  <a:rPr lang="ja-JP" sz="1800" kern="0" smtClean="0">
                                    <a:effectLst/>
                                    <a:latin typeface="Cambria Math" panose="02040503050406030204" pitchFamily="18" charset="0"/>
                                  </a:rPr>
                                  <m:t>③</m:t>
                                </m:r>
                                <m:r>
                                  <a:rPr lang="en-US" sz="1800" kern="0">
                                    <a:effectLst/>
                                    <a:latin typeface="Cambria Math" panose="02040503050406030204" pitchFamily="18" charset="0"/>
                                  </a:rPr>
                                  <m:t>𝑆</m:t>
                                </m:r>
                                <m:sSubSup>
                                  <m:sSubSupPr>
                                    <m:ctrlPr>
                                      <a:rPr lang="en-US" sz="1800" b="0" i="1" kern="0" smtClean="0">
                                        <a:effectLst/>
                                        <a:latin typeface="Cambria Math" panose="02040503050406030204" pitchFamily="18" charset="0"/>
                                      </a:rPr>
                                    </m:ctrlPr>
                                  </m:sSubSupPr>
                                  <m:e>
                                    <m:r>
                                      <a:rPr lang="en-US" sz="1800" b="0" i="1" kern="0">
                                        <a:effectLst/>
                                        <a:latin typeface="Cambria Math" panose="02040503050406030204" pitchFamily="18" charset="0"/>
                                      </a:rPr>
                                      <m:t>𝑝</m:t>
                                    </m:r>
                                  </m:e>
                                  <m:sub>
                                    <m:r>
                                      <a:rPr lang="en-US" sz="1800" b="0" i="1" kern="0" smtClean="0">
                                        <a:effectLst/>
                                        <a:latin typeface="Cambria Math" panose="02040503050406030204" pitchFamily="18" charset="0"/>
                                      </a:rPr>
                                      <m:t>𝐽𝑃𝑌</m:t>
                                    </m:r>
                                    <m:r>
                                      <a:rPr lang="en-US" sz="1800" b="0" kern="0">
                                        <a:effectLst/>
                                        <a:latin typeface="Cambria Math" panose="02040503050406030204" pitchFamily="18" charset="0"/>
                                      </a:rPr>
                                      <m:t>,</m:t>
                                    </m:r>
                                    <m:r>
                                      <a:rPr lang="en-US" sz="1800" b="0" i="1" kern="0">
                                        <a:effectLst/>
                                        <a:latin typeface="Cambria Math" panose="02040503050406030204" pitchFamily="18" charset="0"/>
                                      </a:rPr>
                                      <m:t>𝑟</m:t>
                                    </m:r>
                                  </m:sub>
                                  <m:sup>
                                    <m:r>
                                      <a:rPr lang="en-US" sz="1800" b="0" i="1" kern="0" smtClean="0">
                                        <a:effectLst/>
                                        <a:latin typeface="Cambria Math" panose="02040503050406030204" pitchFamily="18" charset="0"/>
                                      </a:rPr>
                                      <m:t>𝑉𝑎𝑙</m:t>
                                    </m:r>
                                  </m:sup>
                                </m:sSubSup>
                              </m:oMath>
                            </m:oMathPara>
                          </a14:m>
                          <a:endParaRPr lang="ja-JP" sz="1800" b="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l"/>
                          <a14:m>
                            <m:oMathPara xmlns:m="http://schemas.openxmlformats.org/officeDocument/2006/math">
                              <m:oMathParaPr>
                                <m:jc m:val="centerGroup"/>
                              </m:oMathParaPr>
                              <m:oMath xmlns:m="http://schemas.openxmlformats.org/officeDocument/2006/math">
                                <m:r>
                                  <a:rPr lang="ja-JP" sz="1800" kern="0">
                                    <a:effectLst/>
                                    <a:latin typeface="Cambria Math" panose="02040503050406030204" pitchFamily="18" charset="0"/>
                                  </a:rPr>
                                  <m:t>①</m:t>
                                </m:r>
                                <m:r>
                                  <a:rPr lang="en-US" sz="1800" kern="0">
                                    <a:effectLst/>
                                    <a:latin typeface="Cambria Math" panose="02040503050406030204" pitchFamily="18" charset="0"/>
                                  </a:rPr>
                                  <m:t>×</m:t>
                                </m:r>
                                <m:r>
                                  <a:rPr lang="ja-JP" sz="1800" kern="0">
                                    <a:effectLst/>
                                    <a:latin typeface="Cambria Math" panose="02040503050406030204" pitchFamily="18" charset="0"/>
                                  </a:rPr>
                                  <m:t>②</m:t>
                                </m:r>
                                <m:r>
                                  <a:rPr lang="en-US" sz="1800" kern="0">
                                    <a:effectLst/>
                                    <a:latin typeface="Cambria Math" panose="02040503050406030204" pitchFamily="18" charset="0"/>
                                  </a:rPr>
                                  <m:t>×</m:t>
                                </m:r>
                                <m:r>
                                  <a:rPr lang="ja-JP" sz="1800" kern="0">
                                    <a:effectLst/>
                                    <a:latin typeface="Cambria Math" panose="02040503050406030204" pitchFamily="18" charset="0"/>
                                  </a:rPr>
                                  <m:t>③</m:t>
                                </m:r>
                              </m:oMath>
                            </m:oMathPara>
                          </a14:m>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l"/>
                          <a14:m>
                            <m:oMathPara xmlns:m="http://schemas.openxmlformats.org/officeDocument/2006/math">
                              <m:oMathParaPr>
                                <m:jc m:val="centerGroup"/>
                              </m:oMathParaPr>
                              <m:oMath xmlns:m="http://schemas.openxmlformats.org/officeDocument/2006/math">
                                <m:r>
                                  <m:rPr>
                                    <m:sty m:val="p"/>
                                  </m:rPr>
                                  <a:rPr lang="en-US" sz="1800" kern="0">
                                    <a:effectLst/>
                                    <a:latin typeface="Cambria Math" panose="02040503050406030204" pitchFamily="18" charset="0"/>
                                  </a:rPr>
                                  <m:t>Σ</m:t>
                                </m:r>
                                <m:r>
                                  <a:rPr lang="ja-JP" sz="1800" kern="0">
                                    <a:effectLst/>
                                    <a:latin typeface="Cambria Math" panose="02040503050406030204" pitchFamily="18" charset="0"/>
                                  </a:rPr>
                                  <m:t>①</m:t>
                                </m:r>
                                <m:r>
                                  <a:rPr lang="en-US" sz="1800" kern="0">
                                    <a:effectLst/>
                                    <a:latin typeface="Cambria Math" panose="02040503050406030204" pitchFamily="18" charset="0"/>
                                  </a:rPr>
                                  <m:t>×</m:t>
                                </m:r>
                                <m:r>
                                  <a:rPr lang="ja-JP" sz="1800" kern="0">
                                    <a:effectLst/>
                                    <a:latin typeface="Cambria Math" panose="02040503050406030204" pitchFamily="18" charset="0"/>
                                  </a:rPr>
                                  <m:t>②</m:t>
                                </m:r>
                                <m:r>
                                  <a:rPr lang="en-US" sz="1800" kern="0">
                                    <a:effectLst/>
                                    <a:latin typeface="Cambria Math" panose="02040503050406030204" pitchFamily="18" charset="0"/>
                                  </a:rPr>
                                  <m:t>×</m:t>
                                </m:r>
                                <m:r>
                                  <a:rPr lang="ja-JP" sz="1800" kern="0">
                                    <a:effectLst/>
                                    <a:latin typeface="Cambria Math" panose="02040503050406030204" pitchFamily="18" charset="0"/>
                                  </a:rPr>
                                  <m:t>③</m:t>
                                </m:r>
                              </m:oMath>
                            </m:oMathPara>
                          </a14:m>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l"/>
                          <a:r>
                            <a:rPr lang="en-US" sz="1800" kern="0">
                              <a:effectLst/>
                            </a:rPr>
                            <a:t>0.8</a:t>
                          </a:r>
                          <a14:m>
                            <m:oMath xmlns:m="http://schemas.openxmlformats.org/officeDocument/2006/math">
                              <m:r>
                                <a:rPr lang="en-US" sz="1800" kern="0">
                                  <a:effectLst/>
                                  <a:latin typeface="Cambria Math" panose="02040503050406030204" pitchFamily="18" charset="0"/>
                                </a:rPr>
                                <m:t>×</m:t>
                              </m:r>
                              <m:r>
                                <m:rPr>
                                  <m:sty m:val="p"/>
                                </m:rPr>
                                <a:rPr lang="en-US" sz="1800" kern="0">
                                  <a:effectLst/>
                                  <a:latin typeface="Cambria Math" panose="02040503050406030204" pitchFamily="18" charset="0"/>
                                </a:rPr>
                                <m:t>Σ</m:t>
                              </m:r>
                              <m:r>
                                <a:rPr lang="ja-JP" sz="1800" kern="0">
                                  <a:effectLst/>
                                  <a:latin typeface="Cambria Math" panose="02040503050406030204" pitchFamily="18" charset="0"/>
                                </a:rPr>
                                <m:t>①</m:t>
                              </m:r>
                              <m:r>
                                <a:rPr lang="en-US" sz="1800" kern="0">
                                  <a:effectLst/>
                                  <a:latin typeface="Cambria Math" panose="02040503050406030204" pitchFamily="18" charset="0"/>
                                </a:rPr>
                                <m:t>×</m:t>
                              </m:r>
                              <m:r>
                                <a:rPr lang="ja-JP" sz="1800" kern="0">
                                  <a:effectLst/>
                                  <a:latin typeface="Cambria Math" panose="02040503050406030204" pitchFamily="18" charset="0"/>
                                </a:rPr>
                                <m:t>②</m:t>
                              </m:r>
                              <m:r>
                                <a:rPr lang="en-US" sz="1800" kern="0">
                                  <a:effectLst/>
                                  <a:latin typeface="Cambria Math" panose="02040503050406030204" pitchFamily="18" charset="0"/>
                                </a:rPr>
                                <m:t>×</m:t>
                              </m:r>
                              <m:r>
                                <a:rPr lang="ja-JP" sz="1800" kern="0">
                                  <a:effectLst/>
                                  <a:latin typeface="Cambria Math" panose="02040503050406030204" pitchFamily="18" charset="0"/>
                                </a:rPr>
                                <m:t>③</m:t>
                              </m:r>
                            </m:oMath>
                          </a14:m>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extLst>
                      <a:ext uri="{0D108BD9-81ED-4DB2-BD59-A6C34878D82A}">
                        <a16:rowId xmlns:a16="http://schemas.microsoft.com/office/drawing/2014/main" val="2884417520"/>
                      </a:ext>
                    </a:extLst>
                  </a:tr>
                  <a:tr h="602750">
                    <a:tc>
                      <a:txBody>
                        <a:bodyPr/>
                        <a:lstStyle/>
                        <a:p>
                          <a:pPr algn="ctr"/>
                          <a:r>
                            <a:rPr lang="en-US" sz="1800" kern="0">
                              <a:effectLst/>
                            </a:rPr>
                            <a:t>Sovereign</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a:r>
                            <a:rPr lang="en-US" sz="1800" kern="0">
                              <a:effectLst/>
                            </a:rPr>
                            <a:t>55%</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a:r>
                            <a:rPr lang="en-US" sz="1800" kern="0">
                              <a:effectLst/>
                            </a:rPr>
                            <a:t>100%</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a:r>
                            <a:rPr lang="en-US" sz="1800" kern="0">
                              <a:effectLst/>
                            </a:rPr>
                            <a:t>0 bp</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latinLnBrk="1"/>
                          <a:r>
                            <a:rPr lang="en-US" sz="1800" kern="0">
                              <a:effectLst/>
                            </a:rPr>
                            <a:t>0 bp</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latinLnBrk="1"/>
                          <a:r>
                            <a:rPr lang="en-US" sz="1800" kern="0">
                              <a:effectLst/>
                            </a:rPr>
                            <a:t>17.2 bp</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latinLnBrk="1"/>
                          <a:r>
                            <a:rPr lang="en-US" sz="1800" kern="0">
                              <a:effectLst/>
                            </a:rPr>
                            <a:t>13.7 bp</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extLst>
                      <a:ext uri="{0D108BD9-81ED-4DB2-BD59-A6C34878D82A}">
                        <a16:rowId xmlns:a16="http://schemas.microsoft.com/office/drawing/2014/main" val="570894898"/>
                      </a:ext>
                    </a:extLst>
                  </a:tr>
                  <a:tr h="602750">
                    <a:tc>
                      <a:txBody>
                        <a:bodyPr/>
                        <a:lstStyle/>
                        <a:p>
                          <a:pPr algn="ctr"/>
                          <a:r>
                            <a:rPr lang="en-US" sz="1800" kern="0">
                              <a:effectLst/>
                            </a:rPr>
                            <a:t>ICS RC 1</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a:r>
                            <a:rPr lang="en-US" sz="1800" kern="0">
                              <a:effectLst/>
                            </a:rPr>
                            <a:t>4%</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a:r>
                            <a:rPr lang="en-US" sz="1800" kern="0">
                              <a:effectLst/>
                            </a:rPr>
                            <a:t>99.9%</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latinLnBrk="1"/>
                          <a:r>
                            <a:rPr lang="en-US" sz="1800" kern="0">
                              <a:effectLst/>
                            </a:rPr>
                            <a:t>19.6 bp</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latinLnBrk="1"/>
                          <a:r>
                            <a:rPr lang="en-US" sz="1800" kern="0">
                              <a:effectLst/>
                            </a:rPr>
                            <a:t>0.79 bp</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endParaRPr lang="ja-JP" sz="1800" kern="100">
                            <a:effectLst/>
                            <a:latin typeface="游明朝" panose="02020400000000000000" pitchFamily="18" charset="-128"/>
                            <a:ea typeface="游明朝" panose="02020400000000000000" pitchFamily="18" charset="-128"/>
                          </a:endParaRPr>
                        </a:p>
                      </a:txBody>
                      <a:tcPr marL="62865" marR="62865" marT="0" marB="0" anchor="ctr">
                        <a:noFill/>
                      </a:tcPr>
                    </a:tc>
                    <a:tc>
                      <a:txBody>
                        <a:bodyPr/>
                        <a:lstStyle/>
                        <a:p>
                          <a:pPr algn="r"/>
                          <a:r>
                            <a:rPr lang="en-US" sz="1800" kern="0">
                              <a:effectLst/>
                            </a:rPr>
                            <a:t> </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oFill/>
                      </a:tcPr>
                    </a:tc>
                    <a:extLst>
                      <a:ext uri="{0D108BD9-81ED-4DB2-BD59-A6C34878D82A}">
                        <a16:rowId xmlns:a16="http://schemas.microsoft.com/office/drawing/2014/main" val="2296349924"/>
                      </a:ext>
                    </a:extLst>
                  </a:tr>
                  <a:tr h="602750">
                    <a:tc>
                      <a:txBody>
                        <a:bodyPr/>
                        <a:lstStyle/>
                        <a:p>
                          <a:pPr algn="ctr"/>
                          <a:r>
                            <a:rPr lang="en-US" sz="1800" kern="0">
                              <a:effectLst/>
                            </a:rPr>
                            <a:t>ICS RC 2</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a:r>
                            <a:rPr lang="en-US" sz="1800" kern="0">
                              <a:effectLst/>
                            </a:rPr>
                            <a:t>4%</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a:r>
                            <a:rPr lang="en-US" sz="1800" kern="0">
                              <a:effectLst/>
                            </a:rPr>
                            <a:t>98.4%</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latinLnBrk="1"/>
                          <a:r>
                            <a:rPr lang="en-US" sz="1800" kern="0">
                              <a:effectLst/>
                            </a:rPr>
                            <a:t>40.9 bp</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latinLnBrk="1"/>
                          <a:r>
                            <a:rPr lang="en-US" sz="1800" kern="0">
                              <a:effectLst/>
                            </a:rPr>
                            <a:t>1.7 bp</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endParaRPr lang="ja-JP" sz="1800" kern="100">
                            <a:effectLst/>
                            <a:latin typeface="游明朝" panose="02020400000000000000" pitchFamily="18" charset="-128"/>
                            <a:ea typeface="游明朝" panose="02020400000000000000" pitchFamily="18" charset="-128"/>
                          </a:endParaRPr>
                        </a:p>
                      </a:txBody>
                      <a:tcPr marL="62865" marR="62865" marT="0" marB="0" anchor="ctr">
                        <a:noFill/>
                      </a:tcPr>
                    </a:tc>
                    <a:tc>
                      <a:txBody>
                        <a:bodyPr/>
                        <a:lstStyle/>
                        <a:p>
                          <a:pPr algn="r"/>
                          <a:r>
                            <a:rPr lang="en-US" sz="1800" kern="0">
                              <a:effectLst/>
                            </a:rPr>
                            <a:t> </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oFill/>
                      </a:tcPr>
                    </a:tc>
                    <a:extLst>
                      <a:ext uri="{0D108BD9-81ED-4DB2-BD59-A6C34878D82A}">
                        <a16:rowId xmlns:a16="http://schemas.microsoft.com/office/drawing/2014/main" val="373321061"/>
                      </a:ext>
                    </a:extLst>
                  </a:tr>
                  <a:tr h="602750">
                    <a:tc>
                      <a:txBody>
                        <a:bodyPr/>
                        <a:lstStyle/>
                        <a:p>
                          <a:pPr algn="ctr"/>
                          <a:r>
                            <a:rPr lang="en-US" sz="1800" kern="0">
                              <a:effectLst/>
                            </a:rPr>
                            <a:t>ICS RC 3</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a:r>
                            <a:rPr lang="en-US" sz="1800" kern="0">
                              <a:effectLst/>
                            </a:rPr>
                            <a:t>11%</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a:r>
                            <a:rPr lang="en-US" sz="1800" kern="0">
                              <a:effectLst/>
                            </a:rPr>
                            <a:t>96.4%</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latinLnBrk="1"/>
                          <a:r>
                            <a:rPr lang="en-US" sz="1800" kern="0">
                              <a:effectLst/>
                            </a:rPr>
                            <a:t>64.8 bp</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latinLnBrk="1"/>
                          <a:r>
                            <a:rPr lang="en-US" sz="1800" kern="0">
                              <a:effectLst/>
                            </a:rPr>
                            <a:t>6.8 bp</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endParaRPr lang="ja-JP" sz="1800" kern="100">
                            <a:effectLst/>
                            <a:latin typeface="游明朝" panose="02020400000000000000" pitchFamily="18" charset="-128"/>
                            <a:ea typeface="游明朝" panose="02020400000000000000" pitchFamily="18" charset="-128"/>
                          </a:endParaRPr>
                        </a:p>
                      </a:txBody>
                      <a:tcPr marL="62865" marR="62865" marT="0" marB="0" anchor="ctr">
                        <a:noFill/>
                      </a:tcPr>
                    </a:tc>
                    <a:tc>
                      <a:txBody>
                        <a:bodyPr/>
                        <a:lstStyle/>
                        <a:p>
                          <a:pPr algn="r"/>
                          <a:r>
                            <a:rPr lang="en-US" sz="1800" kern="0">
                              <a:effectLst/>
                            </a:rPr>
                            <a:t> </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oFill/>
                      </a:tcPr>
                    </a:tc>
                    <a:extLst>
                      <a:ext uri="{0D108BD9-81ED-4DB2-BD59-A6C34878D82A}">
                        <a16:rowId xmlns:a16="http://schemas.microsoft.com/office/drawing/2014/main" val="2776180749"/>
                      </a:ext>
                    </a:extLst>
                  </a:tr>
                  <a:tr h="602750">
                    <a:tc>
                      <a:txBody>
                        <a:bodyPr/>
                        <a:lstStyle/>
                        <a:p>
                          <a:pPr algn="ctr"/>
                          <a:r>
                            <a:rPr lang="en-US" sz="1800" kern="0">
                              <a:effectLst/>
                            </a:rPr>
                            <a:t>ICS RC 4</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a:r>
                            <a:rPr lang="en-US" sz="1800" kern="0">
                              <a:effectLst/>
                            </a:rPr>
                            <a:t>10%</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a:r>
                            <a:rPr lang="en-US" sz="1800" kern="0">
                              <a:effectLst/>
                            </a:rPr>
                            <a:t>92.6%</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latinLnBrk="1"/>
                          <a:r>
                            <a:rPr lang="en-US" sz="1800" kern="0">
                              <a:effectLst/>
                            </a:rPr>
                            <a:t>84.3 bp</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latinLnBrk="1"/>
                          <a:r>
                            <a:rPr lang="en-US" sz="1800" kern="0">
                              <a:effectLst/>
                            </a:rPr>
                            <a:t>7.9 bp</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endParaRPr lang="ja-JP" sz="1800" kern="100">
                            <a:effectLst/>
                            <a:latin typeface="游明朝" panose="02020400000000000000" pitchFamily="18" charset="-128"/>
                            <a:ea typeface="游明朝" panose="02020400000000000000" pitchFamily="18" charset="-128"/>
                          </a:endParaRPr>
                        </a:p>
                      </a:txBody>
                      <a:tcPr marL="62865" marR="62865" marT="0" marB="0" anchor="ctr">
                        <a:noFill/>
                      </a:tcPr>
                    </a:tc>
                    <a:tc>
                      <a:txBody>
                        <a:bodyPr/>
                        <a:lstStyle/>
                        <a:p>
                          <a:pPr algn="r"/>
                          <a:r>
                            <a:rPr lang="en-US" sz="1800" kern="0">
                              <a:effectLst/>
                            </a:rPr>
                            <a:t> </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oFill/>
                      </a:tcPr>
                    </a:tc>
                    <a:extLst>
                      <a:ext uri="{0D108BD9-81ED-4DB2-BD59-A6C34878D82A}">
                        <a16:rowId xmlns:a16="http://schemas.microsoft.com/office/drawing/2014/main" val="3954951418"/>
                      </a:ext>
                    </a:extLst>
                  </a:tr>
                </a:tbl>
              </a:graphicData>
            </a:graphic>
          </p:graphicFrame>
        </mc:Choice>
        <mc:Fallback xmlns="">
          <p:graphicFrame>
            <p:nvGraphicFramePr>
              <p:cNvPr id="13" name="表 12">
                <a:extLst>
                  <a:ext uri="{FF2B5EF4-FFF2-40B4-BE49-F238E27FC236}">
                    <a16:creationId xmlns:a16="http://schemas.microsoft.com/office/drawing/2014/main" id="{755C3041-75C8-958D-E03C-1BE28F6BE284}"/>
                  </a:ext>
                </a:extLst>
              </p:cNvPr>
              <p:cNvGraphicFramePr>
                <a:graphicFrameLocks noGrp="1"/>
              </p:cNvGraphicFramePr>
              <p:nvPr>
                <p:extLst>
                  <p:ext uri="{D42A27DB-BD31-4B8C-83A1-F6EECF244321}">
                    <p14:modId xmlns:p14="http://schemas.microsoft.com/office/powerpoint/2010/main" val="3863699302"/>
                  </p:ext>
                </p:extLst>
              </p:nvPr>
            </p:nvGraphicFramePr>
            <p:xfrm>
              <a:off x="1379284" y="2592821"/>
              <a:ext cx="9974515" cy="3616500"/>
            </p:xfrm>
            <a:graphic>
              <a:graphicData uri="http://schemas.openxmlformats.org/drawingml/2006/table">
                <a:tbl>
                  <a:tblPr firstRow="1" firstCol="1" bandRow="1">
                    <a:tableStyleId>{5C22544A-7EE6-4342-B048-85BDC9FD1C3A}</a:tableStyleId>
                  </a:tblPr>
                  <a:tblGrid>
                    <a:gridCol w="1452899">
                      <a:extLst>
                        <a:ext uri="{9D8B030D-6E8A-4147-A177-3AD203B41FA5}">
                          <a16:colId xmlns:a16="http://schemas.microsoft.com/office/drawing/2014/main" val="3492553374"/>
                        </a:ext>
                      </a:extLst>
                    </a:gridCol>
                    <a:gridCol w="951584">
                      <a:extLst>
                        <a:ext uri="{9D8B030D-6E8A-4147-A177-3AD203B41FA5}">
                          <a16:colId xmlns:a16="http://schemas.microsoft.com/office/drawing/2014/main" val="1169412705"/>
                        </a:ext>
                      </a:extLst>
                    </a:gridCol>
                    <a:gridCol w="1079292">
                      <a:extLst>
                        <a:ext uri="{9D8B030D-6E8A-4147-A177-3AD203B41FA5}">
                          <a16:colId xmlns:a16="http://schemas.microsoft.com/office/drawing/2014/main" val="1364065000"/>
                        </a:ext>
                      </a:extLst>
                    </a:gridCol>
                    <a:gridCol w="1079292">
                      <a:extLst>
                        <a:ext uri="{9D8B030D-6E8A-4147-A177-3AD203B41FA5}">
                          <a16:colId xmlns:a16="http://schemas.microsoft.com/office/drawing/2014/main" val="2452105933"/>
                        </a:ext>
                      </a:extLst>
                    </a:gridCol>
                    <a:gridCol w="1364105">
                      <a:extLst>
                        <a:ext uri="{9D8B030D-6E8A-4147-A177-3AD203B41FA5}">
                          <a16:colId xmlns:a16="http://schemas.microsoft.com/office/drawing/2014/main" val="1792611415"/>
                        </a:ext>
                      </a:extLst>
                    </a:gridCol>
                    <a:gridCol w="1663908">
                      <a:extLst>
                        <a:ext uri="{9D8B030D-6E8A-4147-A177-3AD203B41FA5}">
                          <a16:colId xmlns:a16="http://schemas.microsoft.com/office/drawing/2014/main" val="1848674021"/>
                        </a:ext>
                      </a:extLst>
                    </a:gridCol>
                    <a:gridCol w="2383435">
                      <a:extLst>
                        <a:ext uri="{9D8B030D-6E8A-4147-A177-3AD203B41FA5}">
                          <a16:colId xmlns:a16="http://schemas.microsoft.com/office/drawing/2014/main" val="376608504"/>
                        </a:ext>
                      </a:extLst>
                    </a:gridCol>
                  </a:tblGrid>
                  <a:tr h="602750">
                    <a:tc>
                      <a:txBody>
                        <a:bodyPr/>
                        <a:lstStyle/>
                        <a:p>
                          <a:endParaRPr lang="ja-JP" sz="1050" kern="100">
                            <a:effectLst/>
                            <a:latin typeface="游明朝" panose="02020400000000000000" pitchFamily="18" charset="-128"/>
                            <a:ea typeface="游明朝" panose="02020400000000000000" pitchFamily="18" charset="-128"/>
                          </a:endParaRPr>
                        </a:p>
                      </a:txBody>
                      <a:tcPr marL="62865" marR="62865" marT="0" marB="0" anchor="ctr"/>
                    </a:tc>
                    <a:tc>
                      <a:txBody>
                        <a:bodyPr/>
                        <a:lstStyle/>
                        <a:p>
                          <a:endParaRPr lang="en-US"/>
                        </a:p>
                      </a:txBody>
                      <a:tcPr marL="62865" marR="62865" marT="0" marB="0" anchor="ctr">
                        <a:blipFill>
                          <a:blip r:embed="rId3"/>
                          <a:stretch>
                            <a:fillRect l="-152229" t="-1010" r="-793631" b="-502020"/>
                          </a:stretch>
                        </a:blipFill>
                      </a:tcPr>
                    </a:tc>
                    <a:tc>
                      <a:txBody>
                        <a:bodyPr/>
                        <a:lstStyle/>
                        <a:p>
                          <a:endParaRPr lang="en-US"/>
                        </a:p>
                      </a:txBody>
                      <a:tcPr marL="62865" marR="62865" marT="0" marB="0" anchor="ctr">
                        <a:blipFill>
                          <a:blip r:embed="rId3"/>
                          <a:stretch>
                            <a:fillRect l="-223729" t="-1010" r="-603955" b="-502020"/>
                          </a:stretch>
                        </a:blipFill>
                      </a:tcPr>
                    </a:tc>
                    <a:tc>
                      <a:txBody>
                        <a:bodyPr/>
                        <a:lstStyle/>
                        <a:p>
                          <a:endParaRPr lang="en-US"/>
                        </a:p>
                      </a:txBody>
                      <a:tcPr marL="62865" marR="62865" marT="0" marB="0" anchor="ctr">
                        <a:blipFill>
                          <a:blip r:embed="rId3"/>
                          <a:stretch>
                            <a:fillRect l="-323729" t="-1010" r="-503955" b="-502020"/>
                          </a:stretch>
                        </a:blipFill>
                      </a:tcPr>
                    </a:tc>
                    <a:tc>
                      <a:txBody>
                        <a:bodyPr/>
                        <a:lstStyle/>
                        <a:p>
                          <a:endParaRPr lang="en-US"/>
                        </a:p>
                      </a:txBody>
                      <a:tcPr marL="62865" marR="62865" marT="0" marB="0" anchor="ctr">
                        <a:blipFill>
                          <a:blip r:embed="rId3"/>
                          <a:stretch>
                            <a:fillRect l="-334821" t="-1010" r="-298214" b="-502020"/>
                          </a:stretch>
                        </a:blipFill>
                      </a:tcPr>
                    </a:tc>
                    <a:tc>
                      <a:txBody>
                        <a:bodyPr/>
                        <a:lstStyle/>
                        <a:p>
                          <a:endParaRPr lang="en-US"/>
                        </a:p>
                      </a:txBody>
                      <a:tcPr marL="62865" marR="62865" marT="0" marB="0" anchor="ctr">
                        <a:blipFill>
                          <a:blip r:embed="rId3"/>
                          <a:stretch>
                            <a:fillRect l="-356777" t="-1010" r="-144689" b="-502020"/>
                          </a:stretch>
                        </a:blipFill>
                      </a:tcPr>
                    </a:tc>
                    <a:tc>
                      <a:txBody>
                        <a:bodyPr/>
                        <a:lstStyle/>
                        <a:p>
                          <a:endParaRPr lang="en-US"/>
                        </a:p>
                      </a:txBody>
                      <a:tcPr marL="62865" marR="62865" marT="0" marB="0" anchor="ctr">
                        <a:blipFill>
                          <a:blip r:embed="rId3"/>
                          <a:stretch>
                            <a:fillRect l="-318926" t="-1010" r="-1023" b="-502020"/>
                          </a:stretch>
                        </a:blipFill>
                      </a:tcPr>
                    </a:tc>
                    <a:extLst>
                      <a:ext uri="{0D108BD9-81ED-4DB2-BD59-A6C34878D82A}">
                        <a16:rowId xmlns:a16="http://schemas.microsoft.com/office/drawing/2014/main" val="2884417520"/>
                      </a:ext>
                    </a:extLst>
                  </a:tr>
                  <a:tr h="602750">
                    <a:tc>
                      <a:txBody>
                        <a:bodyPr/>
                        <a:lstStyle/>
                        <a:p>
                          <a:pPr algn="ctr"/>
                          <a:r>
                            <a:rPr lang="en-US" sz="1800" kern="0">
                              <a:effectLst/>
                            </a:rPr>
                            <a:t>Sovereign</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a:r>
                            <a:rPr lang="en-US" sz="1800" kern="0">
                              <a:effectLst/>
                            </a:rPr>
                            <a:t>55%</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a:r>
                            <a:rPr lang="en-US" sz="1800" kern="0">
                              <a:effectLst/>
                            </a:rPr>
                            <a:t>100%</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a:r>
                            <a:rPr lang="en-US" sz="1800" kern="0">
                              <a:effectLst/>
                            </a:rPr>
                            <a:t>0 bp</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latinLnBrk="1"/>
                          <a:r>
                            <a:rPr lang="en-US" sz="1800" kern="0">
                              <a:effectLst/>
                            </a:rPr>
                            <a:t>0 bp</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latinLnBrk="1"/>
                          <a:r>
                            <a:rPr lang="en-US" sz="1800" kern="0">
                              <a:effectLst/>
                            </a:rPr>
                            <a:t>17.2 bp</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latinLnBrk="1"/>
                          <a:r>
                            <a:rPr lang="en-US" sz="1800" kern="0">
                              <a:effectLst/>
                            </a:rPr>
                            <a:t>13.7 bp</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extLst>
                      <a:ext uri="{0D108BD9-81ED-4DB2-BD59-A6C34878D82A}">
                        <a16:rowId xmlns:a16="http://schemas.microsoft.com/office/drawing/2014/main" val="570894898"/>
                      </a:ext>
                    </a:extLst>
                  </a:tr>
                  <a:tr h="602750">
                    <a:tc>
                      <a:txBody>
                        <a:bodyPr/>
                        <a:lstStyle/>
                        <a:p>
                          <a:pPr algn="ctr"/>
                          <a:r>
                            <a:rPr lang="en-US" sz="1800" kern="0">
                              <a:effectLst/>
                            </a:rPr>
                            <a:t>ICS RC 1</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a:r>
                            <a:rPr lang="en-US" sz="1800" kern="0">
                              <a:effectLst/>
                            </a:rPr>
                            <a:t>4%</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a:r>
                            <a:rPr lang="en-US" sz="1800" kern="0">
                              <a:effectLst/>
                            </a:rPr>
                            <a:t>99.9%</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latinLnBrk="1"/>
                          <a:r>
                            <a:rPr lang="en-US" sz="1800" kern="0">
                              <a:effectLst/>
                            </a:rPr>
                            <a:t>19.6 bp</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latinLnBrk="1"/>
                          <a:r>
                            <a:rPr lang="en-US" sz="1800" kern="0">
                              <a:effectLst/>
                            </a:rPr>
                            <a:t>0.79 bp</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endParaRPr lang="ja-JP" sz="1800" kern="100">
                            <a:effectLst/>
                            <a:latin typeface="游明朝" panose="02020400000000000000" pitchFamily="18" charset="-128"/>
                            <a:ea typeface="游明朝" panose="02020400000000000000" pitchFamily="18" charset="-128"/>
                          </a:endParaRPr>
                        </a:p>
                      </a:txBody>
                      <a:tcPr marL="62865" marR="62865" marT="0" marB="0" anchor="ctr">
                        <a:noFill/>
                      </a:tcPr>
                    </a:tc>
                    <a:tc>
                      <a:txBody>
                        <a:bodyPr/>
                        <a:lstStyle/>
                        <a:p>
                          <a:pPr algn="r"/>
                          <a:r>
                            <a:rPr lang="en-US" sz="1800" kern="0">
                              <a:effectLst/>
                            </a:rPr>
                            <a:t> </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oFill/>
                      </a:tcPr>
                    </a:tc>
                    <a:extLst>
                      <a:ext uri="{0D108BD9-81ED-4DB2-BD59-A6C34878D82A}">
                        <a16:rowId xmlns:a16="http://schemas.microsoft.com/office/drawing/2014/main" val="2296349924"/>
                      </a:ext>
                    </a:extLst>
                  </a:tr>
                  <a:tr h="602750">
                    <a:tc>
                      <a:txBody>
                        <a:bodyPr/>
                        <a:lstStyle/>
                        <a:p>
                          <a:pPr algn="ctr"/>
                          <a:r>
                            <a:rPr lang="en-US" sz="1800" kern="0">
                              <a:effectLst/>
                            </a:rPr>
                            <a:t>ICS RC 2</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a:r>
                            <a:rPr lang="en-US" sz="1800" kern="0">
                              <a:effectLst/>
                            </a:rPr>
                            <a:t>4%</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a:r>
                            <a:rPr lang="en-US" sz="1800" kern="0">
                              <a:effectLst/>
                            </a:rPr>
                            <a:t>98.4%</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latinLnBrk="1"/>
                          <a:r>
                            <a:rPr lang="en-US" sz="1800" kern="0">
                              <a:effectLst/>
                            </a:rPr>
                            <a:t>40.9 bp</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latinLnBrk="1"/>
                          <a:r>
                            <a:rPr lang="en-US" sz="1800" kern="0">
                              <a:effectLst/>
                            </a:rPr>
                            <a:t>1.7 bp</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endParaRPr lang="ja-JP" sz="1800" kern="100">
                            <a:effectLst/>
                            <a:latin typeface="游明朝" panose="02020400000000000000" pitchFamily="18" charset="-128"/>
                            <a:ea typeface="游明朝" panose="02020400000000000000" pitchFamily="18" charset="-128"/>
                          </a:endParaRPr>
                        </a:p>
                      </a:txBody>
                      <a:tcPr marL="62865" marR="62865" marT="0" marB="0" anchor="ctr">
                        <a:noFill/>
                      </a:tcPr>
                    </a:tc>
                    <a:tc>
                      <a:txBody>
                        <a:bodyPr/>
                        <a:lstStyle/>
                        <a:p>
                          <a:pPr algn="r"/>
                          <a:r>
                            <a:rPr lang="en-US" sz="1800" kern="0">
                              <a:effectLst/>
                            </a:rPr>
                            <a:t> </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oFill/>
                      </a:tcPr>
                    </a:tc>
                    <a:extLst>
                      <a:ext uri="{0D108BD9-81ED-4DB2-BD59-A6C34878D82A}">
                        <a16:rowId xmlns:a16="http://schemas.microsoft.com/office/drawing/2014/main" val="373321061"/>
                      </a:ext>
                    </a:extLst>
                  </a:tr>
                  <a:tr h="602750">
                    <a:tc>
                      <a:txBody>
                        <a:bodyPr/>
                        <a:lstStyle/>
                        <a:p>
                          <a:pPr algn="ctr"/>
                          <a:r>
                            <a:rPr lang="en-US" sz="1800" kern="0">
                              <a:effectLst/>
                            </a:rPr>
                            <a:t>ICS RC 3</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a:r>
                            <a:rPr lang="en-US" sz="1800" kern="0">
                              <a:effectLst/>
                            </a:rPr>
                            <a:t>11%</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a:r>
                            <a:rPr lang="en-US" sz="1800" kern="0">
                              <a:effectLst/>
                            </a:rPr>
                            <a:t>96.4%</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latinLnBrk="1"/>
                          <a:r>
                            <a:rPr lang="en-US" sz="1800" kern="0">
                              <a:effectLst/>
                            </a:rPr>
                            <a:t>64.8 bp</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latinLnBrk="1"/>
                          <a:r>
                            <a:rPr lang="en-US" sz="1800" kern="0">
                              <a:effectLst/>
                            </a:rPr>
                            <a:t>6.8 bp</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endParaRPr lang="ja-JP" sz="1800" kern="100">
                            <a:effectLst/>
                            <a:latin typeface="游明朝" panose="02020400000000000000" pitchFamily="18" charset="-128"/>
                            <a:ea typeface="游明朝" panose="02020400000000000000" pitchFamily="18" charset="-128"/>
                          </a:endParaRPr>
                        </a:p>
                      </a:txBody>
                      <a:tcPr marL="62865" marR="62865" marT="0" marB="0" anchor="ctr">
                        <a:noFill/>
                      </a:tcPr>
                    </a:tc>
                    <a:tc>
                      <a:txBody>
                        <a:bodyPr/>
                        <a:lstStyle/>
                        <a:p>
                          <a:pPr algn="r"/>
                          <a:r>
                            <a:rPr lang="en-US" sz="1800" kern="0">
                              <a:effectLst/>
                            </a:rPr>
                            <a:t> </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oFill/>
                      </a:tcPr>
                    </a:tc>
                    <a:extLst>
                      <a:ext uri="{0D108BD9-81ED-4DB2-BD59-A6C34878D82A}">
                        <a16:rowId xmlns:a16="http://schemas.microsoft.com/office/drawing/2014/main" val="2776180749"/>
                      </a:ext>
                    </a:extLst>
                  </a:tr>
                  <a:tr h="602750">
                    <a:tc>
                      <a:txBody>
                        <a:bodyPr/>
                        <a:lstStyle/>
                        <a:p>
                          <a:pPr algn="ctr"/>
                          <a:r>
                            <a:rPr lang="en-US" sz="1800" kern="0">
                              <a:effectLst/>
                            </a:rPr>
                            <a:t>ICS RC 4</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a:r>
                            <a:rPr lang="en-US" sz="1800" kern="0">
                              <a:effectLst/>
                            </a:rPr>
                            <a:t>10%</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a:r>
                            <a:rPr lang="en-US" sz="1800" kern="0">
                              <a:effectLst/>
                            </a:rPr>
                            <a:t>92.6%</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latinLnBrk="1"/>
                          <a:r>
                            <a:rPr lang="en-US" sz="1800" kern="0">
                              <a:effectLst/>
                            </a:rPr>
                            <a:t>84.3 bp</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pPr algn="r" latinLnBrk="1"/>
                          <a:r>
                            <a:rPr lang="en-US" sz="1800" kern="0">
                              <a:effectLst/>
                            </a:rPr>
                            <a:t>7.9 bp</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chor="ctr"/>
                    </a:tc>
                    <a:tc>
                      <a:txBody>
                        <a:bodyPr/>
                        <a:lstStyle/>
                        <a:p>
                          <a:endParaRPr lang="ja-JP" sz="1800" kern="100">
                            <a:effectLst/>
                            <a:latin typeface="游明朝" panose="02020400000000000000" pitchFamily="18" charset="-128"/>
                            <a:ea typeface="游明朝" panose="02020400000000000000" pitchFamily="18" charset="-128"/>
                          </a:endParaRPr>
                        </a:p>
                      </a:txBody>
                      <a:tcPr marL="62865" marR="62865" marT="0" marB="0" anchor="ctr">
                        <a:noFill/>
                      </a:tcPr>
                    </a:tc>
                    <a:tc>
                      <a:txBody>
                        <a:bodyPr/>
                        <a:lstStyle/>
                        <a:p>
                          <a:pPr algn="r"/>
                          <a:r>
                            <a:rPr lang="en-US" sz="1800" kern="0">
                              <a:effectLst/>
                            </a:rPr>
                            <a:t> </a:t>
                          </a:r>
                          <a:endParaRPr 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2865" marR="62865" marT="0" marB="0">
                        <a:noFill/>
                      </a:tcPr>
                    </a:tc>
                    <a:extLst>
                      <a:ext uri="{0D108BD9-81ED-4DB2-BD59-A6C34878D82A}">
                        <a16:rowId xmlns:a16="http://schemas.microsoft.com/office/drawing/2014/main" val="3954951418"/>
                      </a:ext>
                    </a:extLst>
                  </a:tr>
                </a:tbl>
              </a:graphicData>
            </a:graphic>
          </p:graphicFrame>
        </mc:Fallback>
      </mc:AlternateContent>
      <p:sp>
        <p:nvSpPr>
          <p:cNvPr id="6" name="テキスト ボックス 5">
            <a:extLst>
              <a:ext uri="{FF2B5EF4-FFF2-40B4-BE49-F238E27FC236}">
                <a16:creationId xmlns:a16="http://schemas.microsoft.com/office/drawing/2014/main" id="{8F0CB938-7E8A-48F6-A463-FDD374A00096}"/>
              </a:ext>
            </a:extLst>
          </p:cNvPr>
          <p:cNvSpPr txBox="1"/>
          <p:nvPr/>
        </p:nvSpPr>
        <p:spPr>
          <a:xfrm>
            <a:off x="7504017" y="4362287"/>
            <a:ext cx="3849782" cy="646331"/>
          </a:xfrm>
          <a:prstGeom prst="rect">
            <a:avLst/>
          </a:prstGeom>
          <a:noFill/>
          <a:ln>
            <a:solidFill>
              <a:srgbClr val="FF0000"/>
            </a:solidFill>
          </a:ln>
        </p:spPr>
        <p:txBody>
          <a:bodyPr wrap="square" rtlCol="0">
            <a:spAutoFit/>
          </a:bodyPr>
          <a:lstStyle/>
          <a:p>
            <a:r>
              <a:rPr lang="ja-JP" altLang="en-US"/>
              <a:t>市場で得られる金利に</a:t>
            </a:r>
            <a:r>
              <a:rPr lang="en-US" altLang="ja-JP"/>
              <a:t>13.7bp</a:t>
            </a:r>
            <a:r>
              <a:rPr lang="ja-JP" altLang="en-US"/>
              <a:t>を加え、</a:t>
            </a:r>
            <a:r>
              <a:rPr lang="en-US" altLang="ja-JP"/>
              <a:t>Smith-Wilson</a:t>
            </a:r>
            <a:r>
              <a:rPr lang="ja-JP" altLang="en-US"/>
              <a:t>法で補間、補外</a:t>
            </a:r>
            <a:endParaRPr kumimoji="1" lang="ja-JP" altLang="en-US"/>
          </a:p>
        </p:txBody>
      </p:sp>
    </p:spTree>
    <p:extLst>
      <p:ext uri="{BB962C8B-B14F-4D97-AF65-F5344CB8AC3E}">
        <p14:creationId xmlns:p14="http://schemas.microsoft.com/office/powerpoint/2010/main" val="2280180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7A398E-83B9-0E61-A9DA-8C7410E2662F}"/>
              </a:ext>
            </a:extLst>
          </p:cNvPr>
          <p:cNvSpPr>
            <a:spLocks noGrp="1"/>
          </p:cNvSpPr>
          <p:nvPr>
            <p:ph type="title"/>
          </p:nvPr>
        </p:nvSpPr>
        <p:spPr/>
        <p:txBody>
          <a:bodyPr>
            <a:normAutofit fontScale="90000"/>
          </a:bodyPr>
          <a:lstStyle/>
          <a:p>
            <a:r>
              <a:rPr kumimoji="1" lang="ja-JP" altLang="en-US" dirty="0"/>
              <a:t>イールドカーブの作成（</a:t>
            </a:r>
            <a:r>
              <a:rPr kumimoji="1" lang="en-US" altLang="ja-JP" dirty="0"/>
              <a:t>NDSR</a:t>
            </a:r>
            <a:r>
              <a:rPr lang="ja-JP" altLang="en-US" dirty="0"/>
              <a:t> </a:t>
            </a:r>
            <a:r>
              <a:rPr lang="en-US" altLang="ja-JP" dirty="0" err="1"/>
              <a:t>Up,Dn</a:t>
            </a:r>
            <a:r>
              <a:rPr kumimoji="1" lang="ja-JP" altLang="en-US" dirty="0"/>
              <a:t>）</a:t>
            </a:r>
            <a:r>
              <a:rPr kumimoji="1" lang="en-US" altLang="ja-JP" dirty="0"/>
              <a:t>[1]</a:t>
            </a:r>
            <a:endParaRPr kumimoji="1" lang="ja-JP" altLang="en-US" dirty="0"/>
          </a:p>
        </p:txBody>
      </p:sp>
      <p:sp>
        <p:nvSpPr>
          <p:cNvPr id="4" name="四角形: 角を丸くする 3">
            <a:extLst>
              <a:ext uri="{FF2B5EF4-FFF2-40B4-BE49-F238E27FC236}">
                <a16:creationId xmlns:a16="http://schemas.microsoft.com/office/drawing/2014/main" id="{017D2C7B-CE1C-C650-D967-158730C48AF5}"/>
              </a:ext>
            </a:extLst>
          </p:cNvPr>
          <p:cNvSpPr/>
          <p:nvPr/>
        </p:nvSpPr>
        <p:spPr>
          <a:xfrm>
            <a:off x="978876" y="907473"/>
            <a:ext cx="10374923" cy="914400"/>
          </a:xfrm>
          <a:prstGeom prst="round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400">
                <a:solidFill>
                  <a:schemeClr val="tx1"/>
                </a:solidFill>
              </a:rPr>
              <a:t>General</a:t>
            </a:r>
            <a:r>
              <a:rPr kumimoji="1" lang="ja-JP" altLang="en-US" sz="2400">
                <a:solidFill>
                  <a:schemeClr val="tx1"/>
                </a:solidFill>
              </a:rPr>
              <a:t>バケットではリスク補正後の通貨別、信用ランク別の</a:t>
            </a:r>
            <a:r>
              <a:rPr kumimoji="1" lang="en-US" altLang="ja-JP" sz="2400">
                <a:solidFill>
                  <a:schemeClr val="tx1"/>
                </a:solidFill>
              </a:rPr>
              <a:t>NDSR </a:t>
            </a:r>
            <a:r>
              <a:rPr kumimoji="1" lang="en-US" altLang="ja-JP" sz="2400" err="1">
                <a:solidFill>
                  <a:schemeClr val="tx1"/>
                </a:solidFill>
              </a:rPr>
              <a:t>Up,Dn</a:t>
            </a:r>
            <a:r>
              <a:rPr kumimoji="1" lang="ja-JP" altLang="en-US" sz="2400">
                <a:solidFill>
                  <a:schemeClr val="tx1"/>
                </a:solidFill>
              </a:rPr>
              <a:t>用スプレッドをポートフォリオのウェイトで加重平均する。</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CFAA5800-56B8-0636-C7D7-E2EEDE557D74}"/>
                  </a:ext>
                </a:extLst>
              </p:cNvPr>
              <p:cNvSpPr txBox="1"/>
              <p:nvPr/>
            </p:nvSpPr>
            <p:spPr>
              <a:xfrm>
                <a:off x="1495447" y="1922125"/>
                <a:ext cx="6573466" cy="6706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𝑦𝑖𝑒𝑙</m:t>
                      </m:r>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𝑑</m:t>
                          </m:r>
                        </m:e>
                        <m:sub>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𝑐</m:t>
                          </m:r>
                        </m:sub>
                        <m:sup>
                          <m:r>
                            <a:rPr kumimoji="1" lang="en-US" altLang="ja-JP" b="0" i="1" smtClean="0">
                              <a:latin typeface="Cambria Math" panose="02040503050406030204" pitchFamily="18" charset="0"/>
                            </a:rPr>
                            <m:t>𝑁𝐷𝑆𝑅</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𝑈𝑝</m:t>
                          </m:r>
                        </m:sup>
                      </m:sSub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𝑟𝑖𝑠𝑘𝑓𝑟𝑒</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𝑒</m:t>
                          </m:r>
                        </m:e>
                        <m:sub>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𝑐</m:t>
                          </m:r>
                        </m:sub>
                      </m:sSub>
                      <m:r>
                        <a:rPr kumimoji="1" lang="en-US" altLang="ja-JP" b="0" i="1" smtClean="0">
                          <a:latin typeface="Cambria Math" panose="02040503050406030204" pitchFamily="18" charset="0"/>
                        </a:rPr>
                        <m:t>+0.8×</m:t>
                      </m:r>
                      <m:nary>
                        <m:naryPr>
                          <m:chr m:val="∑"/>
                          <m:supHide m:val="on"/>
                          <m:ctrlPr>
                            <a:rPr kumimoji="1" lang="en-US" altLang="ja-JP" b="0" i="1" smtClean="0">
                              <a:latin typeface="Cambria Math" panose="02040503050406030204" pitchFamily="18" charset="0"/>
                            </a:rPr>
                          </m:ctrlPr>
                        </m:naryPr>
                        <m:sub>
                          <m:r>
                            <m:rPr>
                              <m:brk m:alnAt="7"/>
                            </m:rPr>
                            <a:rPr kumimoji="1" lang="en-US" altLang="ja-JP" b="0" i="1" smtClean="0">
                              <a:latin typeface="Cambria Math" panose="02040503050406030204" pitchFamily="18" charset="0"/>
                            </a:rPr>
                            <m:t>𝑟</m:t>
                          </m:r>
                        </m:sub>
                        <m:sup/>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𝑤</m:t>
                              </m:r>
                            </m:e>
                            <m:sub>
                              <m:r>
                                <a:rPr kumimoji="1" lang="en-US" altLang="ja-JP" b="0" i="1" smtClean="0">
                                  <a:latin typeface="Cambria Math" panose="02040503050406030204" pitchFamily="18" charset="0"/>
                                </a:rPr>
                                <m:t>𝑐</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𝑟</m:t>
                              </m:r>
                            </m:sub>
                          </m:sSub>
                          <m:r>
                            <a:rPr kumimoji="1" lang="en-US" altLang="ja-JP" b="0" i="1" smtClean="0">
                              <a:latin typeface="Cambria Math" panose="02040503050406030204" pitchFamily="18" charset="0"/>
                            </a:rPr>
                            <m:t>×</m:t>
                          </m:r>
                          <m:r>
                            <a:rPr lang="en-US" altLang="ja-JP" i="1">
                              <a:latin typeface="Cambria Math" panose="02040503050406030204" pitchFamily="18" charset="0"/>
                            </a:rPr>
                            <m:t>𝑅</m:t>
                          </m:r>
                          <m:sSub>
                            <m:sSubPr>
                              <m:ctrlPr>
                                <a:rPr lang="en-US" altLang="ja-JP" i="1">
                                  <a:latin typeface="Cambria Math" panose="02040503050406030204" pitchFamily="18" charset="0"/>
                                </a:rPr>
                              </m:ctrlPr>
                            </m:sSubPr>
                            <m:e>
                              <m:r>
                                <a:rPr lang="en-US" altLang="ja-JP" i="1">
                                  <a:latin typeface="Cambria Math" panose="02040503050406030204" pitchFamily="18" charset="0"/>
                                </a:rPr>
                                <m:t>𝐶</m:t>
                              </m:r>
                            </m:e>
                            <m:sub>
                              <m:r>
                                <a:rPr lang="en-US" altLang="ja-JP" i="1">
                                  <a:latin typeface="Cambria Math" panose="02040503050406030204" pitchFamily="18" charset="0"/>
                                </a:rPr>
                                <m:t>𝑓</m:t>
                              </m:r>
                              <m:r>
                                <a:rPr lang="en-US" altLang="ja-JP" i="1">
                                  <a:latin typeface="Cambria Math" panose="02040503050406030204" pitchFamily="18" charset="0"/>
                                </a:rPr>
                                <m:t>(</m:t>
                              </m:r>
                              <m:r>
                                <a:rPr lang="en-US" altLang="ja-JP" i="1">
                                  <a:latin typeface="Cambria Math" panose="02040503050406030204" pitchFamily="18" charset="0"/>
                                </a:rPr>
                                <m:t>𝑐</m:t>
                              </m:r>
                              <m:r>
                                <a:rPr lang="en-US" altLang="ja-JP" i="1">
                                  <a:latin typeface="Cambria Math" panose="02040503050406030204" pitchFamily="18" charset="0"/>
                                </a:rPr>
                                <m:t>),</m:t>
                              </m:r>
                              <m:r>
                                <a:rPr lang="en-US" altLang="ja-JP" i="1">
                                  <a:latin typeface="Cambria Math" panose="02040503050406030204" pitchFamily="18" charset="0"/>
                                </a:rPr>
                                <m:t>𝑟</m:t>
                              </m:r>
                            </m:sub>
                          </m:sSub>
                          <m:r>
                            <a:rPr kumimoji="1" lang="en-US" altLang="ja-JP" b="0" i="1" smtClean="0">
                              <a:latin typeface="Cambria Math" panose="02040503050406030204" pitchFamily="18" charset="0"/>
                            </a:rPr>
                            <m:t>×</m:t>
                          </m:r>
                          <m:r>
                            <a:rPr kumimoji="1" lang="en-US" altLang="ja-JP" b="0" i="1" smtClean="0">
                              <a:solidFill>
                                <a:srgbClr val="FF0000"/>
                              </a:solidFill>
                              <a:latin typeface="Cambria Math" panose="02040503050406030204" pitchFamily="18" charset="0"/>
                            </a:rPr>
                            <m:t>𝑆</m:t>
                          </m:r>
                          <m:sSubSup>
                            <m:sSubSupPr>
                              <m:ctrlPr>
                                <a:rPr kumimoji="1" lang="en-US" altLang="ja-JP" b="0" i="1" smtClean="0">
                                  <a:solidFill>
                                    <a:srgbClr val="FF0000"/>
                                  </a:solidFill>
                                  <a:latin typeface="Cambria Math" panose="02040503050406030204" pitchFamily="18" charset="0"/>
                                </a:rPr>
                              </m:ctrlPr>
                            </m:sSubSupPr>
                            <m:e>
                              <m:r>
                                <a:rPr kumimoji="1" lang="en-US" altLang="ja-JP" b="0" i="1" smtClean="0">
                                  <a:solidFill>
                                    <a:srgbClr val="FF0000"/>
                                  </a:solidFill>
                                  <a:latin typeface="Cambria Math" panose="02040503050406030204" pitchFamily="18" charset="0"/>
                                </a:rPr>
                                <m:t>𝑝</m:t>
                              </m:r>
                            </m:e>
                            <m:sub>
                              <m:r>
                                <a:rPr kumimoji="1" lang="en-US" altLang="ja-JP" b="0" i="1" smtClean="0">
                                  <a:solidFill>
                                    <a:srgbClr val="FF0000"/>
                                  </a:solidFill>
                                  <a:latin typeface="Cambria Math" panose="02040503050406030204" pitchFamily="18" charset="0"/>
                                </a:rPr>
                                <m:t>𝑓</m:t>
                              </m:r>
                              <m:d>
                                <m:dPr>
                                  <m:ctrlPr>
                                    <a:rPr kumimoji="1" lang="en-US" altLang="ja-JP" b="0" i="1" smtClean="0">
                                      <a:solidFill>
                                        <a:srgbClr val="FF0000"/>
                                      </a:solidFill>
                                      <a:latin typeface="Cambria Math" panose="02040503050406030204" pitchFamily="18" charset="0"/>
                                    </a:rPr>
                                  </m:ctrlPr>
                                </m:dPr>
                                <m:e>
                                  <m:r>
                                    <a:rPr kumimoji="1" lang="en-US" altLang="ja-JP" b="0" i="1" smtClean="0">
                                      <a:solidFill>
                                        <a:srgbClr val="FF0000"/>
                                      </a:solidFill>
                                      <a:latin typeface="Cambria Math" panose="02040503050406030204" pitchFamily="18" charset="0"/>
                                    </a:rPr>
                                    <m:t>𝑐</m:t>
                                  </m:r>
                                </m:e>
                              </m:d>
                              <m:r>
                                <a:rPr kumimoji="1" lang="en-US" altLang="ja-JP" b="0" i="1" smtClean="0">
                                  <a:solidFill>
                                    <a:srgbClr val="FF0000"/>
                                  </a:solidFill>
                                  <a:latin typeface="Cambria Math" panose="02040503050406030204" pitchFamily="18" charset="0"/>
                                </a:rPr>
                                <m:t>,</m:t>
                              </m:r>
                              <m:r>
                                <a:rPr kumimoji="1" lang="en-US" altLang="ja-JP" b="0" i="1" smtClean="0">
                                  <a:solidFill>
                                    <a:srgbClr val="FF0000"/>
                                  </a:solidFill>
                                  <a:latin typeface="Cambria Math" panose="02040503050406030204" pitchFamily="18" charset="0"/>
                                </a:rPr>
                                <m:t>𝑟</m:t>
                              </m:r>
                            </m:sub>
                            <m:sup>
                              <m:r>
                                <a:rPr kumimoji="1" lang="en-US" altLang="ja-JP" b="0" i="1" smtClean="0">
                                  <a:solidFill>
                                    <a:srgbClr val="FF0000"/>
                                  </a:solidFill>
                                  <a:latin typeface="Cambria Math" panose="02040503050406030204" pitchFamily="18" charset="0"/>
                                </a:rPr>
                                <m:t>𝑁𝐷𝑆𝑅</m:t>
                              </m:r>
                              <m:r>
                                <a:rPr kumimoji="1" lang="en-US" altLang="ja-JP" b="0" i="1" smtClean="0">
                                  <a:solidFill>
                                    <a:srgbClr val="FF0000"/>
                                  </a:solidFill>
                                  <a:latin typeface="Cambria Math" panose="02040503050406030204" pitchFamily="18" charset="0"/>
                                </a:rPr>
                                <m:t> </m:t>
                              </m:r>
                              <m:r>
                                <a:rPr kumimoji="1" lang="en-US" altLang="ja-JP" b="0" i="1" smtClean="0">
                                  <a:solidFill>
                                    <a:srgbClr val="FF0000"/>
                                  </a:solidFill>
                                  <a:latin typeface="Cambria Math" panose="02040503050406030204" pitchFamily="18" charset="0"/>
                                </a:rPr>
                                <m:t>𝑈𝑝</m:t>
                              </m:r>
                            </m:sup>
                          </m:sSubSup>
                        </m:e>
                      </m:nary>
                    </m:oMath>
                  </m:oMathPara>
                </a14:m>
                <a:endParaRPr kumimoji="1" lang="en-US" altLang="ja-JP" b="0"/>
              </a:p>
            </p:txBody>
          </p:sp>
        </mc:Choice>
        <mc:Fallback xmlns="">
          <p:sp>
            <p:nvSpPr>
              <p:cNvPr id="3" name="テキスト ボックス 2">
                <a:extLst>
                  <a:ext uri="{FF2B5EF4-FFF2-40B4-BE49-F238E27FC236}">
                    <a16:creationId xmlns:a16="http://schemas.microsoft.com/office/drawing/2014/main" id="{CFAA5800-56B8-0636-C7D7-E2EEDE557D74}"/>
                  </a:ext>
                </a:extLst>
              </p:cNvPr>
              <p:cNvSpPr txBox="1">
                <a:spLocks noRot="1" noChangeAspect="1" noMove="1" noResize="1" noEditPoints="1" noAdjustHandles="1" noChangeArrowheads="1" noChangeShapeType="1" noTextEdit="1"/>
              </p:cNvSpPr>
              <p:nvPr/>
            </p:nvSpPr>
            <p:spPr>
              <a:xfrm>
                <a:off x="1495447" y="1922125"/>
                <a:ext cx="6573466" cy="67069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88939EFF-7FDA-0378-2D28-914AC2DC4595}"/>
                  </a:ext>
                </a:extLst>
              </p:cNvPr>
              <p:cNvSpPr txBox="1"/>
              <p:nvPr/>
            </p:nvSpPr>
            <p:spPr>
              <a:xfrm>
                <a:off x="1576880" y="3429000"/>
                <a:ext cx="3593420" cy="371064"/>
              </a:xfrm>
              <a:prstGeom prst="rect">
                <a:avLst/>
              </a:prstGeom>
              <a:noFill/>
            </p:spPr>
            <p:txBody>
              <a:bodyPr wrap="none" lIns="0" tIns="0" rIns="0" bIns="0" rtlCol="0">
                <a:spAutoFit/>
              </a:bodyPr>
              <a:lstStyle/>
              <a:p>
                <a14:m>
                  <m:oMath xmlns:m="http://schemas.openxmlformats.org/officeDocument/2006/math">
                    <m:r>
                      <a:rPr lang="en-US" altLang="ja-JP" i="1" smtClean="0">
                        <a:solidFill>
                          <a:srgbClr val="FF0000"/>
                        </a:solidFill>
                        <a:latin typeface="Cambria Math" panose="02040503050406030204" pitchFamily="18" charset="0"/>
                      </a:rPr>
                      <m:t>𝑆</m:t>
                    </m:r>
                    <m:sSubSup>
                      <m:sSubSupPr>
                        <m:ctrlPr>
                          <a:rPr lang="en-US" altLang="ja-JP" i="1">
                            <a:solidFill>
                              <a:srgbClr val="FF0000"/>
                            </a:solidFill>
                            <a:latin typeface="Cambria Math" panose="02040503050406030204" pitchFamily="18" charset="0"/>
                          </a:rPr>
                        </m:ctrlPr>
                      </m:sSubSupPr>
                      <m:e>
                        <m:r>
                          <a:rPr lang="en-US" altLang="ja-JP" i="1">
                            <a:solidFill>
                              <a:srgbClr val="FF0000"/>
                            </a:solidFill>
                            <a:latin typeface="Cambria Math" panose="02040503050406030204" pitchFamily="18" charset="0"/>
                          </a:rPr>
                          <m:t>𝑝</m:t>
                        </m:r>
                      </m:e>
                      <m:sub>
                        <m:r>
                          <a:rPr lang="en-US" altLang="ja-JP" b="0" i="1" smtClean="0">
                            <a:solidFill>
                              <a:srgbClr val="FF0000"/>
                            </a:solidFill>
                            <a:latin typeface="Cambria Math" panose="02040503050406030204" pitchFamily="18" charset="0"/>
                          </a:rPr>
                          <m:t>𝑓</m:t>
                        </m:r>
                        <m:d>
                          <m:dPr>
                            <m:ctrlPr>
                              <a:rPr lang="en-US" altLang="ja-JP" b="0" i="1" smtClean="0">
                                <a:solidFill>
                                  <a:srgbClr val="FF0000"/>
                                </a:solidFill>
                                <a:latin typeface="Cambria Math" panose="02040503050406030204" pitchFamily="18" charset="0"/>
                              </a:rPr>
                            </m:ctrlPr>
                          </m:dPr>
                          <m:e>
                            <m:r>
                              <a:rPr lang="en-US" altLang="ja-JP" i="1">
                                <a:solidFill>
                                  <a:srgbClr val="FF0000"/>
                                </a:solidFill>
                                <a:latin typeface="Cambria Math" panose="02040503050406030204" pitchFamily="18" charset="0"/>
                              </a:rPr>
                              <m:t>𝑐</m:t>
                            </m:r>
                          </m:e>
                        </m:d>
                        <m:r>
                          <a:rPr lang="en-US" altLang="ja-JP" i="1">
                            <a:solidFill>
                              <a:srgbClr val="FF0000"/>
                            </a:solidFill>
                            <a:latin typeface="Cambria Math" panose="02040503050406030204" pitchFamily="18" charset="0"/>
                          </a:rPr>
                          <m:t>,</m:t>
                        </m:r>
                        <m:r>
                          <a:rPr lang="en-US" altLang="ja-JP" i="1">
                            <a:solidFill>
                              <a:srgbClr val="FF0000"/>
                            </a:solidFill>
                            <a:latin typeface="Cambria Math" panose="02040503050406030204" pitchFamily="18" charset="0"/>
                          </a:rPr>
                          <m:t>𝑟</m:t>
                        </m:r>
                      </m:sub>
                      <m:sup>
                        <m:r>
                          <a:rPr lang="en-US" altLang="ja-JP" i="1">
                            <a:solidFill>
                              <a:srgbClr val="FF0000"/>
                            </a:solidFill>
                            <a:latin typeface="Cambria Math" panose="02040503050406030204" pitchFamily="18" charset="0"/>
                          </a:rPr>
                          <m:t>𝑁𝐷𝑆𝑅</m:t>
                        </m:r>
                        <m:r>
                          <a:rPr lang="en-US" altLang="ja-JP" i="1">
                            <a:solidFill>
                              <a:srgbClr val="FF0000"/>
                            </a:solidFill>
                            <a:latin typeface="Cambria Math" panose="02040503050406030204" pitchFamily="18" charset="0"/>
                          </a:rPr>
                          <m:t> </m:t>
                        </m:r>
                        <m:r>
                          <a:rPr lang="en-US" altLang="ja-JP" i="1">
                            <a:solidFill>
                              <a:srgbClr val="FF0000"/>
                            </a:solidFill>
                            <a:latin typeface="Cambria Math" panose="02040503050406030204" pitchFamily="18" charset="0"/>
                          </a:rPr>
                          <m:t>𝑈𝑝</m:t>
                        </m:r>
                      </m:sup>
                    </m:sSubSup>
                    <m:r>
                      <a:rPr kumimoji="1" lang="en-US" altLang="ja-JP" b="0" i="1" smtClean="0">
                        <a:latin typeface="Cambria Math" panose="02040503050406030204" pitchFamily="18" charset="0"/>
                      </a:rPr>
                      <m:t>=</m:t>
                    </m:r>
                  </m:oMath>
                </a14:m>
                <a:r>
                  <a:rPr lang="en-US" altLang="ja-JP">
                    <a:solidFill>
                      <a:srgbClr val="FF0000"/>
                    </a:solidFill>
                  </a:rPr>
                  <a:t> </a:t>
                </a:r>
                <a14:m>
                  <m:oMath xmlns:m="http://schemas.openxmlformats.org/officeDocument/2006/math">
                    <m:r>
                      <a:rPr lang="en-US" altLang="ja-JP" i="1" smtClean="0">
                        <a:solidFill>
                          <a:schemeClr val="tx1"/>
                        </a:solidFill>
                        <a:latin typeface="Cambria Math" panose="02040503050406030204" pitchFamily="18" charset="0"/>
                      </a:rPr>
                      <m:t>𝑆</m:t>
                    </m:r>
                    <m:sSubSup>
                      <m:sSubSupPr>
                        <m:ctrlPr>
                          <a:rPr lang="en-US" altLang="ja-JP" i="1">
                            <a:solidFill>
                              <a:schemeClr val="tx1"/>
                            </a:solidFill>
                            <a:latin typeface="Cambria Math" panose="02040503050406030204" pitchFamily="18" charset="0"/>
                          </a:rPr>
                        </m:ctrlPr>
                      </m:sSubSupPr>
                      <m:e>
                        <m:r>
                          <a:rPr lang="en-US" altLang="ja-JP" i="1">
                            <a:solidFill>
                              <a:schemeClr val="tx1"/>
                            </a:solidFill>
                            <a:latin typeface="Cambria Math" panose="02040503050406030204" pitchFamily="18" charset="0"/>
                          </a:rPr>
                          <m:t>𝑝</m:t>
                        </m:r>
                      </m:e>
                      <m:sub>
                        <m:r>
                          <a:rPr lang="en-US" altLang="ja-JP" b="0" i="1" smtClean="0">
                            <a:solidFill>
                              <a:schemeClr val="tx1"/>
                            </a:solidFill>
                            <a:latin typeface="Cambria Math" panose="02040503050406030204" pitchFamily="18" charset="0"/>
                          </a:rPr>
                          <m:t>𝑓</m:t>
                        </m:r>
                        <m:r>
                          <a:rPr lang="en-US" altLang="ja-JP" b="0" i="1" smtClean="0">
                            <a:solidFill>
                              <a:schemeClr val="tx1"/>
                            </a:solidFill>
                            <a:latin typeface="Cambria Math" panose="02040503050406030204" pitchFamily="18" charset="0"/>
                          </a:rPr>
                          <m:t>(</m:t>
                        </m:r>
                        <m:r>
                          <a:rPr lang="en-US" altLang="ja-JP" i="1">
                            <a:solidFill>
                              <a:schemeClr val="tx1"/>
                            </a:solidFill>
                            <a:latin typeface="Cambria Math" panose="02040503050406030204" pitchFamily="18" charset="0"/>
                          </a:rPr>
                          <m:t>𝑐</m:t>
                        </m:r>
                        <m:r>
                          <a:rPr lang="en-US" altLang="ja-JP" b="0" i="1" smtClean="0">
                            <a:solidFill>
                              <a:schemeClr val="tx1"/>
                            </a:solidFill>
                            <a:latin typeface="Cambria Math" panose="02040503050406030204" pitchFamily="18" charset="0"/>
                          </a:rPr>
                          <m:t>)</m:t>
                        </m:r>
                        <m:r>
                          <a:rPr lang="en-US" altLang="ja-JP" i="1">
                            <a:solidFill>
                              <a:schemeClr val="tx1"/>
                            </a:solidFill>
                            <a:latin typeface="Cambria Math" panose="02040503050406030204" pitchFamily="18" charset="0"/>
                          </a:rPr>
                          <m:t>,</m:t>
                        </m:r>
                        <m:r>
                          <a:rPr lang="en-US" altLang="ja-JP" i="1">
                            <a:solidFill>
                              <a:schemeClr val="tx1"/>
                            </a:solidFill>
                            <a:latin typeface="Cambria Math" panose="02040503050406030204" pitchFamily="18" charset="0"/>
                          </a:rPr>
                          <m:t>𝑟</m:t>
                        </m:r>
                      </m:sub>
                      <m:sup>
                        <m:r>
                          <a:rPr lang="en-US" altLang="ja-JP" i="1">
                            <a:solidFill>
                              <a:schemeClr val="tx1"/>
                            </a:solidFill>
                            <a:latin typeface="Cambria Math" panose="02040503050406030204" pitchFamily="18" charset="0"/>
                          </a:rPr>
                          <m:t>𝑁𝐷𝑆𝑅</m:t>
                        </m:r>
                        <m:r>
                          <a:rPr lang="en-US" altLang="ja-JP" i="1">
                            <a:solidFill>
                              <a:schemeClr val="tx1"/>
                            </a:solidFill>
                            <a:latin typeface="Cambria Math" panose="02040503050406030204" pitchFamily="18" charset="0"/>
                          </a:rPr>
                          <m:t> </m:t>
                        </m:r>
                        <m:r>
                          <a:rPr lang="en-US" altLang="ja-JP" i="1">
                            <a:solidFill>
                              <a:schemeClr val="tx1"/>
                            </a:solidFill>
                            <a:latin typeface="Cambria Math" panose="02040503050406030204" pitchFamily="18" charset="0"/>
                          </a:rPr>
                          <m:t>𝑈𝑝</m:t>
                        </m:r>
                      </m:sup>
                    </m:sSubSup>
                    <m:r>
                      <a:rPr lang="en-US" altLang="ja-JP" b="0" i="0" smtClean="0">
                        <a:solidFill>
                          <a:schemeClr val="tx1"/>
                        </a:solidFill>
                        <a:latin typeface="Cambria Math" panose="02040503050406030204" pitchFamily="18" charset="0"/>
                      </a:rPr>
                      <m:t>+</m:t>
                    </m:r>
                    <m:sSub>
                      <m:sSubPr>
                        <m:ctrlPr>
                          <a:rPr lang="en-US" altLang="ja-JP" b="0" i="1" smtClean="0">
                            <a:solidFill>
                              <a:schemeClr val="tx1"/>
                            </a:solidFill>
                            <a:latin typeface="Cambria Math" panose="02040503050406030204" pitchFamily="18" charset="0"/>
                          </a:rPr>
                        </m:ctrlPr>
                      </m:sSubPr>
                      <m:e>
                        <m:r>
                          <a:rPr lang="en-US" altLang="ja-JP" b="0" i="1" smtClean="0">
                            <a:solidFill>
                              <a:schemeClr val="tx1"/>
                            </a:solidFill>
                            <a:latin typeface="Cambria Math" panose="02040503050406030204" pitchFamily="18" charset="0"/>
                          </a:rPr>
                          <m:t>𝑈𝑝𝑆𝑡𝑟𝑒𝑠𝑠</m:t>
                        </m:r>
                      </m:e>
                      <m:sub>
                        <m:r>
                          <a:rPr lang="en-US" altLang="ja-JP" b="0" i="1" smtClean="0">
                            <a:solidFill>
                              <a:schemeClr val="tx1"/>
                            </a:solidFill>
                            <a:latin typeface="Cambria Math" panose="02040503050406030204" pitchFamily="18" charset="0"/>
                          </a:rPr>
                          <m:t>𝑟</m:t>
                        </m:r>
                      </m:sub>
                    </m:sSub>
                  </m:oMath>
                </a14:m>
                <a:endParaRPr kumimoji="1" lang="en-US" altLang="ja-JP" b="0" i="1"/>
              </a:p>
            </p:txBody>
          </p:sp>
        </mc:Choice>
        <mc:Fallback xmlns="">
          <p:sp>
            <p:nvSpPr>
              <p:cNvPr id="6" name="テキスト ボックス 5">
                <a:extLst>
                  <a:ext uri="{FF2B5EF4-FFF2-40B4-BE49-F238E27FC236}">
                    <a16:creationId xmlns:a16="http://schemas.microsoft.com/office/drawing/2014/main" id="{88939EFF-7FDA-0378-2D28-914AC2DC4595}"/>
                  </a:ext>
                </a:extLst>
              </p:cNvPr>
              <p:cNvSpPr txBox="1">
                <a:spLocks noRot="1" noChangeAspect="1" noMove="1" noResize="1" noEditPoints="1" noAdjustHandles="1" noChangeArrowheads="1" noChangeShapeType="1" noTextEdit="1"/>
              </p:cNvSpPr>
              <p:nvPr/>
            </p:nvSpPr>
            <p:spPr>
              <a:xfrm>
                <a:off x="1576880" y="3429000"/>
                <a:ext cx="3593420" cy="371064"/>
              </a:xfrm>
              <a:prstGeom prst="rect">
                <a:avLst/>
              </a:prstGeom>
              <a:blipFill>
                <a:blip r:embed="rId3"/>
                <a:stretch>
                  <a:fillRect l="-2377" t="-3333" r="-170" b="-2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E8FBC614-4995-8A15-6BF7-49DC1559DD30}"/>
                  </a:ext>
                </a:extLst>
              </p:cNvPr>
              <p:cNvSpPr txBox="1"/>
              <p:nvPr/>
            </p:nvSpPr>
            <p:spPr>
              <a:xfrm>
                <a:off x="1576880" y="4808095"/>
                <a:ext cx="3700565" cy="1248547"/>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𝑈𝑝𝑆𝑡𝑟𝑒𝑠𝑠</m:t>
                          </m:r>
                        </m:e>
                        <m:sub>
                          <m:r>
                            <a:rPr lang="en-US" altLang="ja-JP" i="1">
                              <a:latin typeface="Cambria Math" panose="02040503050406030204" pitchFamily="18" charset="0"/>
                            </a:rPr>
                            <m:t>𝑟</m:t>
                          </m:r>
                        </m:sub>
                      </m:sSub>
                      <m:r>
                        <a:rPr lang="en-US" altLang="ja-JP" i="1">
                          <a:latin typeface="Cambria Math" panose="02040503050406030204" pitchFamily="18" charset="0"/>
                        </a:rPr>
                        <m:t> </m:t>
                      </m:r>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eqArr>
                            <m:eqArrPr>
                              <m:ctrlPr>
                                <a:rPr kumimoji="1" lang="en-US" altLang="ja-JP" b="0" i="1" smtClean="0">
                                  <a:latin typeface="Cambria Math" panose="02040503050406030204" pitchFamily="18" charset="0"/>
                                </a:rPr>
                              </m:ctrlPr>
                            </m:eqArrPr>
                            <m:e>
                              <m:r>
                                <a:rPr kumimoji="1" lang="en-US" altLang="ja-JP" b="0" i="1" smtClean="0">
                                  <a:latin typeface="Cambria Math" panose="02040503050406030204" pitchFamily="18" charset="0"/>
                                </a:rPr>
                                <m:t>&amp;50</m:t>
                              </m:r>
                              <m:r>
                                <a:rPr kumimoji="1" lang="en-US" altLang="ja-JP" b="0" i="0" smtClean="0">
                                  <a:latin typeface="Cambria Math" panose="02040503050406030204" pitchFamily="18" charset="0"/>
                                </a:rPr>
                                <m:t> </m:t>
                              </m:r>
                              <m:r>
                                <m:rPr>
                                  <m:sty m:val="p"/>
                                </m:rPr>
                                <a:rPr kumimoji="1" lang="en-US" altLang="ja-JP" b="0" i="0" smtClean="0">
                                  <a:latin typeface="Cambria Math" panose="02040503050406030204" pitchFamily="18" charset="0"/>
                                </a:rPr>
                                <m:t>bp</m:t>
                              </m:r>
                              <m:r>
                                <a:rPr kumimoji="1" lang="en-US" altLang="ja-JP" b="0" i="1" smtClean="0">
                                  <a:latin typeface="Cambria Math" panose="02040503050406030204" pitchFamily="18" charset="0"/>
                                </a:rPr>
                                <m:t> &amp;(</m:t>
                              </m:r>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=1)</m:t>
                              </m:r>
                            </m:e>
                            <m:e>
                              <m:r>
                                <a:rPr lang="en-US" altLang="ja-JP" b="0" i="1" smtClean="0">
                                  <a:latin typeface="Cambria Math" panose="02040503050406030204" pitchFamily="18" charset="0"/>
                                </a:rPr>
                                <m:t>&amp;50 </m:t>
                              </m:r>
                              <m:r>
                                <m:rPr>
                                  <m:sty m:val="p"/>
                                </m:rPr>
                                <a:rPr lang="en-US" altLang="ja-JP" b="0" i="0" smtClean="0">
                                  <a:latin typeface="Cambria Math" panose="02040503050406030204" pitchFamily="18" charset="0"/>
                                </a:rPr>
                                <m:t>bp</m:t>
                              </m:r>
                              <m:r>
                                <a:rPr lang="en-US" altLang="ja-JP" b="0" i="0" smtClean="0">
                                  <a:latin typeface="Cambria Math" panose="02040503050406030204" pitchFamily="18" charset="0"/>
                                </a:rPr>
                                <m:t> &amp;(</m:t>
                              </m:r>
                              <m:r>
                                <a:rPr lang="en-US" altLang="ja-JP" b="0" i="1" smtClean="0">
                                  <a:latin typeface="Cambria Math" panose="02040503050406030204" pitchFamily="18" charset="0"/>
                                </a:rPr>
                                <m:t>𝑟</m:t>
                              </m:r>
                              <m:r>
                                <a:rPr lang="en-US" altLang="ja-JP" b="0" i="0" smtClean="0">
                                  <a:latin typeface="Cambria Math" panose="02040503050406030204" pitchFamily="18" charset="0"/>
                                </a:rPr>
                                <m:t>=2)</m:t>
                              </m:r>
                            </m:e>
                            <m:e>
                              <m:r>
                                <a:rPr lang="en-US" altLang="ja-JP" b="0" i="1" smtClean="0">
                                  <a:latin typeface="Cambria Math" panose="02040503050406030204" pitchFamily="18" charset="0"/>
                                </a:rPr>
                                <m:t>&amp;70 </m:t>
                              </m:r>
                              <m:r>
                                <m:rPr>
                                  <m:sty m:val="p"/>
                                </m:rPr>
                                <a:rPr lang="en-US" altLang="ja-JP" b="0" i="0" smtClean="0">
                                  <a:latin typeface="Cambria Math" panose="02040503050406030204" pitchFamily="18" charset="0"/>
                                </a:rPr>
                                <m:t>bp</m:t>
                              </m:r>
                              <m:r>
                                <a:rPr lang="en-US" altLang="ja-JP" b="0" i="0" smtClean="0">
                                  <a:latin typeface="Cambria Math" panose="02040503050406030204" pitchFamily="18" charset="0"/>
                                </a:rPr>
                                <m:t> &amp;(</m:t>
                              </m:r>
                              <m:r>
                                <a:rPr lang="en-US" altLang="ja-JP" b="0" i="1" smtClean="0">
                                  <a:latin typeface="Cambria Math" panose="02040503050406030204" pitchFamily="18" charset="0"/>
                                </a:rPr>
                                <m:t>𝑟</m:t>
                              </m:r>
                              <m:r>
                                <a:rPr lang="en-US" altLang="ja-JP" b="0" i="0" smtClean="0">
                                  <a:latin typeface="Cambria Math" panose="02040503050406030204" pitchFamily="18" charset="0"/>
                                </a:rPr>
                                <m:t>=3)</m:t>
                              </m:r>
                            </m:e>
                            <m:e>
                              <m:r>
                                <a:rPr lang="en-US" altLang="ja-JP" b="0" i="1" smtClean="0">
                                  <a:latin typeface="Cambria Math" panose="02040503050406030204" pitchFamily="18" charset="0"/>
                                </a:rPr>
                                <m:t>&amp;100 </m:t>
                              </m:r>
                              <m:r>
                                <m:rPr>
                                  <m:sty m:val="p"/>
                                </m:rPr>
                                <a:rPr lang="en-US" altLang="ja-JP" b="0" i="0" smtClean="0">
                                  <a:latin typeface="Cambria Math" panose="02040503050406030204" pitchFamily="18" charset="0"/>
                                </a:rPr>
                                <m:t>bp</m:t>
                              </m:r>
                              <m:r>
                                <a:rPr lang="en-US" altLang="ja-JP" b="0" i="0" smtClean="0">
                                  <a:latin typeface="Cambria Math" panose="02040503050406030204" pitchFamily="18" charset="0"/>
                                </a:rPr>
                                <m:t>&amp;   (</m:t>
                              </m:r>
                              <m:r>
                                <a:rPr lang="en-US" altLang="ja-JP" b="0" i="1" smtClean="0">
                                  <a:latin typeface="Cambria Math" panose="02040503050406030204" pitchFamily="18" charset="0"/>
                                </a:rPr>
                                <m:t>𝑟</m:t>
                              </m:r>
                              <m:r>
                                <a:rPr lang="en-US" altLang="ja-JP" b="0" i="1" smtClean="0">
                                  <a:latin typeface="Cambria Math" panose="02040503050406030204" pitchFamily="18" charset="0"/>
                                </a:rPr>
                                <m:t>=</m:t>
                              </m:r>
                              <m:r>
                                <a:rPr lang="en-US" altLang="ja-JP" b="0" i="0" smtClean="0">
                                  <a:latin typeface="Cambria Math" panose="02040503050406030204" pitchFamily="18" charset="0"/>
                                </a:rPr>
                                <m:t>4,5,6,7)</m:t>
                              </m:r>
                            </m:e>
                          </m:eqArr>
                        </m:e>
                      </m:d>
                    </m:oMath>
                  </m:oMathPara>
                </a14:m>
                <a:endParaRPr kumimoji="1" lang="en-US" altLang="ja-JP" b="0" i="1"/>
              </a:p>
            </p:txBody>
          </p:sp>
        </mc:Choice>
        <mc:Fallback xmlns="">
          <p:sp>
            <p:nvSpPr>
              <p:cNvPr id="7" name="テキスト ボックス 6">
                <a:extLst>
                  <a:ext uri="{FF2B5EF4-FFF2-40B4-BE49-F238E27FC236}">
                    <a16:creationId xmlns:a16="http://schemas.microsoft.com/office/drawing/2014/main" id="{E8FBC614-4995-8A15-6BF7-49DC1559DD30}"/>
                  </a:ext>
                </a:extLst>
              </p:cNvPr>
              <p:cNvSpPr txBox="1">
                <a:spLocks noRot="1" noChangeAspect="1" noMove="1" noResize="1" noEditPoints="1" noAdjustHandles="1" noChangeArrowheads="1" noChangeShapeType="1" noTextEdit="1"/>
              </p:cNvSpPr>
              <p:nvPr/>
            </p:nvSpPr>
            <p:spPr>
              <a:xfrm>
                <a:off x="1576880" y="4808095"/>
                <a:ext cx="3700565" cy="124854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7C00BA16-B454-5FBC-8B8A-96DDA0B3D5C9}"/>
                  </a:ext>
                </a:extLst>
              </p:cNvPr>
              <p:cNvSpPr txBox="1"/>
              <p:nvPr/>
            </p:nvSpPr>
            <p:spPr>
              <a:xfrm>
                <a:off x="1495447" y="2483656"/>
                <a:ext cx="6578339" cy="6706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𝑦𝑖𝑒𝑙</m:t>
                      </m:r>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𝑑</m:t>
                          </m:r>
                        </m:e>
                        <m:sub>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𝑐</m:t>
                          </m:r>
                        </m:sub>
                        <m:sup>
                          <m:r>
                            <a:rPr kumimoji="1" lang="en-US" altLang="ja-JP" b="0" i="1" smtClean="0">
                              <a:latin typeface="Cambria Math" panose="02040503050406030204" pitchFamily="18" charset="0"/>
                            </a:rPr>
                            <m:t>𝑁𝐷𝑆𝑅</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𝐷𝑛</m:t>
                          </m:r>
                        </m:sup>
                      </m:sSub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𝑟𝑖𝑠𝑘𝑓𝑟𝑒</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𝑒</m:t>
                          </m:r>
                        </m:e>
                        <m:sub>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𝑐</m:t>
                          </m:r>
                        </m:sub>
                      </m:sSub>
                      <m:r>
                        <a:rPr kumimoji="1" lang="en-US" altLang="ja-JP" b="0" i="1" smtClean="0">
                          <a:latin typeface="Cambria Math" panose="02040503050406030204" pitchFamily="18" charset="0"/>
                        </a:rPr>
                        <m:t>+0.8×</m:t>
                      </m:r>
                      <m:nary>
                        <m:naryPr>
                          <m:chr m:val="∑"/>
                          <m:supHide m:val="on"/>
                          <m:ctrlPr>
                            <a:rPr kumimoji="1" lang="en-US" altLang="ja-JP" b="0" i="1" smtClean="0">
                              <a:latin typeface="Cambria Math" panose="02040503050406030204" pitchFamily="18" charset="0"/>
                            </a:rPr>
                          </m:ctrlPr>
                        </m:naryPr>
                        <m:sub>
                          <m:r>
                            <m:rPr>
                              <m:brk m:alnAt="7"/>
                            </m:rPr>
                            <a:rPr kumimoji="1" lang="en-US" altLang="ja-JP" b="0" i="1" smtClean="0">
                              <a:latin typeface="Cambria Math" panose="02040503050406030204" pitchFamily="18" charset="0"/>
                            </a:rPr>
                            <m:t>𝑟</m:t>
                          </m:r>
                        </m:sub>
                        <m:sup/>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𝑤</m:t>
                              </m:r>
                            </m:e>
                            <m:sub>
                              <m:r>
                                <a:rPr kumimoji="1" lang="en-US" altLang="ja-JP" b="0" i="1" smtClean="0">
                                  <a:latin typeface="Cambria Math" panose="02040503050406030204" pitchFamily="18" charset="0"/>
                                </a:rPr>
                                <m:t>𝑐</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𝑟</m:t>
                              </m:r>
                            </m:sub>
                          </m:sSub>
                          <m:r>
                            <a:rPr kumimoji="1" lang="en-US" altLang="ja-JP" b="0" i="1" smtClean="0">
                              <a:latin typeface="Cambria Math" panose="02040503050406030204" pitchFamily="18" charset="0"/>
                            </a:rPr>
                            <m:t>×</m:t>
                          </m:r>
                          <m:r>
                            <a:rPr lang="en-US" altLang="ja-JP" i="1">
                              <a:latin typeface="Cambria Math" panose="02040503050406030204" pitchFamily="18" charset="0"/>
                            </a:rPr>
                            <m:t>𝑅</m:t>
                          </m:r>
                          <m:sSub>
                            <m:sSubPr>
                              <m:ctrlPr>
                                <a:rPr lang="en-US" altLang="ja-JP" i="1">
                                  <a:latin typeface="Cambria Math" panose="02040503050406030204" pitchFamily="18" charset="0"/>
                                </a:rPr>
                              </m:ctrlPr>
                            </m:sSubPr>
                            <m:e>
                              <m:r>
                                <a:rPr lang="en-US" altLang="ja-JP" i="1">
                                  <a:latin typeface="Cambria Math" panose="02040503050406030204" pitchFamily="18" charset="0"/>
                                </a:rPr>
                                <m:t>𝐶</m:t>
                              </m:r>
                            </m:e>
                            <m:sub>
                              <m:r>
                                <a:rPr lang="en-US" altLang="ja-JP" b="0" i="1" smtClean="0">
                                  <a:latin typeface="Cambria Math" panose="02040503050406030204" pitchFamily="18" charset="0"/>
                                </a:rPr>
                                <m:t>𝑓</m:t>
                              </m:r>
                              <m:r>
                                <a:rPr lang="en-US" altLang="ja-JP" b="0" i="1" smtClean="0">
                                  <a:latin typeface="Cambria Math" panose="02040503050406030204" pitchFamily="18" charset="0"/>
                                </a:rPr>
                                <m:t>(</m:t>
                              </m:r>
                              <m:r>
                                <a:rPr lang="en-US" altLang="ja-JP" i="1">
                                  <a:latin typeface="Cambria Math" panose="02040503050406030204" pitchFamily="18" charset="0"/>
                                </a:rPr>
                                <m:t>𝑐</m:t>
                              </m:r>
                              <m:r>
                                <a:rPr lang="en-US" altLang="ja-JP" b="0" i="1" smtClean="0">
                                  <a:latin typeface="Cambria Math" panose="02040503050406030204" pitchFamily="18" charset="0"/>
                                </a:rPr>
                                <m:t>)</m:t>
                              </m:r>
                              <m:r>
                                <a:rPr lang="en-US" altLang="ja-JP" i="1">
                                  <a:latin typeface="Cambria Math" panose="02040503050406030204" pitchFamily="18" charset="0"/>
                                </a:rPr>
                                <m:t>,</m:t>
                              </m:r>
                              <m:r>
                                <a:rPr lang="en-US" altLang="ja-JP" i="1">
                                  <a:latin typeface="Cambria Math" panose="02040503050406030204" pitchFamily="18" charset="0"/>
                                </a:rPr>
                                <m:t>𝑟</m:t>
                              </m:r>
                            </m:sub>
                          </m:sSub>
                          <m:r>
                            <a:rPr kumimoji="1" lang="en-US" altLang="ja-JP" b="0" i="1" smtClean="0">
                              <a:latin typeface="Cambria Math" panose="02040503050406030204" pitchFamily="18" charset="0"/>
                            </a:rPr>
                            <m:t>×</m:t>
                          </m:r>
                          <m:r>
                            <a:rPr kumimoji="1" lang="en-US" altLang="ja-JP" b="0" i="1" smtClean="0">
                              <a:solidFill>
                                <a:srgbClr val="FF0000"/>
                              </a:solidFill>
                              <a:latin typeface="Cambria Math" panose="02040503050406030204" pitchFamily="18" charset="0"/>
                            </a:rPr>
                            <m:t>𝑆</m:t>
                          </m:r>
                          <m:sSubSup>
                            <m:sSubSupPr>
                              <m:ctrlPr>
                                <a:rPr kumimoji="1" lang="en-US" altLang="ja-JP" b="0" i="1" smtClean="0">
                                  <a:solidFill>
                                    <a:srgbClr val="FF0000"/>
                                  </a:solidFill>
                                  <a:latin typeface="Cambria Math" panose="02040503050406030204" pitchFamily="18" charset="0"/>
                                </a:rPr>
                              </m:ctrlPr>
                            </m:sSubSupPr>
                            <m:e>
                              <m:r>
                                <a:rPr kumimoji="1" lang="en-US" altLang="ja-JP" b="0" i="1" smtClean="0">
                                  <a:solidFill>
                                    <a:srgbClr val="FF0000"/>
                                  </a:solidFill>
                                  <a:latin typeface="Cambria Math" panose="02040503050406030204" pitchFamily="18" charset="0"/>
                                </a:rPr>
                                <m:t>𝑝</m:t>
                              </m:r>
                            </m:e>
                            <m:sub>
                              <m:r>
                                <a:rPr kumimoji="1" lang="en-US" altLang="ja-JP" b="0" i="1" smtClean="0">
                                  <a:solidFill>
                                    <a:srgbClr val="FF0000"/>
                                  </a:solidFill>
                                  <a:latin typeface="Cambria Math" panose="02040503050406030204" pitchFamily="18" charset="0"/>
                                </a:rPr>
                                <m:t>𝑓</m:t>
                              </m:r>
                              <m:d>
                                <m:dPr>
                                  <m:ctrlPr>
                                    <a:rPr kumimoji="1" lang="en-US" altLang="ja-JP" b="0" i="1" smtClean="0">
                                      <a:solidFill>
                                        <a:srgbClr val="FF0000"/>
                                      </a:solidFill>
                                      <a:latin typeface="Cambria Math" panose="02040503050406030204" pitchFamily="18" charset="0"/>
                                    </a:rPr>
                                  </m:ctrlPr>
                                </m:dPr>
                                <m:e>
                                  <m:r>
                                    <a:rPr kumimoji="1" lang="en-US" altLang="ja-JP" b="0" i="1" smtClean="0">
                                      <a:solidFill>
                                        <a:srgbClr val="FF0000"/>
                                      </a:solidFill>
                                      <a:latin typeface="Cambria Math" panose="02040503050406030204" pitchFamily="18" charset="0"/>
                                    </a:rPr>
                                    <m:t>𝑐</m:t>
                                  </m:r>
                                </m:e>
                              </m:d>
                              <m:r>
                                <a:rPr kumimoji="1" lang="en-US" altLang="ja-JP" b="0" i="1" smtClean="0">
                                  <a:solidFill>
                                    <a:srgbClr val="FF0000"/>
                                  </a:solidFill>
                                  <a:latin typeface="Cambria Math" panose="02040503050406030204" pitchFamily="18" charset="0"/>
                                </a:rPr>
                                <m:t>,</m:t>
                              </m:r>
                              <m:r>
                                <a:rPr kumimoji="1" lang="en-US" altLang="ja-JP" b="0" i="1" smtClean="0">
                                  <a:solidFill>
                                    <a:srgbClr val="FF0000"/>
                                  </a:solidFill>
                                  <a:latin typeface="Cambria Math" panose="02040503050406030204" pitchFamily="18" charset="0"/>
                                </a:rPr>
                                <m:t>𝑟</m:t>
                              </m:r>
                            </m:sub>
                            <m:sup>
                              <m:r>
                                <a:rPr kumimoji="1" lang="en-US" altLang="ja-JP" b="0" i="1" smtClean="0">
                                  <a:solidFill>
                                    <a:srgbClr val="FF0000"/>
                                  </a:solidFill>
                                  <a:latin typeface="Cambria Math" panose="02040503050406030204" pitchFamily="18" charset="0"/>
                                </a:rPr>
                                <m:t>𝑁𝐷𝑆𝑅</m:t>
                              </m:r>
                              <m:r>
                                <a:rPr kumimoji="1" lang="en-US" altLang="ja-JP" b="0" i="1" smtClean="0">
                                  <a:solidFill>
                                    <a:srgbClr val="FF0000"/>
                                  </a:solidFill>
                                  <a:latin typeface="Cambria Math" panose="02040503050406030204" pitchFamily="18" charset="0"/>
                                </a:rPr>
                                <m:t> </m:t>
                              </m:r>
                              <m:r>
                                <a:rPr kumimoji="1" lang="en-US" altLang="ja-JP" b="0" i="1" smtClean="0">
                                  <a:solidFill>
                                    <a:srgbClr val="FF0000"/>
                                  </a:solidFill>
                                  <a:latin typeface="Cambria Math" panose="02040503050406030204" pitchFamily="18" charset="0"/>
                                </a:rPr>
                                <m:t>𝐷𝑛</m:t>
                              </m:r>
                            </m:sup>
                          </m:sSubSup>
                        </m:e>
                      </m:nary>
                    </m:oMath>
                  </m:oMathPara>
                </a14:m>
                <a:endParaRPr kumimoji="1" lang="en-US" altLang="ja-JP" b="0"/>
              </a:p>
            </p:txBody>
          </p:sp>
        </mc:Choice>
        <mc:Fallback xmlns="">
          <p:sp>
            <p:nvSpPr>
              <p:cNvPr id="8" name="テキスト ボックス 7">
                <a:extLst>
                  <a:ext uri="{FF2B5EF4-FFF2-40B4-BE49-F238E27FC236}">
                    <a16:creationId xmlns:a16="http://schemas.microsoft.com/office/drawing/2014/main" id="{7C00BA16-B454-5FBC-8B8A-96DDA0B3D5C9}"/>
                  </a:ext>
                </a:extLst>
              </p:cNvPr>
              <p:cNvSpPr txBox="1">
                <a:spLocks noRot="1" noChangeAspect="1" noMove="1" noResize="1" noEditPoints="1" noAdjustHandles="1" noChangeArrowheads="1" noChangeShapeType="1" noTextEdit="1"/>
              </p:cNvSpPr>
              <p:nvPr/>
            </p:nvSpPr>
            <p:spPr>
              <a:xfrm>
                <a:off x="1495447" y="2483656"/>
                <a:ext cx="6578339" cy="670696"/>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F0228A8B-60B4-6324-A515-0C8387B580D4}"/>
                  </a:ext>
                </a:extLst>
              </p:cNvPr>
              <p:cNvSpPr txBox="1"/>
              <p:nvPr/>
            </p:nvSpPr>
            <p:spPr>
              <a:xfrm>
                <a:off x="1576880" y="4042780"/>
                <a:ext cx="6549101" cy="34124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i="1" smtClean="0">
                          <a:solidFill>
                            <a:srgbClr val="FF0000"/>
                          </a:solidFill>
                          <a:latin typeface="Cambria Math" panose="02040503050406030204" pitchFamily="18" charset="0"/>
                        </a:rPr>
                        <m:t>𝑆</m:t>
                      </m:r>
                      <m:sSubSup>
                        <m:sSubSupPr>
                          <m:ctrlPr>
                            <a:rPr lang="en-US" altLang="ja-JP" i="1">
                              <a:solidFill>
                                <a:srgbClr val="FF0000"/>
                              </a:solidFill>
                              <a:latin typeface="Cambria Math" panose="02040503050406030204" pitchFamily="18" charset="0"/>
                            </a:rPr>
                          </m:ctrlPr>
                        </m:sSubSupPr>
                        <m:e>
                          <m:r>
                            <a:rPr lang="en-US" altLang="ja-JP" i="1">
                              <a:solidFill>
                                <a:srgbClr val="FF0000"/>
                              </a:solidFill>
                              <a:latin typeface="Cambria Math" panose="02040503050406030204" pitchFamily="18" charset="0"/>
                            </a:rPr>
                            <m:t>𝑝</m:t>
                          </m:r>
                        </m:e>
                        <m:sub>
                          <m:r>
                            <a:rPr lang="en-US" altLang="ja-JP" b="0" i="1" smtClean="0">
                              <a:solidFill>
                                <a:srgbClr val="FF0000"/>
                              </a:solidFill>
                              <a:latin typeface="Cambria Math" panose="02040503050406030204" pitchFamily="18" charset="0"/>
                            </a:rPr>
                            <m:t>𝑓</m:t>
                          </m:r>
                          <m:r>
                            <a:rPr lang="en-US" altLang="ja-JP" b="0" i="1" smtClean="0">
                              <a:solidFill>
                                <a:srgbClr val="FF0000"/>
                              </a:solidFill>
                              <a:latin typeface="Cambria Math" panose="02040503050406030204" pitchFamily="18" charset="0"/>
                            </a:rPr>
                            <m:t>(</m:t>
                          </m:r>
                          <m:r>
                            <a:rPr lang="en-US" altLang="ja-JP" i="1">
                              <a:solidFill>
                                <a:srgbClr val="FF0000"/>
                              </a:solidFill>
                              <a:latin typeface="Cambria Math" panose="02040503050406030204" pitchFamily="18" charset="0"/>
                            </a:rPr>
                            <m:t>𝑐</m:t>
                          </m:r>
                          <m:r>
                            <a:rPr lang="en-US" altLang="ja-JP" b="0" i="1" smtClean="0">
                              <a:solidFill>
                                <a:srgbClr val="FF0000"/>
                              </a:solidFill>
                              <a:latin typeface="Cambria Math" panose="02040503050406030204" pitchFamily="18" charset="0"/>
                            </a:rPr>
                            <m:t>)</m:t>
                          </m:r>
                          <m:r>
                            <a:rPr lang="en-US" altLang="ja-JP" i="1">
                              <a:solidFill>
                                <a:srgbClr val="FF0000"/>
                              </a:solidFill>
                              <a:latin typeface="Cambria Math" panose="02040503050406030204" pitchFamily="18" charset="0"/>
                            </a:rPr>
                            <m:t>,</m:t>
                          </m:r>
                          <m:r>
                            <a:rPr lang="en-US" altLang="ja-JP" i="1">
                              <a:solidFill>
                                <a:srgbClr val="FF0000"/>
                              </a:solidFill>
                              <a:latin typeface="Cambria Math" panose="02040503050406030204" pitchFamily="18" charset="0"/>
                            </a:rPr>
                            <m:t>𝑟</m:t>
                          </m:r>
                        </m:sub>
                        <m:sup>
                          <m:r>
                            <a:rPr lang="en-US" altLang="ja-JP" i="1">
                              <a:solidFill>
                                <a:srgbClr val="FF0000"/>
                              </a:solidFill>
                              <a:latin typeface="Cambria Math" panose="02040503050406030204" pitchFamily="18" charset="0"/>
                            </a:rPr>
                            <m:t>𝑁𝐷𝑆𝑅</m:t>
                          </m:r>
                          <m:r>
                            <a:rPr lang="en-US" altLang="ja-JP" i="1">
                              <a:solidFill>
                                <a:srgbClr val="FF0000"/>
                              </a:solidFill>
                              <a:latin typeface="Cambria Math" panose="02040503050406030204" pitchFamily="18" charset="0"/>
                            </a:rPr>
                            <m:t> </m:t>
                          </m:r>
                          <m:r>
                            <a:rPr lang="en-US" altLang="ja-JP" b="0" i="1" smtClean="0">
                              <a:solidFill>
                                <a:srgbClr val="FF0000"/>
                              </a:solidFill>
                              <a:latin typeface="Cambria Math" panose="02040503050406030204" pitchFamily="18" charset="0"/>
                            </a:rPr>
                            <m:t>𝐷𝑛</m:t>
                          </m:r>
                        </m:sup>
                      </m:sSubSup>
                      <m:r>
                        <a:rPr kumimoji="1" lang="en-US" altLang="ja-JP" b="0" i="1" smtClean="0">
                          <a:latin typeface="Cambria Math" panose="02040503050406030204" pitchFamily="18" charset="0"/>
                        </a:rPr>
                        <m:t>=</m:t>
                      </m:r>
                      <m:func>
                        <m:funcPr>
                          <m:ctrlPr>
                            <a:rPr kumimoji="1" lang="en-US" altLang="ja-JP" b="0" i="1" smtClean="0">
                              <a:latin typeface="Cambria Math" panose="02040503050406030204" pitchFamily="18" charset="0"/>
                            </a:rPr>
                          </m:ctrlPr>
                        </m:funcPr>
                        <m:fName>
                          <m:r>
                            <m:rPr>
                              <m:sty m:val="p"/>
                            </m:rPr>
                            <a:rPr kumimoji="1" lang="en-US" altLang="ja-JP" b="0" i="0" smtClean="0">
                              <a:latin typeface="Cambria Math" panose="02040503050406030204" pitchFamily="18" charset="0"/>
                            </a:rPr>
                            <m:t>max</m:t>
                          </m:r>
                        </m:fName>
                        <m:e>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𝑆</m:t>
                              </m:r>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𝑝</m:t>
                                  </m:r>
                                </m:e>
                                <m:sub>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𝑐</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𝑟</m:t>
                                  </m:r>
                                </m:sub>
                                <m:sup>
                                  <m:r>
                                    <a:rPr kumimoji="1" lang="en-US" altLang="ja-JP" b="0" i="1" smtClean="0">
                                      <a:latin typeface="Cambria Math" panose="02040503050406030204" pitchFamily="18" charset="0"/>
                                    </a:rPr>
                                    <m:t>𝑉𝑎𝑙</m:t>
                                  </m:r>
                                </m:sup>
                              </m:sSub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𝐷𝑛𝑆𝑡𝑟𝑒𝑠</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𝑠</m:t>
                                  </m:r>
                                </m:e>
                                <m:sub>
                                  <m:r>
                                    <a:rPr kumimoji="1" lang="en-US" altLang="ja-JP" b="0" i="1" smtClean="0">
                                      <a:latin typeface="Cambria Math" panose="02040503050406030204" pitchFamily="18" charset="0"/>
                                    </a:rPr>
                                    <m:t>𝑟</m:t>
                                  </m:r>
                                </m:sub>
                              </m:sSub>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𝑆</m:t>
                              </m:r>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𝑝</m:t>
                                  </m:r>
                                </m:e>
                                <m:sub>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𝑐</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𝑟</m:t>
                                  </m:r>
                                </m:sub>
                                <m:sup>
                                  <m:r>
                                    <a:rPr kumimoji="1" lang="en-US" altLang="ja-JP" b="0" i="1" smtClean="0">
                                      <a:latin typeface="Cambria Math" panose="02040503050406030204" pitchFamily="18" charset="0"/>
                                    </a:rPr>
                                    <m:t>𝑉𝑎𝑙</m:t>
                                  </m:r>
                                </m:sup>
                              </m:sSubSup>
                              <m:r>
                                <a:rPr kumimoji="1" lang="en-US" altLang="ja-JP" b="0" i="1" smtClean="0">
                                  <a:latin typeface="Cambria Math" panose="02040503050406030204" pitchFamily="18" charset="0"/>
                                </a:rPr>
                                <m:t>+0.5×</m:t>
                              </m:r>
                              <m:d>
                                <m:dPr>
                                  <m:begChr m:val="|"/>
                                  <m:endChr m:val="|"/>
                                  <m:ctrlPr>
                                    <a:rPr kumimoji="1" lang="en-US" altLang="ja-JP" b="0" i="1" smtClean="0">
                                      <a:latin typeface="Cambria Math" panose="02040503050406030204" pitchFamily="18" charset="0"/>
                                    </a:rPr>
                                  </m:ctrlPr>
                                </m:dPr>
                                <m:e>
                                  <m:r>
                                    <a:rPr lang="en-US" altLang="ja-JP" i="1">
                                      <a:latin typeface="Cambria Math" panose="02040503050406030204" pitchFamily="18" charset="0"/>
                                    </a:rPr>
                                    <m:t>𝑆</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𝑝</m:t>
                                      </m:r>
                                    </m:e>
                                    <m:sub>
                                      <m:r>
                                        <a:rPr lang="en-US" altLang="ja-JP" b="0" i="1" smtClean="0">
                                          <a:latin typeface="Cambria Math" panose="02040503050406030204" pitchFamily="18" charset="0"/>
                                        </a:rPr>
                                        <m:t>𝑓</m:t>
                                      </m:r>
                                      <m:r>
                                        <a:rPr lang="en-US" altLang="ja-JP" b="0" i="1" smtClean="0">
                                          <a:latin typeface="Cambria Math" panose="02040503050406030204" pitchFamily="18" charset="0"/>
                                        </a:rPr>
                                        <m:t>(</m:t>
                                      </m:r>
                                      <m:r>
                                        <a:rPr lang="en-US" altLang="ja-JP" i="1">
                                          <a:latin typeface="Cambria Math" panose="02040503050406030204" pitchFamily="18" charset="0"/>
                                        </a:rPr>
                                        <m:t>𝑐</m:t>
                                      </m:r>
                                      <m:r>
                                        <a:rPr lang="en-US" altLang="ja-JP" b="0" i="1" smtClean="0">
                                          <a:latin typeface="Cambria Math" panose="02040503050406030204" pitchFamily="18" charset="0"/>
                                        </a:rPr>
                                        <m:t>)</m:t>
                                      </m:r>
                                      <m:r>
                                        <a:rPr lang="en-US" altLang="ja-JP" i="1">
                                          <a:latin typeface="Cambria Math" panose="02040503050406030204" pitchFamily="18" charset="0"/>
                                        </a:rPr>
                                        <m:t>,</m:t>
                                      </m:r>
                                      <m:r>
                                        <a:rPr lang="en-US" altLang="ja-JP" i="1">
                                          <a:latin typeface="Cambria Math" panose="02040503050406030204" pitchFamily="18" charset="0"/>
                                        </a:rPr>
                                        <m:t>𝑟</m:t>
                                      </m:r>
                                    </m:sub>
                                    <m:sup>
                                      <m:r>
                                        <a:rPr lang="en-US" altLang="ja-JP" i="1">
                                          <a:latin typeface="Cambria Math" panose="02040503050406030204" pitchFamily="18" charset="0"/>
                                        </a:rPr>
                                        <m:t>𝑉𝑎𝑙</m:t>
                                      </m:r>
                                    </m:sup>
                                  </m:sSubSup>
                                </m:e>
                              </m:d>
                            </m:e>
                          </m:d>
                        </m:e>
                      </m:func>
                    </m:oMath>
                  </m:oMathPara>
                </a14:m>
                <a:endParaRPr kumimoji="1" lang="en-US" altLang="ja-JP" b="0" i="1"/>
              </a:p>
            </p:txBody>
          </p:sp>
        </mc:Choice>
        <mc:Fallback xmlns="">
          <p:sp>
            <p:nvSpPr>
              <p:cNvPr id="9" name="テキスト ボックス 8">
                <a:extLst>
                  <a:ext uri="{FF2B5EF4-FFF2-40B4-BE49-F238E27FC236}">
                    <a16:creationId xmlns:a16="http://schemas.microsoft.com/office/drawing/2014/main" id="{F0228A8B-60B4-6324-A515-0C8387B580D4}"/>
                  </a:ext>
                </a:extLst>
              </p:cNvPr>
              <p:cNvSpPr txBox="1">
                <a:spLocks noRot="1" noChangeAspect="1" noMove="1" noResize="1" noEditPoints="1" noAdjustHandles="1" noChangeArrowheads="1" noChangeShapeType="1" noTextEdit="1"/>
              </p:cNvSpPr>
              <p:nvPr/>
            </p:nvSpPr>
            <p:spPr>
              <a:xfrm>
                <a:off x="1576880" y="4042780"/>
                <a:ext cx="6549101" cy="341247"/>
              </a:xfrm>
              <a:prstGeom prst="rect">
                <a:avLst/>
              </a:prstGeom>
              <a:blipFill>
                <a:blip r:embed="rId6"/>
                <a:stretch>
                  <a:fillRect l="-372"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1D667CA7-A868-C5CB-34A2-F804080F5016}"/>
                  </a:ext>
                </a:extLst>
              </p:cNvPr>
              <p:cNvSpPr txBox="1"/>
              <p:nvPr/>
            </p:nvSpPr>
            <p:spPr>
              <a:xfrm>
                <a:off x="5763250" y="4808095"/>
                <a:ext cx="3897990" cy="1248547"/>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𝐷𝑛</m:t>
                          </m:r>
                          <m:r>
                            <a:rPr lang="en-US" altLang="ja-JP" i="1">
                              <a:latin typeface="Cambria Math" panose="02040503050406030204" pitchFamily="18" charset="0"/>
                            </a:rPr>
                            <m:t>𝑆𝑡𝑟𝑒𝑠𝑠</m:t>
                          </m:r>
                        </m:e>
                        <m:sub>
                          <m:r>
                            <a:rPr lang="en-US" altLang="ja-JP" i="1">
                              <a:latin typeface="Cambria Math" panose="02040503050406030204" pitchFamily="18" charset="0"/>
                            </a:rPr>
                            <m:t>𝑟</m:t>
                          </m:r>
                        </m:sub>
                      </m:sSub>
                      <m:r>
                        <a:rPr lang="en-US" altLang="ja-JP" i="1">
                          <a:latin typeface="Cambria Math" panose="02040503050406030204" pitchFamily="18" charset="0"/>
                        </a:rPr>
                        <m:t> </m:t>
                      </m:r>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eqArr>
                            <m:eqArrPr>
                              <m:ctrlPr>
                                <a:rPr kumimoji="1" lang="en-US" altLang="ja-JP" b="0" i="1" smtClean="0">
                                  <a:latin typeface="Cambria Math" panose="02040503050406030204" pitchFamily="18" charset="0"/>
                                </a:rPr>
                              </m:ctrlPr>
                            </m:eqArrPr>
                            <m:e>
                              <m:r>
                                <a:rPr kumimoji="1" lang="en-US" altLang="ja-JP" b="0" i="1" smtClean="0">
                                  <a:latin typeface="Cambria Math" panose="02040503050406030204" pitchFamily="18" charset="0"/>
                                </a:rPr>
                                <m:t>&amp;−50</m:t>
                              </m:r>
                              <m:r>
                                <a:rPr kumimoji="1" lang="en-US" altLang="ja-JP" b="0" i="0" smtClean="0">
                                  <a:latin typeface="Cambria Math" panose="02040503050406030204" pitchFamily="18" charset="0"/>
                                </a:rPr>
                                <m:t> </m:t>
                              </m:r>
                              <m:r>
                                <m:rPr>
                                  <m:sty m:val="p"/>
                                </m:rPr>
                                <a:rPr kumimoji="1" lang="en-US" altLang="ja-JP" b="0" i="0" smtClean="0">
                                  <a:latin typeface="Cambria Math" panose="02040503050406030204" pitchFamily="18" charset="0"/>
                                </a:rPr>
                                <m:t>bp</m:t>
                              </m:r>
                              <m:r>
                                <a:rPr kumimoji="1" lang="en-US" altLang="ja-JP" b="0" i="1" smtClean="0">
                                  <a:latin typeface="Cambria Math" panose="02040503050406030204" pitchFamily="18" charset="0"/>
                                </a:rPr>
                                <m:t> &amp;(</m:t>
                              </m:r>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=1)</m:t>
                              </m:r>
                            </m:e>
                            <m:e>
                              <m:r>
                                <a:rPr lang="en-US" altLang="ja-JP" b="0" i="1" smtClean="0">
                                  <a:latin typeface="Cambria Math" panose="02040503050406030204" pitchFamily="18" charset="0"/>
                                </a:rPr>
                                <m:t>&amp;−50 </m:t>
                              </m:r>
                              <m:r>
                                <m:rPr>
                                  <m:sty m:val="p"/>
                                </m:rPr>
                                <a:rPr lang="en-US" altLang="ja-JP" b="0" i="0" smtClean="0">
                                  <a:latin typeface="Cambria Math" panose="02040503050406030204" pitchFamily="18" charset="0"/>
                                </a:rPr>
                                <m:t>bp</m:t>
                              </m:r>
                              <m:r>
                                <a:rPr lang="en-US" altLang="ja-JP" b="0" i="0" smtClean="0">
                                  <a:latin typeface="Cambria Math" panose="02040503050406030204" pitchFamily="18" charset="0"/>
                                </a:rPr>
                                <m:t> &amp;(</m:t>
                              </m:r>
                              <m:r>
                                <a:rPr lang="en-US" altLang="ja-JP" b="0" i="1" smtClean="0">
                                  <a:latin typeface="Cambria Math" panose="02040503050406030204" pitchFamily="18" charset="0"/>
                                </a:rPr>
                                <m:t>𝑟</m:t>
                              </m:r>
                              <m:r>
                                <a:rPr lang="en-US" altLang="ja-JP" b="0" i="0" smtClean="0">
                                  <a:latin typeface="Cambria Math" panose="02040503050406030204" pitchFamily="18" charset="0"/>
                                </a:rPr>
                                <m:t>=2)</m:t>
                              </m:r>
                            </m:e>
                            <m:e>
                              <m:r>
                                <a:rPr lang="en-US" altLang="ja-JP" b="0" i="1" smtClean="0">
                                  <a:latin typeface="Cambria Math" panose="02040503050406030204" pitchFamily="18" charset="0"/>
                                </a:rPr>
                                <m:t>&amp;−70 </m:t>
                              </m:r>
                              <m:r>
                                <m:rPr>
                                  <m:sty m:val="p"/>
                                </m:rPr>
                                <a:rPr lang="en-US" altLang="ja-JP" b="0" i="0" smtClean="0">
                                  <a:latin typeface="Cambria Math" panose="02040503050406030204" pitchFamily="18" charset="0"/>
                                </a:rPr>
                                <m:t>bp</m:t>
                              </m:r>
                              <m:r>
                                <a:rPr lang="en-US" altLang="ja-JP" b="0" i="0" smtClean="0">
                                  <a:latin typeface="Cambria Math" panose="02040503050406030204" pitchFamily="18" charset="0"/>
                                </a:rPr>
                                <m:t> &amp;(</m:t>
                              </m:r>
                              <m:r>
                                <a:rPr lang="en-US" altLang="ja-JP" b="0" i="1" smtClean="0">
                                  <a:latin typeface="Cambria Math" panose="02040503050406030204" pitchFamily="18" charset="0"/>
                                </a:rPr>
                                <m:t>𝑟</m:t>
                              </m:r>
                              <m:r>
                                <a:rPr lang="en-US" altLang="ja-JP" b="0" i="0" smtClean="0">
                                  <a:latin typeface="Cambria Math" panose="02040503050406030204" pitchFamily="18" charset="0"/>
                                </a:rPr>
                                <m:t>=3)</m:t>
                              </m:r>
                            </m:e>
                            <m:e>
                              <m:r>
                                <a:rPr lang="en-US" altLang="ja-JP" b="0" i="1" smtClean="0">
                                  <a:latin typeface="Cambria Math" panose="02040503050406030204" pitchFamily="18" charset="0"/>
                                </a:rPr>
                                <m:t>&amp;−100 </m:t>
                              </m:r>
                              <m:r>
                                <m:rPr>
                                  <m:sty m:val="p"/>
                                </m:rPr>
                                <a:rPr lang="en-US" altLang="ja-JP" b="0" i="0" smtClean="0">
                                  <a:latin typeface="Cambria Math" panose="02040503050406030204" pitchFamily="18" charset="0"/>
                                </a:rPr>
                                <m:t>bp</m:t>
                              </m:r>
                              <m:r>
                                <a:rPr lang="en-US" altLang="ja-JP" b="0" i="0" smtClean="0">
                                  <a:latin typeface="Cambria Math" panose="02040503050406030204" pitchFamily="18" charset="0"/>
                                </a:rPr>
                                <m:t>&amp;   (</m:t>
                              </m:r>
                              <m:r>
                                <a:rPr lang="en-US" altLang="ja-JP" b="0" i="1" smtClean="0">
                                  <a:latin typeface="Cambria Math" panose="02040503050406030204" pitchFamily="18" charset="0"/>
                                </a:rPr>
                                <m:t>𝑟</m:t>
                              </m:r>
                              <m:r>
                                <a:rPr lang="en-US" altLang="ja-JP" b="0" i="1" smtClean="0">
                                  <a:latin typeface="Cambria Math" panose="02040503050406030204" pitchFamily="18" charset="0"/>
                                </a:rPr>
                                <m:t>=</m:t>
                              </m:r>
                              <m:r>
                                <a:rPr lang="en-US" altLang="ja-JP" b="0" i="0" smtClean="0">
                                  <a:latin typeface="Cambria Math" panose="02040503050406030204" pitchFamily="18" charset="0"/>
                                </a:rPr>
                                <m:t>4,5,6,7)</m:t>
                              </m:r>
                            </m:e>
                          </m:eqArr>
                        </m:e>
                      </m:d>
                    </m:oMath>
                  </m:oMathPara>
                </a14:m>
                <a:endParaRPr kumimoji="1" lang="en-US" altLang="ja-JP" b="0" i="1"/>
              </a:p>
            </p:txBody>
          </p:sp>
        </mc:Choice>
        <mc:Fallback xmlns="">
          <p:sp>
            <p:nvSpPr>
              <p:cNvPr id="10" name="テキスト ボックス 9">
                <a:extLst>
                  <a:ext uri="{FF2B5EF4-FFF2-40B4-BE49-F238E27FC236}">
                    <a16:creationId xmlns:a16="http://schemas.microsoft.com/office/drawing/2014/main" id="{1D667CA7-A868-C5CB-34A2-F804080F5016}"/>
                  </a:ext>
                </a:extLst>
              </p:cNvPr>
              <p:cNvSpPr txBox="1">
                <a:spLocks noRot="1" noChangeAspect="1" noMove="1" noResize="1" noEditPoints="1" noAdjustHandles="1" noChangeArrowheads="1" noChangeShapeType="1" noTextEdit="1"/>
              </p:cNvSpPr>
              <p:nvPr/>
            </p:nvSpPr>
            <p:spPr>
              <a:xfrm>
                <a:off x="5763250" y="4808095"/>
                <a:ext cx="3897990" cy="1248547"/>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688845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4" name="正方形/長方形 13">
                <a:extLst>
                  <a:ext uri="{FF2B5EF4-FFF2-40B4-BE49-F238E27FC236}">
                    <a16:creationId xmlns:a16="http://schemas.microsoft.com/office/drawing/2014/main" id="{6C368611-B662-4A68-F079-A9B95EE823D1}"/>
                  </a:ext>
                </a:extLst>
              </p:cNvPr>
              <p:cNvSpPr/>
              <p:nvPr/>
            </p:nvSpPr>
            <p:spPr>
              <a:xfrm>
                <a:off x="977752" y="2362357"/>
                <a:ext cx="10416697" cy="43591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ja-JP" sz="2000" b="1" u="sng" dirty="0">
                    <a:solidFill>
                      <a:schemeClr val="tx1"/>
                    </a:solidFill>
                  </a:rPr>
                  <a:t>DNS</a:t>
                </a:r>
                <a:r>
                  <a:rPr lang="ja-JP" altLang="en-US" sz="2000" b="1" u="sng" dirty="0">
                    <a:solidFill>
                      <a:schemeClr val="tx1"/>
                    </a:solidFill>
                  </a:rPr>
                  <a:t>モデル</a:t>
                </a:r>
                <a:endParaRPr lang="en-US" altLang="ja-JP" sz="2000" b="1" u="sng" dirty="0">
                  <a:solidFill>
                    <a:schemeClr val="tx1"/>
                  </a:solidFill>
                </a:endParaRPr>
              </a:p>
              <a:p>
                <a:pPr algn="just"/>
                <a:endParaRPr kumimoji="1" lang="en-US" altLang="ja-JP" b="1" u="sng" dirty="0">
                  <a:solidFill>
                    <a:schemeClr val="tx1"/>
                  </a:solidFill>
                </a:endParaRPr>
              </a:p>
              <a:p>
                <a:pPr algn="just"/>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𝑟𝑖𝑠𝑘𝑓𝑟𝑒</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𝑒</m:t>
                          </m:r>
                        </m:e>
                        <m:sub>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𝑐</m:t>
                          </m:r>
                        </m:sub>
                      </m:sSub>
                    </m:oMath>
                  </m:oMathPara>
                </a14:m>
                <a:endParaRPr lang="en-US" altLang="ja-JP" b="1" u="sng" dirty="0">
                  <a:solidFill>
                    <a:schemeClr val="tx1"/>
                  </a:solidFill>
                </a:endParaRPr>
              </a:p>
              <a:p>
                <a:pPr algn="just"/>
                <a:endParaRPr kumimoji="1" lang="en-US" altLang="ja-JP" b="1" u="sng" dirty="0">
                  <a:solidFill>
                    <a:schemeClr val="tx1"/>
                  </a:solidFill>
                </a:endParaRPr>
              </a:p>
              <a:p>
                <a:pPr algn="just"/>
                <a:endParaRPr kumimoji="1" lang="en-US" altLang="ja-JP" b="1" u="sng" dirty="0">
                  <a:solidFill>
                    <a:schemeClr val="tx1"/>
                  </a:solidFill>
                </a:endParaRPr>
              </a:p>
              <a:p>
                <a:pPr algn="just"/>
                <a:r>
                  <a:rPr kumimoji="1" lang="en-US" altLang="ja-JP" sz="2000" b="1" u="sng" dirty="0">
                    <a:solidFill>
                      <a:schemeClr val="tx1"/>
                    </a:solidFill>
                  </a:rPr>
                  <a:t>3</a:t>
                </a:r>
                <a:r>
                  <a:rPr kumimoji="1" lang="ja-JP" altLang="en-US" sz="2000" b="1" u="sng" dirty="0">
                    <a:solidFill>
                      <a:schemeClr val="tx1"/>
                    </a:solidFill>
                  </a:rPr>
                  <a:t>次元バシチェックモデル</a:t>
                </a:r>
                <a:endParaRPr kumimoji="1" lang="en-US" altLang="ja-JP" sz="2000" b="1" u="sng" dirty="0">
                  <a:solidFill>
                    <a:schemeClr val="tx1"/>
                  </a:solidFill>
                </a:endParaRPr>
              </a:p>
              <a:p>
                <a:pPr algn="just"/>
                <a:endParaRPr lang="en-US" altLang="ja-JP" dirty="0">
                  <a:solidFill>
                    <a:schemeClr val="tx1"/>
                  </a:solidFill>
                </a:endParaRPr>
              </a:p>
              <a:p>
                <a:pPr algn="just"/>
                <a:endParaRPr lang="en-US" altLang="ja-JP" dirty="0">
                  <a:solidFill>
                    <a:srgbClr val="FF0000"/>
                  </a:solidFill>
                </a:endParaRPr>
              </a:p>
              <a:p>
                <a:pPr algn="just"/>
                <a:endParaRPr lang="en-US" altLang="ja-JP" dirty="0">
                  <a:solidFill>
                    <a:srgbClr val="FF0000"/>
                  </a:solidFill>
                </a:endParaRPr>
              </a:p>
              <a:p>
                <a:pPr algn="just"/>
                <a:endParaRPr lang="en-US" altLang="ja-JP" dirty="0">
                  <a:solidFill>
                    <a:srgbClr val="FF0000"/>
                  </a:solidFill>
                </a:endParaRPr>
              </a:p>
              <a:p>
                <a:pPr algn="just"/>
                <a:endParaRPr lang="en-US" altLang="ja-JP" dirty="0">
                  <a:solidFill>
                    <a:srgbClr val="FF0000"/>
                  </a:solidFill>
                </a:endParaRPr>
              </a:p>
              <a:p>
                <a:pPr algn="just"/>
                <a:endParaRPr lang="en-US" altLang="ja-JP" dirty="0">
                  <a:solidFill>
                    <a:srgbClr val="FF0000"/>
                  </a:solidFill>
                </a:endParaRPr>
              </a:p>
              <a:p>
                <a:pPr algn="just"/>
                <a:endParaRPr lang="en-US" altLang="ja-JP" dirty="0">
                  <a:solidFill>
                    <a:srgbClr val="FF0000"/>
                  </a:solidFill>
                </a:endParaRPr>
              </a:p>
              <a:p>
                <a:pPr algn="just"/>
                <a:endParaRPr lang="en-US" altLang="ja-JP" dirty="0">
                  <a:solidFill>
                    <a:srgbClr val="FF0000"/>
                  </a:solidFill>
                </a:endParaRPr>
              </a:p>
              <a:p>
                <a:pPr algn="just"/>
                <a:endParaRPr lang="en-US" altLang="ja-JP" dirty="0">
                  <a:solidFill>
                    <a:srgbClr val="FF0000"/>
                  </a:solidFill>
                </a:endParaRPr>
              </a:p>
              <a:p>
                <a:pPr algn="just"/>
                <a:endParaRPr lang="en-US" altLang="ja-JP" dirty="0">
                  <a:solidFill>
                    <a:srgbClr val="FF0000"/>
                  </a:solidFill>
                </a:endParaRPr>
              </a:p>
              <a:p>
                <a:pPr algn="just"/>
                <a:endParaRPr kumimoji="1" lang="en-US" altLang="ja-JP" dirty="0">
                  <a:solidFill>
                    <a:srgbClr val="FF0000"/>
                  </a:solidFill>
                </a:endParaRPr>
              </a:p>
              <a:p>
                <a:pPr algn="just"/>
                <a:endParaRPr lang="en-US" altLang="ja-JP" dirty="0">
                  <a:solidFill>
                    <a:srgbClr val="FF0000"/>
                  </a:solidFill>
                </a:endParaRPr>
              </a:p>
              <a:p>
                <a:pPr algn="just"/>
                <a:endParaRPr kumimoji="1" lang="ja-JP" altLang="en-US" dirty="0">
                  <a:solidFill>
                    <a:srgbClr val="FF0000"/>
                  </a:solidFill>
                </a:endParaRPr>
              </a:p>
            </p:txBody>
          </p:sp>
        </mc:Choice>
        <mc:Fallback xmlns="">
          <p:sp>
            <p:nvSpPr>
              <p:cNvPr id="14" name="正方形/長方形 13">
                <a:extLst>
                  <a:ext uri="{FF2B5EF4-FFF2-40B4-BE49-F238E27FC236}">
                    <a16:creationId xmlns:a16="http://schemas.microsoft.com/office/drawing/2014/main" id="{6C368611-B662-4A68-F079-A9B95EE823D1}"/>
                  </a:ext>
                </a:extLst>
              </p:cNvPr>
              <p:cNvSpPr>
                <a:spLocks noRot="1" noChangeAspect="1" noMove="1" noResize="1" noEditPoints="1" noAdjustHandles="1" noChangeArrowheads="1" noChangeShapeType="1" noTextEdit="1"/>
              </p:cNvSpPr>
              <p:nvPr/>
            </p:nvSpPr>
            <p:spPr>
              <a:xfrm>
                <a:off x="977752" y="2362357"/>
                <a:ext cx="10416697" cy="4359118"/>
              </a:xfrm>
              <a:prstGeom prst="rect">
                <a:avLst/>
              </a:prstGeom>
              <a:blipFill>
                <a:blip r:embed="rId2"/>
                <a:stretch>
                  <a:fillRect l="-526" t="-697"/>
                </a:stretch>
              </a:blipFill>
            </p:spPr>
            <p:txBody>
              <a:bodyPr/>
              <a:lstStyle/>
              <a:p>
                <a:r>
                  <a:rPr lang="en-US">
                    <a:noFill/>
                  </a:rPr>
                  <a:t> </a:t>
                </a:r>
              </a:p>
            </p:txBody>
          </p:sp>
        </mc:Fallback>
      </mc:AlternateContent>
      <p:sp>
        <p:nvSpPr>
          <p:cNvPr id="2" name="タイトル 1">
            <a:extLst>
              <a:ext uri="{FF2B5EF4-FFF2-40B4-BE49-F238E27FC236}">
                <a16:creationId xmlns:a16="http://schemas.microsoft.com/office/drawing/2014/main" id="{A77A398E-83B9-0E61-A9DA-8C7410E2662F}"/>
              </a:ext>
            </a:extLst>
          </p:cNvPr>
          <p:cNvSpPr>
            <a:spLocks noGrp="1"/>
          </p:cNvSpPr>
          <p:nvPr>
            <p:ph type="title"/>
          </p:nvPr>
        </p:nvSpPr>
        <p:spPr/>
        <p:txBody>
          <a:bodyPr>
            <a:normAutofit/>
          </a:bodyPr>
          <a:lstStyle/>
          <a:p>
            <a:r>
              <a:rPr kumimoji="1" lang="ja-JP" altLang="en-US" dirty="0"/>
              <a:t>イールドカーブの作成（</a:t>
            </a:r>
            <a:r>
              <a:rPr kumimoji="1" lang="en-US" altLang="ja-JP" dirty="0"/>
              <a:t>IRR</a:t>
            </a:r>
            <a:r>
              <a:rPr kumimoji="1" lang="ja-JP" altLang="en-US" dirty="0"/>
              <a:t>）</a:t>
            </a:r>
            <a:r>
              <a:rPr kumimoji="1" lang="en-US" altLang="ja-JP" dirty="0"/>
              <a:t>[1]</a:t>
            </a:r>
            <a:endParaRPr kumimoji="1" lang="ja-JP" altLang="en-US" dirty="0"/>
          </a:p>
        </p:txBody>
      </p:sp>
      <p:sp>
        <p:nvSpPr>
          <p:cNvPr id="4" name="四角形: 角を丸くする 3">
            <a:extLst>
              <a:ext uri="{FF2B5EF4-FFF2-40B4-BE49-F238E27FC236}">
                <a16:creationId xmlns:a16="http://schemas.microsoft.com/office/drawing/2014/main" id="{017D2C7B-CE1C-C650-D967-158730C48AF5}"/>
              </a:ext>
            </a:extLst>
          </p:cNvPr>
          <p:cNvSpPr/>
          <p:nvPr/>
        </p:nvSpPr>
        <p:spPr>
          <a:xfrm>
            <a:off x="978876" y="907473"/>
            <a:ext cx="10374923" cy="914400"/>
          </a:xfrm>
          <a:prstGeom prst="round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a:solidFill>
                  <a:schemeClr val="tx1"/>
                </a:solidFill>
              </a:rPr>
              <a:t>・</a:t>
            </a:r>
            <a:r>
              <a:rPr lang="en-US" altLang="ja-JP" sz="2400">
                <a:solidFill>
                  <a:schemeClr val="tx1"/>
                </a:solidFill>
              </a:rPr>
              <a:t>Dynamic Nelson Siegel</a:t>
            </a:r>
            <a:r>
              <a:rPr lang="ja-JP" altLang="en-US" sz="2400">
                <a:solidFill>
                  <a:schemeClr val="tx1"/>
                </a:solidFill>
              </a:rPr>
              <a:t>モデル（</a:t>
            </a:r>
            <a:r>
              <a:rPr lang="en-US" altLang="ja-JP" sz="2400">
                <a:solidFill>
                  <a:schemeClr val="tx1"/>
                </a:solidFill>
              </a:rPr>
              <a:t>DNS</a:t>
            </a:r>
            <a:r>
              <a:rPr lang="ja-JP" altLang="en-US" sz="2400">
                <a:solidFill>
                  <a:schemeClr val="tx1"/>
                </a:solidFill>
              </a:rPr>
              <a:t>）を用いて生成</a:t>
            </a:r>
            <a:br>
              <a:rPr lang="en-US" altLang="ja-JP" sz="2400">
                <a:solidFill>
                  <a:schemeClr val="tx1"/>
                </a:solidFill>
              </a:rPr>
            </a:br>
            <a:r>
              <a:rPr lang="ja-JP" altLang="en-US" sz="2400">
                <a:solidFill>
                  <a:schemeClr val="tx1"/>
                </a:solidFill>
              </a:rPr>
              <a:t>・</a:t>
            </a:r>
            <a:r>
              <a:rPr lang="en-US" altLang="ja-JP" sz="2400">
                <a:solidFill>
                  <a:schemeClr val="tx1"/>
                </a:solidFill>
              </a:rPr>
              <a:t>DNS</a:t>
            </a:r>
            <a:r>
              <a:rPr lang="ja-JP" altLang="en-US" sz="2400">
                <a:solidFill>
                  <a:schemeClr val="tx1"/>
                </a:solidFill>
              </a:rPr>
              <a:t>パラメータが平均回帰モデルに従う</a:t>
            </a:r>
            <a:endParaRPr lang="en-US" altLang="ja-JP" sz="2400">
              <a:solidFill>
                <a:schemeClr val="tx1"/>
              </a:solidFill>
            </a:endParaRP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0FDDA139-A3A8-A1BE-7D4D-F3312C0444DA}"/>
                  </a:ext>
                </a:extLst>
              </p:cNvPr>
              <p:cNvSpPr txBox="1"/>
              <p:nvPr/>
            </p:nvSpPr>
            <p:spPr>
              <a:xfrm>
                <a:off x="1425408" y="5664511"/>
                <a:ext cx="2059346" cy="8917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𝐾</m:t>
                      </m:r>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m>
                            <m:mPr>
                              <m:plcHide m:val="on"/>
                              <m:mcs>
                                <m:mc>
                                  <m:mcPr>
                                    <m:count m:val="3"/>
                                    <m:mcJc m:val="center"/>
                                  </m:mcPr>
                                </m:mc>
                              </m:mcs>
                              <m:ctrlPr>
                                <a:rPr kumimoji="1" lang="en-US" altLang="ja-JP" b="0" i="1" smtClean="0">
                                  <a:latin typeface="Cambria Math" panose="02040503050406030204" pitchFamily="18" charset="0"/>
                                </a:rPr>
                              </m:ctrlPr>
                            </m:mPr>
                            <m:m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𝐾</m:t>
                                    </m:r>
                                  </m:e>
                                  <m:sub>
                                    <m:r>
                                      <a:rPr kumimoji="1" lang="en-US" altLang="ja-JP" b="0" i="1" smtClean="0">
                                        <a:latin typeface="Cambria Math" panose="02040503050406030204" pitchFamily="18" charset="0"/>
                                      </a:rPr>
                                      <m:t>1</m:t>
                                    </m:r>
                                  </m:sub>
                                </m:sSub>
                              </m:e>
                              <m:e>
                                <m:r>
                                  <a:rPr kumimoji="1" lang="en-US" altLang="ja-JP" b="0" i="1" smtClean="0">
                                    <a:latin typeface="Cambria Math" panose="02040503050406030204" pitchFamily="18" charset="0"/>
                                  </a:rPr>
                                  <m:t>0</m:t>
                                </m:r>
                              </m:e>
                              <m:e>
                                <m:r>
                                  <a:rPr kumimoji="1" lang="en-US" altLang="ja-JP" b="0" i="1" smtClean="0">
                                    <a:latin typeface="Cambria Math" panose="02040503050406030204" pitchFamily="18" charset="0"/>
                                  </a:rPr>
                                  <m:t>0</m:t>
                                </m:r>
                              </m:e>
                            </m:mr>
                            <m:mr>
                              <m:e>
                                <m:r>
                                  <a:rPr kumimoji="1" lang="en-US" altLang="ja-JP" b="0" i="1" smtClean="0">
                                    <a:latin typeface="Cambria Math" panose="02040503050406030204" pitchFamily="18" charset="0"/>
                                  </a:rPr>
                                  <m:t>0</m:t>
                                </m:r>
                              </m:e>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𝐾</m:t>
                                    </m:r>
                                  </m:e>
                                  <m:sub>
                                    <m:r>
                                      <a:rPr kumimoji="1" lang="en-US" altLang="ja-JP" b="0" i="1" smtClean="0">
                                        <a:latin typeface="Cambria Math" panose="02040503050406030204" pitchFamily="18" charset="0"/>
                                      </a:rPr>
                                      <m:t>2</m:t>
                                    </m:r>
                                  </m:sub>
                                </m:sSub>
                              </m:e>
                              <m:e>
                                <m:r>
                                  <a:rPr kumimoji="1" lang="en-US" altLang="ja-JP" b="0" i="1" smtClean="0">
                                    <a:latin typeface="Cambria Math" panose="02040503050406030204" pitchFamily="18" charset="0"/>
                                  </a:rPr>
                                  <m:t>0</m:t>
                                </m:r>
                              </m:e>
                            </m:mr>
                            <m:mr>
                              <m:e>
                                <m:r>
                                  <a:rPr kumimoji="1" lang="en-US" altLang="ja-JP" b="0" i="1" smtClean="0">
                                    <a:latin typeface="Cambria Math" panose="02040503050406030204" pitchFamily="18" charset="0"/>
                                  </a:rPr>
                                  <m:t>0</m:t>
                                </m:r>
                              </m:e>
                              <m:e>
                                <m:r>
                                  <a:rPr kumimoji="1" lang="en-US" altLang="ja-JP" b="0" i="1" smtClean="0">
                                    <a:latin typeface="Cambria Math" panose="02040503050406030204" pitchFamily="18" charset="0"/>
                                  </a:rPr>
                                  <m:t>0</m:t>
                                </m:r>
                              </m:e>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𝐾</m:t>
                                    </m:r>
                                  </m:e>
                                  <m:sub>
                                    <m:r>
                                      <a:rPr kumimoji="1" lang="en-US" altLang="ja-JP" b="0" i="1" smtClean="0">
                                        <a:latin typeface="Cambria Math" panose="02040503050406030204" pitchFamily="18" charset="0"/>
                                      </a:rPr>
                                      <m:t>3</m:t>
                                    </m:r>
                                  </m:sub>
                                </m:sSub>
                              </m:e>
                            </m:mr>
                          </m:m>
                        </m:e>
                      </m:d>
                    </m:oMath>
                  </m:oMathPara>
                </a14:m>
                <a:endParaRPr kumimoji="1" lang="en-US" altLang="ja-JP" b="0"/>
              </a:p>
            </p:txBody>
          </p:sp>
        </mc:Choice>
        <mc:Fallback xmlns="">
          <p:sp>
            <p:nvSpPr>
              <p:cNvPr id="8" name="テキスト ボックス 7">
                <a:extLst>
                  <a:ext uri="{FF2B5EF4-FFF2-40B4-BE49-F238E27FC236}">
                    <a16:creationId xmlns:a16="http://schemas.microsoft.com/office/drawing/2014/main" id="{0FDDA139-A3A8-A1BE-7D4D-F3312C0444DA}"/>
                  </a:ext>
                </a:extLst>
              </p:cNvPr>
              <p:cNvSpPr txBox="1">
                <a:spLocks noRot="1" noChangeAspect="1" noMove="1" noResize="1" noEditPoints="1" noAdjustHandles="1" noChangeArrowheads="1" noChangeShapeType="1" noTextEdit="1"/>
              </p:cNvSpPr>
              <p:nvPr/>
            </p:nvSpPr>
            <p:spPr>
              <a:xfrm>
                <a:off x="1425408" y="5664511"/>
                <a:ext cx="2059346" cy="89171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4414129D-178B-39F0-2384-B1AD4A8D8E94}"/>
                  </a:ext>
                </a:extLst>
              </p:cNvPr>
              <p:cNvSpPr txBox="1"/>
              <p:nvPr/>
            </p:nvSpPr>
            <p:spPr>
              <a:xfrm>
                <a:off x="3932408" y="4250714"/>
                <a:ext cx="4138548"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𝑑</m:t>
                      </m:r>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𝑉</m:t>
                          </m:r>
                        </m:e>
                        <m:sub>
                          <m:r>
                            <a:rPr kumimoji="1" lang="en-US" altLang="ja-JP" sz="2000" b="0" i="1" smtClean="0">
                              <a:latin typeface="Cambria Math" panose="02040503050406030204" pitchFamily="18" charset="0"/>
                            </a:rPr>
                            <m:t>𝑡</m:t>
                          </m:r>
                        </m:sub>
                      </m:sSub>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𝐾</m:t>
                      </m:r>
                      <m:d>
                        <m:dPr>
                          <m:ctrlPr>
                            <a:rPr kumimoji="1" lang="en-US" altLang="ja-JP" sz="2000" i="1" smtClean="0">
                              <a:latin typeface="Cambria Math" panose="02040503050406030204" pitchFamily="18" charset="0"/>
                            </a:rPr>
                          </m:ctrlPr>
                        </m:dPr>
                        <m:e>
                          <m:r>
                            <a:rPr kumimoji="1" lang="en-US" altLang="ja-JP" sz="2000" b="0" i="1" smtClean="0">
                              <a:latin typeface="Cambria Math" panose="02040503050406030204" pitchFamily="18" charset="0"/>
                            </a:rPr>
                            <m:t>𝜇</m:t>
                          </m:r>
                          <m:r>
                            <a:rPr kumimoji="1" lang="en-US" altLang="ja-JP" sz="2000" b="0" i="1" smtClean="0">
                              <a:latin typeface="Cambria Math" panose="02040503050406030204" pitchFamily="18" charset="0"/>
                            </a:rPr>
                            <m:t>−</m:t>
                          </m:r>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𝑉</m:t>
                              </m:r>
                            </m:e>
                            <m:sub>
                              <m:r>
                                <a:rPr kumimoji="1" lang="en-US" altLang="ja-JP" sz="2000" b="0" i="1" smtClean="0">
                                  <a:latin typeface="Cambria Math" panose="02040503050406030204" pitchFamily="18" charset="0"/>
                                </a:rPr>
                                <m:t>𝑡</m:t>
                              </m:r>
                            </m:sub>
                          </m:sSub>
                        </m:e>
                      </m:d>
                      <m:r>
                        <a:rPr kumimoji="1" lang="en-US" altLang="ja-JP" sz="2000" b="0" i="1" smtClean="0">
                          <a:latin typeface="Cambria Math" panose="02040503050406030204" pitchFamily="18" charset="0"/>
                        </a:rPr>
                        <m:t>𝑑𝑡</m:t>
                      </m:r>
                      <m:r>
                        <a:rPr kumimoji="1" lang="en-US" altLang="ja-JP" sz="2000" b="0" i="1" smtClean="0">
                          <a:latin typeface="Cambria Math" panose="02040503050406030204" pitchFamily="18" charset="0"/>
                        </a:rPr>
                        <m:t>+</m:t>
                      </m:r>
                      <m:r>
                        <m:rPr>
                          <m:sty m:val="p"/>
                        </m:rPr>
                        <a:rPr kumimoji="1" lang="en-US" altLang="ja-JP" sz="2000" b="0" i="0" smtClean="0">
                          <a:latin typeface="Cambria Math" panose="02040503050406030204" pitchFamily="18" charset="0"/>
                        </a:rPr>
                        <m:t>Σ</m:t>
                      </m:r>
                      <m:r>
                        <a:rPr kumimoji="1" lang="en-US" altLang="ja-JP" sz="2000" b="0" i="1" smtClean="0">
                          <a:latin typeface="Cambria Math" panose="02040503050406030204" pitchFamily="18" charset="0"/>
                        </a:rPr>
                        <m:t>𝑑</m:t>
                      </m:r>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𝑊</m:t>
                          </m:r>
                        </m:e>
                        <m:sub>
                          <m:r>
                            <a:rPr kumimoji="1" lang="en-US" altLang="ja-JP" sz="2000" b="0" i="1" smtClean="0">
                              <a:latin typeface="Cambria Math" panose="02040503050406030204" pitchFamily="18" charset="0"/>
                            </a:rPr>
                            <m:t>𝑡</m:t>
                          </m:r>
                        </m:sub>
                      </m:sSub>
                    </m:oMath>
                  </m:oMathPara>
                </a14:m>
                <a:endParaRPr kumimoji="1" lang="en-US" altLang="ja-JP" sz="1400" dirty="0"/>
              </a:p>
            </p:txBody>
          </p:sp>
        </mc:Choice>
        <mc:Fallback xmlns="">
          <p:sp>
            <p:nvSpPr>
              <p:cNvPr id="9" name="テキスト ボックス 8">
                <a:extLst>
                  <a:ext uri="{FF2B5EF4-FFF2-40B4-BE49-F238E27FC236}">
                    <a16:creationId xmlns:a16="http://schemas.microsoft.com/office/drawing/2014/main" id="{4414129D-178B-39F0-2384-B1AD4A8D8E94}"/>
                  </a:ext>
                </a:extLst>
              </p:cNvPr>
              <p:cNvSpPr txBox="1">
                <a:spLocks noRot="1" noChangeAspect="1" noMove="1" noResize="1" noEditPoints="1" noAdjustHandles="1" noChangeArrowheads="1" noChangeShapeType="1" noTextEdit="1"/>
              </p:cNvSpPr>
              <p:nvPr/>
            </p:nvSpPr>
            <p:spPr>
              <a:xfrm>
                <a:off x="3932408" y="4250714"/>
                <a:ext cx="4138548" cy="307777"/>
              </a:xfrm>
              <a:prstGeom prst="rect">
                <a:avLst/>
              </a:prstGeom>
              <a:blipFill>
                <a:blip r:embed="rId4"/>
                <a:stretch>
                  <a:fillRect b="-215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C0AB490C-302E-4990-6B9D-640D7F2B4097}"/>
                  </a:ext>
                </a:extLst>
              </p:cNvPr>
              <p:cNvSpPr txBox="1"/>
              <p:nvPr/>
            </p:nvSpPr>
            <p:spPr>
              <a:xfrm>
                <a:off x="1128515" y="1907449"/>
                <a:ext cx="10352642" cy="369332"/>
              </a:xfrm>
              <a:prstGeom prst="rect">
                <a:avLst/>
              </a:prstGeom>
              <a:noFill/>
            </p:spPr>
            <p:txBody>
              <a:bodyPr wrap="none" rtlCol="0">
                <a:spAutoFit/>
              </a:bodyPr>
              <a:lstStyle/>
              <a:p>
                <a:r>
                  <a:rPr kumimoji="1" lang="en-US" altLang="ja-JP"/>
                  <a:t>Nelson Siegel</a:t>
                </a:r>
                <a:r>
                  <a:rPr kumimoji="1" lang="ja-JP" altLang="en-US"/>
                  <a:t>パラメータ</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i="1">
                            <a:latin typeface="Cambria Math" panose="02040503050406030204" pitchFamily="18" charset="0"/>
                          </a:rPr>
                          <m:t>𝑡</m:t>
                        </m:r>
                      </m:sub>
                    </m:sSub>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d>
                          <m:dPr>
                            <m:ctrlPr>
                              <a:rPr lang="en-US" altLang="ja-JP" b="0" i="1" smtClean="0">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𝛽</m:t>
                                </m:r>
                              </m:e>
                              <m:sub>
                                <m:r>
                                  <a:rPr lang="en-US" altLang="ja-JP" i="1">
                                    <a:latin typeface="Cambria Math" panose="02040503050406030204" pitchFamily="18" charset="0"/>
                                  </a:rPr>
                                  <m:t>1</m:t>
                                </m:r>
                                <m:r>
                                  <a:rPr lang="en-US" altLang="ja-JP" i="1">
                                    <a:latin typeface="Cambria Math" panose="02040503050406030204" pitchFamily="18" charset="0"/>
                                  </a:rPr>
                                  <m:t>𝑡</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𝛽</m:t>
                                </m:r>
                              </m:e>
                              <m:sub>
                                <m:r>
                                  <a:rPr lang="en-US" altLang="ja-JP" i="1">
                                    <a:latin typeface="Cambria Math" panose="02040503050406030204" pitchFamily="18" charset="0"/>
                                  </a:rPr>
                                  <m:t>2</m:t>
                                </m:r>
                                <m:r>
                                  <a:rPr lang="en-US" altLang="ja-JP" i="1">
                                    <a:latin typeface="Cambria Math" panose="02040503050406030204" pitchFamily="18" charset="0"/>
                                  </a:rPr>
                                  <m:t>𝑡</m:t>
                                </m:r>
                              </m:sub>
                            </m:sSub>
                            <m:r>
                              <a:rPr lang="en-US" altLang="ja-JP" i="1">
                                <a:latin typeface="Cambria Math" panose="02040503050406030204" pitchFamily="18" charset="0"/>
                              </a:rPr>
                              <m:t>,</m:t>
                            </m:r>
                            <m:r>
                              <m:rPr>
                                <m:nor/>
                              </m:rPr>
                              <a:rPr lang="en-US" altLang="ja-JP" dirty="0"/>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𝛽</m:t>
                                </m:r>
                              </m:e>
                              <m:sub>
                                <m:r>
                                  <a:rPr lang="en-US" altLang="ja-JP" i="1">
                                    <a:latin typeface="Cambria Math" panose="02040503050406030204" pitchFamily="18" charset="0"/>
                                  </a:rPr>
                                  <m:t>3</m:t>
                                </m:r>
                                <m:r>
                                  <a:rPr lang="en-US" altLang="ja-JP" i="1">
                                    <a:latin typeface="Cambria Math" panose="02040503050406030204" pitchFamily="18" charset="0"/>
                                  </a:rPr>
                                  <m:t>𝑡</m:t>
                                </m:r>
                              </m:sub>
                            </m:sSub>
                          </m:e>
                        </m:d>
                      </m:e>
                      <m:sup>
                        <m:r>
                          <a:rPr lang="en-US" altLang="ja-JP" b="0" i="1" smtClean="0">
                            <a:latin typeface="Cambria Math" panose="02040503050406030204" pitchFamily="18" charset="0"/>
                          </a:rPr>
                          <m:t>⊤</m:t>
                        </m:r>
                      </m:sup>
                    </m:sSup>
                    <m:r>
                      <a:rPr lang="en-US" altLang="ja-JP" b="0" i="0" smtClean="0">
                        <a:latin typeface="Cambria Math" panose="02040503050406030204" pitchFamily="18" charset="0"/>
                      </a:rPr>
                      <m:t> ,</m:t>
                    </m:r>
                    <m:r>
                      <a:rPr lang="en-US" altLang="ja-JP" b="0" i="1" smtClean="0">
                        <a:latin typeface="Cambria Math" panose="02040503050406030204" pitchFamily="18" charset="0"/>
                      </a:rPr>
                      <m:t>𝜆</m:t>
                    </m:r>
                  </m:oMath>
                </a14:m>
                <a:r>
                  <a:rPr kumimoji="1" lang="ja-JP" altLang="en-US"/>
                  <a:t>に対して</a:t>
                </a:r>
                <a:r>
                  <a:rPr lang="ja-JP" altLang="en-US"/>
                  <a:t>平均回帰性を持つ</a:t>
                </a:r>
                <a:r>
                  <a:rPr kumimoji="1" lang="ja-JP" altLang="en-US"/>
                  <a:t>以下の</a:t>
                </a:r>
                <a:r>
                  <a:rPr kumimoji="1" lang="en-US" altLang="ja-JP"/>
                  <a:t>SDE</a:t>
                </a:r>
                <a:r>
                  <a:rPr kumimoji="1" lang="ja-JP" altLang="en-US"/>
                  <a:t>を仮定</a:t>
                </a:r>
                <a:r>
                  <a:rPr lang="ja-JP" altLang="en-US"/>
                  <a:t>する。</a:t>
                </a:r>
                <a:endParaRPr kumimoji="1" lang="ja-JP" altLang="en-US"/>
              </a:p>
            </p:txBody>
          </p:sp>
        </mc:Choice>
        <mc:Fallback xmlns="">
          <p:sp>
            <p:nvSpPr>
              <p:cNvPr id="11" name="テキスト ボックス 10">
                <a:extLst>
                  <a:ext uri="{FF2B5EF4-FFF2-40B4-BE49-F238E27FC236}">
                    <a16:creationId xmlns:a16="http://schemas.microsoft.com/office/drawing/2014/main" id="{C0AB490C-302E-4990-6B9D-640D7F2B4097}"/>
                  </a:ext>
                </a:extLst>
              </p:cNvPr>
              <p:cNvSpPr txBox="1">
                <a:spLocks noRot="1" noChangeAspect="1" noMove="1" noResize="1" noEditPoints="1" noAdjustHandles="1" noChangeArrowheads="1" noChangeShapeType="1" noTextEdit="1"/>
              </p:cNvSpPr>
              <p:nvPr/>
            </p:nvSpPr>
            <p:spPr>
              <a:xfrm>
                <a:off x="1128515" y="1907449"/>
                <a:ext cx="10352642" cy="369332"/>
              </a:xfrm>
              <a:prstGeom prst="rect">
                <a:avLst/>
              </a:prstGeom>
              <a:blipFill>
                <a:blip r:embed="rId5"/>
                <a:stretch>
                  <a:fillRect l="-471" t="-8333" b="-2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26286A06-76D9-BE98-0D2C-681BD573BC2D}"/>
                  </a:ext>
                </a:extLst>
              </p:cNvPr>
              <p:cNvSpPr txBox="1"/>
              <p:nvPr/>
            </p:nvSpPr>
            <p:spPr>
              <a:xfrm>
                <a:off x="4549228" y="5638320"/>
                <a:ext cx="1780082" cy="8236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𝜇</m:t>
                      </m:r>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eqArr>
                            <m:eqArrPr>
                              <m:ctrlPr>
                                <a:rPr kumimoji="1" lang="en-US" altLang="ja-JP" b="0" i="1" smtClean="0">
                                  <a:latin typeface="Cambria Math" panose="02040503050406030204" pitchFamily="18" charset="0"/>
                                </a:rPr>
                              </m:ctrlPr>
                            </m:eqArr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𝜇</m:t>
                                  </m:r>
                                </m:e>
                                <m:sub>
                                  <m:r>
                                    <a:rPr kumimoji="1" lang="en-US" altLang="ja-JP" b="0" i="1" smtClean="0">
                                      <a:latin typeface="Cambria Math" panose="02040503050406030204" pitchFamily="18" charset="0"/>
                                    </a:rPr>
                                    <m:t>1</m:t>
                                  </m:r>
                                </m:sub>
                              </m:sSub>
                            </m:e>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𝜇</m:t>
                                  </m:r>
                                </m:e>
                                <m:sub>
                                  <m:r>
                                    <a:rPr lang="en-US" altLang="ja-JP" b="0" i="1" smtClean="0">
                                      <a:latin typeface="Cambria Math" panose="02040503050406030204" pitchFamily="18" charset="0"/>
                                    </a:rPr>
                                    <m:t>2</m:t>
                                  </m:r>
                                </m:sub>
                              </m:sSub>
                            </m:e>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𝜇</m:t>
                                  </m:r>
                                </m:e>
                                <m:sub>
                                  <m:r>
                                    <a:rPr lang="en-US" altLang="ja-JP" b="0" i="1" smtClean="0">
                                      <a:latin typeface="Cambria Math" panose="02040503050406030204" pitchFamily="18" charset="0"/>
                                    </a:rPr>
                                    <m:t>3</m:t>
                                  </m:r>
                                </m:sub>
                              </m:sSub>
                            </m:e>
                          </m:eqArr>
                        </m:e>
                      </m:d>
                    </m:oMath>
                  </m:oMathPara>
                </a14:m>
                <a:endParaRPr lang="ja-JP" altLang="en-US"/>
              </a:p>
            </p:txBody>
          </p:sp>
        </mc:Choice>
        <mc:Fallback xmlns="">
          <p:sp>
            <p:nvSpPr>
              <p:cNvPr id="16" name="テキスト ボックス 15">
                <a:extLst>
                  <a:ext uri="{FF2B5EF4-FFF2-40B4-BE49-F238E27FC236}">
                    <a16:creationId xmlns:a16="http://schemas.microsoft.com/office/drawing/2014/main" id="{26286A06-76D9-BE98-0D2C-681BD573BC2D}"/>
                  </a:ext>
                </a:extLst>
              </p:cNvPr>
              <p:cNvSpPr txBox="1">
                <a:spLocks noRot="1" noChangeAspect="1" noMove="1" noResize="1" noEditPoints="1" noAdjustHandles="1" noChangeArrowheads="1" noChangeShapeType="1" noTextEdit="1"/>
              </p:cNvSpPr>
              <p:nvPr/>
            </p:nvSpPr>
            <p:spPr>
              <a:xfrm>
                <a:off x="4549228" y="5638320"/>
                <a:ext cx="1780082" cy="823687"/>
              </a:xfrm>
              <a:prstGeom prst="rect">
                <a:avLst/>
              </a:prstGeom>
              <a:blipFill>
                <a:blip r:embed="rId6"/>
                <a:stretch>
                  <a:fillRect/>
                </a:stretch>
              </a:blipFill>
            </p:spPr>
            <p:txBody>
              <a:bodyPr/>
              <a:lstStyle/>
              <a:p>
                <a:r>
                  <a:rPr lang="en-US">
                    <a:noFill/>
                  </a:rPr>
                  <a:t> </a:t>
                </a:r>
              </a:p>
            </p:txBody>
          </p:sp>
        </mc:Fallback>
      </mc:AlternateContent>
      <p:sp>
        <p:nvSpPr>
          <p:cNvPr id="17" name="テキスト ボックス 16">
            <a:extLst>
              <a:ext uri="{FF2B5EF4-FFF2-40B4-BE49-F238E27FC236}">
                <a16:creationId xmlns:a16="http://schemas.microsoft.com/office/drawing/2014/main" id="{A3FDF1B6-843D-344A-52FD-25E50FFCDC65}"/>
              </a:ext>
            </a:extLst>
          </p:cNvPr>
          <p:cNvSpPr txBox="1"/>
          <p:nvPr/>
        </p:nvSpPr>
        <p:spPr>
          <a:xfrm>
            <a:off x="977753" y="5227575"/>
            <a:ext cx="2954655" cy="369332"/>
          </a:xfrm>
          <a:prstGeom prst="rect">
            <a:avLst/>
          </a:prstGeom>
          <a:noFill/>
        </p:spPr>
        <p:txBody>
          <a:bodyPr wrap="none" rtlCol="0">
            <a:spAutoFit/>
          </a:bodyPr>
          <a:lstStyle/>
          <a:p>
            <a:r>
              <a:rPr lang="ja-JP" altLang="en-US"/>
              <a:t>回帰速度を表すパラメータ</a:t>
            </a:r>
            <a:endParaRPr kumimoji="1" lang="ja-JP" altLang="en-US"/>
          </a:p>
        </p:txBody>
      </p:sp>
      <p:sp>
        <p:nvSpPr>
          <p:cNvPr id="18" name="テキスト ボックス 17">
            <a:extLst>
              <a:ext uri="{FF2B5EF4-FFF2-40B4-BE49-F238E27FC236}">
                <a16:creationId xmlns:a16="http://schemas.microsoft.com/office/drawing/2014/main" id="{9D0FCCCC-70A5-1D9A-9A7E-FA5BDCFE2B18}"/>
              </a:ext>
            </a:extLst>
          </p:cNvPr>
          <p:cNvSpPr txBox="1"/>
          <p:nvPr/>
        </p:nvSpPr>
        <p:spPr>
          <a:xfrm>
            <a:off x="4199561" y="5243490"/>
            <a:ext cx="2954655" cy="369332"/>
          </a:xfrm>
          <a:prstGeom prst="rect">
            <a:avLst/>
          </a:prstGeom>
          <a:noFill/>
        </p:spPr>
        <p:txBody>
          <a:bodyPr wrap="none" rtlCol="0">
            <a:spAutoFit/>
          </a:bodyPr>
          <a:lstStyle/>
          <a:p>
            <a:r>
              <a:rPr lang="ja-JP" altLang="en-US"/>
              <a:t>回帰水準を表すパラメータ</a:t>
            </a:r>
            <a:endParaRPr kumimoji="1" lang="ja-JP" altLang="en-US"/>
          </a:p>
        </p:txBody>
      </p:sp>
      <p:sp>
        <p:nvSpPr>
          <p:cNvPr id="19" name="テキスト ボックス 18">
            <a:extLst>
              <a:ext uri="{FF2B5EF4-FFF2-40B4-BE49-F238E27FC236}">
                <a16:creationId xmlns:a16="http://schemas.microsoft.com/office/drawing/2014/main" id="{FCADB5C8-4C0F-CBF0-07C3-5C24222A2C18}"/>
              </a:ext>
            </a:extLst>
          </p:cNvPr>
          <p:cNvSpPr txBox="1"/>
          <p:nvPr/>
        </p:nvSpPr>
        <p:spPr>
          <a:xfrm>
            <a:off x="7285633" y="5206140"/>
            <a:ext cx="4108817" cy="369332"/>
          </a:xfrm>
          <a:prstGeom prst="rect">
            <a:avLst/>
          </a:prstGeom>
          <a:noFill/>
        </p:spPr>
        <p:txBody>
          <a:bodyPr wrap="none" rtlCol="0">
            <a:spAutoFit/>
          </a:bodyPr>
          <a:lstStyle/>
          <a:p>
            <a:r>
              <a:rPr lang="ja-JP" altLang="en-US"/>
              <a:t>相関を表すパラメータ（正定値行列）</a:t>
            </a:r>
            <a:endParaRPr kumimoji="1" lang="ja-JP" altLang="en-US"/>
          </a:p>
        </p:txBody>
      </p:sp>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55E9BCD1-B5FC-6026-E9B1-98ED63C2AA8B}"/>
                  </a:ext>
                </a:extLst>
              </p:cNvPr>
              <p:cNvSpPr txBox="1"/>
              <p:nvPr/>
            </p:nvSpPr>
            <p:spPr>
              <a:xfrm>
                <a:off x="7904151" y="5596968"/>
                <a:ext cx="2512546" cy="8917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𝑀</m:t>
                      </m:r>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m>
                            <m:mPr>
                              <m:plcHide m:val="on"/>
                              <m:mcs>
                                <m:mc>
                                  <m:mcPr>
                                    <m:count m:val="3"/>
                                    <m:mcJc m:val="center"/>
                                  </m:mcPr>
                                </m:mc>
                              </m:mcs>
                              <m:ctrlPr>
                                <a:rPr kumimoji="1" lang="en-US" altLang="ja-JP" b="0" i="1" smtClean="0">
                                  <a:latin typeface="Cambria Math" panose="02040503050406030204" pitchFamily="18" charset="0"/>
                                </a:rPr>
                              </m:ctrlPr>
                            </m:mPr>
                            <m:m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𝑀</m:t>
                                    </m:r>
                                  </m:e>
                                  <m:sub>
                                    <m:r>
                                      <a:rPr kumimoji="1" lang="en-US" altLang="ja-JP" b="0" i="1" smtClean="0">
                                        <a:latin typeface="Cambria Math" panose="02040503050406030204" pitchFamily="18" charset="0"/>
                                      </a:rPr>
                                      <m:t>11</m:t>
                                    </m:r>
                                  </m:sub>
                                </m:sSub>
                              </m:e>
                              <m:e>
                                <m:r>
                                  <a:rPr kumimoji="1" lang="en-US" altLang="ja-JP" b="0" i="1" smtClean="0">
                                    <a:latin typeface="Cambria Math" panose="02040503050406030204" pitchFamily="18" charset="0"/>
                                  </a:rPr>
                                  <m:t>0</m:t>
                                </m:r>
                              </m:e>
                              <m:e>
                                <m:r>
                                  <a:rPr kumimoji="1" lang="en-US" altLang="ja-JP" b="0" i="1" smtClean="0">
                                    <a:latin typeface="Cambria Math" panose="02040503050406030204" pitchFamily="18" charset="0"/>
                                  </a:rPr>
                                  <m:t>0</m:t>
                                </m:r>
                              </m:e>
                            </m:mr>
                            <m:m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𝑀</m:t>
                                    </m:r>
                                  </m:e>
                                  <m:sub>
                                    <m:r>
                                      <a:rPr kumimoji="1" lang="en-US" altLang="ja-JP" b="0" i="1" smtClean="0">
                                        <a:latin typeface="Cambria Math" panose="02040503050406030204" pitchFamily="18" charset="0"/>
                                      </a:rPr>
                                      <m:t>21</m:t>
                                    </m:r>
                                  </m:sub>
                                </m:sSub>
                              </m:e>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𝑀</m:t>
                                    </m:r>
                                  </m:e>
                                  <m:sub>
                                    <m:r>
                                      <a:rPr kumimoji="1" lang="en-US" altLang="ja-JP" b="0" i="1" smtClean="0">
                                        <a:latin typeface="Cambria Math" panose="02040503050406030204" pitchFamily="18" charset="0"/>
                                      </a:rPr>
                                      <m:t>22</m:t>
                                    </m:r>
                                  </m:sub>
                                </m:sSub>
                              </m:e>
                              <m:e>
                                <m:r>
                                  <a:rPr kumimoji="1" lang="en-US" altLang="ja-JP" b="0" i="1" smtClean="0">
                                    <a:latin typeface="Cambria Math" panose="02040503050406030204" pitchFamily="18" charset="0"/>
                                  </a:rPr>
                                  <m:t>0</m:t>
                                </m:r>
                              </m:e>
                            </m:mr>
                            <m:m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𝑀</m:t>
                                    </m:r>
                                  </m:e>
                                  <m:sub>
                                    <m:r>
                                      <a:rPr kumimoji="1" lang="en-US" altLang="ja-JP" b="0" i="1" smtClean="0">
                                        <a:latin typeface="Cambria Math" panose="02040503050406030204" pitchFamily="18" charset="0"/>
                                      </a:rPr>
                                      <m:t>31</m:t>
                                    </m:r>
                                  </m:sub>
                                </m:sSub>
                              </m:e>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𝑀</m:t>
                                    </m:r>
                                  </m:e>
                                  <m:sub>
                                    <m:r>
                                      <a:rPr kumimoji="1" lang="en-US" altLang="ja-JP" b="0" i="1" smtClean="0">
                                        <a:latin typeface="Cambria Math" panose="02040503050406030204" pitchFamily="18" charset="0"/>
                                      </a:rPr>
                                      <m:t>32</m:t>
                                    </m:r>
                                  </m:sub>
                                </m:sSub>
                              </m:e>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𝑀</m:t>
                                    </m:r>
                                  </m:e>
                                  <m:sub>
                                    <m:r>
                                      <a:rPr kumimoji="1" lang="en-US" altLang="ja-JP" b="0" i="1" smtClean="0">
                                        <a:latin typeface="Cambria Math" panose="02040503050406030204" pitchFamily="18" charset="0"/>
                                      </a:rPr>
                                      <m:t>33</m:t>
                                    </m:r>
                                  </m:sub>
                                </m:sSub>
                              </m:e>
                            </m:mr>
                          </m:m>
                        </m:e>
                      </m:d>
                    </m:oMath>
                  </m:oMathPara>
                </a14:m>
                <a:endParaRPr kumimoji="1" lang="en-US" altLang="ja-JP" b="0"/>
              </a:p>
            </p:txBody>
          </p:sp>
        </mc:Choice>
        <mc:Fallback xmlns="">
          <p:sp>
            <p:nvSpPr>
              <p:cNvPr id="22" name="テキスト ボックス 21">
                <a:extLst>
                  <a:ext uri="{FF2B5EF4-FFF2-40B4-BE49-F238E27FC236}">
                    <a16:creationId xmlns:a16="http://schemas.microsoft.com/office/drawing/2014/main" id="{55E9BCD1-B5FC-6026-E9B1-98ED63C2AA8B}"/>
                  </a:ext>
                </a:extLst>
              </p:cNvPr>
              <p:cNvSpPr txBox="1">
                <a:spLocks noRot="1" noChangeAspect="1" noMove="1" noResize="1" noEditPoints="1" noAdjustHandles="1" noChangeArrowheads="1" noChangeShapeType="1" noTextEdit="1"/>
              </p:cNvSpPr>
              <p:nvPr/>
            </p:nvSpPr>
            <p:spPr>
              <a:xfrm>
                <a:off x="7904151" y="5596968"/>
                <a:ext cx="2512546" cy="891719"/>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509B9B68-C31B-D147-DA28-FBEE07A976AF}"/>
                  </a:ext>
                </a:extLst>
              </p:cNvPr>
              <p:cNvSpPr txBox="1"/>
              <p:nvPr/>
            </p:nvSpPr>
            <p:spPr>
              <a:xfrm>
                <a:off x="1741508" y="2734687"/>
                <a:ext cx="9017615" cy="71308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2000" i="1" smtClean="0">
                          <a:latin typeface="Cambria Math" panose="02040503050406030204" pitchFamily="18" charset="0"/>
                        </a:rPr>
                        <m:t>𝑟𝑖𝑠𝑘𝑓𝑟𝑒</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𝑒</m:t>
                          </m:r>
                        </m:e>
                        <m:sub>
                          <m:r>
                            <a:rPr lang="en-US" altLang="ja-JP" sz="2000" i="1">
                              <a:latin typeface="Cambria Math" panose="02040503050406030204" pitchFamily="18" charset="0"/>
                            </a:rPr>
                            <m:t>𝑡</m:t>
                          </m:r>
                          <m:r>
                            <a:rPr lang="en-US" altLang="ja-JP" sz="2000" i="1">
                              <a:latin typeface="Cambria Math" panose="02040503050406030204" pitchFamily="18" charset="0"/>
                            </a:rPr>
                            <m:t>,</m:t>
                          </m:r>
                          <m:r>
                            <a:rPr lang="en-US" altLang="ja-JP" sz="2000" i="1">
                              <a:latin typeface="Cambria Math" panose="02040503050406030204" pitchFamily="18" charset="0"/>
                            </a:rPr>
                            <m:t>𝑐</m:t>
                          </m:r>
                        </m:sub>
                      </m:sSub>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𝛽</m:t>
                          </m:r>
                        </m:e>
                        <m:sub>
                          <m:r>
                            <a:rPr kumimoji="1" lang="en-US" altLang="ja-JP" sz="2000" b="0" i="1" smtClean="0">
                              <a:latin typeface="Cambria Math" panose="02040503050406030204" pitchFamily="18" charset="0"/>
                            </a:rPr>
                            <m:t>1</m:t>
                          </m:r>
                          <m:r>
                            <a:rPr kumimoji="1" lang="en-US" altLang="ja-JP" sz="2000" b="0" i="1" smtClean="0">
                              <a:latin typeface="Cambria Math" panose="02040503050406030204" pitchFamily="18" charset="0"/>
                            </a:rPr>
                            <m:t>𝑡</m:t>
                          </m:r>
                        </m:sub>
                      </m:sSub>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𝛽</m:t>
                          </m:r>
                        </m:e>
                        <m:sub>
                          <m:r>
                            <a:rPr kumimoji="1" lang="en-US" altLang="ja-JP" sz="2000" b="0" i="1" smtClean="0">
                              <a:latin typeface="Cambria Math" panose="02040503050406030204" pitchFamily="18" charset="0"/>
                            </a:rPr>
                            <m:t>2</m:t>
                          </m:r>
                          <m:r>
                            <a:rPr kumimoji="1" lang="en-US" altLang="ja-JP" sz="2000" b="0" i="1" smtClean="0">
                              <a:latin typeface="Cambria Math" panose="02040503050406030204" pitchFamily="18" charset="0"/>
                            </a:rPr>
                            <m:t>𝑡</m:t>
                          </m:r>
                        </m:sub>
                      </m:sSub>
                      <m:f>
                        <m:fPr>
                          <m:ctrlPr>
                            <a:rPr kumimoji="1" lang="en-US" altLang="ja-JP" sz="2000" b="0" i="1" smtClean="0">
                              <a:latin typeface="Cambria Math" panose="02040503050406030204" pitchFamily="18" charset="0"/>
                            </a:rPr>
                          </m:ctrlPr>
                        </m:fPr>
                        <m:num>
                          <m:r>
                            <a:rPr kumimoji="1" lang="en-US" altLang="ja-JP" sz="2000" b="0" i="1" smtClean="0">
                              <a:latin typeface="Cambria Math" panose="02040503050406030204" pitchFamily="18" charset="0"/>
                            </a:rPr>
                            <m:t>1−</m:t>
                          </m:r>
                          <m:r>
                            <m:rPr>
                              <m:sty m:val="p"/>
                            </m:rPr>
                            <a:rPr kumimoji="1" lang="en-US" altLang="ja-JP" sz="2000" b="0" i="0" smtClean="0">
                              <a:latin typeface="Cambria Math" panose="02040503050406030204" pitchFamily="18" charset="0"/>
                            </a:rPr>
                            <m:t>e</m:t>
                          </m:r>
                          <m:sSup>
                            <m:sSupPr>
                              <m:ctrlPr>
                                <a:rPr kumimoji="1" lang="en-US" altLang="ja-JP" sz="2000" b="0" i="1" smtClean="0">
                                  <a:latin typeface="Cambria Math" panose="02040503050406030204" pitchFamily="18" charset="0"/>
                                </a:rPr>
                              </m:ctrlPr>
                            </m:sSupPr>
                            <m:e>
                              <m:r>
                                <m:rPr>
                                  <m:lit/>
                                </m:rPr>
                                <a:rPr kumimoji="1" lang="en-US" altLang="ja-JP" sz="2000" b="0" i="1" smtClean="0">
                                  <a:latin typeface="Cambria Math" panose="02040503050406030204" pitchFamily="18" charset="0"/>
                                </a:rPr>
                                <m:t> </m:t>
                              </m:r>
                            </m:e>
                            <m:sup>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𝜆</m:t>
                              </m:r>
                              <m:r>
                                <a:rPr kumimoji="1" lang="en-US" altLang="ja-JP" sz="2000" b="0" i="1" smtClean="0">
                                  <a:latin typeface="Cambria Math" panose="02040503050406030204" pitchFamily="18" charset="0"/>
                                </a:rPr>
                                <m:t>𝑐</m:t>
                              </m:r>
                            </m:sup>
                          </m:sSup>
                        </m:num>
                        <m:den>
                          <m:r>
                            <a:rPr kumimoji="1" lang="en-US" altLang="ja-JP" sz="2000" b="0" i="1" smtClean="0">
                              <a:latin typeface="Cambria Math" panose="02040503050406030204" pitchFamily="18" charset="0"/>
                            </a:rPr>
                            <m:t>𝜆</m:t>
                          </m:r>
                          <m:r>
                            <a:rPr kumimoji="1" lang="en-US" altLang="ja-JP" sz="2000" b="0" i="1" smtClean="0">
                              <a:latin typeface="Cambria Math" panose="02040503050406030204" pitchFamily="18" charset="0"/>
                            </a:rPr>
                            <m:t>𝑐</m:t>
                          </m:r>
                        </m:den>
                      </m:f>
                      <m:r>
                        <a:rPr kumimoji="1" lang="en-US" altLang="ja-JP" sz="2000" b="0" i="0"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𝛽</m:t>
                          </m:r>
                        </m:e>
                        <m:sub>
                          <m:r>
                            <a:rPr kumimoji="1" lang="en-US" altLang="ja-JP" sz="2000" b="0" i="1" smtClean="0">
                              <a:latin typeface="Cambria Math" panose="02040503050406030204" pitchFamily="18" charset="0"/>
                            </a:rPr>
                            <m:t>3</m:t>
                          </m:r>
                          <m:r>
                            <a:rPr kumimoji="1" lang="en-US" altLang="ja-JP" sz="2000" b="0" i="1" smtClean="0">
                              <a:latin typeface="Cambria Math" panose="02040503050406030204" pitchFamily="18" charset="0"/>
                            </a:rPr>
                            <m:t>𝑡</m:t>
                          </m:r>
                        </m:sub>
                      </m:sSub>
                      <m:d>
                        <m:dPr>
                          <m:ctrlPr>
                            <a:rPr kumimoji="1" lang="en-US" altLang="ja-JP" sz="2000" b="0" i="1" smtClean="0">
                              <a:latin typeface="Cambria Math" panose="02040503050406030204" pitchFamily="18" charset="0"/>
                            </a:rPr>
                          </m:ctrlPr>
                        </m:dPr>
                        <m:e>
                          <m:f>
                            <m:fPr>
                              <m:ctrlPr>
                                <a:rPr lang="en-US" altLang="ja-JP" sz="2000" i="1">
                                  <a:latin typeface="Cambria Math" panose="02040503050406030204" pitchFamily="18" charset="0"/>
                                </a:rPr>
                              </m:ctrlPr>
                            </m:fPr>
                            <m:num>
                              <m:r>
                                <a:rPr lang="en-US" altLang="ja-JP" sz="2000" i="1">
                                  <a:latin typeface="Cambria Math" panose="02040503050406030204" pitchFamily="18" charset="0"/>
                                </a:rPr>
                                <m:t>1−</m:t>
                              </m:r>
                              <m:r>
                                <m:rPr>
                                  <m:sty m:val="p"/>
                                </m:rPr>
                                <a:rPr lang="en-US" altLang="ja-JP" sz="2000">
                                  <a:latin typeface="Cambria Math" panose="02040503050406030204" pitchFamily="18" charset="0"/>
                                </a:rPr>
                                <m:t>e</m:t>
                              </m:r>
                              <m:sSup>
                                <m:sSupPr>
                                  <m:ctrlPr>
                                    <a:rPr lang="en-US" altLang="ja-JP" sz="2000" i="1">
                                      <a:latin typeface="Cambria Math" panose="02040503050406030204" pitchFamily="18" charset="0"/>
                                    </a:rPr>
                                  </m:ctrlPr>
                                </m:sSupPr>
                                <m:e>
                                  <m:r>
                                    <m:rPr>
                                      <m:lit/>
                                    </m:rPr>
                                    <a:rPr lang="en-US" altLang="ja-JP" sz="2000" i="1">
                                      <a:latin typeface="Cambria Math" panose="02040503050406030204" pitchFamily="18" charset="0"/>
                                    </a:rPr>
                                    <m:t> </m:t>
                                  </m:r>
                                </m:e>
                                <m:sup>
                                  <m:r>
                                    <a:rPr lang="en-US" altLang="ja-JP" sz="2000" i="1">
                                      <a:latin typeface="Cambria Math" panose="02040503050406030204" pitchFamily="18" charset="0"/>
                                    </a:rPr>
                                    <m:t>−</m:t>
                                  </m:r>
                                  <m:r>
                                    <a:rPr lang="en-US" altLang="ja-JP" sz="2000" i="1">
                                      <a:latin typeface="Cambria Math" panose="02040503050406030204" pitchFamily="18" charset="0"/>
                                    </a:rPr>
                                    <m:t>𝜆</m:t>
                                  </m:r>
                                  <m:r>
                                    <a:rPr lang="en-US" altLang="ja-JP" sz="2000" i="1">
                                      <a:latin typeface="Cambria Math" panose="02040503050406030204" pitchFamily="18" charset="0"/>
                                    </a:rPr>
                                    <m:t>𝑐</m:t>
                                  </m:r>
                                </m:sup>
                              </m:sSup>
                            </m:num>
                            <m:den>
                              <m:r>
                                <a:rPr lang="en-US" altLang="ja-JP" sz="2000" i="1">
                                  <a:latin typeface="Cambria Math" panose="02040503050406030204" pitchFamily="18" charset="0"/>
                                </a:rPr>
                                <m:t>𝜆</m:t>
                              </m:r>
                              <m:r>
                                <a:rPr lang="en-US" altLang="ja-JP" sz="2000" i="1">
                                  <a:latin typeface="Cambria Math" panose="02040503050406030204" pitchFamily="18" charset="0"/>
                                </a:rPr>
                                <m:t>𝑐</m:t>
                              </m:r>
                            </m:den>
                          </m:f>
                          <m:r>
                            <a:rPr kumimoji="1" lang="en-US" altLang="ja-JP" sz="2000" b="0" i="1" smtClean="0">
                              <a:latin typeface="Cambria Math" panose="02040503050406030204" pitchFamily="18" charset="0"/>
                            </a:rPr>
                            <m:t>−</m:t>
                          </m:r>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𝑒</m:t>
                              </m:r>
                            </m:e>
                            <m:sup>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𝜆</m:t>
                              </m:r>
                              <m:r>
                                <a:rPr kumimoji="1" lang="en-US" altLang="ja-JP" sz="2000" b="0" i="1" smtClean="0">
                                  <a:latin typeface="Cambria Math" panose="02040503050406030204" pitchFamily="18" charset="0"/>
                                </a:rPr>
                                <m:t>𝑐</m:t>
                              </m:r>
                            </m:sup>
                          </m:sSup>
                        </m:e>
                      </m:d>
                    </m:oMath>
                  </m:oMathPara>
                </a14:m>
                <a:endParaRPr kumimoji="1" lang="en-US" altLang="ja-JP" sz="1400" dirty="0"/>
              </a:p>
            </p:txBody>
          </p:sp>
        </mc:Choice>
        <mc:Fallback xmlns="">
          <p:sp>
            <p:nvSpPr>
              <p:cNvPr id="3" name="テキスト ボックス 2">
                <a:extLst>
                  <a:ext uri="{FF2B5EF4-FFF2-40B4-BE49-F238E27FC236}">
                    <a16:creationId xmlns:a16="http://schemas.microsoft.com/office/drawing/2014/main" id="{509B9B68-C31B-D147-DA28-FBEE07A976AF}"/>
                  </a:ext>
                </a:extLst>
              </p:cNvPr>
              <p:cNvSpPr txBox="1">
                <a:spLocks noRot="1" noChangeAspect="1" noMove="1" noResize="1" noEditPoints="1" noAdjustHandles="1" noChangeArrowheads="1" noChangeShapeType="1" noTextEdit="1"/>
              </p:cNvSpPr>
              <p:nvPr/>
            </p:nvSpPr>
            <p:spPr>
              <a:xfrm>
                <a:off x="1741508" y="2734687"/>
                <a:ext cx="9017615" cy="713080"/>
              </a:xfrm>
              <a:prstGeom prst="rect">
                <a:avLst/>
              </a:prstGeom>
              <a:blipFill>
                <a:blip r:embed="rId8"/>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8486220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7A398E-83B9-0E61-A9DA-8C7410E2662F}"/>
              </a:ext>
            </a:extLst>
          </p:cNvPr>
          <p:cNvSpPr>
            <a:spLocks noGrp="1"/>
          </p:cNvSpPr>
          <p:nvPr>
            <p:ph type="title"/>
          </p:nvPr>
        </p:nvSpPr>
        <p:spPr/>
        <p:txBody>
          <a:bodyPr>
            <a:normAutofit/>
          </a:bodyPr>
          <a:lstStyle/>
          <a:p>
            <a:r>
              <a:rPr kumimoji="1" lang="ja-JP" altLang="en-US" dirty="0"/>
              <a:t>イールドカーブの作成（</a:t>
            </a:r>
            <a:r>
              <a:rPr kumimoji="1" lang="en-US" altLang="ja-JP" dirty="0"/>
              <a:t>IRR Mean</a:t>
            </a:r>
            <a:r>
              <a:rPr kumimoji="1" lang="ja-JP" altLang="en-US" dirty="0"/>
              <a:t>）</a:t>
            </a:r>
            <a:r>
              <a:rPr kumimoji="1" lang="en-US" altLang="ja-JP" dirty="0"/>
              <a:t>[1]</a:t>
            </a:r>
            <a:endParaRPr kumimoji="1" lang="ja-JP" altLang="en-US" dirty="0"/>
          </a:p>
        </p:txBody>
      </p:sp>
      <p:sp>
        <p:nvSpPr>
          <p:cNvPr id="4" name="四角形: 角を丸くする 3">
            <a:extLst>
              <a:ext uri="{FF2B5EF4-FFF2-40B4-BE49-F238E27FC236}">
                <a16:creationId xmlns:a16="http://schemas.microsoft.com/office/drawing/2014/main" id="{017D2C7B-CE1C-C650-D967-158730C48AF5}"/>
              </a:ext>
            </a:extLst>
          </p:cNvPr>
          <p:cNvSpPr/>
          <p:nvPr/>
        </p:nvSpPr>
        <p:spPr>
          <a:xfrm>
            <a:off x="978876" y="907473"/>
            <a:ext cx="10374923" cy="914400"/>
          </a:xfrm>
          <a:prstGeom prst="round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a:solidFill>
                  <a:schemeClr val="tx1"/>
                </a:solidFill>
              </a:rPr>
              <a:t>ショック幅： １年後と現時点のイールドカーブの差の期待値</a:t>
            </a:r>
            <a:endParaRPr lang="en-US" altLang="ja-JP" sz="2400">
              <a:solidFill>
                <a:schemeClr val="tx1"/>
              </a:solidFill>
            </a:endParaRP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AC081118-7F92-7FDC-7300-FE7A4730524D}"/>
                  </a:ext>
                </a:extLst>
              </p:cNvPr>
              <p:cNvSpPr txBox="1"/>
              <p:nvPr/>
            </p:nvSpPr>
            <p:spPr>
              <a:xfrm>
                <a:off x="1969653" y="2388090"/>
                <a:ext cx="7337971" cy="64177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𝑦𝑖𝑒𝑙</m:t>
                      </m:r>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𝑑</m:t>
                          </m:r>
                        </m:e>
                        <m:sub>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𝑐</m:t>
                          </m:r>
                        </m:sub>
                        <m:sup>
                          <m:r>
                            <a:rPr kumimoji="1" lang="en-US" altLang="ja-JP" b="0" i="1" smtClean="0">
                              <a:latin typeface="Cambria Math" panose="02040503050406030204" pitchFamily="18" charset="0"/>
                            </a:rPr>
                            <m:t>𝑀𝑒𝑎𝑛</m:t>
                          </m:r>
                        </m:sup>
                      </m:sSub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𝑟𝑖𝑠𝑘𝑓𝑟𝑒</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𝑒</m:t>
                          </m:r>
                        </m:e>
                        <m:sub>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𝑐</m:t>
                          </m:r>
                        </m:sub>
                      </m:sSub>
                      <m:r>
                        <a:rPr kumimoji="1" lang="en-US" altLang="ja-JP" b="0" i="1" smtClean="0">
                          <a:latin typeface="Cambria Math" panose="02040503050406030204" pitchFamily="18" charset="0"/>
                        </a:rPr>
                        <m:t>+</m:t>
                      </m:r>
                      <m:r>
                        <m:rPr>
                          <m:sty m:val="p"/>
                        </m:rPr>
                        <a:rPr kumimoji="1" lang="en-US" altLang="ja-JP" b="0" i="0" smtClean="0">
                          <a:latin typeface="Cambria Math" panose="02040503050406030204" pitchFamily="18" charset="0"/>
                        </a:rPr>
                        <m:t>Δ</m:t>
                      </m:r>
                      <m:r>
                        <a:rPr kumimoji="1" lang="en-US" altLang="ja-JP" b="0" i="1" smtClean="0">
                          <a:latin typeface="Cambria Math" panose="02040503050406030204" pitchFamily="18" charset="0"/>
                        </a:rPr>
                        <m:t>𝐿</m:t>
                      </m:r>
                      <m:r>
                        <a:rPr kumimoji="1" lang="en-US" altLang="ja-JP" b="0" i="1" smtClean="0">
                          <a:latin typeface="Cambria Math" panose="02040503050406030204" pitchFamily="18" charset="0"/>
                        </a:rPr>
                        <m:t>+</m:t>
                      </m:r>
                      <m:r>
                        <m:rPr>
                          <m:sty m:val="p"/>
                        </m:rPr>
                        <a:rPr kumimoji="1" lang="en-US" altLang="ja-JP" b="0" i="0" smtClean="0">
                          <a:latin typeface="Cambria Math" panose="02040503050406030204" pitchFamily="18" charset="0"/>
                        </a:rPr>
                        <m:t>Δ</m:t>
                      </m:r>
                      <m:r>
                        <a:rPr kumimoji="1" lang="en-US" altLang="ja-JP" b="0" i="1" smtClean="0">
                          <a:latin typeface="Cambria Math" panose="02040503050406030204" pitchFamily="18" charset="0"/>
                        </a:rPr>
                        <m:t>𝑆</m:t>
                      </m:r>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𝑒</m:t>
                              </m:r>
                            </m:e>
                            <m: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𝜆</m:t>
                              </m:r>
                              <m:r>
                                <a:rPr kumimoji="1" lang="en-US" altLang="ja-JP" b="0" i="1" smtClean="0">
                                  <a:latin typeface="Cambria Math" panose="02040503050406030204" pitchFamily="18" charset="0"/>
                                </a:rPr>
                                <m:t>𝑡</m:t>
                              </m:r>
                            </m:sup>
                          </m:sSup>
                        </m:num>
                        <m:den>
                          <m:r>
                            <a:rPr kumimoji="1" lang="en-US" altLang="ja-JP" b="0" i="1" smtClean="0">
                              <a:latin typeface="Cambria Math" panose="02040503050406030204" pitchFamily="18" charset="0"/>
                            </a:rPr>
                            <m:t>𝜆</m:t>
                          </m:r>
                          <m:r>
                            <a:rPr kumimoji="1" lang="en-US" altLang="ja-JP" b="0" i="1" smtClean="0">
                              <a:latin typeface="Cambria Math" panose="02040503050406030204" pitchFamily="18" charset="0"/>
                            </a:rPr>
                            <m:t>𝑡</m:t>
                          </m:r>
                        </m:den>
                      </m:f>
                      <m:r>
                        <a:rPr kumimoji="1" lang="en-US" altLang="ja-JP" b="0" i="1" smtClean="0">
                          <a:latin typeface="Cambria Math" panose="02040503050406030204" pitchFamily="18" charset="0"/>
                        </a:rPr>
                        <m:t>+</m:t>
                      </m:r>
                      <m:r>
                        <m:rPr>
                          <m:sty m:val="p"/>
                        </m:rPr>
                        <a:rPr kumimoji="1" lang="en-US" altLang="ja-JP" b="0" i="0" smtClean="0">
                          <a:latin typeface="Cambria Math" panose="02040503050406030204" pitchFamily="18" charset="0"/>
                        </a:rPr>
                        <m:t>Δ</m:t>
                      </m:r>
                      <m:r>
                        <a:rPr kumimoji="1" lang="en-US" altLang="ja-JP" b="0" i="1" smtClean="0">
                          <a:latin typeface="Cambria Math" panose="02040503050406030204" pitchFamily="18" charset="0"/>
                        </a:rPr>
                        <m:t>𝐶</m:t>
                      </m:r>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f>
                            <m:fPr>
                              <m:ctrlPr>
                                <a:rPr lang="en-US" altLang="ja-JP" i="1">
                                  <a:latin typeface="Cambria Math" panose="02040503050406030204" pitchFamily="18" charset="0"/>
                                </a:rPr>
                              </m:ctrlPr>
                            </m:fPr>
                            <m:num>
                              <m:r>
                                <a:rPr lang="en-US" altLang="ja-JP" i="1">
                                  <a:latin typeface="Cambria Math" panose="02040503050406030204" pitchFamily="18" charset="0"/>
                                </a:rPr>
                                <m:t>1−</m:t>
                              </m:r>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r>
                                    <a:rPr lang="en-US" altLang="ja-JP" i="1">
                                      <a:latin typeface="Cambria Math" panose="02040503050406030204" pitchFamily="18" charset="0"/>
                                    </a:rPr>
                                    <m:t>−</m:t>
                                  </m:r>
                                  <m:r>
                                    <a:rPr lang="en-US" altLang="ja-JP" i="1">
                                      <a:latin typeface="Cambria Math" panose="02040503050406030204" pitchFamily="18" charset="0"/>
                                    </a:rPr>
                                    <m:t>𝜆</m:t>
                                  </m:r>
                                  <m:r>
                                    <a:rPr lang="en-US" altLang="ja-JP" b="0" i="1" smtClean="0">
                                      <a:latin typeface="Cambria Math" panose="02040503050406030204" pitchFamily="18" charset="0"/>
                                    </a:rPr>
                                    <m:t>𝑡</m:t>
                                  </m:r>
                                </m:sup>
                              </m:sSup>
                            </m:num>
                            <m:den>
                              <m:r>
                                <a:rPr lang="en-US" altLang="ja-JP" i="1">
                                  <a:latin typeface="Cambria Math" panose="02040503050406030204" pitchFamily="18" charset="0"/>
                                </a:rPr>
                                <m:t>𝜆</m:t>
                              </m:r>
                              <m:r>
                                <a:rPr lang="en-US" altLang="ja-JP" b="0" i="1" smtClean="0">
                                  <a:latin typeface="Cambria Math" panose="02040503050406030204" pitchFamily="18" charset="0"/>
                                </a:rPr>
                                <m:t>𝑡</m:t>
                              </m:r>
                            </m:den>
                          </m:f>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𝑒</m:t>
                              </m:r>
                            </m:e>
                            <m:sup>
                              <m:r>
                                <a:rPr lang="en-US" altLang="ja-JP" b="0" i="1" smtClean="0">
                                  <a:latin typeface="Cambria Math" panose="02040503050406030204" pitchFamily="18" charset="0"/>
                                </a:rPr>
                                <m:t>−</m:t>
                              </m:r>
                              <m:r>
                                <a:rPr lang="en-US" altLang="ja-JP" b="0" i="1" smtClean="0">
                                  <a:latin typeface="Cambria Math" panose="02040503050406030204" pitchFamily="18" charset="0"/>
                                </a:rPr>
                                <m:t>𝜆</m:t>
                              </m:r>
                              <m:r>
                                <a:rPr lang="en-US" altLang="ja-JP" b="0" i="1" smtClean="0">
                                  <a:latin typeface="Cambria Math" panose="02040503050406030204" pitchFamily="18" charset="0"/>
                                </a:rPr>
                                <m:t>𝑡</m:t>
                              </m:r>
                            </m:sup>
                          </m:sSup>
                        </m:e>
                      </m:d>
                    </m:oMath>
                  </m:oMathPara>
                </a14:m>
                <a:endParaRPr kumimoji="1" lang="en-US" altLang="ja-JP" b="0"/>
              </a:p>
            </p:txBody>
          </p:sp>
        </mc:Choice>
        <mc:Fallback xmlns="">
          <p:sp>
            <p:nvSpPr>
              <p:cNvPr id="5" name="テキスト ボックス 4">
                <a:extLst>
                  <a:ext uri="{FF2B5EF4-FFF2-40B4-BE49-F238E27FC236}">
                    <a16:creationId xmlns:a16="http://schemas.microsoft.com/office/drawing/2014/main" id="{AC081118-7F92-7FDC-7300-FE7A4730524D}"/>
                  </a:ext>
                </a:extLst>
              </p:cNvPr>
              <p:cNvSpPr txBox="1">
                <a:spLocks noRot="1" noChangeAspect="1" noMove="1" noResize="1" noEditPoints="1" noAdjustHandles="1" noChangeArrowheads="1" noChangeShapeType="1" noTextEdit="1"/>
              </p:cNvSpPr>
              <p:nvPr/>
            </p:nvSpPr>
            <p:spPr>
              <a:xfrm>
                <a:off x="1969653" y="2388090"/>
                <a:ext cx="7337971" cy="641779"/>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DD67F6F0-4430-AD84-EAB2-78D4E3B7DE8B}"/>
                  </a:ext>
                </a:extLst>
              </p:cNvPr>
              <p:cNvSpPr txBox="1"/>
              <p:nvPr/>
            </p:nvSpPr>
            <p:spPr>
              <a:xfrm>
                <a:off x="1969653" y="3133935"/>
                <a:ext cx="2686120" cy="69198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b="0" i="1" smtClean="0">
                              <a:latin typeface="Cambria Math" panose="02040503050406030204" pitchFamily="18" charset="0"/>
                            </a:rPr>
                          </m:ctrlPr>
                        </m:dPr>
                        <m:e>
                          <m:f>
                            <m:fPr>
                              <m:type m:val="noBar"/>
                              <m:ctrlPr>
                                <a:rPr kumimoji="1" lang="en-US" altLang="ja-JP" b="0" i="1" smtClean="0">
                                  <a:latin typeface="Cambria Math" panose="02040503050406030204" pitchFamily="18" charset="0"/>
                                </a:rPr>
                              </m:ctrlPr>
                            </m:fPr>
                            <m:num>
                              <m:r>
                                <m:rPr>
                                  <m:sty m:val="p"/>
                                </m:rPr>
                                <a:rPr lang="en-US" altLang="ja-JP">
                                  <a:latin typeface="Cambria Math" panose="02040503050406030204" pitchFamily="18" charset="0"/>
                                </a:rPr>
                                <m:t>Δ</m:t>
                              </m:r>
                              <m:r>
                                <a:rPr lang="en-US" altLang="ja-JP" i="1">
                                  <a:latin typeface="Cambria Math" panose="02040503050406030204" pitchFamily="18" charset="0"/>
                                </a:rPr>
                                <m:t>𝐿</m:t>
                              </m:r>
                            </m:num>
                            <m:den>
                              <m:eqArr>
                                <m:eqArrPr>
                                  <m:ctrlPr>
                                    <a:rPr kumimoji="1" lang="en-US" altLang="ja-JP" b="0" i="1" smtClean="0">
                                      <a:latin typeface="Cambria Math" panose="02040503050406030204" pitchFamily="18" charset="0"/>
                                    </a:rPr>
                                  </m:ctrlPr>
                                </m:eqArrPr>
                                <m:e>
                                  <m:r>
                                    <m:rPr>
                                      <m:sty m:val="p"/>
                                    </m:rPr>
                                    <a:rPr lang="en-US" altLang="ja-JP">
                                      <a:latin typeface="Cambria Math" panose="02040503050406030204" pitchFamily="18" charset="0"/>
                                    </a:rPr>
                                    <m:t>Δ</m:t>
                                  </m:r>
                                  <m:r>
                                    <a:rPr lang="en-US" altLang="ja-JP" i="1">
                                      <a:latin typeface="Cambria Math" panose="02040503050406030204" pitchFamily="18" charset="0"/>
                                    </a:rPr>
                                    <m:t>𝑆</m:t>
                                  </m:r>
                                </m:e>
                                <m:e>
                                  <m:r>
                                    <m:rPr>
                                      <m:sty m:val="p"/>
                                    </m:rPr>
                                    <a:rPr lang="en-US" altLang="ja-JP">
                                      <a:latin typeface="Cambria Math" panose="02040503050406030204" pitchFamily="18" charset="0"/>
                                    </a:rPr>
                                    <m:t>Δ</m:t>
                                  </m:r>
                                  <m:r>
                                    <a:rPr lang="en-US" altLang="ja-JP" i="1">
                                      <a:latin typeface="Cambria Math" panose="02040503050406030204" pitchFamily="18" charset="0"/>
                                    </a:rPr>
                                    <m:t>𝐶</m:t>
                                  </m:r>
                                </m:e>
                              </m:eqArr>
                            </m:den>
                          </m:f>
                        </m:e>
                      </m:d>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𝐼</m:t>
                          </m:r>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𝑒</m:t>
                              </m:r>
                            </m:e>
                            <m: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𝐾</m:t>
                              </m:r>
                            </m:sup>
                          </m:sSup>
                        </m:e>
                      </m:d>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𝜇</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0</m:t>
                              </m:r>
                            </m:sub>
                          </m:sSub>
                        </m:e>
                      </m:d>
                    </m:oMath>
                  </m:oMathPara>
                </a14:m>
                <a:endParaRPr kumimoji="1" lang="en-US" altLang="ja-JP" b="0"/>
              </a:p>
            </p:txBody>
          </p:sp>
        </mc:Choice>
        <mc:Fallback xmlns="">
          <p:sp>
            <p:nvSpPr>
              <p:cNvPr id="7" name="テキスト ボックス 6">
                <a:extLst>
                  <a:ext uri="{FF2B5EF4-FFF2-40B4-BE49-F238E27FC236}">
                    <a16:creationId xmlns:a16="http://schemas.microsoft.com/office/drawing/2014/main" id="{DD67F6F0-4430-AD84-EAB2-78D4E3B7DE8B}"/>
                  </a:ext>
                </a:extLst>
              </p:cNvPr>
              <p:cNvSpPr txBox="1">
                <a:spLocks noRot="1" noChangeAspect="1" noMove="1" noResize="1" noEditPoints="1" noAdjustHandles="1" noChangeArrowheads="1" noChangeShapeType="1" noTextEdit="1"/>
              </p:cNvSpPr>
              <p:nvPr/>
            </p:nvSpPr>
            <p:spPr>
              <a:xfrm>
                <a:off x="1969653" y="3133935"/>
                <a:ext cx="2686120" cy="691984"/>
              </a:xfrm>
              <a:prstGeom prst="rect">
                <a:avLst/>
              </a:prstGeom>
              <a:blipFill>
                <a:blip r:embed="rId3"/>
                <a:stretch>
                  <a:fillRect/>
                </a:stretch>
              </a:blipFill>
            </p:spPr>
            <p:txBody>
              <a:bodyPr/>
              <a:lstStyle/>
              <a:p>
                <a:r>
                  <a:rPr lang="en-US">
                    <a:noFill/>
                  </a:rPr>
                  <a:t> </a:t>
                </a:r>
              </a:p>
            </p:txBody>
          </p:sp>
        </mc:Fallback>
      </mc:AlternateContent>
      <p:sp>
        <p:nvSpPr>
          <p:cNvPr id="12" name="テキスト ボックス 11">
            <a:extLst>
              <a:ext uri="{FF2B5EF4-FFF2-40B4-BE49-F238E27FC236}">
                <a16:creationId xmlns:a16="http://schemas.microsoft.com/office/drawing/2014/main" id="{E14E63F3-DF69-0BA4-1D1F-4A0EAF51D8AE}"/>
              </a:ext>
            </a:extLst>
          </p:cNvPr>
          <p:cNvSpPr txBox="1"/>
          <p:nvPr/>
        </p:nvSpPr>
        <p:spPr>
          <a:xfrm>
            <a:off x="1244184" y="1983199"/>
            <a:ext cx="5383205" cy="369332"/>
          </a:xfrm>
          <a:prstGeom prst="rect">
            <a:avLst/>
          </a:prstGeom>
          <a:noFill/>
        </p:spPr>
        <p:txBody>
          <a:bodyPr wrap="none" rtlCol="0">
            <a:spAutoFit/>
          </a:bodyPr>
          <a:lstStyle/>
          <a:p>
            <a:r>
              <a:rPr kumimoji="1" lang="en-US" altLang="ja-JP"/>
              <a:t>IRR</a:t>
            </a:r>
            <a:r>
              <a:rPr lang="ja-JP" altLang="en-US"/>
              <a:t> </a:t>
            </a:r>
            <a:r>
              <a:rPr lang="en-US" altLang="ja-JP"/>
              <a:t>Mean</a:t>
            </a:r>
            <a:r>
              <a:rPr lang="ja-JP" altLang="en-US"/>
              <a:t>のイールドは以下のように計算される。</a:t>
            </a:r>
            <a:endParaRPr kumimoji="1" lang="ja-JP" altLang="en-US"/>
          </a:p>
        </p:txBody>
      </p:sp>
      <p:sp>
        <p:nvSpPr>
          <p:cNvPr id="13" name="正方形/長方形 12">
            <a:extLst>
              <a:ext uri="{FF2B5EF4-FFF2-40B4-BE49-F238E27FC236}">
                <a16:creationId xmlns:a16="http://schemas.microsoft.com/office/drawing/2014/main" id="{2B3BFC86-B33E-BC8E-9A29-BF7840FEF900}"/>
              </a:ext>
            </a:extLst>
          </p:cNvPr>
          <p:cNvSpPr/>
          <p:nvPr/>
        </p:nvSpPr>
        <p:spPr>
          <a:xfrm>
            <a:off x="1053936" y="2348040"/>
            <a:ext cx="10084128" cy="15943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a:solidFill>
                <a:schemeClr val="tx1"/>
              </a:solidFill>
            </a:endParaRPr>
          </a:p>
          <a:p>
            <a:endParaRPr lang="en-US" altLang="ja-JP">
              <a:solidFill>
                <a:srgbClr val="FF0000"/>
              </a:solidFill>
            </a:endParaRPr>
          </a:p>
          <a:p>
            <a:endParaRPr lang="en-US" altLang="ja-JP">
              <a:solidFill>
                <a:srgbClr val="FF0000"/>
              </a:solidFill>
            </a:endParaRPr>
          </a:p>
          <a:p>
            <a:endParaRPr lang="en-US" altLang="ja-JP">
              <a:solidFill>
                <a:srgbClr val="FF0000"/>
              </a:solidFill>
            </a:endParaRPr>
          </a:p>
          <a:p>
            <a:endParaRPr lang="en-US" altLang="ja-JP">
              <a:solidFill>
                <a:srgbClr val="FF0000"/>
              </a:solidFill>
            </a:endParaRPr>
          </a:p>
          <a:p>
            <a:endParaRPr lang="en-US" altLang="ja-JP">
              <a:solidFill>
                <a:srgbClr val="FF0000"/>
              </a:solidFill>
            </a:endParaRPr>
          </a:p>
          <a:p>
            <a:endParaRPr lang="en-US" altLang="ja-JP">
              <a:solidFill>
                <a:srgbClr val="FF0000"/>
              </a:solidFill>
            </a:endParaRPr>
          </a:p>
          <a:p>
            <a:endParaRPr lang="en-US" altLang="ja-JP">
              <a:solidFill>
                <a:srgbClr val="FF0000"/>
              </a:solidFill>
            </a:endParaRPr>
          </a:p>
          <a:p>
            <a:endParaRPr lang="en-US" altLang="ja-JP">
              <a:solidFill>
                <a:srgbClr val="FF0000"/>
              </a:solidFill>
            </a:endParaRPr>
          </a:p>
          <a:p>
            <a:endParaRPr lang="en-US" altLang="ja-JP">
              <a:solidFill>
                <a:srgbClr val="FF0000"/>
              </a:solidFill>
            </a:endParaRPr>
          </a:p>
          <a:p>
            <a:endParaRPr kumimoji="1" lang="en-US" altLang="ja-JP">
              <a:solidFill>
                <a:srgbClr val="FF0000"/>
              </a:solidFill>
            </a:endParaRPr>
          </a:p>
          <a:p>
            <a:endParaRPr lang="en-US" altLang="ja-JP">
              <a:solidFill>
                <a:srgbClr val="FF0000"/>
              </a:solidFill>
            </a:endParaRPr>
          </a:p>
          <a:p>
            <a:endParaRPr kumimoji="1" lang="ja-JP" altLang="en-US">
              <a:solidFill>
                <a:srgbClr val="FF0000"/>
              </a:solidFill>
            </a:endParaRP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2DD7CC78-1D3C-6941-715F-F61F2436F485}"/>
                  </a:ext>
                </a:extLst>
              </p:cNvPr>
              <p:cNvSpPr txBox="1"/>
              <p:nvPr/>
            </p:nvSpPr>
            <p:spPr>
              <a:xfrm>
                <a:off x="1896687" y="4211518"/>
                <a:ext cx="3340977" cy="3693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𝐸</m:t>
                      </m:r>
                      <m:d>
                        <m:dPr>
                          <m:begChr m:val="["/>
                          <m:endChr m:val="]"/>
                          <m:ctrlPr>
                            <a:rPr lang="en-US" altLang="ja-JP" b="0" i="1" smtClean="0">
                              <a:latin typeface="Cambria Math" panose="02040503050406030204" pitchFamily="18" charset="0"/>
                            </a:rPr>
                          </m:ctrlPr>
                        </m:dPr>
                        <m:e>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𝑉</m:t>
                              </m:r>
                            </m:e>
                            <m:sub>
                              <m:r>
                                <a:rPr lang="en-US" altLang="ja-JP" b="0" i="1" smtClean="0">
                                  <a:latin typeface="Cambria Math" panose="02040503050406030204" pitchFamily="18" charset="0"/>
                                </a:rPr>
                                <m:t>𝑡</m:t>
                              </m:r>
                            </m:sub>
                          </m:sSub>
                        </m:e>
                      </m:d>
                      <m:r>
                        <a:rPr lang="en-US" altLang="ja-JP" b="0" i="1" smtClean="0">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r>
                            <a:rPr lang="en-US" altLang="ja-JP" b="0" i="1" smtClean="0">
                              <a:latin typeface="Cambria Math" panose="02040503050406030204" pitchFamily="18" charset="0"/>
                            </a:rPr>
                            <m:t>−</m:t>
                          </m:r>
                          <m:r>
                            <a:rPr lang="en-US" altLang="ja-JP" b="0" i="1" smtClean="0">
                              <a:latin typeface="Cambria Math" panose="02040503050406030204" pitchFamily="18" charset="0"/>
                            </a:rPr>
                            <m:t>𝐾𝑡</m:t>
                          </m:r>
                        </m:sup>
                      </m:sSup>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i="1">
                              <a:latin typeface="Cambria Math" panose="02040503050406030204" pitchFamily="18" charset="0"/>
                            </a:rPr>
                            <m:t>0</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𝜇</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𝐼</m:t>
                          </m:r>
                          <m:r>
                            <a:rPr lang="en-US" altLang="ja-JP" b="0" i="1" smtClean="0">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r>
                                <a:rPr lang="en-US" altLang="ja-JP" b="0" i="1" smtClean="0">
                                  <a:latin typeface="Cambria Math" panose="02040503050406030204" pitchFamily="18" charset="0"/>
                                </a:rPr>
                                <m:t>−</m:t>
                              </m:r>
                              <m:r>
                                <a:rPr lang="en-US" altLang="ja-JP" b="0" i="1" smtClean="0">
                                  <a:latin typeface="Cambria Math" panose="02040503050406030204" pitchFamily="18" charset="0"/>
                                </a:rPr>
                                <m:t>𝐾𝑡</m:t>
                              </m:r>
                            </m:sup>
                          </m:sSup>
                        </m:e>
                      </m:d>
                    </m:oMath>
                  </m:oMathPara>
                </a14:m>
                <a:br>
                  <a:rPr lang="en-US" altLang="ja-JP" b="0"/>
                </a:br>
                <a:endParaRPr lang="ja-JP" altLang="en-US"/>
              </a:p>
            </p:txBody>
          </p:sp>
        </mc:Choice>
        <mc:Fallback xmlns="">
          <p:sp>
            <p:nvSpPr>
              <p:cNvPr id="9" name="テキスト ボックス 8">
                <a:extLst>
                  <a:ext uri="{FF2B5EF4-FFF2-40B4-BE49-F238E27FC236}">
                    <a16:creationId xmlns:a16="http://schemas.microsoft.com/office/drawing/2014/main" id="{2DD7CC78-1D3C-6941-715F-F61F2436F485}"/>
                  </a:ext>
                </a:extLst>
              </p:cNvPr>
              <p:cNvSpPr txBox="1">
                <a:spLocks noRot="1" noChangeAspect="1" noMove="1" noResize="1" noEditPoints="1" noAdjustHandles="1" noChangeArrowheads="1" noChangeShapeType="1" noTextEdit="1"/>
              </p:cNvSpPr>
              <p:nvPr/>
            </p:nvSpPr>
            <p:spPr>
              <a:xfrm>
                <a:off x="1896687" y="4211518"/>
                <a:ext cx="3340977" cy="369397"/>
              </a:xfrm>
              <a:prstGeom prst="rect">
                <a:avLst/>
              </a:prstGeom>
              <a:blipFill>
                <a:blip r:embed="rId4"/>
                <a:stretch>
                  <a:fillRect b="-5000"/>
                </a:stretch>
              </a:blipFill>
            </p:spPr>
            <p:txBody>
              <a:bodyPr/>
              <a:lstStyle/>
              <a:p>
                <a:r>
                  <a:rPr lang="en-US">
                    <a:noFill/>
                  </a:rPr>
                  <a:t> </a:t>
                </a:r>
              </a:p>
            </p:txBody>
          </p:sp>
        </mc:Fallback>
      </mc:AlternateContent>
      <p:sp>
        <p:nvSpPr>
          <p:cNvPr id="11" name="テキスト ボックス 10">
            <a:extLst>
              <a:ext uri="{FF2B5EF4-FFF2-40B4-BE49-F238E27FC236}">
                <a16:creationId xmlns:a16="http://schemas.microsoft.com/office/drawing/2014/main" id="{FB61D5B1-6AB4-8A39-0B70-9203C868996D}"/>
              </a:ext>
            </a:extLst>
          </p:cNvPr>
          <p:cNvSpPr txBox="1"/>
          <p:nvPr/>
        </p:nvSpPr>
        <p:spPr>
          <a:xfrm>
            <a:off x="978876" y="4211518"/>
            <a:ext cx="1107996" cy="369332"/>
          </a:xfrm>
          <a:prstGeom prst="rect">
            <a:avLst/>
          </a:prstGeom>
          <a:noFill/>
        </p:spPr>
        <p:txBody>
          <a:bodyPr wrap="none" rtlCol="0">
            <a:spAutoFit/>
          </a:bodyPr>
          <a:lstStyle/>
          <a:p>
            <a:r>
              <a:rPr kumimoji="1" lang="ja-JP" altLang="en-US"/>
              <a:t>付録より</a:t>
            </a:r>
          </a:p>
        </p:txBody>
      </p:sp>
      <p:sp>
        <p:nvSpPr>
          <p:cNvPr id="14" name="テキスト ボックス 13">
            <a:extLst>
              <a:ext uri="{FF2B5EF4-FFF2-40B4-BE49-F238E27FC236}">
                <a16:creationId xmlns:a16="http://schemas.microsoft.com/office/drawing/2014/main" id="{B7655291-AE55-74AE-2800-5C3EB9B3B163}"/>
              </a:ext>
            </a:extLst>
          </p:cNvPr>
          <p:cNvSpPr txBox="1"/>
          <p:nvPr/>
        </p:nvSpPr>
        <p:spPr>
          <a:xfrm>
            <a:off x="5212262" y="4211518"/>
            <a:ext cx="1107996" cy="369332"/>
          </a:xfrm>
          <a:prstGeom prst="rect">
            <a:avLst/>
          </a:prstGeom>
          <a:noFill/>
        </p:spPr>
        <p:txBody>
          <a:bodyPr wrap="none" rtlCol="0">
            <a:spAutoFit/>
          </a:bodyPr>
          <a:lstStyle/>
          <a:p>
            <a:r>
              <a:rPr lang="ja-JP" altLang="en-US"/>
              <a:t>なので，</a:t>
            </a:r>
            <a:endParaRPr kumimoji="1" lang="ja-JP" altLang="en-US"/>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40895DAD-8E26-A760-4BEE-48B4A0C10D21}"/>
                  </a:ext>
                </a:extLst>
              </p:cNvPr>
              <p:cNvSpPr txBox="1"/>
              <p:nvPr/>
            </p:nvSpPr>
            <p:spPr>
              <a:xfrm>
                <a:off x="2699971" y="4612147"/>
                <a:ext cx="5024582" cy="133838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US" altLang="ja-JP" i="1" smtClean="0">
                              <a:latin typeface="Cambria Math" panose="02040503050406030204" pitchFamily="18" charset="0"/>
                            </a:rPr>
                          </m:ctrlPr>
                        </m:dPr>
                        <m:e>
                          <m:f>
                            <m:fPr>
                              <m:type m:val="noBar"/>
                              <m:ctrlPr>
                                <a:rPr lang="en-US" altLang="ja-JP" i="1">
                                  <a:latin typeface="Cambria Math" panose="02040503050406030204" pitchFamily="18" charset="0"/>
                                </a:rPr>
                              </m:ctrlPr>
                            </m:fPr>
                            <m:num>
                              <m:r>
                                <m:rPr>
                                  <m:sty m:val="p"/>
                                </m:rPr>
                                <a:rPr lang="en-US" altLang="ja-JP">
                                  <a:latin typeface="Cambria Math" panose="02040503050406030204" pitchFamily="18" charset="0"/>
                                </a:rPr>
                                <m:t>Δ</m:t>
                              </m:r>
                              <m:r>
                                <a:rPr lang="en-US" altLang="ja-JP" i="1">
                                  <a:latin typeface="Cambria Math" panose="02040503050406030204" pitchFamily="18" charset="0"/>
                                </a:rPr>
                                <m:t>𝐿</m:t>
                              </m:r>
                            </m:num>
                            <m:den>
                              <m:eqArr>
                                <m:eqArrPr>
                                  <m:ctrlPr>
                                    <a:rPr lang="en-US" altLang="ja-JP" i="1">
                                      <a:latin typeface="Cambria Math" panose="02040503050406030204" pitchFamily="18" charset="0"/>
                                    </a:rPr>
                                  </m:ctrlPr>
                                </m:eqArrPr>
                                <m:e>
                                  <m:r>
                                    <m:rPr>
                                      <m:sty m:val="p"/>
                                    </m:rPr>
                                    <a:rPr lang="en-US" altLang="ja-JP">
                                      <a:latin typeface="Cambria Math" panose="02040503050406030204" pitchFamily="18" charset="0"/>
                                    </a:rPr>
                                    <m:t>Δ</m:t>
                                  </m:r>
                                  <m:r>
                                    <a:rPr lang="en-US" altLang="ja-JP" i="1">
                                      <a:latin typeface="Cambria Math" panose="02040503050406030204" pitchFamily="18" charset="0"/>
                                    </a:rPr>
                                    <m:t>𝑆</m:t>
                                  </m:r>
                                </m:e>
                                <m:e>
                                  <m:r>
                                    <m:rPr>
                                      <m:sty m:val="p"/>
                                    </m:rPr>
                                    <a:rPr lang="en-US" altLang="ja-JP">
                                      <a:latin typeface="Cambria Math" panose="02040503050406030204" pitchFamily="18" charset="0"/>
                                    </a:rPr>
                                    <m:t>Δ</m:t>
                                  </m:r>
                                  <m:r>
                                    <a:rPr lang="en-US" altLang="ja-JP" i="1">
                                      <a:latin typeface="Cambria Math" panose="02040503050406030204" pitchFamily="18" charset="0"/>
                                    </a:rPr>
                                    <m:t>𝐶</m:t>
                                  </m:r>
                                </m:e>
                              </m:eqArr>
                            </m:den>
                          </m:f>
                        </m:e>
                      </m:d>
                      <m:r>
                        <m:rPr>
                          <m:aln/>
                        </m:rPr>
                        <a:rPr lang="en-US" altLang="ja-JP" b="0" i="1" smtClean="0">
                          <a:latin typeface="Cambria Math" panose="02040503050406030204" pitchFamily="18" charset="0"/>
                        </a:rPr>
                        <m:t>=</m:t>
                      </m:r>
                      <m:r>
                        <a:rPr lang="en-US" altLang="ja-JP" b="0" i="1" smtClean="0">
                          <a:latin typeface="Cambria Math" panose="02040503050406030204" pitchFamily="18" charset="0"/>
                        </a:rPr>
                        <m:t>𝐸</m:t>
                      </m:r>
                      <m:d>
                        <m:dPr>
                          <m:begChr m:val="["/>
                          <m:endChr m:val="]"/>
                          <m:ctrlPr>
                            <a:rPr lang="en-US" altLang="ja-JP" b="0" i="1" smtClean="0">
                              <a:latin typeface="Cambria Math" panose="02040503050406030204" pitchFamily="18" charset="0"/>
                            </a:rPr>
                          </m:ctrlPr>
                        </m:dPr>
                        <m:e>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𝑉</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𝑉</m:t>
                              </m:r>
                            </m:e>
                            <m:sub>
                              <m:r>
                                <a:rPr lang="en-US" altLang="ja-JP" b="0" i="1" smtClean="0">
                                  <a:latin typeface="Cambria Math" panose="02040503050406030204" pitchFamily="18" charset="0"/>
                                </a:rPr>
                                <m:t>0</m:t>
                              </m:r>
                            </m:sub>
                          </m:sSub>
                        </m:e>
                      </m:d>
                    </m:oMath>
                    <m:oMath xmlns:m="http://schemas.openxmlformats.org/officeDocument/2006/math">
                      <m:r>
                        <m:rPr>
                          <m:aln/>
                        </m:rPr>
                        <a:rPr lang="en-US" altLang="ja-JP" b="0" i="1" smtClean="0">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r>
                            <a:rPr lang="en-US" altLang="ja-JP" b="0" i="1" smtClean="0">
                              <a:latin typeface="Cambria Math" panose="02040503050406030204" pitchFamily="18" charset="0"/>
                            </a:rPr>
                            <m:t>−</m:t>
                          </m:r>
                          <m:r>
                            <a:rPr lang="en-US" altLang="ja-JP" b="0" i="1" smtClean="0">
                              <a:latin typeface="Cambria Math" panose="02040503050406030204" pitchFamily="18" charset="0"/>
                            </a:rPr>
                            <m:t>𝐾</m:t>
                          </m:r>
                        </m:sup>
                      </m:sSup>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i="1">
                              <a:latin typeface="Cambria Math" panose="02040503050406030204" pitchFamily="18" charset="0"/>
                            </a:rPr>
                            <m:t>0</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𝜇</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𝐼</m:t>
                          </m:r>
                          <m:r>
                            <a:rPr lang="en-US" altLang="ja-JP" b="0" i="1" smtClean="0">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r>
                                <a:rPr lang="en-US" altLang="ja-JP" b="0" i="1" smtClean="0">
                                  <a:latin typeface="Cambria Math" panose="02040503050406030204" pitchFamily="18" charset="0"/>
                                </a:rPr>
                                <m:t>−</m:t>
                              </m:r>
                              <m:r>
                                <a:rPr lang="en-US" altLang="ja-JP" b="0" i="1" smtClean="0">
                                  <a:latin typeface="Cambria Math" panose="02040503050406030204" pitchFamily="18" charset="0"/>
                                </a:rPr>
                                <m:t>𝐾</m:t>
                              </m:r>
                            </m:sup>
                          </m:sSup>
                        </m:e>
                      </m:d>
                      <m:r>
                        <a:rPr lang="en-US" altLang="ja-JP" b="0" i="0" smtClean="0">
                          <a:latin typeface="Cambria Math" panose="02040503050406030204" pitchFamily="18" charset="0"/>
                        </a:rPr>
                        <m:t>−</m:t>
                      </m:r>
                      <m:sSub>
                        <m:sSubPr>
                          <m:ctrlPr>
                            <a:rPr lang="en-US" altLang="ja-JP" b="0" i="1" smtClean="0">
                              <a:latin typeface="Cambria Math" panose="02040503050406030204" pitchFamily="18" charset="0"/>
                            </a:rPr>
                          </m:ctrlPr>
                        </m:sSubPr>
                        <m:e>
                          <m:r>
                            <m:rPr>
                              <m:sty m:val="p"/>
                            </m:rPr>
                            <a:rPr lang="en-US" altLang="ja-JP" b="0" i="0" smtClean="0">
                              <a:latin typeface="Cambria Math" panose="02040503050406030204" pitchFamily="18" charset="0"/>
                            </a:rPr>
                            <m:t>V</m:t>
                          </m:r>
                        </m:e>
                        <m:sub>
                          <m:r>
                            <a:rPr lang="en-US" altLang="ja-JP" b="0" i="0" smtClean="0">
                              <a:latin typeface="Cambria Math" panose="02040503050406030204" pitchFamily="18" charset="0"/>
                            </a:rPr>
                            <m:t>0</m:t>
                          </m:r>
                        </m:sub>
                      </m:sSub>
                    </m:oMath>
                    <m:oMath xmlns:m="http://schemas.openxmlformats.org/officeDocument/2006/math">
                      <m:r>
                        <m:rPr>
                          <m:aln/>
                        </m:rPr>
                        <a:rPr lang="en-US" altLang="ja-JP" b="0" i="1" smtClean="0">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𝐼</m:t>
                          </m:r>
                          <m:r>
                            <a:rPr lang="en-US" altLang="ja-JP" i="1">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r>
                                <a:rPr lang="en-US" altLang="ja-JP" i="1">
                                  <a:latin typeface="Cambria Math" panose="02040503050406030204" pitchFamily="18" charset="0"/>
                                </a:rPr>
                                <m:t>−</m:t>
                              </m:r>
                              <m:r>
                                <a:rPr lang="en-US" altLang="ja-JP" i="1">
                                  <a:latin typeface="Cambria Math" panose="02040503050406030204" pitchFamily="18" charset="0"/>
                                </a:rPr>
                                <m:t>𝐾</m:t>
                              </m:r>
                            </m:sup>
                          </m:sSup>
                        </m:e>
                      </m:d>
                      <m:d>
                        <m:dPr>
                          <m:ctrlPr>
                            <a:rPr lang="en-US" altLang="ja-JP" i="1">
                              <a:latin typeface="Cambria Math" panose="02040503050406030204" pitchFamily="18" charset="0"/>
                            </a:rPr>
                          </m:ctrlPr>
                        </m:dPr>
                        <m:e>
                          <m:r>
                            <a:rPr lang="en-US" altLang="ja-JP" i="1">
                              <a:latin typeface="Cambria Math" panose="02040503050406030204" pitchFamily="18" charset="0"/>
                            </a:rPr>
                            <m:t>𝜇</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i="1">
                                  <a:latin typeface="Cambria Math" panose="02040503050406030204" pitchFamily="18" charset="0"/>
                                </a:rPr>
                                <m:t>0</m:t>
                              </m:r>
                            </m:sub>
                          </m:sSub>
                        </m:e>
                      </m:d>
                    </m:oMath>
                  </m:oMathPara>
                </a14:m>
                <a:br>
                  <a:rPr lang="en-US" altLang="ja-JP" i="1">
                    <a:latin typeface="Cambria Math" panose="02040503050406030204" pitchFamily="18" charset="0"/>
                  </a:rPr>
                </a:br>
                <a:endParaRPr lang="ja-JP" altLang="en-US"/>
              </a:p>
            </p:txBody>
          </p:sp>
        </mc:Choice>
        <mc:Fallback xmlns="">
          <p:sp>
            <p:nvSpPr>
              <p:cNvPr id="16" name="テキスト ボックス 15">
                <a:extLst>
                  <a:ext uri="{FF2B5EF4-FFF2-40B4-BE49-F238E27FC236}">
                    <a16:creationId xmlns:a16="http://schemas.microsoft.com/office/drawing/2014/main" id="{40895DAD-8E26-A760-4BEE-48B4A0C10D21}"/>
                  </a:ext>
                </a:extLst>
              </p:cNvPr>
              <p:cNvSpPr txBox="1">
                <a:spLocks noRot="1" noChangeAspect="1" noMove="1" noResize="1" noEditPoints="1" noAdjustHandles="1" noChangeArrowheads="1" noChangeShapeType="1" noTextEdit="1"/>
              </p:cNvSpPr>
              <p:nvPr/>
            </p:nvSpPr>
            <p:spPr>
              <a:xfrm>
                <a:off x="2699971" y="4612147"/>
                <a:ext cx="5024582" cy="1338380"/>
              </a:xfrm>
              <a:prstGeom prst="rect">
                <a:avLst/>
              </a:prstGeom>
              <a:blipFill>
                <a:blip r:embed="rId5"/>
                <a:stretch>
                  <a:fillRect b="-1370"/>
                </a:stretch>
              </a:blipFill>
            </p:spPr>
            <p:txBody>
              <a:bodyPr/>
              <a:lstStyle/>
              <a:p>
                <a:r>
                  <a:rPr lang="en-US">
                    <a:noFill/>
                  </a:rPr>
                  <a:t> </a:t>
                </a:r>
              </a:p>
            </p:txBody>
          </p:sp>
        </mc:Fallback>
      </mc:AlternateContent>
    </p:spTree>
    <p:extLst>
      <p:ext uri="{BB962C8B-B14F-4D97-AF65-F5344CB8AC3E}">
        <p14:creationId xmlns:p14="http://schemas.microsoft.com/office/powerpoint/2010/main" val="15681693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7A398E-83B9-0E61-A9DA-8C7410E2662F}"/>
              </a:ext>
            </a:extLst>
          </p:cNvPr>
          <p:cNvSpPr>
            <a:spLocks noGrp="1"/>
          </p:cNvSpPr>
          <p:nvPr>
            <p:ph type="title"/>
          </p:nvPr>
        </p:nvSpPr>
        <p:spPr>
          <a:xfrm>
            <a:off x="838199" y="136525"/>
            <a:ext cx="10781145" cy="770948"/>
          </a:xfrm>
        </p:spPr>
        <p:txBody>
          <a:bodyPr>
            <a:normAutofit fontScale="90000"/>
          </a:bodyPr>
          <a:lstStyle/>
          <a:p>
            <a:r>
              <a:rPr kumimoji="1" lang="ja-JP" altLang="en-US" dirty="0"/>
              <a:t>イールドカーブの作成（</a:t>
            </a:r>
            <a:r>
              <a:rPr kumimoji="1" lang="en-US" altLang="ja-JP" dirty="0"/>
              <a:t>IRR Mean</a:t>
            </a:r>
            <a:r>
              <a:rPr kumimoji="1" lang="ja-JP" altLang="en-US" dirty="0"/>
              <a:t>以外）</a:t>
            </a:r>
            <a:r>
              <a:rPr kumimoji="1" lang="en-US" altLang="ja-JP" dirty="0"/>
              <a:t>[1][2]</a:t>
            </a:r>
            <a:endParaRPr kumimoji="1" lang="ja-JP" altLang="en-US" dirty="0"/>
          </a:p>
        </p:txBody>
      </p:sp>
      <p:sp>
        <p:nvSpPr>
          <p:cNvPr id="4" name="四角形: 角を丸くする 3">
            <a:extLst>
              <a:ext uri="{FF2B5EF4-FFF2-40B4-BE49-F238E27FC236}">
                <a16:creationId xmlns:a16="http://schemas.microsoft.com/office/drawing/2014/main" id="{017D2C7B-CE1C-C650-D967-158730C48AF5}"/>
              </a:ext>
            </a:extLst>
          </p:cNvPr>
          <p:cNvSpPr/>
          <p:nvPr/>
        </p:nvSpPr>
        <p:spPr>
          <a:xfrm>
            <a:off x="978876" y="907473"/>
            <a:ext cx="10374923" cy="914400"/>
          </a:xfrm>
          <a:prstGeom prst="round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400" dirty="0">
                <a:solidFill>
                  <a:schemeClr val="tx1"/>
                </a:solidFill>
              </a:rPr>
              <a:t>IRR Mean</a:t>
            </a:r>
            <a:r>
              <a:rPr lang="ja-JP" altLang="en-US" sz="2400" dirty="0">
                <a:solidFill>
                  <a:schemeClr val="tx1"/>
                </a:solidFill>
              </a:rPr>
              <a:t>以外は以下の</a:t>
            </a:r>
            <a:r>
              <a:rPr lang="en-US" altLang="ja-JP" sz="2400" dirty="0">
                <a:solidFill>
                  <a:schemeClr val="tx1"/>
                </a:solidFill>
              </a:rPr>
              <a:t>2</a:t>
            </a:r>
            <a:r>
              <a:rPr lang="ja-JP" altLang="en-US" sz="2400" dirty="0">
                <a:solidFill>
                  <a:schemeClr val="tx1"/>
                </a:solidFill>
              </a:rPr>
              <a:t>つの手順で作成．</a:t>
            </a:r>
            <a:endParaRPr lang="en-US" altLang="ja-JP" sz="2400" dirty="0">
              <a:solidFill>
                <a:schemeClr val="tx1"/>
              </a:solidFill>
            </a:endParaRPr>
          </a:p>
          <a:p>
            <a:r>
              <a:rPr kumimoji="1" lang="ja-JP" altLang="en-US" sz="2400" dirty="0">
                <a:solidFill>
                  <a:schemeClr val="tx1"/>
                </a:solidFill>
              </a:rPr>
              <a:t>①次元削減のため主成分分析</a:t>
            </a:r>
            <a:r>
              <a:rPr lang="ja-JP" altLang="en-US" sz="2400" dirty="0">
                <a:solidFill>
                  <a:schemeClr val="tx1"/>
                </a:solidFill>
              </a:rPr>
              <a:t>，</a:t>
            </a:r>
            <a:r>
              <a:rPr kumimoji="1" lang="ja-JP" altLang="en-US" sz="2400" dirty="0">
                <a:solidFill>
                  <a:schemeClr val="tx1"/>
                </a:solidFill>
              </a:rPr>
              <a:t>②ショックの方向・幅の定義</a:t>
            </a:r>
          </a:p>
        </p:txBody>
      </p:sp>
      <p:sp>
        <p:nvSpPr>
          <p:cNvPr id="10" name="正方形/長方形 9">
            <a:extLst>
              <a:ext uri="{FF2B5EF4-FFF2-40B4-BE49-F238E27FC236}">
                <a16:creationId xmlns:a16="http://schemas.microsoft.com/office/drawing/2014/main" id="{6FB9E6CA-2C58-5E4F-092D-A7D41E1EE19A}"/>
              </a:ext>
            </a:extLst>
          </p:cNvPr>
          <p:cNvSpPr/>
          <p:nvPr/>
        </p:nvSpPr>
        <p:spPr>
          <a:xfrm>
            <a:off x="1163603" y="1893454"/>
            <a:ext cx="3251380" cy="3602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rPr>
              <a:t>①次元削減のため主成分分析</a:t>
            </a:r>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C85386B3-E887-9F46-6A18-5FF29DCBC66C}"/>
                  </a:ext>
                </a:extLst>
              </p:cNvPr>
              <p:cNvSpPr txBox="1"/>
              <p:nvPr/>
            </p:nvSpPr>
            <p:spPr>
              <a:xfrm>
                <a:off x="1773382" y="2352962"/>
                <a:ext cx="8442036" cy="2055756"/>
              </a:xfrm>
              <a:prstGeom prst="rect">
                <a:avLst/>
              </a:prstGeom>
              <a:noFill/>
            </p:spPr>
            <p:txBody>
              <a:bodyPr wrap="square" rtlCol="0">
                <a:spAutoFit/>
              </a:bodyPr>
              <a:lstStyle/>
              <a:p>
                <a:pPr marL="285750" indent="-285750">
                  <a:buFont typeface="Wingdings" panose="05000000000000000000" pitchFamily="2" charset="2"/>
                  <a:buChar char="Ø"/>
                </a:pPr>
                <a:r>
                  <a:rPr lang="ja-JP" altLang="en-US" dirty="0"/>
                  <a:t>計算負荷削減のため，</a:t>
                </a:r>
                <a14:m>
                  <m:oMath xmlns:m="http://schemas.openxmlformats.org/officeDocument/2006/math">
                    <m:d>
                      <m:dPr>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𝐿</m:t>
                            </m:r>
                          </m:e>
                          <m:sub>
                            <m:r>
                              <a:rPr lang="en-US" altLang="ja-JP" b="0" i="1" smtClean="0">
                                <a:latin typeface="Cambria Math" panose="02040503050406030204" pitchFamily="18" charset="0"/>
                              </a:rPr>
                              <m:t>𝑡</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𝑆</m:t>
                            </m:r>
                          </m:e>
                          <m:sub>
                            <m:r>
                              <a:rPr lang="en-US" altLang="ja-JP" b="0" i="1" smtClean="0">
                                <a:latin typeface="Cambria Math" panose="02040503050406030204" pitchFamily="18" charset="0"/>
                              </a:rPr>
                              <m:t>𝑡</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𝐶</m:t>
                            </m:r>
                          </m:e>
                          <m:sub>
                            <m:r>
                              <a:rPr lang="en-US" altLang="ja-JP" b="0" i="1" smtClean="0">
                                <a:latin typeface="Cambria Math" panose="02040503050406030204" pitchFamily="18" charset="0"/>
                              </a:rPr>
                              <m:t>𝑡</m:t>
                            </m:r>
                          </m:sub>
                        </m:sSub>
                      </m:e>
                    </m:d>
                    <m:r>
                      <a:rPr lang="ja-JP" altLang="en-US" i="1">
                        <a:latin typeface="Cambria Math" panose="02040503050406030204" pitchFamily="18" charset="0"/>
                      </a:rPr>
                      <m:t>の</m:t>
                    </m:r>
                  </m:oMath>
                </a14:m>
                <a:r>
                  <a:rPr lang="ja-JP" altLang="en-US" dirty="0"/>
                  <a:t>分散共分散行列（</a:t>
                </a:r>
                <a14:m>
                  <m:oMath xmlns:m="http://schemas.openxmlformats.org/officeDocument/2006/math">
                    <m:r>
                      <a:rPr lang="en-US" altLang="ja-JP" b="0" i="1" smtClean="0">
                        <a:latin typeface="Cambria Math" panose="02040503050406030204" pitchFamily="18" charset="0"/>
                      </a:rPr>
                      <m:t>𝑃</m:t>
                    </m:r>
                  </m:oMath>
                </a14:m>
                <a:r>
                  <a:rPr lang="ja-JP" altLang="en-US" dirty="0"/>
                  <a:t>）を調整．</a:t>
                </a:r>
                <a:endParaRPr lang="en-US" altLang="ja-JP" dirty="0"/>
              </a:p>
              <a:p>
                <a:pPr marL="1200150" lvl="2" indent="-285750">
                  <a:buFont typeface="Wingdings" panose="05000000000000000000" pitchFamily="2" charset="2"/>
                  <a:buChar char="ü"/>
                </a:pPr>
                <a14:m>
                  <m:oMath xmlns:m="http://schemas.openxmlformats.org/officeDocument/2006/math">
                    <m:r>
                      <a:rPr lang="en-US" altLang="ja-JP" b="0" i="1" smtClean="0">
                        <a:latin typeface="Cambria Math" panose="02040503050406030204" pitchFamily="18" charset="0"/>
                      </a:rPr>
                      <m:t>𝑃</m:t>
                    </m:r>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𝑀</m:t>
                        </m:r>
                      </m:e>
                      <m:sup>
                        <m:r>
                          <a:rPr lang="en-US" altLang="ja-JP" b="0" i="1" smtClean="0">
                            <a:latin typeface="Cambria Math" panose="02040503050406030204" pitchFamily="18" charset="0"/>
                          </a:rPr>
                          <m:t>𝑇</m:t>
                        </m:r>
                      </m:sup>
                    </m:sSup>
                    <m:r>
                      <a:rPr lang="en-US" altLang="ja-JP" b="0" i="1" smtClean="0">
                        <a:latin typeface="Cambria Math" panose="02040503050406030204" pitchFamily="18" charset="0"/>
                      </a:rPr>
                      <m:t>𝑀</m:t>
                    </m:r>
                    <m:r>
                      <a:rPr lang="en-US" altLang="ja-JP" b="0" i="1" smtClean="0">
                        <a:latin typeface="Cambria Math" panose="02040503050406030204" pitchFamily="18" charset="0"/>
                      </a:rPr>
                      <m:t> </m:t>
                    </m:r>
                    <m:d>
                      <m:dPr>
                        <m:ctrlPr>
                          <a:rPr lang="en-US" altLang="ja-JP" b="0" i="1" smtClean="0">
                            <a:latin typeface="Cambria Math" panose="02040503050406030204" pitchFamily="18" charset="0"/>
                          </a:rPr>
                        </m:ctrlPr>
                      </m:dPr>
                      <m:e>
                        <m:r>
                          <a:rPr lang="ja-JP" altLang="en-US" i="1">
                            <a:latin typeface="Cambria Math" panose="02040503050406030204" pitchFamily="18" charset="0"/>
                          </a:rPr>
                          <m:t>コレスキー分解</m:t>
                        </m:r>
                      </m:e>
                    </m:d>
                  </m:oMath>
                </a14:m>
                <a:endParaRPr lang="en-US" altLang="ja-JP" b="0" dirty="0"/>
              </a:p>
              <a:p>
                <a:pPr marL="1200150" lvl="2" indent="-285750">
                  <a:buFont typeface="Wingdings" panose="05000000000000000000" pitchFamily="2" charset="2"/>
                  <a:buChar char="ü"/>
                </a:pPr>
                <a14:m>
                  <m:oMath xmlns:m="http://schemas.openxmlformats.org/officeDocument/2006/math">
                    <m:r>
                      <a:rPr lang="en-US" altLang="ja-JP" b="0" i="1" smtClean="0">
                        <a:latin typeface="Cambria Math" panose="02040503050406030204" pitchFamily="18" charset="0"/>
                      </a:rPr>
                      <m:t>𝑀</m:t>
                    </m:r>
                  </m:oMath>
                </a14:m>
                <a:r>
                  <a:rPr lang="ja-JP" altLang="en-US" b="0" dirty="0"/>
                  <a:t>を調整し</a:t>
                </a:r>
                <a14:m>
                  <m:oMath xmlns:m="http://schemas.openxmlformats.org/officeDocument/2006/math">
                    <m:r>
                      <a:rPr lang="en-US" altLang="ja-JP" i="1" dirty="0">
                        <a:latin typeface="Cambria Math" panose="02040503050406030204" pitchFamily="18" charset="0"/>
                      </a:rPr>
                      <m:t>𝑁</m:t>
                    </m:r>
                    <m:r>
                      <a:rPr lang="ja-JP" altLang="en-US" i="1">
                        <a:latin typeface="Cambria Math" panose="02040503050406030204" pitchFamily="18" charset="0"/>
                      </a:rPr>
                      <m:t>を</m:t>
                    </m:r>
                    <m:r>
                      <a:rPr lang="ja-JP" altLang="en-US" i="1" smtClean="0">
                        <a:latin typeface="Cambria Math" panose="02040503050406030204" pitchFamily="18" charset="0"/>
                      </a:rPr>
                      <m:t>定義</m:t>
                    </m:r>
                  </m:oMath>
                </a14:m>
                <a:endParaRPr lang="en-US" altLang="ja-JP" b="0" dirty="0"/>
              </a:p>
              <a:p>
                <a:pPr marL="1200150" lvl="2" indent="-285750">
                  <a:buFont typeface="Wingdings" panose="05000000000000000000" pitchFamily="2" charset="2"/>
                  <a:buChar char="ü"/>
                </a:pPr>
                <a14:m>
                  <m:oMath xmlns:m="http://schemas.openxmlformats.org/officeDocument/2006/math">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𝑃</m:t>
                        </m:r>
                      </m:e>
                      <m:sup>
                        <m:r>
                          <a:rPr lang="en-US" altLang="ja-JP" b="0" i="1" smtClean="0">
                            <a:latin typeface="Cambria Math" panose="02040503050406030204" pitchFamily="18" charset="0"/>
                          </a:rPr>
                          <m:t>′</m:t>
                        </m:r>
                      </m:sup>
                    </m:sSup>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𝑁</m:t>
                        </m:r>
                      </m:e>
                      <m:sup>
                        <m:r>
                          <a:rPr lang="en-US" altLang="ja-JP" b="0" i="1" smtClean="0">
                            <a:latin typeface="Cambria Math" panose="02040503050406030204" pitchFamily="18" charset="0"/>
                          </a:rPr>
                          <m:t>⊤</m:t>
                        </m:r>
                      </m:sup>
                    </m:sSup>
                    <m:r>
                      <a:rPr lang="en-US" altLang="ja-JP" b="0" i="1" smtClean="0">
                        <a:latin typeface="Cambria Math" panose="02040503050406030204" pitchFamily="18" charset="0"/>
                      </a:rPr>
                      <m:t>𝑁</m:t>
                    </m:r>
                    <m:r>
                      <a:rPr lang="ja-JP" altLang="en-US" i="1">
                        <a:latin typeface="Cambria Math" panose="02040503050406030204" pitchFamily="18" charset="0"/>
                      </a:rPr>
                      <m:t>を</m:t>
                    </m:r>
                    <m:r>
                      <a:rPr lang="ja-JP" altLang="en-US" i="1" smtClean="0">
                        <a:latin typeface="Cambria Math" panose="02040503050406030204" pitchFamily="18" charset="0"/>
                      </a:rPr>
                      <m:t>調整後</m:t>
                    </m:r>
                  </m:oMath>
                </a14:m>
                <a:r>
                  <a:rPr lang="ja-JP" altLang="en-US" b="0" dirty="0"/>
                  <a:t>の分散共分散行列とする</a:t>
                </a:r>
                <a:endParaRPr lang="en-US" altLang="ja-JP" b="0" dirty="0"/>
              </a:p>
              <a:p>
                <a:r>
                  <a:rPr lang="en-US" altLang="ja-JP" dirty="0"/>
                  <a:t>	</a:t>
                </a:r>
              </a:p>
              <a:p>
                <a:pPr marL="285750" indent="-285750">
                  <a:buFont typeface="Wingdings" panose="05000000000000000000" pitchFamily="2" charset="2"/>
                  <a:buChar char="Ø"/>
                </a:pPr>
                <a:r>
                  <a:rPr kumimoji="1" lang="ja-JP" altLang="en-US" dirty="0"/>
                  <a:t>調整後の分散共分散行列の固有ベクトルを求める</a:t>
                </a:r>
                <a:endParaRPr lang="en-US" altLang="ja-JP" dirty="0"/>
              </a:p>
              <a:p>
                <a:pPr marL="1200150" lvl="2" indent="-285750">
                  <a:buFont typeface="Wingdings" panose="05000000000000000000" pitchFamily="2" charset="2"/>
                  <a:buChar char="ü"/>
                </a:pPr>
                <a14:m>
                  <m:oMath xmlns:m="http://schemas.openxmlformats.org/officeDocument/2006/math">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𝑃</m:t>
                        </m:r>
                      </m:e>
                      <m:sup>
                        <m:r>
                          <a:rPr lang="en-US" altLang="ja-JP" b="0" i="1" smtClean="0">
                            <a:latin typeface="Cambria Math" panose="02040503050406030204" pitchFamily="18" charset="0"/>
                          </a:rPr>
                          <m:t>′</m:t>
                        </m:r>
                      </m:sup>
                    </m:sSup>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𝑒</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𝜆</m:t>
                        </m:r>
                      </m:e>
                      <m:sub>
                        <m:r>
                          <a:rPr lang="en-US" altLang="ja-JP" b="0" i="1" smtClean="0">
                            <a:latin typeface="Cambria Math" panose="02040503050406030204" pitchFamily="18" charset="0"/>
                          </a:rPr>
                          <m:t>𝑖</m:t>
                        </m:r>
                      </m:sub>
                    </m:sSub>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𝑒</m:t>
                        </m:r>
                      </m:e>
                      <m:sub>
                        <m:r>
                          <a:rPr lang="en-US" altLang="ja-JP" b="0" i="1" smtClean="0">
                            <a:latin typeface="Cambria Math" panose="02040503050406030204" pitchFamily="18" charset="0"/>
                          </a:rPr>
                          <m:t>𝑖</m:t>
                        </m:r>
                      </m:sub>
                    </m:sSub>
                  </m:oMath>
                </a14:m>
                <a:endParaRPr kumimoji="1" lang="en-US" altLang="ja-JP" dirty="0"/>
              </a:p>
            </p:txBody>
          </p:sp>
        </mc:Choice>
        <mc:Fallback xmlns="">
          <p:sp>
            <p:nvSpPr>
              <p:cNvPr id="12" name="テキスト ボックス 11">
                <a:extLst>
                  <a:ext uri="{FF2B5EF4-FFF2-40B4-BE49-F238E27FC236}">
                    <a16:creationId xmlns:a16="http://schemas.microsoft.com/office/drawing/2014/main" id="{C85386B3-E887-9F46-6A18-5FF29DCBC66C}"/>
                  </a:ext>
                </a:extLst>
              </p:cNvPr>
              <p:cNvSpPr txBox="1">
                <a:spLocks noRot="1" noChangeAspect="1" noMove="1" noResize="1" noEditPoints="1" noAdjustHandles="1" noChangeArrowheads="1" noChangeShapeType="1" noTextEdit="1"/>
              </p:cNvSpPr>
              <p:nvPr/>
            </p:nvSpPr>
            <p:spPr>
              <a:xfrm>
                <a:off x="1773382" y="2352962"/>
                <a:ext cx="8442036" cy="2055756"/>
              </a:xfrm>
              <a:prstGeom prst="rect">
                <a:avLst/>
              </a:prstGeom>
              <a:blipFill>
                <a:blip r:embed="rId2"/>
                <a:stretch>
                  <a:fillRect l="-505" t="-1484" b="-1484"/>
                </a:stretch>
              </a:blipFill>
            </p:spPr>
            <p:txBody>
              <a:bodyPr/>
              <a:lstStyle/>
              <a:p>
                <a:r>
                  <a:rPr lang="ja-JP" altLang="en-US">
                    <a:noFill/>
                  </a:rPr>
                  <a:t> </a:t>
                </a:r>
              </a:p>
            </p:txBody>
          </p:sp>
        </mc:Fallback>
      </mc:AlternateContent>
      <p:sp>
        <p:nvSpPr>
          <p:cNvPr id="13" name="正方形/長方形 12">
            <a:extLst>
              <a:ext uri="{FF2B5EF4-FFF2-40B4-BE49-F238E27FC236}">
                <a16:creationId xmlns:a16="http://schemas.microsoft.com/office/drawing/2014/main" id="{78EFABD7-7577-2312-673B-65ED870774CB}"/>
              </a:ext>
            </a:extLst>
          </p:cNvPr>
          <p:cNvSpPr/>
          <p:nvPr/>
        </p:nvSpPr>
        <p:spPr>
          <a:xfrm>
            <a:off x="978876" y="4438876"/>
            <a:ext cx="3251380" cy="3602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tx1"/>
                </a:solidFill>
              </a:rPr>
              <a:t>②ショックの方向・幅の定義</a:t>
            </a:r>
            <a:endParaRPr kumimoji="1" lang="ja-JP" altLang="en-US" dirty="0">
              <a:solidFill>
                <a:schemeClr val="tx1"/>
              </a:solidFill>
            </a:endParaRPr>
          </a:p>
        </p:txBody>
      </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D3DB14F6-2447-6FA8-F0B3-5E6EEC81A8DC}"/>
                  </a:ext>
                </a:extLst>
              </p:cNvPr>
              <p:cNvSpPr txBox="1"/>
              <p:nvPr/>
            </p:nvSpPr>
            <p:spPr>
              <a:xfrm>
                <a:off x="1773382" y="4969965"/>
                <a:ext cx="8442036" cy="646331"/>
              </a:xfrm>
              <a:prstGeom prst="rect">
                <a:avLst/>
              </a:prstGeom>
              <a:noFill/>
            </p:spPr>
            <p:txBody>
              <a:bodyPr wrap="square" rtlCol="0">
                <a:spAutoFit/>
              </a:bodyPr>
              <a:lstStyle/>
              <a:p>
                <a:pPr marL="285750" indent="-285750">
                  <a:buFont typeface="Wingdings" panose="05000000000000000000" pitchFamily="2" charset="2"/>
                  <a:buChar char="Ø"/>
                </a:pPr>
                <a14:m>
                  <m:oMath xmlns:m="http://schemas.openxmlformats.org/officeDocument/2006/math">
                    <m:r>
                      <a:rPr kumimoji="1" lang="en-US" altLang="ja-JP" b="0" i="1" smtClean="0">
                        <a:latin typeface="Cambria Math" panose="02040503050406030204" pitchFamily="18" charset="0"/>
                      </a:rPr>
                      <m:t>𝑀</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𝑒</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𝑀</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𝑒</m:t>
                        </m:r>
                      </m:e>
                      <m:sub>
                        <m:r>
                          <a:rPr kumimoji="1" lang="en-US" altLang="ja-JP" b="0" i="1" smtClean="0">
                            <a:latin typeface="Cambria Math" panose="02040503050406030204" pitchFamily="18" charset="0"/>
                          </a:rPr>
                          <m:t>2</m:t>
                        </m:r>
                      </m:sub>
                    </m:sSub>
                  </m:oMath>
                </a14:m>
                <a:r>
                  <a:rPr kumimoji="1" lang="ja-JP" altLang="en-US" dirty="0"/>
                  <a:t>は</a:t>
                </a:r>
                <a:r>
                  <a:rPr lang="en-US" altLang="ja-JP" dirty="0"/>
                  <a:t>Nelson-Siegel</a:t>
                </a:r>
                <a:r>
                  <a:rPr lang="ja-JP" altLang="en-US" dirty="0"/>
                  <a:t>パラメータの</a:t>
                </a:r>
                <a:r>
                  <a:rPr lang="en-US" altLang="ja-JP" dirty="0"/>
                  <a:t>1σ</a:t>
                </a:r>
                <a:r>
                  <a:rPr lang="ja-JP" altLang="en-US" dirty="0"/>
                  <a:t>の変位を表す．</a:t>
                </a:r>
                <a:endParaRPr lang="en-US" altLang="ja-JP" dirty="0"/>
              </a:p>
              <a:p>
                <a:pPr marL="285750" indent="-285750">
                  <a:buFont typeface="Wingdings" panose="05000000000000000000" pitchFamily="2" charset="2"/>
                  <a:buChar char="Ø"/>
                </a:pPr>
                <a14:m>
                  <m:oMath xmlns:m="http://schemas.openxmlformats.org/officeDocument/2006/math">
                    <m:r>
                      <a:rPr lang="en-US" altLang="ja-JP" b="0" i="1" smtClean="0">
                        <a:latin typeface="Cambria Math" panose="02040503050406030204" pitchFamily="18" charset="0"/>
                      </a:rPr>
                      <m:t>𝑀</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𝑒</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𝑀</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𝑒</m:t>
                        </m:r>
                      </m:e>
                      <m:sub>
                        <m:r>
                          <a:rPr lang="en-US" altLang="ja-JP" b="0" i="1" smtClean="0">
                            <a:latin typeface="Cambria Math" panose="02040503050406030204" pitchFamily="18" charset="0"/>
                          </a:rPr>
                          <m:t>2</m:t>
                        </m:r>
                      </m:sub>
                    </m:sSub>
                  </m:oMath>
                </a14:m>
                <a:r>
                  <a:rPr lang="ja-JP" altLang="en-US" dirty="0"/>
                  <a:t>を回転させることで，</a:t>
                </a:r>
                <a:r>
                  <a:rPr lang="en-US" altLang="ja-JP" dirty="0"/>
                  <a:t>Twist</a:t>
                </a:r>
                <a:r>
                  <a:rPr lang="ja-JP" altLang="en-US" dirty="0"/>
                  <a:t>ショックと</a:t>
                </a:r>
                <a:r>
                  <a:rPr lang="en-US" altLang="ja-JP" dirty="0"/>
                  <a:t>Level</a:t>
                </a:r>
                <a:r>
                  <a:rPr lang="ja-JP" altLang="en-US" dirty="0"/>
                  <a:t>ショックを得る</a:t>
                </a:r>
                <a:endParaRPr lang="en-US" altLang="ja-JP" dirty="0"/>
              </a:p>
            </p:txBody>
          </p:sp>
        </mc:Choice>
        <mc:Fallback xmlns="">
          <p:sp>
            <p:nvSpPr>
              <p:cNvPr id="15" name="テキスト ボックス 14">
                <a:extLst>
                  <a:ext uri="{FF2B5EF4-FFF2-40B4-BE49-F238E27FC236}">
                    <a16:creationId xmlns:a16="http://schemas.microsoft.com/office/drawing/2014/main" id="{D3DB14F6-2447-6FA8-F0B3-5E6EEC81A8DC}"/>
                  </a:ext>
                </a:extLst>
              </p:cNvPr>
              <p:cNvSpPr txBox="1">
                <a:spLocks noRot="1" noChangeAspect="1" noMove="1" noResize="1" noEditPoints="1" noAdjustHandles="1" noChangeArrowheads="1" noChangeShapeType="1" noTextEdit="1"/>
              </p:cNvSpPr>
              <p:nvPr/>
            </p:nvSpPr>
            <p:spPr>
              <a:xfrm>
                <a:off x="1773382" y="4969965"/>
                <a:ext cx="8442036" cy="646331"/>
              </a:xfrm>
              <a:prstGeom prst="rect">
                <a:avLst/>
              </a:prstGeom>
              <a:blipFill>
                <a:blip r:embed="rId3"/>
                <a:stretch>
                  <a:fillRect l="-505" t="-3774" b="-1509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78343DED-4212-E5BB-AE91-6AA5B6D8E287}"/>
                  </a:ext>
                </a:extLst>
              </p:cNvPr>
              <p:cNvSpPr txBox="1"/>
              <p:nvPr/>
            </p:nvSpPr>
            <p:spPr>
              <a:xfrm>
                <a:off x="2604566" y="5787167"/>
                <a:ext cx="6096000" cy="6463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ja-JP" i="1" smtClean="0">
                          <a:latin typeface="Cambria Math" panose="02040503050406030204" pitchFamily="18" charset="0"/>
                        </a:rPr>
                        <m:t>Tw</m:t>
                      </m:r>
                      <m:r>
                        <m:rPr>
                          <m:sty m:val="p"/>
                        </m:rPr>
                        <a:rPr lang="en-US" altLang="ja-JP" b="0" i="0" smtClean="0">
                          <a:latin typeface="Cambria Math" panose="02040503050406030204" pitchFamily="18" charset="0"/>
                        </a:rPr>
                        <m:t>ist</m:t>
                      </m:r>
                      <m:r>
                        <a:rPr lang="en-US" altLang="ja-JP" b="0" i="0" smtClean="0">
                          <a:latin typeface="Cambria Math" panose="02040503050406030204" pitchFamily="18" charset="0"/>
                        </a:rPr>
                        <m:t>=</m:t>
                      </m:r>
                      <m:r>
                        <a:rPr lang="en-US" altLang="ja-JP" b="0" i="1" smtClean="0">
                          <a:latin typeface="Cambria Math" panose="02040503050406030204" pitchFamily="18" charset="0"/>
                        </a:rPr>
                        <m:t>𝑀</m:t>
                      </m:r>
                      <m:d>
                        <m:dPr>
                          <m:ctrlPr>
                            <a:rPr lang="en-US" altLang="ja-JP" b="0" i="1" smtClean="0">
                              <a:latin typeface="Cambria Math" panose="02040503050406030204" pitchFamily="18" charset="0"/>
                            </a:rPr>
                          </m:ctrlPr>
                        </m:dPr>
                        <m:e>
                          <m:r>
                            <m:rPr>
                              <m:sty m:val="p"/>
                            </m:rPr>
                            <a:rPr lang="en-US" altLang="ja-JP" b="0" i="0" smtClean="0">
                              <a:latin typeface="Cambria Math" panose="02040503050406030204" pitchFamily="18" charset="0"/>
                            </a:rPr>
                            <m:t>cos</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𝜃</m:t>
                              </m:r>
                            </m:e>
                          </m:d>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𝑒</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m:t>
                          </m:r>
                          <m:r>
                            <m:rPr>
                              <m:sty m:val="p"/>
                            </m:rPr>
                            <a:rPr lang="en-US" altLang="ja-JP" b="0" i="0" smtClean="0">
                              <a:latin typeface="Cambria Math" panose="02040503050406030204" pitchFamily="18" charset="0"/>
                            </a:rPr>
                            <m:t>sin</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𝜃</m:t>
                              </m:r>
                            </m:e>
                          </m:d>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𝑒</m:t>
                              </m:r>
                            </m:e>
                            <m:sub>
                              <m:r>
                                <a:rPr lang="en-US" altLang="ja-JP" b="0" i="1" smtClean="0">
                                  <a:latin typeface="Cambria Math" panose="02040503050406030204" pitchFamily="18" charset="0"/>
                                </a:rPr>
                                <m:t>1</m:t>
                              </m:r>
                            </m:sub>
                          </m:sSub>
                        </m:e>
                      </m:d>
                    </m:oMath>
                    <m:oMath xmlns:m="http://schemas.openxmlformats.org/officeDocument/2006/math">
                      <m:r>
                        <m:rPr>
                          <m:sty m:val="p"/>
                        </m:rPr>
                        <a:rPr lang="en-US" altLang="ja-JP" b="0" i="0" smtClean="0">
                          <a:latin typeface="Cambria Math" panose="02040503050406030204" pitchFamily="18" charset="0"/>
                        </a:rPr>
                        <m:t>Level</m:t>
                      </m:r>
                      <m:r>
                        <a:rPr lang="en-US" altLang="ja-JP" b="0" i="1" smtClean="0">
                          <a:latin typeface="Cambria Math" panose="02040503050406030204" pitchFamily="18" charset="0"/>
                        </a:rPr>
                        <m:t>=</m:t>
                      </m:r>
                      <m:r>
                        <a:rPr lang="en-US" altLang="ja-JP" b="0" i="1" smtClean="0">
                          <a:latin typeface="Cambria Math" panose="02040503050406030204" pitchFamily="18" charset="0"/>
                        </a:rPr>
                        <m:t>𝑀</m:t>
                      </m:r>
                      <m:d>
                        <m:dPr>
                          <m:ctrlPr>
                            <a:rPr lang="en-US" altLang="ja-JP" b="0" i="1" smtClean="0">
                              <a:latin typeface="Cambria Math" panose="02040503050406030204" pitchFamily="18" charset="0"/>
                            </a:rPr>
                          </m:ctrlPr>
                        </m:dPr>
                        <m:e>
                          <m:r>
                            <m:rPr>
                              <m:sty m:val="p"/>
                            </m:rPr>
                            <a:rPr lang="en-US" altLang="ja-JP" b="0" i="0" smtClean="0">
                              <a:latin typeface="Cambria Math" panose="02040503050406030204" pitchFamily="18" charset="0"/>
                            </a:rPr>
                            <m:t>cos</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𝜃</m:t>
                              </m:r>
                            </m:e>
                          </m:d>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𝑒</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r>
                            <m:rPr>
                              <m:sty m:val="p"/>
                            </m:rPr>
                            <a:rPr lang="en-US" altLang="ja-JP" b="0" i="0" smtClean="0">
                              <a:latin typeface="Cambria Math" panose="02040503050406030204" pitchFamily="18" charset="0"/>
                            </a:rPr>
                            <m:t>sin</m:t>
                          </m:r>
                          <m:d>
                            <m:dPr>
                              <m:ctrlPr>
                                <a:rPr lang="en-US" altLang="ja-JP" i="1">
                                  <a:latin typeface="Cambria Math" panose="02040503050406030204" pitchFamily="18" charset="0"/>
                                </a:rPr>
                              </m:ctrlPr>
                            </m:dPr>
                            <m:e>
                              <m:r>
                                <a:rPr lang="en-US" altLang="ja-JP" i="1">
                                  <a:latin typeface="Cambria Math" panose="02040503050406030204" pitchFamily="18" charset="0"/>
                                </a:rPr>
                                <m:t>𝜃</m:t>
                              </m:r>
                            </m:e>
                          </m:d>
                          <m:sSub>
                            <m:sSubPr>
                              <m:ctrlPr>
                                <a:rPr lang="en-US" altLang="ja-JP" i="1">
                                  <a:latin typeface="Cambria Math" panose="02040503050406030204" pitchFamily="18" charset="0"/>
                                </a:rPr>
                              </m:ctrlPr>
                            </m:sSubPr>
                            <m:e>
                              <m:r>
                                <a:rPr lang="en-US" altLang="ja-JP" i="1">
                                  <a:latin typeface="Cambria Math" panose="02040503050406030204" pitchFamily="18" charset="0"/>
                                </a:rPr>
                                <m:t>𝑒</m:t>
                              </m:r>
                            </m:e>
                            <m:sub>
                              <m:r>
                                <a:rPr lang="en-US" altLang="ja-JP" b="0" i="1" smtClean="0">
                                  <a:latin typeface="Cambria Math" panose="02040503050406030204" pitchFamily="18" charset="0"/>
                                </a:rPr>
                                <m:t>2</m:t>
                              </m:r>
                            </m:sub>
                          </m:sSub>
                        </m:e>
                      </m:d>
                    </m:oMath>
                  </m:oMathPara>
                </a14:m>
                <a:endParaRPr kumimoji="1" lang="ja-JP" altLang="en-US" dirty="0"/>
              </a:p>
            </p:txBody>
          </p:sp>
        </mc:Choice>
        <mc:Fallback xmlns="">
          <p:sp>
            <p:nvSpPr>
              <p:cNvPr id="17" name="テキスト ボックス 16">
                <a:extLst>
                  <a:ext uri="{FF2B5EF4-FFF2-40B4-BE49-F238E27FC236}">
                    <a16:creationId xmlns:a16="http://schemas.microsoft.com/office/drawing/2014/main" id="{78343DED-4212-E5BB-AE91-6AA5B6D8E287}"/>
                  </a:ext>
                </a:extLst>
              </p:cNvPr>
              <p:cNvSpPr txBox="1">
                <a:spLocks noRot="1" noChangeAspect="1" noMove="1" noResize="1" noEditPoints="1" noAdjustHandles="1" noChangeArrowheads="1" noChangeShapeType="1" noTextEdit="1"/>
              </p:cNvSpPr>
              <p:nvPr/>
            </p:nvSpPr>
            <p:spPr>
              <a:xfrm>
                <a:off x="2604566" y="5787167"/>
                <a:ext cx="6096000" cy="646331"/>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184927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7A398E-83B9-0E61-A9DA-8C7410E2662F}"/>
              </a:ext>
            </a:extLst>
          </p:cNvPr>
          <p:cNvSpPr>
            <a:spLocks noGrp="1"/>
          </p:cNvSpPr>
          <p:nvPr>
            <p:ph type="title"/>
          </p:nvPr>
        </p:nvSpPr>
        <p:spPr/>
        <p:txBody>
          <a:bodyPr>
            <a:normAutofit fontScale="90000"/>
          </a:bodyPr>
          <a:lstStyle/>
          <a:p>
            <a:r>
              <a:rPr kumimoji="1" lang="ja-JP" altLang="en-US" dirty="0"/>
              <a:t>イールドカーブの作成（</a:t>
            </a:r>
            <a:r>
              <a:rPr kumimoji="1" lang="en-US" altLang="ja-JP" dirty="0"/>
              <a:t>IRR Mean</a:t>
            </a:r>
            <a:r>
              <a:rPr kumimoji="1" lang="ja-JP" altLang="en-US" dirty="0"/>
              <a:t>以外）</a:t>
            </a:r>
            <a:r>
              <a:rPr kumimoji="1" lang="en-US" altLang="ja-JP" dirty="0"/>
              <a:t>[2]</a:t>
            </a:r>
            <a:endParaRPr kumimoji="1" lang="ja-JP" altLang="en-US" dirty="0"/>
          </a:p>
        </p:txBody>
      </p:sp>
      <p:sp>
        <p:nvSpPr>
          <p:cNvPr id="4" name="四角形: 角を丸くする 3">
            <a:extLst>
              <a:ext uri="{FF2B5EF4-FFF2-40B4-BE49-F238E27FC236}">
                <a16:creationId xmlns:a16="http://schemas.microsoft.com/office/drawing/2014/main" id="{017D2C7B-CE1C-C650-D967-158730C48AF5}"/>
              </a:ext>
            </a:extLst>
          </p:cNvPr>
          <p:cNvSpPr/>
          <p:nvPr/>
        </p:nvSpPr>
        <p:spPr>
          <a:xfrm>
            <a:off x="978876" y="907473"/>
            <a:ext cx="10374923" cy="914400"/>
          </a:xfrm>
          <a:prstGeom prst="round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400" dirty="0">
                <a:solidFill>
                  <a:schemeClr val="tx1"/>
                </a:solidFill>
              </a:rPr>
              <a:t>主成分分析では，計算負荷を下げるため，調整後の分散共分散行列</a:t>
            </a:r>
            <a:r>
              <a:rPr lang="ja-JP" altLang="en-US" sz="2400" dirty="0">
                <a:solidFill>
                  <a:schemeClr val="tx1"/>
                </a:solidFill>
              </a:rPr>
              <a:t>を使う</a:t>
            </a:r>
            <a:endParaRPr lang="en-US" altLang="ja-JP" sz="2400" dirty="0">
              <a:solidFill>
                <a:schemeClr val="tx1"/>
              </a:solidFill>
            </a:endParaRPr>
          </a:p>
        </p:txBody>
      </p:sp>
      <p:sp>
        <p:nvSpPr>
          <p:cNvPr id="5" name="正方形/長方形 4">
            <a:extLst>
              <a:ext uri="{FF2B5EF4-FFF2-40B4-BE49-F238E27FC236}">
                <a16:creationId xmlns:a16="http://schemas.microsoft.com/office/drawing/2014/main" id="{F972476F-52AE-47D8-9EE4-F29218CAE118}"/>
              </a:ext>
            </a:extLst>
          </p:cNvPr>
          <p:cNvSpPr/>
          <p:nvPr/>
        </p:nvSpPr>
        <p:spPr>
          <a:xfrm>
            <a:off x="996513" y="2019729"/>
            <a:ext cx="2143014" cy="369332"/>
          </a:xfrm>
          <a:prstGeom prst="rect">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標準的な分析方法</a:t>
            </a:r>
          </a:p>
        </p:txBody>
      </p:sp>
      <p:sp>
        <p:nvSpPr>
          <p:cNvPr id="8" name="テキスト ボックス 7">
            <a:extLst>
              <a:ext uri="{FF2B5EF4-FFF2-40B4-BE49-F238E27FC236}">
                <a16:creationId xmlns:a16="http://schemas.microsoft.com/office/drawing/2014/main" id="{35B11B7B-3325-0AE4-B1CC-17BD9EDF488E}"/>
              </a:ext>
            </a:extLst>
          </p:cNvPr>
          <p:cNvSpPr txBox="1"/>
          <p:nvPr/>
        </p:nvSpPr>
        <p:spPr>
          <a:xfrm>
            <a:off x="1163605" y="2607247"/>
            <a:ext cx="4932396" cy="369332"/>
          </a:xfrm>
          <a:prstGeom prst="rect">
            <a:avLst/>
          </a:prstGeom>
          <a:noFill/>
        </p:spPr>
        <p:txBody>
          <a:bodyPr wrap="square" rtlCol="0">
            <a:spAutoFit/>
          </a:bodyPr>
          <a:lstStyle/>
          <a:p>
            <a:r>
              <a:rPr lang="ja-JP" altLang="en-US" dirty="0"/>
              <a:t>●</a:t>
            </a:r>
            <a:r>
              <a:rPr kumimoji="1" lang="ja-JP" altLang="en-US" dirty="0"/>
              <a:t>各年限を変数として分散共分散行列を計算</a:t>
            </a:r>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22DBFDC1-1A39-5A11-6372-1C84C7F7FC24}"/>
                  </a:ext>
                </a:extLst>
              </p:cNvPr>
              <p:cNvSpPr txBox="1"/>
              <p:nvPr/>
            </p:nvSpPr>
            <p:spPr>
              <a:xfrm>
                <a:off x="1579329" y="3099036"/>
                <a:ext cx="4315797" cy="8917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rPr>
                        <m:t>𝑆</m:t>
                      </m:r>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m>
                            <m:mPr>
                              <m:mcs>
                                <m:mc>
                                  <m:mcPr>
                                    <m:count m:val="3"/>
                                    <m:mcJc m:val="center"/>
                                  </m:mcPr>
                                </m:mc>
                              </m:mcs>
                              <m:ctrlPr>
                                <a:rPr kumimoji="1" lang="en-US" altLang="ja-JP" b="0" i="1" smtClean="0">
                                  <a:latin typeface="Cambria Math" panose="02040503050406030204" pitchFamily="18" charset="0"/>
                                </a:rPr>
                              </m:ctrlPr>
                            </m:mPr>
                            <m:mr>
                              <m:e>
                                <m:r>
                                  <m:rPr>
                                    <m:sty m:val="p"/>
                                    <m:brk m:alnAt="7"/>
                                  </m:rPr>
                                  <a:rPr kumimoji="1" lang="en-US" altLang="ja-JP" b="0" i="0" smtClean="0">
                                    <a:latin typeface="Cambria Math" panose="02040503050406030204" pitchFamily="18" charset="0"/>
                                  </a:rPr>
                                  <m:t>C</m:t>
                                </m:r>
                                <m:r>
                                  <m:rPr>
                                    <m:sty m:val="p"/>
                                  </m:rPr>
                                  <a:rPr kumimoji="1" lang="en-US" altLang="ja-JP" b="0" i="0" smtClean="0">
                                    <a:latin typeface="Cambria Math" panose="02040503050406030204" pitchFamily="18" charset="0"/>
                                  </a:rPr>
                                  <m:t>ov</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,1</m:t>
                                        </m:r>
                                      </m:sub>
                                    </m:sSub>
                                  </m:e>
                                </m:d>
                              </m:e>
                              <m:e>
                                <m:r>
                                  <a:rPr kumimoji="1" lang="en-US" altLang="ja-JP" b="0" i="1" smtClean="0">
                                    <a:latin typeface="Cambria Math" panose="02040503050406030204" pitchFamily="18" charset="0"/>
                                  </a:rPr>
                                  <m:t>⋯</m:t>
                                </m:r>
                              </m:e>
                              <m:e>
                                <m:r>
                                  <m:rPr>
                                    <m:sty m:val="p"/>
                                    <m:brk m:alnAt="7"/>
                                  </m:rPr>
                                  <a:rPr lang="en-US" altLang="ja-JP">
                                    <a:latin typeface="Cambria Math" panose="02040503050406030204" pitchFamily="18" charset="0"/>
                                  </a:rPr>
                                  <m:t>C</m:t>
                                </m:r>
                                <m:r>
                                  <m:rPr>
                                    <m:sty m:val="p"/>
                                  </m:rPr>
                                  <a:rPr lang="en-US" altLang="ja-JP">
                                    <a:latin typeface="Cambria Math" panose="02040503050406030204" pitchFamily="18" charset="0"/>
                                  </a:rPr>
                                  <m:t>ov</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b="0" i="1" smtClean="0">
                                            <a:latin typeface="Cambria Math" panose="02040503050406030204" pitchFamily="18" charset="0"/>
                                          </a:rPr>
                                          <m:t>𝑡</m:t>
                                        </m:r>
                                        <m:r>
                                          <a:rPr lang="en-US" altLang="ja-JP" i="1">
                                            <a:latin typeface="Cambria Math" panose="02040503050406030204" pitchFamily="18" charset="0"/>
                                          </a:rPr>
                                          <m:t>,1</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b="0" i="1" smtClean="0">
                                            <a:latin typeface="Cambria Math" panose="02040503050406030204" pitchFamily="18" charset="0"/>
                                          </a:rPr>
                                          <m:t>𝑡</m:t>
                                        </m:r>
                                        <m:r>
                                          <a:rPr lang="en-US" altLang="ja-JP" i="1">
                                            <a:latin typeface="Cambria Math" panose="02040503050406030204" pitchFamily="18" charset="0"/>
                                          </a:rPr>
                                          <m:t>,</m:t>
                                        </m:r>
                                        <m:r>
                                          <a:rPr lang="en-US" altLang="ja-JP" b="0" i="1" smtClean="0">
                                            <a:latin typeface="Cambria Math" panose="02040503050406030204" pitchFamily="18" charset="0"/>
                                          </a:rPr>
                                          <m:t>𝑀</m:t>
                                        </m:r>
                                      </m:sub>
                                    </m:sSub>
                                  </m:e>
                                </m:d>
                              </m:e>
                            </m:mr>
                            <m:mr>
                              <m:e>
                                <m:r>
                                  <a:rPr kumimoji="1" lang="en-US" altLang="ja-JP" b="0" i="1" smtClean="0">
                                    <a:latin typeface="Cambria Math" panose="02040503050406030204" pitchFamily="18" charset="0"/>
                                  </a:rPr>
                                  <m:t>⋮</m:t>
                                </m:r>
                              </m:e>
                              <m:e>
                                <m:r>
                                  <a:rPr kumimoji="1" lang="en-US" altLang="ja-JP" b="0" i="1" smtClean="0">
                                    <a:latin typeface="Cambria Math" panose="02040503050406030204" pitchFamily="18" charset="0"/>
                                  </a:rPr>
                                  <m:t>⋱</m:t>
                                </m:r>
                              </m:e>
                              <m:e>
                                <m:r>
                                  <a:rPr kumimoji="1" lang="en-US" altLang="ja-JP" b="0" i="1" smtClean="0">
                                    <a:latin typeface="Cambria Math" panose="02040503050406030204" pitchFamily="18" charset="0"/>
                                  </a:rPr>
                                  <m:t>⋮</m:t>
                                </m:r>
                              </m:e>
                            </m:mr>
                            <m:mr>
                              <m:e>
                                <m:r>
                                  <m:rPr>
                                    <m:sty m:val="p"/>
                                    <m:brk m:alnAt="7"/>
                                  </m:rPr>
                                  <a:rPr lang="en-US" altLang="ja-JP">
                                    <a:latin typeface="Cambria Math" panose="02040503050406030204" pitchFamily="18" charset="0"/>
                                  </a:rPr>
                                  <m:t>C</m:t>
                                </m:r>
                                <m:r>
                                  <m:rPr>
                                    <m:sty m:val="p"/>
                                  </m:rPr>
                                  <a:rPr lang="en-US" altLang="ja-JP">
                                    <a:latin typeface="Cambria Math" panose="02040503050406030204" pitchFamily="18" charset="0"/>
                                  </a:rPr>
                                  <m:t>ov</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b="0" i="1" smtClean="0">
                                            <a:latin typeface="Cambria Math" panose="02040503050406030204" pitchFamily="18" charset="0"/>
                                          </a:rPr>
                                          <m:t>𝑡</m:t>
                                        </m:r>
                                        <m:r>
                                          <a:rPr lang="en-US" altLang="ja-JP" i="1">
                                            <a:latin typeface="Cambria Math" panose="02040503050406030204" pitchFamily="18" charset="0"/>
                                          </a:rPr>
                                          <m:t>,</m:t>
                                        </m:r>
                                        <m:r>
                                          <a:rPr lang="en-US" altLang="ja-JP" b="0" i="1" smtClean="0">
                                            <a:latin typeface="Cambria Math" panose="02040503050406030204" pitchFamily="18" charset="0"/>
                                          </a:rPr>
                                          <m:t>𝑀</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b="0" i="1" smtClean="0">
                                            <a:latin typeface="Cambria Math" panose="02040503050406030204" pitchFamily="18" charset="0"/>
                                          </a:rPr>
                                          <m:t>𝑡</m:t>
                                        </m:r>
                                        <m:r>
                                          <a:rPr lang="en-US" altLang="ja-JP" i="1">
                                            <a:latin typeface="Cambria Math" panose="02040503050406030204" pitchFamily="18" charset="0"/>
                                          </a:rPr>
                                          <m:t>,</m:t>
                                        </m:r>
                                        <m:r>
                                          <a:rPr lang="en-US" altLang="ja-JP" b="0" i="1" smtClean="0">
                                            <a:latin typeface="Cambria Math" panose="02040503050406030204" pitchFamily="18" charset="0"/>
                                          </a:rPr>
                                          <m:t>1</m:t>
                                        </m:r>
                                      </m:sub>
                                    </m:sSub>
                                  </m:e>
                                </m:d>
                              </m:e>
                              <m:e>
                                <m:r>
                                  <a:rPr kumimoji="1" lang="en-US" altLang="ja-JP" b="0" i="1" smtClean="0">
                                    <a:latin typeface="Cambria Math" panose="02040503050406030204" pitchFamily="18" charset="0"/>
                                  </a:rPr>
                                  <m:t>⋯</m:t>
                                </m:r>
                              </m:e>
                              <m:e>
                                <m:r>
                                  <m:rPr>
                                    <m:sty m:val="p"/>
                                    <m:brk m:alnAt="7"/>
                                  </m:rPr>
                                  <a:rPr lang="en-US" altLang="ja-JP">
                                    <a:latin typeface="Cambria Math" panose="02040503050406030204" pitchFamily="18" charset="0"/>
                                  </a:rPr>
                                  <m:t>C</m:t>
                                </m:r>
                                <m:r>
                                  <m:rPr>
                                    <m:sty m:val="p"/>
                                  </m:rPr>
                                  <a:rPr lang="en-US" altLang="ja-JP">
                                    <a:latin typeface="Cambria Math" panose="02040503050406030204" pitchFamily="18" charset="0"/>
                                  </a:rPr>
                                  <m:t>ov</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b="0" i="1" smtClean="0">
                                            <a:latin typeface="Cambria Math" panose="02040503050406030204" pitchFamily="18" charset="0"/>
                                          </a:rPr>
                                          <m:t>𝑡</m:t>
                                        </m:r>
                                        <m:r>
                                          <a:rPr lang="en-US" altLang="ja-JP" i="1">
                                            <a:latin typeface="Cambria Math" panose="02040503050406030204" pitchFamily="18" charset="0"/>
                                          </a:rPr>
                                          <m:t>,</m:t>
                                        </m:r>
                                        <m:r>
                                          <a:rPr lang="en-US" altLang="ja-JP" b="0" i="1" smtClean="0">
                                            <a:latin typeface="Cambria Math" panose="02040503050406030204" pitchFamily="18" charset="0"/>
                                          </a:rPr>
                                          <m:t>𝑀</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b="0" i="1" smtClean="0">
                                            <a:latin typeface="Cambria Math" panose="02040503050406030204" pitchFamily="18" charset="0"/>
                                          </a:rPr>
                                          <m:t>𝑡</m:t>
                                        </m:r>
                                        <m:r>
                                          <a:rPr lang="en-US" altLang="ja-JP" i="1">
                                            <a:latin typeface="Cambria Math" panose="02040503050406030204" pitchFamily="18" charset="0"/>
                                          </a:rPr>
                                          <m:t>,</m:t>
                                        </m:r>
                                        <m:r>
                                          <a:rPr lang="en-US" altLang="ja-JP" i="1">
                                            <a:latin typeface="Cambria Math" panose="02040503050406030204" pitchFamily="18" charset="0"/>
                                          </a:rPr>
                                          <m:t>𝑀</m:t>
                                        </m:r>
                                      </m:sub>
                                    </m:sSub>
                                  </m:e>
                                </m:d>
                              </m:e>
                            </m:mr>
                          </m:m>
                        </m:e>
                      </m:d>
                    </m:oMath>
                  </m:oMathPara>
                </a14:m>
                <a:endParaRPr kumimoji="1" lang="ja-JP" altLang="en-US" dirty="0"/>
              </a:p>
            </p:txBody>
          </p:sp>
        </mc:Choice>
        <mc:Fallback xmlns="">
          <p:sp>
            <p:nvSpPr>
              <p:cNvPr id="10" name="テキスト ボックス 9">
                <a:extLst>
                  <a:ext uri="{FF2B5EF4-FFF2-40B4-BE49-F238E27FC236}">
                    <a16:creationId xmlns:a16="http://schemas.microsoft.com/office/drawing/2014/main" id="{22DBFDC1-1A39-5A11-6372-1C84C7F7FC24}"/>
                  </a:ext>
                </a:extLst>
              </p:cNvPr>
              <p:cNvSpPr txBox="1">
                <a:spLocks noRot="1" noChangeAspect="1" noMove="1" noResize="1" noEditPoints="1" noAdjustHandles="1" noChangeArrowheads="1" noChangeShapeType="1" noTextEdit="1"/>
              </p:cNvSpPr>
              <p:nvPr/>
            </p:nvSpPr>
            <p:spPr>
              <a:xfrm>
                <a:off x="1579329" y="3099036"/>
                <a:ext cx="4315797" cy="891719"/>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E5CF5C05-4DC0-3137-9F2F-461E3F1AB744}"/>
                  </a:ext>
                </a:extLst>
              </p:cNvPr>
              <p:cNvSpPr txBox="1"/>
              <p:nvPr/>
            </p:nvSpPr>
            <p:spPr>
              <a:xfrm>
                <a:off x="1920328" y="4258390"/>
                <a:ext cx="3911690" cy="386068"/>
              </a:xfrm>
              <a:prstGeom prst="rect">
                <a:avLst/>
              </a:prstGeom>
              <a:noFill/>
            </p:spPr>
            <p:txBody>
              <a:bodyPr wrap="square">
                <a:spAutoFit/>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𝑐</m:t>
                        </m:r>
                      </m:sub>
                    </m:sSub>
                    <m:r>
                      <a:rPr lang="ja-JP" altLang="en-US" i="1">
                        <a:latin typeface="Cambria Math" panose="02040503050406030204" pitchFamily="18" charset="0"/>
                      </a:rPr>
                      <m:t>：</m:t>
                    </m:r>
                    <m:r>
                      <a:rPr lang="ja-JP" altLang="en-US" i="1" smtClean="0">
                        <a:latin typeface="Cambria Math" panose="02040503050406030204" pitchFamily="18" charset="0"/>
                      </a:rPr>
                      <m:t>時刻</m:t>
                    </m:r>
                    <m:r>
                      <a:rPr lang="en-US" altLang="ja-JP" b="0" i="1" smtClean="0">
                        <a:latin typeface="Cambria Math" panose="02040503050406030204" pitchFamily="18" charset="0"/>
                      </a:rPr>
                      <m:t>𝑡</m:t>
                    </m:r>
                    <m:r>
                      <a:rPr lang="ja-JP" altLang="en-US" i="1">
                        <a:latin typeface="Cambria Math" panose="02040503050406030204" pitchFamily="18" charset="0"/>
                      </a:rPr>
                      <m:t>，</m:t>
                    </m:r>
                  </m:oMath>
                </a14:m>
                <a:r>
                  <a:rPr lang="ja-JP" altLang="en-US" dirty="0"/>
                  <a:t>年限</a:t>
                </a:r>
                <a14:m>
                  <m:oMath xmlns:m="http://schemas.openxmlformats.org/officeDocument/2006/math">
                    <m:r>
                      <a:rPr lang="en-US" altLang="ja-JP" b="0" i="1" dirty="0" smtClean="0">
                        <a:latin typeface="Cambria Math" panose="02040503050406030204" pitchFamily="18" charset="0"/>
                      </a:rPr>
                      <m:t>𝑐</m:t>
                    </m:r>
                  </m:oMath>
                </a14:m>
                <a:r>
                  <a:rPr lang="ja-JP" altLang="en-US" dirty="0"/>
                  <a:t>のイールド</a:t>
                </a:r>
              </a:p>
            </p:txBody>
          </p:sp>
        </mc:Choice>
        <mc:Fallback xmlns="">
          <p:sp>
            <p:nvSpPr>
              <p:cNvPr id="12" name="テキスト ボックス 11">
                <a:extLst>
                  <a:ext uri="{FF2B5EF4-FFF2-40B4-BE49-F238E27FC236}">
                    <a16:creationId xmlns:a16="http://schemas.microsoft.com/office/drawing/2014/main" id="{E5CF5C05-4DC0-3137-9F2F-461E3F1AB744}"/>
                  </a:ext>
                </a:extLst>
              </p:cNvPr>
              <p:cNvSpPr txBox="1">
                <a:spLocks noRot="1" noChangeAspect="1" noMove="1" noResize="1" noEditPoints="1" noAdjustHandles="1" noChangeArrowheads="1" noChangeShapeType="1" noTextEdit="1"/>
              </p:cNvSpPr>
              <p:nvPr/>
            </p:nvSpPr>
            <p:spPr>
              <a:xfrm>
                <a:off x="1920328" y="4258390"/>
                <a:ext cx="3911690" cy="386068"/>
              </a:xfrm>
              <a:prstGeom prst="rect">
                <a:avLst/>
              </a:prstGeom>
              <a:blipFill>
                <a:blip r:embed="rId3"/>
                <a:stretch>
                  <a:fillRect t="-6349" b="-2381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FAD20AB8-8343-846E-FB3B-501FDE5367B5}"/>
                  </a:ext>
                </a:extLst>
              </p:cNvPr>
              <p:cNvSpPr txBox="1"/>
              <p:nvPr/>
            </p:nvSpPr>
            <p:spPr>
              <a:xfrm>
                <a:off x="7504486" y="2607247"/>
                <a:ext cx="3307316" cy="369332"/>
              </a:xfrm>
              <a:prstGeom prst="rect">
                <a:avLst/>
              </a:prstGeom>
              <a:noFill/>
            </p:spPr>
            <p:txBody>
              <a:bodyPr wrap="none" rtlCol="0">
                <a:spAutoFit/>
              </a:bodyPr>
              <a:lstStyle/>
              <a:p>
                <a14:m>
                  <m:oMath xmlns:m="http://schemas.openxmlformats.org/officeDocument/2006/math">
                    <m:r>
                      <m:rPr>
                        <m:nor/>
                      </m:rPr>
                      <a:rPr lang="ja-JP" altLang="en-US" dirty="0" smtClean="0">
                        <a:latin typeface="Cambria Math" panose="02040503050406030204" pitchFamily="18" charset="0"/>
                      </a:rPr>
                      <m:t>●</m:t>
                    </m:r>
                    <m:r>
                      <a:rPr lang="en-US" altLang="ja-JP" b="0" i="1" dirty="0" smtClean="0">
                        <a:latin typeface="Cambria Math" panose="02040503050406030204" pitchFamily="18" charset="0"/>
                      </a:rPr>
                      <m:t>𝑆</m:t>
                    </m:r>
                    <m:r>
                      <a:rPr lang="ja-JP" altLang="en-US" i="1">
                        <a:latin typeface="Cambria Math" panose="02040503050406030204" pitchFamily="18" charset="0"/>
                      </a:rPr>
                      <m:t>の固有</m:t>
                    </m:r>
                    <m:r>
                      <a:rPr lang="ja-JP" altLang="en-US" i="1" smtClean="0">
                        <a:latin typeface="Cambria Math" panose="02040503050406030204" pitchFamily="18" charset="0"/>
                      </a:rPr>
                      <m:t>ベクトル</m:t>
                    </m:r>
                  </m:oMath>
                </a14:m>
                <a:r>
                  <a:rPr kumimoji="1" lang="ja-JP" altLang="en-US" dirty="0"/>
                  <a:t>を求める．</a:t>
                </a:r>
              </a:p>
            </p:txBody>
          </p:sp>
        </mc:Choice>
        <mc:Fallback xmlns="">
          <p:sp>
            <p:nvSpPr>
              <p:cNvPr id="13" name="テキスト ボックス 12">
                <a:extLst>
                  <a:ext uri="{FF2B5EF4-FFF2-40B4-BE49-F238E27FC236}">
                    <a16:creationId xmlns:a16="http://schemas.microsoft.com/office/drawing/2014/main" id="{FAD20AB8-8343-846E-FB3B-501FDE5367B5}"/>
                  </a:ext>
                </a:extLst>
              </p:cNvPr>
              <p:cNvSpPr txBox="1">
                <a:spLocks noRot="1" noChangeAspect="1" noMove="1" noResize="1" noEditPoints="1" noAdjustHandles="1" noChangeArrowheads="1" noChangeShapeType="1" noTextEdit="1"/>
              </p:cNvSpPr>
              <p:nvPr/>
            </p:nvSpPr>
            <p:spPr>
              <a:xfrm>
                <a:off x="7504486" y="2607247"/>
                <a:ext cx="3307316" cy="369332"/>
              </a:xfrm>
              <a:prstGeom prst="rect">
                <a:avLst/>
              </a:prstGeom>
              <a:blipFill>
                <a:blip r:embed="rId4"/>
                <a:stretch>
                  <a:fillRect l="-368" t="-8333" r="-1105" b="-28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4B090BF4-C227-BC90-A253-AB0CC175EF63}"/>
                  </a:ext>
                </a:extLst>
              </p:cNvPr>
              <p:cNvSpPr txBox="1"/>
              <p:nvPr/>
            </p:nvSpPr>
            <p:spPr>
              <a:xfrm>
                <a:off x="8054019" y="3042073"/>
                <a:ext cx="1244343"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𝑆</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𝑒</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𝜆</m:t>
                          </m:r>
                        </m:e>
                        <m:sub>
                          <m:r>
                            <a:rPr kumimoji="1" lang="en-US" altLang="ja-JP" b="0" i="1" smtClean="0">
                              <a:latin typeface="Cambria Math" panose="02040503050406030204" pitchFamily="18" charset="0"/>
                            </a:rPr>
                            <m:t>𝑖</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𝑒</m:t>
                          </m:r>
                        </m:e>
                        <m:sub>
                          <m:r>
                            <a:rPr kumimoji="1" lang="en-US" altLang="ja-JP" b="0" i="1" smtClean="0">
                              <a:latin typeface="Cambria Math" panose="02040503050406030204" pitchFamily="18" charset="0"/>
                            </a:rPr>
                            <m:t>𝑖</m:t>
                          </m:r>
                        </m:sub>
                      </m:sSub>
                    </m:oMath>
                  </m:oMathPara>
                </a14:m>
                <a:endParaRPr lang="ja-JP" altLang="en-US" dirty="0"/>
              </a:p>
            </p:txBody>
          </p:sp>
        </mc:Choice>
        <mc:Fallback xmlns="">
          <p:sp>
            <p:nvSpPr>
              <p:cNvPr id="15" name="テキスト ボックス 14">
                <a:extLst>
                  <a:ext uri="{FF2B5EF4-FFF2-40B4-BE49-F238E27FC236}">
                    <a16:creationId xmlns:a16="http://schemas.microsoft.com/office/drawing/2014/main" id="{4B090BF4-C227-BC90-A253-AB0CC175EF63}"/>
                  </a:ext>
                </a:extLst>
              </p:cNvPr>
              <p:cNvSpPr txBox="1">
                <a:spLocks noRot="1" noChangeAspect="1" noMove="1" noResize="1" noEditPoints="1" noAdjustHandles="1" noChangeArrowheads="1" noChangeShapeType="1" noTextEdit="1"/>
              </p:cNvSpPr>
              <p:nvPr/>
            </p:nvSpPr>
            <p:spPr>
              <a:xfrm>
                <a:off x="8054019" y="3042073"/>
                <a:ext cx="1244343" cy="369332"/>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64782DD3-6A02-366A-F41B-9391DD42839D}"/>
                  </a:ext>
                </a:extLst>
              </p:cNvPr>
              <p:cNvSpPr txBox="1"/>
              <p:nvPr/>
            </p:nvSpPr>
            <p:spPr>
              <a:xfrm>
                <a:off x="8302655" y="3467491"/>
                <a:ext cx="130685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𝜆</m:t>
                          </m:r>
                        </m:e>
                        <m:sub>
                          <m:r>
                            <a:rPr lang="en-US" altLang="ja-JP" b="0" i="1" smtClean="0">
                              <a:latin typeface="Cambria Math" panose="02040503050406030204" pitchFamily="18" charset="0"/>
                            </a:rPr>
                            <m:t>𝑖</m:t>
                          </m:r>
                        </m:sub>
                      </m:sSub>
                      <m:r>
                        <a:rPr lang="ja-JP" altLang="en-US" i="1">
                          <a:latin typeface="Cambria Math" panose="02040503050406030204" pitchFamily="18" charset="0"/>
                        </a:rPr>
                        <m:t>：</m:t>
                      </m:r>
                      <m:r>
                        <a:rPr lang="ja-JP" altLang="en-US" i="1" smtClean="0">
                          <a:latin typeface="Cambria Math" panose="02040503050406030204" pitchFamily="18" charset="0"/>
                        </a:rPr>
                        <m:t>固有値</m:t>
                      </m:r>
                    </m:oMath>
                  </m:oMathPara>
                </a14:m>
                <a:endParaRPr lang="ja-JP" altLang="en-US" dirty="0"/>
              </a:p>
            </p:txBody>
          </p:sp>
        </mc:Choice>
        <mc:Fallback xmlns="">
          <p:sp>
            <p:nvSpPr>
              <p:cNvPr id="16" name="テキスト ボックス 15">
                <a:extLst>
                  <a:ext uri="{FF2B5EF4-FFF2-40B4-BE49-F238E27FC236}">
                    <a16:creationId xmlns:a16="http://schemas.microsoft.com/office/drawing/2014/main" id="{64782DD3-6A02-366A-F41B-9391DD42839D}"/>
                  </a:ext>
                </a:extLst>
              </p:cNvPr>
              <p:cNvSpPr txBox="1">
                <a:spLocks noRot="1" noChangeAspect="1" noMove="1" noResize="1" noEditPoints="1" noAdjustHandles="1" noChangeArrowheads="1" noChangeShapeType="1" noTextEdit="1"/>
              </p:cNvSpPr>
              <p:nvPr/>
            </p:nvSpPr>
            <p:spPr>
              <a:xfrm>
                <a:off x="8302655" y="3467491"/>
                <a:ext cx="1306857" cy="369332"/>
              </a:xfrm>
              <a:prstGeom prst="rect">
                <a:avLst/>
              </a:prstGeom>
              <a:blipFill>
                <a:blip r:embed="rId6"/>
                <a:stretch>
                  <a:fillRect r="-1402" b="-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41C43EF9-3DA4-34D6-57DF-66B79578021F}"/>
                  </a:ext>
                </a:extLst>
              </p:cNvPr>
              <p:cNvSpPr txBox="1"/>
              <p:nvPr/>
            </p:nvSpPr>
            <p:spPr>
              <a:xfrm>
                <a:off x="8302655" y="3825438"/>
                <a:ext cx="1731819"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𝑒</m:t>
                          </m:r>
                        </m:e>
                        <m:sub>
                          <m:r>
                            <a:rPr lang="en-US" altLang="ja-JP" b="0" i="1" smtClean="0">
                              <a:latin typeface="Cambria Math" panose="02040503050406030204" pitchFamily="18" charset="0"/>
                            </a:rPr>
                            <m:t>𝑖</m:t>
                          </m:r>
                        </m:sub>
                      </m:sSub>
                      <m:r>
                        <a:rPr lang="ja-JP" altLang="en-US" i="1">
                          <a:latin typeface="Cambria Math" panose="02040503050406030204" pitchFamily="18" charset="0"/>
                        </a:rPr>
                        <m:t>：</m:t>
                      </m:r>
                      <m:r>
                        <a:rPr lang="ja-JP" altLang="en-US" i="1" smtClean="0">
                          <a:latin typeface="Cambria Math" panose="02040503050406030204" pitchFamily="18" charset="0"/>
                        </a:rPr>
                        <m:t>固有ベクトル</m:t>
                      </m:r>
                    </m:oMath>
                  </m:oMathPara>
                </a14:m>
                <a:endParaRPr lang="ja-JP" altLang="en-US" dirty="0"/>
              </a:p>
            </p:txBody>
          </p:sp>
        </mc:Choice>
        <mc:Fallback xmlns="">
          <p:sp>
            <p:nvSpPr>
              <p:cNvPr id="17" name="テキスト ボックス 16">
                <a:extLst>
                  <a:ext uri="{FF2B5EF4-FFF2-40B4-BE49-F238E27FC236}">
                    <a16:creationId xmlns:a16="http://schemas.microsoft.com/office/drawing/2014/main" id="{41C43EF9-3DA4-34D6-57DF-66B79578021F}"/>
                  </a:ext>
                </a:extLst>
              </p:cNvPr>
              <p:cNvSpPr txBox="1">
                <a:spLocks noRot="1" noChangeAspect="1" noMove="1" noResize="1" noEditPoints="1" noAdjustHandles="1" noChangeArrowheads="1" noChangeShapeType="1" noTextEdit="1"/>
              </p:cNvSpPr>
              <p:nvPr/>
            </p:nvSpPr>
            <p:spPr>
              <a:xfrm>
                <a:off x="8302655" y="3825438"/>
                <a:ext cx="1731819" cy="369332"/>
              </a:xfrm>
              <a:prstGeom prst="rect">
                <a:avLst/>
              </a:prstGeom>
              <a:blipFill>
                <a:blip r:embed="rId7"/>
                <a:stretch>
                  <a:fillRect r="-14789" b="-5000"/>
                </a:stretch>
              </a:blipFill>
            </p:spPr>
            <p:txBody>
              <a:bodyPr/>
              <a:lstStyle/>
              <a:p>
                <a:r>
                  <a:rPr lang="ja-JP" altLang="en-US">
                    <a:noFill/>
                  </a:rPr>
                  <a:t> </a:t>
                </a:r>
              </a:p>
            </p:txBody>
          </p:sp>
        </mc:Fallback>
      </mc:AlternateContent>
      <p:sp>
        <p:nvSpPr>
          <p:cNvPr id="18" name="正方形/長方形 17">
            <a:extLst>
              <a:ext uri="{FF2B5EF4-FFF2-40B4-BE49-F238E27FC236}">
                <a16:creationId xmlns:a16="http://schemas.microsoft.com/office/drawing/2014/main" id="{321A4D2B-21CF-6B57-FAE6-1D210ED7CD36}"/>
              </a:ext>
            </a:extLst>
          </p:cNvPr>
          <p:cNvSpPr/>
          <p:nvPr/>
        </p:nvSpPr>
        <p:spPr>
          <a:xfrm>
            <a:off x="1163605" y="4807456"/>
            <a:ext cx="10169326" cy="914400"/>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kumimoji="1" lang="ja-JP" altLang="en-US" dirty="0">
                <a:solidFill>
                  <a:schemeClr val="tx1"/>
                </a:solidFill>
              </a:rPr>
              <a:t>市場で取得できる年限が多い場合，分散共分散行列の次元が大きくなり，計算負荷が大きい</a:t>
            </a:r>
            <a:endParaRPr kumimoji="1" lang="en-US" altLang="ja-JP" dirty="0">
              <a:solidFill>
                <a:schemeClr val="tx1"/>
              </a:solidFill>
            </a:endParaRPr>
          </a:p>
          <a:p>
            <a:pPr marL="285750" indent="-285750">
              <a:buFont typeface="Wingdings" panose="05000000000000000000" pitchFamily="2" charset="2"/>
              <a:buChar char="Ø"/>
            </a:pPr>
            <a:r>
              <a:rPr lang="ja-JP" altLang="en-US" dirty="0">
                <a:solidFill>
                  <a:schemeClr val="tx1"/>
                </a:solidFill>
              </a:rPr>
              <a:t>そもそもこれまでのモデリングではイールド自体ではなく，</a:t>
            </a:r>
            <a:r>
              <a:rPr lang="en-US" altLang="ja-JP" dirty="0">
                <a:solidFill>
                  <a:schemeClr val="tx1"/>
                </a:solidFill>
              </a:rPr>
              <a:t>Nelson-Siegel</a:t>
            </a:r>
            <a:r>
              <a:rPr lang="ja-JP" altLang="en-US" dirty="0">
                <a:solidFill>
                  <a:schemeClr val="tx1"/>
                </a:solidFill>
              </a:rPr>
              <a:t>パラメータを変数としている．</a:t>
            </a:r>
            <a:endParaRPr kumimoji="1" lang="ja-JP" altLang="en-US" dirty="0">
              <a:solidFill>
                <a:schemeClr val="tx1"/>
              </a:solidFill>
            </a:endParaRPr>
          </a:p>
        </p:txBody>
      </p:sp>
      <p:sp>
        <p:nvSpPr>
          <p:cNvPr id="20" name="矢印: 下 19">
            <a:extLst>
              <a:ext uri="{FF2B5EF4-FFF2-40B4-BE49-F238E27FC236}">
                <a16:creationId xmlns:a16="http://schemas.microsoft.com/office/drawing/2014/main" id="{13D66CCC-0B4A-26F3-514B-8F0394C90FEB}"/>
              </a:ext>
            </a:extLst>
          </p:cNvPr>
          <p:cNvSpPr/>
          <p:nvPr/>
        </p:nvSpPr>
        <p:spPr>
          <a:xfrm>
            <a:off x="5457711" y="5590839"/>
            <a:ext cx="748614" cy="5880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672A8337-18F5-B711-A25E-C604812F7559}"/>
              </a:ext>
            </a:extLst>
          </p:cNvPr>
          <p:cNvSpPr txBox="1"/>
          <p:nvPr/>
        </p:nvSpPr>
        <p:spPr>
          <a:xfrm>
            <a:off x="2398193" y="6178869"/>
            <a:ext cx="7211319" cy="646331"/>
          </a:xfrm>
          <a:prstGeom prst="rect">
            <a:avLst/>
          </a:prstGeom>
          <a:noFill/>
          <a:ln w="28575">
            <a:solidFill>
              <a:srgbClr val="FF0000"/>
            </a:solidFill>
          </a:ln>
        </p:spPr>
        <p:txBody>
          <a:bodyPr wrap="square" rtlCol="0">
            <a:spAutoFit/>
          </a:bodyPr>
          <a:lstStyle/>
          <a:p>
            <a:r>
              <a:rPr kumimoji="1" lang="ja-JP" altLang="en-US" dirty="0"/>
              <a:t>計算負荷を下げ</a:t>
            </a:r>
            <a:r>
              <a:rPr kumimoji="1" lang="en-US" altLang="ja-JP" dirty="0"/>
              <a:t>Nelson-Siegel</a:t>
            </a:r>
            <a:r>
              <a:rPr kumimoji="1" lang="ja-JP" altLang="en-US" dirty="0"/>
              <a:t>パラメータを変数としつつ，この標準的な手法と同じような結果が欲しい</a:t>
            </a:r>
          </a:p>
        </p:txBody>
      </p:sp>
    </p:spTree>
    <p:extLst>
      <p:ext uri="{BB962C8B-B14F-4D97-AF65-F5344CB8AC3E}">
        <p14:creationId xmlns:p14="http://schemas.microsoft.com/office/powerpoint/2010/main" val="30157236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7A398E-83B9-0E61-A9DA-8C7410E2662F}"/>
              </a:ext>
            </a:extLst>
          </p:cNvPr>
          <p:cNvSpPr>
            <a:spLocks noGrp="1"/>
          </p:cNvSpPr>
          <p:nvPr>
            <p:ph type="title"/>
          </p:nvPr>
        </p:nvSpPr>
        <p:spPr/>
        <p:txBody>
          <a:bodyPr>
            <a:normAutofit fontScale="90000"/>
          </a:bodyPr>
          <a:lstStyle/>
          <a:p>
            <a:r>
              <a:rPr kumimoji="1" lang="ja-JP" altLang="en-US" dirty="0"/>
              <a:t>イールドカーブの作成（</a:t>
            </a:r>
            <a:r>
              <a:rPr kumimoji="1" lang="en-US" altLang="ja-JP" dirty="0"/>
              <a:t>IRR Mean</a:t>
            </a:r>
            <a:r>
              <a:rPr kumimoji="1" lang="ja-JP" altLang="en-US" dirty="0"/>
              <a:t>以外）</a:t>
            </a:r>
            <a:r>
              <a:rPr kumimoji="1" lang="en-US" altLang="ja-JP" dirty="0"/>
              <a:t>[1]</a:t>
            </a:r>
            <a:endParaRPr kumimoji="1" lang="ja-JP" altLang="en-US" dirty="0"/>
          </a:p>
        </p:txBody>
      </p:sp>
      <p:sp>
        <p:nvSpPr>
          <p:cNvPr id="4" name="四角形: 角を丸くする 3">
            <a:extLst>
              <a:ext uri="{FF2B5EF4-FFF2-40B4-BE49-F238E27FC236}">
                <a16:creationId xmlns:a16="http://schemas.microsoft.com/office/drawing/2014/main" id="{017D2C7B-CE1C-C650-D967-158730C48AF5}"/>
              </a:ext>
            </a:extLst>
          </p:cNvPr>
          <p:cNvSpPr/>
          <p:nvPr/>
        </p:nvSpPr>
        <p:spPr>
          <a:xfrm>
            <a:off x="978876" y="907473"/>
            <a:ext cx="10374923" cy="914400"/>
          </a:xfrm>
          <a:prstGeom prst="round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400" dirty="0">
                <a:solidFill>
                  <a:schemeClr val="tx1"/>
                </a:solidFill>
              </a:rPr>
              <a:t>主成分分析では，計算負荷を下げるため，調整後の分散共分散行列</a:t>
            </a:r>
            <a:r>
              <a:rPr lang="ja-JP" altLang="en-US" sz="2400" dirty="0">
                <a:solidFill>
                  <a:schemeClr val="tx1"/>
                </a:solidFill>
              </a:rPr>
              <a:t>を使う</a:t>
            </a:r>
            <a:endParaRPr lang="en-US" altLang="ja-JP" sz="2400" dirty="0">
              <a:solidFill>
                <a:schemeClr val="tx1"/>
              </a:solidFill>
            </a:endParaRPr>
          </a:p>
        </p:txBody>
      </p:sp>
      <p:sp>
        <p:nvSpPr>
          <p:cNvPr id="5" name="正方形/長方形 4">
            <a:extLst>
              <a:ext uri="{FF2B5EF4-FFF2-40B4-BE49-F238E27FC236}">
                <a16:creationId xmlns:a16="http://schemas.microsoft.com/office/drawing/2014/main" id="{F972476F-52AE-47D8-9EE4-F29218CAE118}"/>
              </a:ext>
            </a:extLst>
          </p:cNvPr>
          <p:cNvSpPr/>
          <p:nvPr/>
        </p:nvSpPr>
        <p:spPr>
          <a:xfrm>
            <a:off x="996513" y="2019729"/>
            <a:ext cx="2143014" cy="369332"/>
          </a:xfrm>
          <a:prstGeom prst="rect">
            <a:avLst/>
          </a:prstGeom>
          <a:solidFill>
            <a:schemeClr val="accent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ICS</a:t>
            </a:r>
            <a:r>
              <a:rPr kumimoji="1" lang="ja-JP" altLang="en-US" dirty="0">
                <a:solidFill>
                  <a:schemeClr val="tx1"/>
                </a:solidFill>
              </a:rPr>
              <a:t>における手法</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3EF7EA8F-8809-EB5F-E43F-708FD2C3E1E1}"/>
                  </a:ext>
                </a:extLst>
              </p:cNvPr>
              <p:cNvSpPr txBox="1"/>
              <p:nvPr/>
            </p:nvSpPr>
            <p:spPr>
              <a:xfrm>
                <a:off x="1163605" y="2607247"/>
                <a:ext cx="4932396" cy="369332"/>
              </a:xfrm>
              <a:prstGeom prst="rect">
                <a:avLst/>
              </a:prstGeom>
              <a:noFill/>
            </p:spPr>
            <p:txBody>
              <a:bodyPr wrap="square" rtlCol="0">
                <a:spAutoFit/>
              </a:bodyPr>
              <a:lstStyle/>
              <a:p>
                <a:r>
                  <a:rPr lang="ja-JP" altLang="en-US" dirty="0"/>
                  <a:t>●</a:t>
                </a:r>
                <a14:m>
                  <m:oMath xmlns:m="http://schemas.openxmlformats.org/officeDocument/2006/math">
                    <m:d>
                      <m:dPr>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𝐿</m:t>
                            </m:r>
                          </m:e>
                          <m:sub>
                            <m:r>
                              <a:rPr lang="en-US" altLang="ja-JP" b="0" i="1" smtClean="0">
                                <a:latin typeface="Cambria Math" panose="02040503050406030204" pitchFamily="18" charset="0"/>
                              </a:rPr>
                              <m:t>𝑡</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𝑆</m:t>
                            </m:r>
                          </m:e>
                          <m:sub>
                            <m:r>
                              <a:rPr lang="en-US" altLang="ja-JP" b="0" i="1" smtClean="0">
                                <a:latin typeface="Cambria Math" panose="02040503050406030204" pitchFamily="18" charset="0"/>
                              </a:rPr>
                              <m:t>𝑡</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𝐶</m:t>
                            </m:r>
                          </m:e>
                          <m:sub>
                            <m:r>
                              <a:rPr lang="en-US" altLang="ja-JP" b="0" i="1" smtClean="0">
                                <a:latin typeface="Cambria Math" panose="02040503050406030204" pitchFamily="18" charset="0"/>
                              </a:rPr>
                              <m:t>𝑡</m:t>
                            </m:r>
                          </m:sub>
                        </m:sSub>
                      </m:e>
                    </m:d>
                    <m:r>
                      <a:rPr lang="ja-JP" altLang="en-US" i="1">
                        <a:latin typeface="Cambria Math" panose="02040503050406030204" pitchFamily="18" charset="0"/>
                      </a:rPr>
                      <m:t>の分散</m:t>
                    </m:r>
                  </m:oMath>
                </a14:m>
                <a:r>
                  <a:rPr kumimoji="1" lang="ja-JP" altLang="en-US" dirty="0"/>
                  <a:t>共分散行列を計算</a:t>
                </a:r>
              </a:p>
            </p:txBody>
          </p:sp>
        </mc:Choice>
        <mc:Fallback xmlns="">
          <p:sp>
            <p:nvSpPr>
              <p:cNvPr id="3" name="テキスト ボックス 2">
                <a:extLst>
                  <a:ext uri="{FF2B5EF4-FFF2-40B4-BE49-F238E27FC236}">
                    <a16:creationId xmlns:a16="http://schemas.microsoft.com/office/drawing/2014/main" id="{3EF7EA8F-8809-EB5F-E43F-708FD2C3E1E1}"/>
                  </a:ext>
                </a:extLst>
              </p:cNvPr>
              <p:cNvSpPr txBox="1">
                <a:spLocks noRot="1" noChangeAspect="1" noMove="1" noResize="1" noEditPoints="1" noAdjustHandles="1" noChangeArrowheads="1" noChangeShapeType="1" noTextEdit="1"/>
              </p:cNvSpPr>
              <p:nvPr/>
            </p:nvSpPr>
            <p:spPr>
              <a:xfrm>
                <a:off x="1163605" y="2607247"/>
                <a:ext cx="4932396" cy="369332"/>
              </a:xfrm>
              <a:prstGeom prst="rect">
                <a:avLst/>
              </a:prstGeom>
              <a:blipFill>
                <a:blip r:embed="rId3"/>
                <a:stretch>
                  <a:fillRect l="-1112" t="-8333" b="-28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69460F19-9036-F6C6-A1D6-3C6355E98F9D}"/>
                  </a:ext>
                </a:extLst>
              </p:cNvPr>
              <p:cNvSpPr txBox="1"/>
              <p:nvPr/>
            </p:nvSpPr>
            <p:spPr>
              <a:xfrm>
                <a:off x="1579329" y="3099036"/>
                <a:ext cx="4125104" cy="7927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𝑃</m:t>
                      </m:r>
                      <m:r>
                        <a:rPr kumimoji="1" lang="en-US" altLang="ja-JP" sz="1600" b="0" i="1" smtClean="0">
                          <a:latin typeface="Cambria Math" panose="02040503050406030204" pitchFamily="18" charset="0"/>
                        </a:rPr>
                        <m:t>=</m:t>
                      </m:r>
                      <m:d>
                        <m:dPr>
                          <m:ctrlPr>
                            <a:rPr kumimoji="1" lang="en-US" altLang="ja-JP" sz="1600" b="0" i="1" smtClean="0">
                              <a:latin typeface="Cambria Math" panose="02040503050406030204" pitchFamily="18" charset="0"/>
                            </a:rPr>
                          </m:ctrlPr>
                        </m:dPr>
                        <m:e>
                          <m:m>
                            <m:mPr>
                              <m:mcs>
                                <m:mc>
                                  <m:mcPr>
                                    <m:count m:val="3"/>
                                    <m:mcJc m:val="center"/>
                                  </m:mcPr>
                                </m:mc>
                              </m:mcs>
                              <m:ctrlPr>
                                <a:rPr kumimoji="1" lang="en-US" altLang="ja-JP" sz="1600" b="0" i="1" smtClean="0">
                                  <a:latin typeface="Cambria Math" panose="02040503050406030204" pitchFamily="18" charset="0"/>
                                </a:rPr>
                              </m:ctrlPr>
                            </m:mPr>
                            <m:mr>
                              <m:e>
                                <m:r>
                                  <m:rPr>
                                    <m:sty m:val="p"/>
                                    <m:brk m:alnAt="7"/>
                                  </m:rPr>
                                  <a:rPr kumimoji="1" lang="en-US" altLang="ja-JP" sz="1600" b="0" i="0" smtClean="0">
                                    <a:latin typeface="Cambria Math" panose="02040503050406030204" pitchFamily="18" charset="0"/>
                                  </a:rPr>
                                  <m:t>C</m:t>
                                </m:r>
                                <m:r>
                                  <m:rPr>
                                    <m:sty m:val="p"/>
                                  </m:rPr>
                                  <a:rPr kumimoji="1" lang="en-US" altLang="ja-JP" sz="1600" b="0" i="0" smtClean="0">
                                    <a:latin typeface="Cambria Math" panose="02040503050406030204" pitchFamily="18" charset="0"/>
                                  </a:rPr>
                                  <m:t>ov</m:t>
                                </m:r>
                                <m:d>
                                  <m:dPr>
                                    <m:ctrlPr>
                                      <a:rPr kumimoji="1" lang="en-US" altLang="ja-JP" sz="1600" b="0" i="1" smtClean="0">
                                        <a:latin typeface="Cambria Math" panose="02040503050406030204" pitchFamily="18" charset="0"/>
                                      </a:rPr>
                                    </m:ctrlPr>
                                  </m:dPr>
                                  <m:e>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𝐿</m:t>
                                        </m:r>
                                      </m:e>
                                      <m:sub>
                                        <m:r>
                                          <a:rPr kumimoji="1" lang="en-US" altLang="ja-JP" sz="1600" b="0" i="1" smtClean="0">
                                            <a:latin typeface="Cambria Math" panose="02040503050406030204" pitchFamily="18" charset="0"/>
                                          </a:rPr>
                                          <m:t>𝑡</m:t>
                                        </m:r>
                                      </m:sub>
                                    </m:sSub>
                                    <m:r>
                                      <a:rPr kumimoji="1" lang="en-US" altLang="ja-JP" sz="1600" b="0" i="1" smtClean="0">
                                        <a:latin typeface="Cambria Math" panose="02040503050406030204" pitchFamily="18" charset="0"/>
                                      </a:rPr>
                                      <m:t>,</m:t>
                                    </m:r>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𝐿</m:t>
                                        </m:r>
                                      </m:e>
                                      <m:sub>
                                        <m:r>
                                          <a:rPr kumimoji="1" lang="en-US" altLang="ja-JP" sz="1600" b="0" i="1" smtClean="0">
                                            <a:latin typeface="Cambria Math" panose="02040503050406030204" pitchFamily="18" charset="0"/>
                                          </a:rPr>
                                          <m:t>𝑡</m:t>
                                        </m:r>
                                      </m:sub>
                                    </m:sSub>
                                    <m:r>
                                      <m:rPr>
                                        <m:brk m:alnAt="7"/>
                                      </m:rPr>
                                      <a:rPr kumimoji="1" lang="en-US" altLang="ja-JP" sz="1600" b="0" i="1" smtClean="0">
                                        <a:latin typeface="Cambria Math" panose="02040503050406030204" pitchFamily="18" charset="0"/>
                                      </a:rPr>
                                      <m:t> </m:t>
                                    </m:r>
                                  </m:e>
                                </m:d>
                              </m:e>
                              <m:e>
                                <m:r>
                                  <m:rPr>
                                    <m:sty m:val="p"/>
                                    <m:brk m:alnAt="7"/>
                                  </m:rPr>
                                  <a:rPr lang="en-US" altLang="ja-JP" sz="1600">
                                    <a:latin typeface="Cambria Math" panose="02040503050406030204" pitchFamily="18" charset="0"/>
                                  </a:rPr>
                                  <m:t>C</m:t>
                                </m:r>
                                <m:r>
                                  <m:rPr>
                                    <m:sty m:val="p"/>
                                  </m:rPr>
                                  <a:rPr lang="en-US" altLang="ja-JP" sz="1600">
                                    <a:latin typeface="Cambria Math" panose="02040503050406030204" pitchFamily="18" charset="0"/>
                                  </a:rPr>
                                  <m:t>ov</m:t>
                                </m:r>
                                <m:d>
                                  <m:dPr>
                                    <m:ctrlPr>
                                      <a:rPr lang="en-US" altLang="ja-JP" sz="1600" i="1">
                                        <a:latin typeface="Cambria Math" panose="02040503050406030204" pitchFamily="18" charset="0"/>
                                      </a:rPr>
                                    </m:ctrlPr>
                                  </m:dPr>
                                  <m:e>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𝐿</m:t>
                                        </m:r>
                                      </m:e>
                                      <m:sub>
                                        <m:r>
                                          <a:rPr lang="en-US" altLang="ja-JP" sz="1600" i="1">
                                            <a:latin typeface="Cambria Math" panose="02040503050406030204" pitchFamily="18" charset="0"/>
                                          </a:rPr>
                                          <m:t>𝑡</m:t>
                                        </m:r>
                                      </m:sub>
                                    </m:sSub>
                                    <m:r>
                                      <a:rPr lang="en-US" altLang="ja-JP" sz="1600" i="1">
                                        <a:latin typeface="Cambria Math" panose="02040503050406030204" pitchFamily="18" charset="0"/>
                                      </a:rPr>
                                      <m:t>,</m:t>
                                    </m:r>
                                    <m:sSub>
                                      <m:sSubPr>
                                        <m:ctrlPr>
                                          <a:rPr lang="en-US" altLang="ja-JP" sz="1600" i="1">
                                            <a:latin typeface="Cambria Math" panose="02040503050406030204" pitchFamily="18" charset="0"/>
                                          </a:rPr>
                                        </m:ctrlPr>
                                      </m:sSubPr>
                                      <m:e>
                                        <m:r>
                                          <a:rPr lang="en-US" altLang="ja-JP" sz="1600" b="0" i="1" smtClean="0">
                                            <a:latin typeface="Cambria Math" panose="02040503050406030204" pitchFamily="18" charset="0"/>
                                          </a:rPr>
                                          <m:t>𝑆</m:t>
                                        </m:r>
                                      </m:e>
                                      <m:sub>
                                        <m:r>
                                          <a:rPr lang="en-US" altLang="ja-JP" sz="1600" i="1">
                                            <a:latin typeface="Cambria Math" panose="02040503050406030204" pitchFamily="18" charset="0"/>
                                          </a:rPr>
                                          <m:t>𝑡</m:t>
                                        </m:r>
                                      </m:sub>
                                    </m:sSub>
                                    <m:r>
                                      <m:rPr>
                                        <m:brk m:alnAt="7"/>
                                      </m:rPr>
                                      <a:rPr lang="en-US" altLang="ja-JP" sz="1600" i="1">
                                        <a:latin typeface="Cambria Math" panose="02040503050406030204" pitchFamily="18" charset="0"/>
                                      </a:rPr>
                                      <m:t> </m:t>
                                    </m:r>
                                  </m:e>
                                </m:d>
                              </m:e>
                              <m:e>
                                <m:r>
                                  <m:rPr>
                                    <m:sty m:val="p"/>
                                    <m:brk m:alnAt="7"/>
                                  </m:rPr>
                                  <a:rPr lang="en-US" altLang="ja-JP" sz="1600">
                                    <a:latin typeface="Cambria Math" panose="02040503050406030204" pitchFamily="18" charset="0"/>
                                  </a:rPr>
                                  <m:t>C</m:t>
                                </m:r>
                                <m:r>
                                  <m:rPr>
                                    <m:sty m:val="p"/>
                                  </m:rPr>
                                  <a:rPr lang="en-US" altLang="ja-JP" sz="1600">
                                    <a:latin typeface="Cambria Math" panose="02040503050406030204" pitchFamily="18" charset="0"/>
                                  </a:rPr>
                                  <m:t>ov</m:t>
                                </m:r>
                                <m:d>
                                  <m:dPr>
                                    <m:ctrlPr>
                                      <a:rPr lang="en-US" altLang="ja-JP" sz="1600" i="1">
                                        <a:latin typeface="Cambria Math" panose="02040503050406030204" pitchFamily="18" charset="0"/>
                                      </a:rPr>
                                    </m:ctrlPr>
                                  </m:dPr>
                                  <m:e>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𝐿</m:t>
                                        </m:r>
                                      </m:e>
                                      <m:sub>
                                        <m:r>
                                          <a:rPr lang="en-US" altLang="ja-JP" sz="1600" i="1">
                                            <a:latin typeface="Cambria Math" panose="02040503050406030204" pitchFamily="18" charset="0"/>
                                          </a:rPr>
                                          <m:t>𝑡</m:t>
                                        </m:r>
                                      </m:sub>
                                    </m:sSub>
                                    <m:r>
                                      <a:rPr lang="en-US" altLang="ja-JP" sz="1600" i="1">
                                        <a:latin typeface="Cambria Math" panose="02040503050406030204" pitchFamily="18" charset="0"/>
                                      </a:rPr>
                                      <m:t>,</m:t>
                                    </m:r>
                                    <m:sSub>
                                      <m:sSubPr>
                                        <m:ctrlPr>
                                          <a:rPr lang="en-US" altLang="ja-JP" sz="1600" i="1">
                                            <a:latin typeface="Cambria Math" panose="02040503050406030204" pitchFamily="18" charset="0"/>
                                          </a:rPr>
                                        </m:ctrlPr>
                                      </m:sSubPr>
                                      <m:e>
                                        <m:r>
                                          <a:rPr lang="en-US" altLang="ja-JP" sz="1600" b="0" i="1" smtClean="0">
                                            <a:latin typeface="Cambria Math" panose="02040503050406030204" pitchFamily="18" charset="0"/>
                                          </a:rPr>
                                          <m:t>𝐶</m:t>
                                        </m:r>
                                      </m:e>
                                      <m:sub>
                                        <m:r>
                                          <a:rPr lang="en-US" altLang="ja-JP" sz="1600" i="1">
                                            <a:latin typeface="Cambria Math" panose="02040503050406030204" pitchFamily="18" charset="0"/>
                                          </a:rPr>
                                          <m:t>𝑡</m:t>
                                        </m:r>
                                      </m:sub>
                                    </m:sSub>
                                    <m:r>
                                      <m:rPr>
                                        <m:brk m:alnAt="7"/>
                                      </m:rPr>
                                      <a:rPr lang="en-US" altLang="ja-JP" sz="1600" i="1">
                                        <a:latin typeface="Cambria Math" panose="02040503050406030204" pitchFamily="18" charset="0"/>
                                      </a:rPr>
                                      <m:t> </m:t>
                                    </m:r>
                                  </m:e>
                                </m:d>
                              </m:e>
                            </m:mr>
                            <m:mr>
                              <m:e>
                                <m:r>
                                  <m:rPr>
                                    <m:sty m:val="p"/>
                                    <m:brk m:alnAt="7"/>
                                  </m:rPr>
                                  <a:rPr lang="en-US" altLang="ja-JP" sz="1600">
                                    <a:latin typeface="Cambria Math" panose="02040503050406030204" pitchFamily="18" charset="0"/>
                                  </a:rPr>
                                  <m:t>C</m:t>
                                </m:r>
                                <m:r>
                                  <m:rPr>
                                    <m:sty m:val="p"/>
                                  </m:rPr>
                                  <a:rPr lang="en-US" altLang="ja-JP" sz="1600">
                                    <a:latin typeface="Cambria Math" panose="02040503050406030204" pitchFamily="18" charset="0"/>
                                  </a:rPr>
                                  <m:t>ov</m:t>
                                </m:r>
                                <m:d>
                                  <m:dPr>
                                    <m:ctrlPr>
                                      <a:rPr lang="en-US" altLang="ja-JP" sz="1600" i="1">
                                        <a:latin typeface="Cambria Math" panose="02040503050406030204" pitchFamily="18" charset="0"/>
                                      </a:rPr>
                                    </m:ctrlPr>
                                  </m:dPr>
                                  <m:e>
                                    <m:sSub>
                                      <m:sSubPr>
                                        <m:ctrlPr>
                                          <a:rPr lang="en-US" altLang="ja-JP" sz="1600" i="1">
                                            <a:latin typeface="Cambria Math" panose="02040503050406030204" pitchFamily="18" charset="0"/>
                                          </a:rPr>
                                        </m:ctrlPr>
                                      </m:sSubPr>
                                      <m:e>
                                        <m:r>
                                          <a:rPr lang="en-US" altLang="ja-JP" sz="1600" b="0" i="1" smtClean="0">
                                            <a:latin typeface="Cambria Math" panose="02040503050406030204" pitchFamily="18" charset="0"/>
                                          </a:rPr>
                                          <m:t>𝑆</m:t>
                                        </m:r>
                                      </m:e>
                                      <m:sub>
                                        <m:r>
                                          <a:rPr lang="en-US" altLang="ja-JP" sz="1600" i="1">
                                            <a:latin typeface="Cambria Math" panose="02040503050406030204" pitchFamily="18" charset="0"/>
                                          </a:rPr>
                                          <m:t>𝑡</m:t>
                                        </m:r>
                                      </m:sub>
                                    </m:sSub>
                                    <m:r>
                                      <a:rPr lang="en-US" altLang="ja-JP" sz="1600" i="1">
                                        <a:latin typeface="Cambria Math" panose="02040503050406030204" pitchFamily="18" charset="0"/>
                                      </a:rPr>
                                      <m: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𝐿</m:t>
                                        </m:r>
                                      </m:e>
                                      <m:sub>
                                        <m:r>
                                          <a:rPr lang="en-US" altLang="ja-JP" sz="1600" i="1">
                                            <a:latin typeface="Cambria Math" panose="02040503050406030204" pitchFamily="18" charset="0"/>
                                          </a:rPr>
                                          <m:t>𝑡</m:t>
                                        </m:r>
                                      </m:sub>
                                    </m:sSub>
                                    <m:r>
                                      <m:rPr>
                                        <m:brk m:alnAt="7"/>
                                      </m:rPr>
                                      <a:rPr lang="en-US" altLang="ja-JP" sz="1600" i="1">
                                        <a:latin typeface="Cambria Math" panose="02040503050406030204" pitchFamily="18" charset="0"/>
                                      </a:rPr>
                                      <m:t> </m:t>
                                    </m:r>
                                  </m:e>
                                </m:d>
                              </m:e>
                              <m:e>
                                <m:r>
                                  <m:rPr>
                                    <m:sty m:val="p"/>
                                    <m:brk m:alnAt="7"/>
                                  </m:rPr>
                                  <a:rPr lang="en-US" altLang="ja-JP" sz="1600">
                                    <a:latin typeface="Cambria Math" panose="02040503050406030204" pitchFamily="18" charset="0"/>
                                  </a:rPr>
                                  <m:t>C</m:t>
                                </m:r>
                                <m:r>
                                  <m:rPr>
                                    <m:sty m:val="p"/>
                                  </m:rPr>
                                  <a:rPr lang="en-US" altLang="ja-JP" sz="1600">
                                    <a:latin typeface="Cambria Math" panose="02040503050406030204" pitchFamily="18" charset="0"/>
                                  </a:rPr>
                                  <m:t>ov</m:t>
                                </m:r>
                                <m:d>
                                  <m:dPr>
                                    <m:ctrlPr>
                                      <a:rPr lang="en-US" altLang="ja-JP" sz="1600" i="1">
                                        <a:latin typeface="Cambria Math" panose="02040503050406030204" pitchFamily="18" charset="0"/>
                                      </a:rPr>
                                    </m:ctrlPr>
                                  </m:dPr>
                                  <m:e>
                                    <m:sSub>
                                      <m:sSubPr>
                                        <m:ctrlPr>
                                          <a:rPr lang="en-US" altLang="ja-JP" sz="1600" i="1">
                                            <a:latin typeface="Cambria Math" panose="02040503050406030204" pitchFamily="18" charset="0"/>
                                          </a:rPr>
                                        </m:ctrlPr>
                                      </m:sSubPr>
                                      <m:e>
                                        <m:r>
                                          <a:rPr lang="en-US" altLang="ja-JP" sz="1600" b="0" i="1" smtClean="0">
                                            <a:latin typeface="Cambria Math" panose="02040503050406030204" pitchFamily="18" charset="0"/>
                                          </a:rPr>
                                          <m:t>𝑆</m:t>
                                        </m:r>
                                      </m:e>
                                      <m:sub>
                                        <m:r>
                                          <a:rPr lang="en-US" altLang="ja-JP" sz="1600" i="1">
                                            <a:latin typeface="Cambria Math" panose="02040503050406030204" pitchFamily="18" charset="0"/>
                                          </a:rPr>
                                          <m:t>𝑡</m:t>
                                        </m:r>
                                      </m:sub>
                                    </m:sSub>
                                    <m:r>
                                      <a:rPr lang="en-US" altLang="ja-JP" sz="1600" i="1">
                                        <a:latin typeface="Cambria Math" panose="02040503050406030204" pitchFamily="18" charset="0"/>
                                      </a:rPr>
                                      <m:t>,</m:t>
                                    </m:r>
                                    <m:sSub>
                                      <m:sSubPr>
                                        <m:ctrlPr>
                                          <a:rPr lang="en-US" altLang="ja-JP" sz="1600" i="1">
                                            <a:latin typeface="Cambria Math" panose="02040503050406030204" pitchFamily="18" charset="0"/>
                                          </a:rPr>
                                        </m:ctrlPr>
                                      </m:sSubPr>
                                      <m:e>
                                        <m:r>
                                          <a:rPr lang="en-US" altLang="ja-JP" sz="1600" b="0" i="1" smtClean="0">
                                            <a:latin typeface="Cambria Math" panose="02040503050406030204" pitchFamily="18" charset="0"/>
                                          </a:rPr>
                                          <m:t>𝑆</m:t>
                                        </m:r>
                                      </m:e>
                                      <m:sub>
                                        <m:r>
                                          <a:rPr lang="en-US" altLang="ja-JP" sz="1600" i="1">
                                            <a:latin typeface="Cambria Math" panose="02040503050406030204" pitchFamily="18" charset="0"/>
                                          </a:rPr>
                                          <m:t>𝑡</m:t>
                                        </m:r>
                                      </m:sub>
                                    </m:sSub>
                                    <m:r>
                                      <m:rPr>
                                        <m:brk m:alnAt="7"/>
                                      </m:rPr>
                                      <a:rPr lang="en-US" altLang="ja-JP" sz="1600" i="1">
                                        <a:latin typeface="Cambria Math" panose="02040503050406030204" pitchFamily="18" charset="0"/>
                                      </a:rPr>
                                      <m:t> </m:t>
                                    </m:r>
                                  </m:e>
                                </m:d>
                              </m:e>
                              <m:e>
                                <m:r>
                                  <m:rPr>
                                    <m:sty m:val="p"/>
                                    <m:brk m:alnAt="7"/>
                                  </m:rPr>
                                  <a:rPr lang="en-US" altLang="ja-JP" sz="1600">
                                    <a:latin typeface="Cambria Math" panose="02040503050406030204" pitchFamily="18" charset="0"/>
                                  </a:rPr>
                                  <m:t>C</m:t>
                                </m:r>
                                <m:r>
                                  <m:rPr>
                                    <m:sty m:val="p"/>
                                  </m:rPr>
                                  <a:rPr lang="en-US" altLang="ja-JP" sz="1600">
                                    <a:latin typeface="Cambria Math" panose="02040503050406030204" pitchFamily="18" charset="0"/>
                                  </a:rPr>
                                  <m:t>ov</m:t>
                                </m:r>
                                <m:d>
                                  <m:dPr>
                                    <m:ctrlPr>
                                      <a:rPr lang="en-US" altLang="ja-JP" sz="1600" i="1">
                                        <a:latin typeface="Cambria Math" panose="02040503050406030204" pitchFamily="18" charset="0"/>
                                      </a:rPr>
                                    </m:ctrlPr>
                                  </m:dPr>
                                  <m:e>
                                    <m:sSub>
                                      <m:sSubPr>
                                        <m:ctrlPr>
                                          <a:rPr lang="en-US" altLang="ja-JP" sz="1600" i="1">
                                            <a:latin typeface="Cambria Math" panose="02040503050406030204" pitchFamily="18" charset="0"/>
                                          </a:rPr>
                                        </m:ctrlPr>
                                      </m:sSubPr>
                                      <m:e>
                                        <m:r>
                                          <a:rPr lang="en-US" altLang="ja-JP" sz="1600" b="0" i="1" smtClean="0">
                                            <a:latin typeface="Cambria Math" panose="02040503050406030204" pitchFamily="18" charset="0"/>
                                          </a:rPr>
                                          <m:t>𝑆</m:t>
                                        </m:r>
                                      </m:e>
                                      <m:sub>
                                        <m:r>
                                          <a:rPr lang="en-US" altLang="ja-JP" sz="1600" i="1">
                                            <a:latin typeface="Cambria Math" panose="02040503050406030204" pitchFamily="18" charset="0"/>
                                          </a:rPr>
                                          <m:t>𝑡</m:t>
                                        </m:r>
                                      </m:sub>
                                    </m:sSub>
                                    <m:r>
                                      <a:rPr lang="en-US" altLang="ja-JP" sz="1600" i="1">
                                        <a:latin typeface="Cambria Math" panose="02040503050406030204" pitchFamily="18" charset="0"/>
                                      </a:rPr>
                                      <m:t>,</m:t>
                                    </m:r>
                                    <m:sSub>
                                      <m:sSubPr>
                                        <m:ctrlPr>
                                          <a:rPr lang="en-US" altLang="ja-JP" sz="1600" i="1">
                                            <a:latin typeface="Cambria Math" panose="02040503050406030204" pitchFamily="18" charset="0"/>
                                          </a:rPr>
                                        </m:ctrlPr>
                                      </m:sSubPr>
                                      <m:e>
                                        <m:r>
                                          <a:rPr lang="en-US" altLang="ja-JP" sz="1600" b="0" i="1" smtClean="0">
                                            <a:latin typeface="Cambria Math" panose="02040503050406030204" pitchFamily="18" charset="0"/>
                                          </a:rPr>
                                          <m:t>𝐶</m:t>
                                        </m:r>
                                      </m:e>
                                      <m:sub>
                                        <m:r>
                                          <a:rPr lang="en-US" altLang="ja-JP" sz="1600" i="1">
                                            <a:latin typeface="Cambria Math" panose="02040503050406030204" pitchFamily="18" charset="0"/>
                                          </a:rPr>
                                          <m:t>𝑡</m:t>
                                        </m:r>
                                      </m:sub>
                                    </m:sSub>
                                    <m:r>
                                      <m:rPr>
                                        <m:brk m:alnAt="7"/>
                                      </m:rPr>
                                      <a:rPr lang="en-US" altLang="ja-JP" sz="1600" i="1">
                                        <a:latin typeface="Cambria Math" panose="02040503050406030204" pitchFamily="18" charset="0"/>
                                      </a:rPr>
                                      <m:t> </m:t>
                                    </m:r>
                                  </m:e>
                                </m:d>
                              </m:e>
                            </m:mr>
                            <m:mr>
                              <m:e>
                                <m:r>
                                  <m:rPr>
                                    <m:sty m:val="p"/>
                                    <m:brk m:alnAt="7"/>
                                  </m:rPr>
                                  <a:rPr lang="en-US" altLang="ja-JP" sz="1600">
                                    <a:latin typeface="Cambria Math" panose="02040503050406030204" pitchFamily="18" charset="0"/>
                                  </a:rPr>
                                  <m:t>C</m:t>
                                </m:r>
                                <m:r>
                                  <m:rPr>
                                    <m:sty m:val="p"/>
                                  </m:rPr>
                                  <a:rPr lang="en-US" altLang="ja-JP" sz="1600">
                                    <a:latin typeface="Cambria Math" panose="02040503050406030204" pitchFamily="18" charset="0"/>
                                  </a:rPr>
                                  <m:t>ov</m:t>
                                </m:r>
                                <m:d>
                                  <m:dPr>
                                    <m:ctrlPr>
                                      <a:rPr lang="en-US" altLang="ja-JP" sz="1600" i="1">
                                        <a:latin typeface="Cambria Math" panose="02040503050406030204" pitchFamily="18" charset="0"/>
                                      </a:rPr>
                                    </m:ctrlPr>
                                  </m:dPr>
                                  <m:e>
                                    <m:sSub>
                                      <m:sSubPr>
                                        <m:ctrlPr>
                                          <a:rPr lang="en-US" altLang="ja-JP" sz="1600" i="1">
                                            <a:latin typeface="Cambria Math" panose="02040503050406030204" pitchFamily="18" charset="0"/>
                                          </a:rPr>
                                        </m:ctrlPr>
                                      </m:sSubPr>
                                      <m:e>
                                        <m:r>
                                          <a:rPr lang="en-US" altLang="ja-JP" sz="1600" b="0" i="1" smtClean="0">
                                            <a:latin typeface="Cambria Math" panose="02040503050406030204" pitchFamily="18" charset="0"/>
                                          </a:rPr>
                                          <m:t>𝐶</m:t>
                                        </m:r>
                                      </m:e>
                                      <m:sub>
                                        <m:r>
                                          <a:rPr lang="en-US" altLang="ja-JP" sz="1600" i="1">
                                            <a:latin typeface="Cambria Math" panose="02040503050406030204" pitchFamily="18" charset="0"/>
                                          </a:rPr>
                                          <m:t>𝑡</m:t>
                                        </m:r>
                                      </m:sub>
                                    </m:sSub>
                                    <m:r>
                                      <a:rPr lang="en-US" altLang="ja-JP" sz="1600" i="1">
                                        <a:latin typeface="Cambria Math" panose="02040503050406030204" pitchFamily="18" charset="0"/>
                                      </a:rPr>
                                      <m: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𝐿</m:t>
                                        </m:r>
                                      </m:e>
                                      <m:sub>
                                        <m:r>
                                          <a:rPr lang="en-US" altLang="ja-JP" sz="1600" i="1">
                                            <a:latin typeface="Cambria Math" panose="02040503050406030204" pitchFamily="18" charset="0"/>
                                          </a:rPr>
                                          <m:t>𝑡</m:t>
                                        </m:r>
                                      </m:sub>
                                    </m:sSub>
                                    <m:r>
                                      <m:rPr>
                                        <m:brk m:alnAt="7"/>
                                      </m:rPr>
                                      <a:rPr lang="en-US" altLang="ja-JP" sz="1600" i="1">
                                        <a:latin typeface="Cambria Math" panose="02040503050406030204" pitchFamily="18" charset="0"/>
                                      </a:rPr>
                                      <m:t> </m:t>
                                    </m:r>
                                  </m:e>
                                </m:d>
                              </m:e>
                              <m:e>
                                <m:r>
                                  <m:rPr>
                                    <m:sty m:val="p"/>
                                    <m:brk m:alnAt="7"/>
                                  </m:rPr>
                                  <a:rPr lang="en-US" altLang="ja-JP" sz="1600">
                                    <a:latin typeface="Cambria Math" panose="02040503050406030204" pitchFamily="18" charset="0"/>
                                  </a:rPr>
                                  <m:t>C</m:t>
                                </m:r>
                                <m:r>
                                  <m:rPr>
                                    <m:sty m:val="p"/>
                                  </m:rPr>
                                  <a:rPr lang="en-US" altLang="ja-JP" sz="1600">
                                    <a:latin typeface="Cambria Math" panose="02040503050406030204" pitchFamily="18" charset="0"/>
                                  </a:rPr>
                                  <m:t>ov</m:t>
                                </m:r>
                                <m:d>
                                  <m:dPr>
                                    <m:ctrlPr>
                                      <a:rPr lang="en-US" altLang="ja-JP" sz="1600" i="1">
                                        <a:latin typeface="Cambria Math" panose="02040503050406030204" pitchFamily="18" charset="0"/>
                                      </a:rPr>
                                    </m:ctrlPr>
                                  </m:dPr>
                                  <m:e>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𝐿</m:t>
                                        </m:r>
                                      </m:e>
                                      <m:sub>
                                        <m:r>
                                          <a:rPr lang="en-US" altLang="ja-JP" sz="1600" i="1">
                                            <a:latin typeface="Cambria Math" panose="02040503050406030204" pitchFamily="18" charset="0"/>
                                          </a:rPr>
                                          <m:t>𝑡</m:t>
                                        </m:r>
                                      </m:sub>
                                    </m:sSub>
                                    <m:r>
                                      <a:rPr lang="en-US" altLang="ja-JP" sz="1600" i="1">
                                        <a:latin typeface="Cambria Math" panose="02040503050406030204" pitchFamily="18" charset="0"/>
                                      </a:rPr>
                                      <m:t>,</m:t>
                                    </m:r>
                                    <m:sSub>
                                      <m:sSubPr>
                                        <m:ctrlPr>
                                          <a:rPr lang="en-US" altLang="ja-JP" sz="1600" i="1">
                                            <a:latin typeface="Cambria Math" panose="02040503050406030204" pitchFamily="18" charset="0"/>
                                          </a:rPr>
                                        </m:ctrlPr>
                                      </m:sSubPr>
                                      <m:e>
                                        <m:r>
                                          <a:rPr lang="en-US" altLang="ja-JP" sz="1600" b="0" i="1" smtClean="0">
                                            <a:latin typeface="Cambria Math" panose="02040503050406030204" pitchFamily="18" charset="0"/>
                                          </a:rPr>
                                          <m:t>𝑆</m:t>
                                        </m:r>
                                      </m:e>
                                      <m:sub>
                                        <m:r>
                                          <a:rPr lang="en-US" altLang="ja-JP" sz="1600" i="1">
                                            <a:latin typeface="Cambria Math" panose="02040503050406030204" pitchFamily="18" charset="0"/>
                                          </a:rPr>
                                          <m:t>𝑡</m:t>
                                        </m:r>
                                      </m:sub>
                                    </m:sSub>
                                    <m:r>
                                      <m:rPr>
                                        <m:brk m:alnAt="7"/>
                                      </m:rPr>
                                      <a:rPr lang="en-US" altLang="ja-JP" sz="1600" i="1">
                                        <a:latin typeface="Cambria Math" panose="02040503050406030204" pitchFamily="18" charset="0"/>
                                      </a:rPr>
                                      <m:t> </m:t>
                                    </m:r>
                                  </m:e>
                                </m:d>
                              </m:e>
                              <m:e>
                                <m:r>
                                  <m:rPr>
                                    <m:sty m:val="p"/>
                                    <m:brk m:alnAt="7"/>
                                  </m:rPr>
                                  <a:rPr lang="en-US" altLang="ja-JP" sz="1600">
                                    <a:latin typeface="Cambria Math" panose="02040503050406030204" pitchFamily="18" charset="0"/>
                                  </a:rPr>
                                  <m:t>C</m:t>
                                </m:r>
                                <m:r>
                                  <m:rPr>
                                    <m:sty m:val="p"/>
                                  </m:rPr>
                                  <a:rPr lang="en-US" altLang="ja-JP" sz="1600">
                                    <a:latin typeface="Cambria Math" panose="02040503050406030204" pitchFamily="18" charset="0"/>
                                  </a:rPr>
                                  <m:t>ov</m:t>
                                </m:r>
                                <m:d>
                                  <m:dPr>
                                    <m:ctrlPr>
                                      <a:rPr lang="en-US" altLang="ja-JP" sz="1600" i="1">
                                        <a:latin typeface="Cambria Math" panose="02040503050406030204" pitchFamily="18" charset="0"/>
                                      </a:rPr>
                                    </m:ctrlPr>
                                  </m:dPr>
                                  <m:e>
                                    <m:sSub>
                                      <m:sSubPr>
                                        <m:ctrlPr>
                                          <a:rPr lang="en-US" altLang="ja-JP" sz="1600" i="1">
                                            <a:latin typeface="Cambria Math" panose="02040503050406030204" pitchFamily="18" charset="0"/>
                                          </a:rPr>
                                        </m:ctrlPr>
                                      </m:sSubPr>
                                      <m:e>
                                        <m:r>
                                          <a:rPr lang="en-US" altLang="ja-JP" sz="1600" b="0" i="1" smtClean="0">
                                            <a:latin typeface="Cambria Math" panose="02040503050406030204" pitchFamily="18" charset="0"/>
                                          </a:rPr>
                                          <m:t>𝐶</m:t>
                                        </m:r>
                                      </m:e>
                                      <m:sub>
                                        <m:r>
                                          <a:rPr lang="en-US" altLang="ja-JP" sz="1600" i="1">
                                            <a:latin typeface="Cambria Math" panose="02040503050406030204" pitchFamily="18" charset="0"/>
                                          </a:rPr>
                                          <m:t>𝑡</m:t>
                                        </m:r>
                                      </m:sub>
                                    </m:sSub>
                                    <m:r>
                                      <a:rPr lang="en-US" altLang="ja-JP" sz="1600" i="1">
                                        <a:latin typeface="Cambria Math" panose="02040503050406030204" pitchFamily="18" charset="0"/>
                                      </a:rPr>
                                      <m:t>,</m:t>
                                    </m:r>
                                    <m:sSub>
                                      <m:sSubPr>
                                        <m:ctrlPr>
                                          <a:rPr lang="en-US" altLang="ja-JP" sz="1600" i="1">
                                            <a:latin typeface="Cambria Math" panose="02040503050406030204" pitchFamily="18" charset="0"/>
                                          </a:rPr>
                                        </m:ctrlPr>
                                      </m:sSubPr>
                                      <m:e>
                                        <m:r>
                                          <a:rPr lang="en-US" altLang="ja-JP" sz="1600" b="0" i="1" smtClean="0">
                                            <a:latin typeface="Cambria Math" panose="02040503050406030204" pitchFamily="18" charset="0"/>
                                          </a:rPr>
                                          <m:t>𝐶</m:t>
                                        </m:r>
                                      </m:e>
                                      <m:sub>
                                        <m:r>
                                          <a:rPr lang="en-US" altLang="ja-JP" sz="1600" i="1">
                                            <a:latin typeface="Cambria Math" panose="02040503050406030204" pitchFamily="18" charset="0"/>
                                          </a:rPr>
                                          <m:t>𝑡</m:t>
                                        </m:r>
                                      </m:sub>
                                    </m:sSub>
                                    <m:r>
                                      <m:rPr>
                                        <m:brk m:alnAt="7"/>
                                      </m:rPr>
                                      <a:rPr lang="en-US" altLang="ja-JP" sz="1600" i="1">
                                        <a:latin typeface="Cambria Math" panose="02040503050406030204" pitchFamily="18" charset="0"/>
                                      </a:rPr>
                                      <m:t> </m:t>
                                    </m:r>
                                  </m:e>
                                </m:d>
                              </m:e>
                            </m:mr>
                          </m:m>
                        </m:e>
                      </m:d>
                    </m:oMath>
                  </m:oMathPara>
                </a14:m>
                <a:endParaRPr kumimoji="1" lang="ja-JP" altLang="en-US" dirty="0"/>
              </a:p>
            </p:txBody>
          </p:sp>
        </mc:Choice>
        <mc:Fallback xmlns="">
          <p:sp>
            <p:nvSpPr>
              <p:cNvPr id="6" name="テキスト ボックス 5">
                <a:extLst>
                  <a:ext uri="{FF2B5EF4-FFF2-40B4-BE49-F238E27FC236}">
                    <a16:creationId xmlns:a16="http://schemas.microsoft.com/office/drawing/2014/main" id="{69460F19-9036-F6C6-A1D6-3C6355E98F9D}"/>
                  </a:ext>
                </a:extLst>
              </p:cNvPr>
              <p:cNvSpPr txBox="1">
                <a:spLocks noRot="1" noChangeAspect="1" noMove="1" noResize="1" noEditPoints="1" noAdjustHandles="1" noChangeArrowheads="1" noChangeShapeType="1" noTextEdit="1"/>
              </p:cNvSpPr>
              <p:nvPr/>
            </p:nvSpPr>
            <p:spPr>
              <a:xfrm>
                <a:off x="1579329" y="3099036"/>
                <a:ext cx="4125104" cy="792718"/>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82B5C385-2844-AE39-89CA-B0333E44A673}"/>
                  </a:ext>
                </a:extLst>
              </p:cNvPr>
              <p:cNvSpPr txBox="1"/>
              <p:nvPr/>
            </p:nvSpPr>
            <p:spPr>
              <a:xfrm>
                <a:off x="7504486" y="2607247"/>
                <a:ext cx="3402663" cy="369332"/>
              </a:xfrm>
              <a:prstGeom prst="rect">
                <a:avLst/>
              </a:prstGeom>
              <a:noFill/>
            </p:spPr>
            <p:txBody>
              <a:bodyPr wrap="none" rtlCol="0">
                <a:spAutoFit/>
              </a:bodyPr>
              <a:lstStyle/>
              <a:p>
                <a14:m>
                  <m:oMath xmlns:m="http://schemas.openxmlformats.org/officeDocument/2006/math">
                    <m:r>
                      <m:rPr>
                        <m:nor/>
                      </m:rPr>
                      <a:rPr lang="ja-JP" altLang="en-US" dirty="0" smtClean="0">
                        <a:latin typeface="Cambria Math" panose="02040503050406030204" pitchFamily="18" charset="0"/>
                      </a:rPr>
                      <m:t>●</m:t>
                    </m:r>
                    <m:sSup>
                      <m:sSupPr>
                        <m:ctrlPr>
                          <a:rPr lang="en-US" altLang="ja-JP" b="0" i="1" dirty="0" smtClean="0">
                            <a:latin typeface="Cambria Math" panose="02040503050406030204" pitchFamily="18" charset="0"/>
                          </a:rPr>
                        </m:ctrlPr>
                      </m:sSupPr>
                      <m:e>
                        <m:r>
                          <a:rPr lang="en-US" altLang="ja-JP" b="0" i="1" dirty="0" smtClean="0">
                            <a:latin typeface="Cambria Math" panose="02040503050406030204" pitchFamily="18" charset="0"/>
                          </a:rPr>
                          <m:t>𝑃</m:t>
                        </m:r>
                      </m:e>
                      <m:sup>
                        <m:r>
                          <a:rPr lang="en-US" altLang="ja-JP" b="0" i="1" dirty="0" smtClean="0">
                            <a:latin typeface="Cambria Math" panose="02040503050406030204" pitchFamily="18" charset="0"/>
                          </a:rPr>
                          <m:t>′</m:t>
                        </m:r>
                      </m:sup>
                    </m:sSup>
                    <m:r>
                      <a:rPr lang="ja-JP" altLang="en-US" i="1">
                        <a:latin typeface="Cambria Math" panose="02040503050406030204" pitchFamily="18" charset="0"/>
                      </a:rPr>
                      <m:t>の固有</m:t>
                    </m:r>
                    <m:r>
                      <a:rPr lang="ja-JP" altLang="en-US" i="1" smtClean="0">
                        <a:latin typeface="Cambria Math" panose="02040503050406030204" pitchFamily="18" charset="0"/>
                      </a:rPr>
                      <m:t>ベクトル</m:t>
                    </m:r>
                  </m:oMath>
                </a14:m>
                <a:r>
                  <a:rPr kumimoji="1" lang="ja-JP" altLang="en-US" dirty="0"/>
                  <a:t>を求める．</a:t>
                </a:r>
              </a:p>
            </p:txBody>
          </p:sp>
        </mc:Choice>
        <mc:Fallback xmlns="">
          <p:sp>
            <p:nvSpPr>
              <p:cNvPr id="9" name="テキスト ボックス 8">
                <a:extLst>
                  <a:ext uri="{FF2B5EF4-FFF2-40B4-BE49-F238E27FC236}">
                    <a16:creationId xmlns:a16="http://schemas.microsoft.com/office/drawing/2014/main" id="{82B5C385-2844-AE39-89CA-B0333E44A673}"/>
                  </a:ext>
                </a:extLst>
              </p:cNvPr>
              <p:cNvSpPr txBox="1">
                <a:spLocks noRot="1" noChangeAspect="1" noMove="1" noResize="1" noEditPoints="1" noAdjustHandles="1" noChangeArrowheads="1" noChangeShapeType="1" noTextEdit="1"/>
              </p:cNvSpPr>
              <p:nvPr/>
            </p:nvSpPr>
            <p:spPr>
              <a:xfrm>
                <a:off x="7504486" y="2607247"/>
                <a:ext cx="3402663" cy="369332"/>
              </a:xfrm>
              <a:prstGeom prst="rect">
                <a:avLst/>
              </a:prstGeom>
              <a:blipFill>
                <a:blip r:embed="rId5"/>
                <a:stretch>
                  <a:fillRect l="-358" t="-8333" r="-1075" b="-28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432B63B2-B007-87F5-A7EA-94D2793EC1F8}"/>
                  </a:ext>
                </a:extLst>
              </p:cNvPr>
              <p:cNvSpPr txBox="1"/>
              <p:nvPr/>
            </p:nvSpPr>
            <p:spPr>
              <a:xfrm>
                <a:off x="8054019" y="3042073"/>
                <a:ext cx="130685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ja-JP" i="1" dirty="0">
                              <a:latin typeface="Cambria Math" panose="02040503050406030204" pitchFamily="18" charset="0"/>
                            </a:rPr>
                          </m:ctrlPr>
                        </m:sSupPr>
                        <m:e>
                          <m:r>
                            <a:rPr lang="en-US" altLang="ja-JP" i="1" dirty="0">
                              <a:latin typeface="Cambria Math" panose="02040503050406030204" pitchFamily="18" charset="0"/>
                            </a:rPr>
                            <m:t>𝑃</m:t>
                          </m:r>
                        </m:e>
                        <m:sup>
                          <m:r>
                            <a:rPr lang="en-US" altLang="ja-JP" i="1" dirty="0">
                              <a:latin typeface="Cambria Math" panose="02040503050406030204" pitchFamily="18" charset="0"/>
                            </a:rPr>
                            <m:t>′</m:t>
                          </m:r>
                        </m:sup>
                      </m:sSup>
                      <m:r>
                        <a:rPr lang="en-US" altLang="ja-JP" i="1" dirty="0">
                          <a:latin typeface="Cambria Math" panose="02040503050406030204" pitchFamily="18" charset="0"/>
                        </a:rPr>
                        <m:t> </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𝑒</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𝜆</m:t>
                          </m:r>
                        </m:e>
                        <m:sub>
                          <m:r>
                            <a:rPr kumimoji="1" lang="en-US" altLang="ja-JP" b="0" i="1" smtClean="0">
                              <a:latin typeface="Cambria Math" panose="02040503050406030204" pitchFamily="18" charset="0"/>
                            </a:rPr>
                            <m:t>𝑖</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𝑒</m:t>
                          </m:r>
                        </m:e>
                        <m:sub>
                          <m:r>
                            <a:rPr kumimoji="1" lang="en-US" altLang="ja-JP" b="0" i="1" smtClean="0">
                              <a:latin typeface="Cambria Math" panose="02040503050406030204" pitchFamily="18" charset="0"/>
                            </a:rPr>
                            <m:t>𝑖</m:t>
                          </m:r>
                        </m:sub>
                      </m:sSub>
                    </m:oMath>
                  </m:oMathPara>
                </a14:m>
                <a:endParaRPr lang="ja-JP" altLang="en-US" dirty="0"/>
              </a:p>
            </p:txBody>
          </p:sp>
        </mc:Choice>
        <mc:Fallback xmlns="">
          <p:sp>
            <p:nvSpPr>
              <p:cNvPr id="11" name="テキスト ボックス 10">
                <a:extLst>
                  <a:ext uri="{FF2B5EF4-FFF2-40B4-BE49-F238E27FC236}">
                    <a16:creationId xmlns:a16="http://schemas.microsoft.com/office/drawing/2014/main" id="{432B63B2-B007-87F5-A7EA-94D2793EC1F8}"/>
                  </a:ext>
                </a:extLst>
              </p:cNvPr>
              <p:cNvSpPr txBox="1">
                <a:spLocks noRot="1" noChangeAspect="1" noMove="1" noResize="1" noEditPoints="1" noAdjustHandles="1" noChangeArrowheads="1" noChangeShapeType="1" noTextEdit="1"/>
              </p:cNvSpPr>
              <p:nvPr/>
            </p:nvSpPr>
            <p:spPr>
              <a:xfrm>
                <a:off x="8054019" y="3042073"/>
                <a:ext cx="1306857" cy="369332"/>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CAC0E66D-0809-92D1-2553-C1888ED02BAB}"/>
                  </a:ext>
                </a:extLst>
              </p:cNvPr>
              <p:cNvSpPr txBox="1"/>
              <p:nvPr/>
            </p:nvSpPr>
            <p:spPr>
              <a:xfrm>
                <a:off x="8302655" y="3467491"/>
                <a:ext cx="130685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𝜆</m:t>
                          </m:r>
                        </m:e>
                        <m:sub>
                          <m:r>
                            <a:rPr lang="en-US" altLang="ja-JP" b="0" i="1" smtClean="0">
                              <a:latin typeface="Cambria Math" panose="02040503050406030204" pitchFamily="18" charset="0"/>
                            </a:rPr>
                            <m:t>𝑖</m:t>
                          </m:r>
                        </m:sub>
                      </m:sSub>
                      <m:r>
                        <a:rPr lang="ja-JP" altLang="en-US" i="1">
                          <a:latin typeface="Cambria Math" panose="02040503050406030204" pitchFamily="18" charset="0"/>
                        </a:rPr>
                        <m:t>：</m:t>
                      </m:r>
                      <m:r>
                        <a:rPr lang="ja-JP" altLang="en-US" i="1" smtClean="0">
                          <a:latin typeface="Cambria Math" panose="02040503050406030204" pitchFamily="18" charset="0"/>
                        </a:rPr>
                        <m:t>固有値</m:t>
                      </m:r>
                    </m:oMath>
                  </m:oMathPara>
                </a14:m>
                <a:endParaRPr lang="ja-JP" altLang="en-US" dirty="0"/>
              </a:p>
            </p:txBody>
          </p:sp>
        </mc:Choice>
        <mc:Fallback xmlns="">
          <p:sp>
            <p:nvSpPr>
              <p:cNvPr id="14" name="テキスト ボックス 13">
                <a:extLst>
                  <a:ext uri="{FF2B5EF4-FFF2-40B4-BE49-F238E27FC236}">
                    <a16:creationId xmlns:a16="http://schemas.microsoft.com/office/drawing/2014/main" id="{CAC0E66D-0809-92D1-2553-C1888ED02BAB}"/>
                  </a:ext>
                </a:extLst>
              </p:cNvPr>
              <p:cNvSpPr txBox="1">
                <a:spLocks noRot="1" noChangeAspect="1" noMove="1" noResize="1" noEditPoints="1" noAdjustHandles="1" noChangeArrowheads="1" noChangeShapeType="1" noTextEdit="1"/>
              </p:cNvSpPr>
              <p:nvPr/>
            </p:nvSpPr>
            <p:spPr>
              <a:xfrm>
                <a:off x="8302655" y="3467491"/>
                <a:ext cx="1306857" cy="369332"/>
              </a:xfrm>
              <a:prstGeom prst="rect">
                <a:avLst/>
              </a:prstGeom>
              <a:blipFill>
                <a:blip r:embed="rId7"/>
                <a:stretch>
                  <a:fillRect r="-1402" b="-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4C02C8BD-A555-A968-8EEF-CF33C1AD52AA}"/>
                  </a:ext>
                </a:extLst>
              </p:cNvPr>
              <p:cNvSpPr txBox="1"/>
              <p:nvPr/>
            </p:nvSpPr>
            <p:spPr>
              <a:xfrm>
                <a:off x="8302655" y="3825438"/>
                <a:ext cx="1731819"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𝑒</m:t>
                          </m:r>
                        </m:e>
                        <m:sub>
                          <m:r>
                            <a:rPr lang="en-US" altLang="ja-JP" b="0" i="1" smtClean="0">
                              <a:latin typeface="Cambria Math" panose="02040503050406030204" pitchFamily="18" charset="0"/>
                            </a:rPr>
                            <m:t>𝑖</m:t>
                          </m:r>
                        </m:sub>
                      </m:sSub>
                      <m:r>
                        <a:rPr lang="ja-JP" altLang="en-US" i="1">
                          <a:latin typeface="Cambria Math" panose="02040503050406030204" pitchFamily="18" charset="0"/>
                        </a:rPr>
                        <m:t>：</m:t>
                      </m:r>
                      <m:r>
                        <a:rPr lang="ja-JP" altLang="en-US" i="1" smtClean="0">
                          <a:latin typeface="Cambria Math" panose="02040503050406030204" pitchFamily="18" charset="0"/>
                        </a:rPr>
                        <m:t>固有ベクトル</m:t>
                      </m:r>
                    </m:oMath>
                  </m:oMathPara>
                </a14:m>
                <a:endParaRPr lang="ja-JP" altLang="en-US" dirty="0"/>
              </a:p>
            </p:txBody>
          </p:sp>
        </mc:Choice>
        <mc:Fallback xmlns="">
          <p:sp>
            <p:nvSpPr>
              <p:cNvPr id="19" name="テキスト ボックス 18">
                <a:extLst>
                  <a:ext uri="{FF2B5EF4-FFF2-40B4-BE49-F238E27FC236}">
                    <a16:creationId xmlns:a16="http://schemas.microsoft.com/office/drawing/2014/main" id="{4C02C8BD-A555-A968-8EEF-CF33C1AD52AA}"/>
                  </a:ext>
                </a:extLst>
              </p:cNvPr>
              <p:cNvSpPr txBox="1">
                <a:spLocks noRot="1" noChangeAspect="1" noMove="1" noResize="1" noEditPoints="1" noAdjustHandles="1" noChangeArrowheads="1" noChangeShapeType="1" noTextEdit="1"/>
              </p:cNvSpPr>
              <p:nvPr/>
            </p:nvSpPr>
            <p:spPr>
              <a:xfrm>
                <a:off x="8302655" y="3825438"/>
                <a:ext cx="1731819" cy="369332"/>
              </a:xfrm>
              <a:prstGeom prst="rect">
                <a:avLst/>
              </a:prstGeom>
              <a:blipFill>
                <a:blip r:embed="rId8"/>
                <a:stretch>
                  <a:fillRect r="-14789" b="-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1E7F2539-72C9-4E62-08FB-4C4281EBAFC8}"/>
                  </a:ext>
                </a:extLst>
              </p:cNvPr>
              <p:cNvSpPr txBox="1"/>
              <p:nvPr/>
            </p:nvSpPr>
            <p:spPr>
              <a:xfrm>
                <a:off x="3994552" y="4579177"/>
                <a:ext cx="4932396" cy="369332"/>
              </a:xfrm>
              <a:prstGeom prst="rect">
                <a:avLst/>
              </a:prstGeom>
              <a:noFill/>
            </p:spPr>
            <p:txBody>
              <a:bodyPr wrap="square" rtlCol="0">
                <a:spAutoFit/>
              </a:bodyPr>
              <a:lstStyle/>
              <a:p>
                <a:r>
                  <a:rPr lang="ja-JP" altLang="en-US" dirty="0"/>
                  <a:t>●</a:t>
                </a:r>
                <a14:m>
                  <m:oMath xmlns:m="http://schemas.openxmlformats.org/officeDocument/2006/math">
                    <m:r>
                      <a:rPr lang="ja-JP" altLang="en-US" i="1">
                        <a:latin typeface="Cambria Math" panose="02040503050406030204" pitchFamily="18" charset="0"/>
                      </a:rPr>
                      <m:t>分散</m:t>
                    </m:r>
                  </m:oMath>
                </a14:m>
                <a:r>
                  <a:rPr kumimoji="1" lang="ja-JP" altLang="en-US" dirty="0"/>
                  <a:t>共分散行列を</a:t>
                </a:r>
                <a:r>
                  <a:rPr lang="ja-JP" altLang="en-US" dirty="0"/>
                  <a:t>調整</a:t>
                </a:r>
                <a:endParaRPr kumimoji="1" lang="ja-JP" altLang="en-US" dirty="0"/>
              </a:p>
            </p:txBody>
          </p:sp>
        </mc:Choice>
        <mc:Fallback xmlns="">
          <p:sp>
            <p:nvSpPr>
              <p:cNvPr id="20" name="テキスト ボックス 19">
                <a:extLst>
                  <a:ext uri="{FF2B5EF4-FFF2-40B4-BE49-F238E27FC236}">
                    <a16:creationId xmlns:a16="http://schemas.microsoft.com/office/drawing/2014/main" id="{1E7F2539-72C9-4E62-08FB-4C4281EBAFC8}"/>
                  </a:ext>
                </a:extLst>
              </p:cNvPr>
              <p:cNvSpPr txBox="1">
                <a:spLocks noRot="1" noChangeAspect="1" noMove="1" noResize="1" noEditPoints="1" noAdjustHandles="1" noChangeArrowheads="1" noChangeShapeType="1" noTextEdit="1"/>
              </p:cNvSpPr>
              <p:nvPr/>
            </p:nvSpPr>
            <p:spPr>
              <a:xfrm>
                <a:off x="3994552" y="4579177"/>
                <a:ext cx="4932396" cy="369332"/>
              </a:xfrm>
              <a:prstGeom prst="rect">
                <a:avLst/>
              </a:prstGeom>
              <a:blipFill>
                <a:blip r:embed="rId9"/>
                <a:stretch>
                  <a:fillRect l="-989" t="-6557" b="-2623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CED0C06E-3E1A-74F8-42C2-03D0A50BD6C6}"/>
                  </a:ext>
                </a:extLst>
              </p:cNvPr>
              <p:cNvSpPr txBox="1"/>
              <p:nvPr/>
            </p:nvSpPr>
            <p:spPr>
              <a:xfrm>
                <a:off x="4488837" y="5059526"/>
                <a:ext cx="952184"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1600" b="0" i="1" smtClean="0">
                              <a:latin typeface="Cambria Math" panose="02040503050406030204" pitchFamily="18" charset="0"/>
                            </a:rPr>
                          </m:ctrlPr>
                        </m:sSupPr>
                        <m:e>
                          <m:r>
                            <a:rPr kumimoji="1" lang="en-US" altLang="ja-JP" sz="1600" b="0" i="1" smtClean="0">
                              <a:latin typeface="Cambria Math" panose="02040503050406030204" pitchFamily="18" charset="0"/>
                            </a:rPr>
                            <m:t>𝑃</m:t>
                          </m:r>
                        </m:e>
                        <m:sup>
                          <m:r>
                            <a:rPr kumimoji="1" lang="en-US" altLang="ja-JP" sz="1600" b="0" i="1" smtClean="0">
                              <a:latin typeface="Cambria Math" panose="02040503050406030204" pitchFamily="18" charset="0"/>
                            </a:rPr>
                            <m:t>′</m:t>
                          </m:r>
                        </m:sup>
                      </m:sSup>
                      <m:r>
                        <a:rPr kumimoji="1" lang="en-US" altLang="ja-JP" sz="1600" b="0" i="1" smtClean="0">
                          <a:latin typeface="Cambria Math" panose="02040503050406030204" pitchFamily="18" charset="0"/>
                        </a:rPr>
                        <m:t>=</m:t>
                      </m:r>
                      <m:sSup>
                        <m:sSupPr>
                          <m:ctrlPr>
                            <a:rPr kumimoji="1" lang="en-US" altLang="ja-JP" sz="1600" b="0" i="1" smtClean="0">
                              <a:latin typeface="Cambria Math" panose="02040503050406030204" pitchFamily="18" charset="0"/>
                            </a:rPr>
                          </m:ctrlPr>
                        </m:sSupPr>
                        <m:e>
                          <m:r>
                            <a:rPr kumimoji="1" lang="en-US" altLang="ja-JP" sz="1600" b="0" i="1" smtClean="0">
                              <a:latin typeface="Cambria Math" panose="02040503050406030204" pitchFamily="18" charset="0"/>
                            </a:rPr>
                            <m:t>𝑁</m:t>
                          </m:r>
                        </m:e>
                        <m:sup>
                          <m:r>
                            <a:rPr kumimoji="1" lang="en-US" altLang="ja-JP" sz="1600" b="0" i="1" smtClean="0">
                              <a:latin typeface="Cambria Math" panose="02040503050406030204" pitchFamily="18" charset="0"/>
                            </a:rPr>
                            <m:t>⊤</m:t>
                          </m:r>
                        </m:sup>
                      </m:sSup>
                      <m:r>
                        <a:rPr kumimoji="1" lang="en-US" altLang="ja-JP" sz="1600" b="0" i="1" smtClean="0">
                          <a:latin typeface="Cambria Math" panose="02040503050406030204" pitchFamily="18" charset="0"/>
                        </a:rPr>
                        <m:t>𝑁</m:t>
                      </m:r>
                    </m:oMath>
                  </m:oMathPara>
                </a14:m>
                <a:endParaRPr kumimoji="1" lang="ja-JP" altLang="en-US" dirty="0"/>
              </a:p>
            </p:txBody>
          </p:sp>
        </mc:Choice>
        <mc:Fallback xmlns="">
          <p:sp>
            <p:nvSpPr>
              <p:cNvPr id="21" name="テキスト ボックス 20">
                <a:extLst>
                  <a:ext uri="{FF2B5EF4-FFF2-40B4-BE49-F238E27FC236}">
                    <a16:creationId xmlns:a16="http://schemas.microsoft.com/office/drawing/2014/main" id="{CED0C06E-3E1A-74F8-42C2-03D0A50BD6C6}"/>
                  </a:ext>
                </a:extLst>
              </p:cNvPr>
              <p:cNvSpPr txBox="1">
                <a:spLocks noRot="1" noChangeAspect="1" noMove="1" noResize="1" noEditPoints="1" noAdjustHandles="1" noChangeArrowheads="1" noChangeShapeType="1" noTextEdit="1"/>
              </p:cNvSpPr>
              <p:nvPr/>
            </p:nvSpPr>
            <p:spPr>
              <a:xfrm>
                <a:off x="4488837" y="5059526"/>
                <a:ext cx="952184" cy="246221"/>
              </a:xfrm>
              <a:prstGeom prst="rect">
                <a:avLst/>
              </a:prstGeom>
              <a:blipFill>
                <a:blip r:embed="rId10"/>
                <a:stretch>
                  <a:fillRect l="-3822" r="-2548" b="-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EA46C035-5084-08CF-1D16-8CB10214342C}"/>
                  </a:ext>
                </a:extLst>
              </p:cNvPr>
              <p:cNvSpPr txBox="1"/>
              <p:nvPr/>
            </p:nvSpPr>
            <p:spPr>
              <a:xfrm>
                <a:off x="5259382" y="5578902"/>
                <a:ext cx="1349985" cy="4475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1100" b="0" i="1" smtClean="0">
                          <a:latin typeface="Cambria Math" panose="02040503050406030204" pitchFamily="18" charset="0"/>
                        </a:rPr>
                        <m:t>𝑁</m:t>
                      </m:r>
                      <m:r>
                        <a:rPr kumimoji="1" lang="en-US" altLang="ja-JP" sz="1100" b="0" i="1" smtClean="0">
                          <a:latin typeface="Cambria Math" panose="02040503050406030204" pitchFamily="18" charset="0"/>
                        </a:rPr>
                        <m:t>=</m:t>
                      </m:r>
                      <m:d>
                        <m:dPr>
                          <m:ctrlPr>
                            <a:rPr kumimoji="1" lang="en-US" altLang="ja-JP" sz="1100" b="0" i="1" smtClean="0">
                              <a:latin typeface="Cambria Math" panose="02040503050406030204" pitchFamily="18" charset="0"/>
                              <a:ea typeface="Cambria Math" panose="02040503050406030204" pitchFamily="18" charset="0"/>
                            </a:rPr>
                          </m:ctrlPr>
                        </m:dPr>
                        <m:e>
                          <m:m>
                            <m:mPr>
                              <m:mcs>
                                <m:mc>
                                  <m:mcPr>
                                    <m:count m:val="3"/>
                                    <m:mcJc m:val="center"/>
                                  </m:mcPr>
                                </m:mc>
                              </m:mcs>
                              <m:ctrlPr>
                                <a:rPr kumimoji="1" lang="en-US" altLang="ja-JP" sz="1100" b="0" i="1" smtClean="0">
                                  <a:latin typeface="Cambria Math" panose="02040503050406030204" pitchFamily="18" charset="0"/>
                                  <a:ea typeface="Cambria Math" panose="02040503050406030204" pitchFamily="18" charset="0"/>
                                </a:rPr>
                              </m:ctrlPr>
                            </m:mPr>
                            <m:mr>
                              <m:e>
                                <m:r>
                                  <m:rPr>
                                    <m:brk m:alnAt="7"/>
                                  </m:rPr>
                                  <a:rPr kumimoji="1" lang="en-US" altLang="ja-JP" sz="1100" b="0" i="1" smtClean="0">
                                    <a:latin typeface="Cambria Math" panose="02040503050406030204" pitchFamily="18" charset="0"/>
                                    <a:ea typeface="Cambria Math" panose="02040503050406030204" pitchFamily="18" charset="0"/>
                                  </a:rPr>
                                  <m:t>𝐿</m:t>
                                </m:r>
                                <m:r>
                                  <a:rPr kumimoji="1" lang="en-US" altLang="ja-JP" sz="1100" b="0" i="1" smtClean="0">
                                    <a:latin typeface="Cambria Math" panose="02040503050406030204" pitchFamily="18" charset="0"/>
                                    <a:ea typeface="Cambria Math" panose="02040503050406030204" pitchFamily="18" charset="0"/>
                                  </a:rPr>
                                  <m:t>𝑂𝑇</m:t>
                                </m:r>
                              </m:e>
                              <m:e>
                                <m:r>
                                  <a:rPr kumimoji="1" lang="en-US" altLang="ja-JP" sz="1100" b="0" i="1" smtClean="0">
                                    <a:latin typeface="Cambria Math" panose="02040503050406030204" pitchFamily="18" charset="0"/>
                                    <a:ea typeface="Cambria Math" panose="02040503050406030204" pitchFamily="18" charset="0"/>
                                  </a:rPr>
                                  <m:t> </m:t>
                                </m:r>
                              </m:e>
                              <m:e>
                                <m:r>
                                  <a:rPr kumimoji="1" lang="en-US" altLang="ja-JP" sz="1100" b="0" i="1" smtClean="0">
                                    <a:latin typeface="Cambria Math" panose="02040503050406030204" pitchFamily="18" charset="0"/>
                                    <a:ea typeface="Cambria Math" panose="02040503050406030204" pitchFamily="18" charset="0"/>
                                  </a:rPr>
                                  <m:t> </m:t>
                                </m:r>
                              </m:e>
                            </m:mr>
                            <m:mr>
                              <m:e>
                                <m:r>
                                  <a:rPr kumimoji="1" lang="en-US" altLang="ja-JP" sz="1100" b="0" i="1" smtClean="0">
                                    <a:latin typeface="Cambria Math" panose="02040503050406030204" pitchFamily="18" charset="0"/>
                                    <a:ea typeface="Cambria Math" panose="02040503050406030204" pitchFamily="18" charset="0"/>
                                  </a:rPr>
                                  <m:t> </m:t>
                                </m:r>
                              </m:e>
                              <m:e>
                                <m:r>
                                  <a:rPr kumimoji="1" lang="en-US" altLang="ja-JP" sz="1100" b="0" i="1" smtClean="0">
                                    <a:latin typeface="Cambria Math" panose="02040503050406030204" pitchFamily="18" charset="0"/>
                                    <a:ea typeface="Cambria Math" panose="02040503050406030204" pitchFamily="18" charset="0"/>
                                  </a:rPr>
                                  <m:t>𝑎</m:t>
                                </m:r>
                              </m:e>
                              <m:e>
                                <m:r>
                                  <a:rPr kumimoji="1" lang="en-US" altLang="ja-JP" sz="1100" b="0" i="1" smtClean="0">
                                    <a:latin typeface="Cambria Math" panose="02040503050406030204" pitchFamily="18" charset="0"/>
                                    <a:ea typeface="Cambria Math" panose="02040503050406030204" pitchFamily="18" charset="0"/>
                                  </a:rPr>
                                  <m:t> </m:t>
                                </m:r>
                              </m:e>
                            </m:mr>
                            <m:mr>
                              <m:e>
                                <m:r>
                                  <a:rPr kumimoji="1" lang="en-US" altLang="ja-JP" sz="1100" b="0" i="1" smtClean="0">
                                    <a:latin typeface="Cambria Math" panose="02040503050406030204" pitchFamily="18" charset="0"/>
                                    <a:ea typeface="Cambria Math" panose="02040503050406030204" pitchFamily="18" charset="0"/>
                                  </a:rPr>
                                  <m:t> </m:t>
                                </m:r>
                              </m:e>
                              <m:e>
                                <m:r>
                                  <a:rPr kumimoji="1" lang="en-US" altLang="ja-JP" sz="1100" b="0" i="1" smtClean="0">
                                    <a:latin typeface="Cambria Math" panose="02040503050406030204" pitchFamily="18" charset="0"/>
                                    <a:ea typeface="Cambria Math" panose="02040503050406030204" pitchFamily="18" charset="0"/>
                                  </a:rPr>
                                  <m:t> </m:t>
                                </m:r>
                              </m:e>
                              <m:e>
                                <m:r>
                                  <a:rPr kumimoji="1" lang="en-US" altLang="ja-JP" sz="1100" b="0" i="1" smtClean="0">
                                    <a:latin typeface="Cambria Math" panose="02040503050406030204" pitchFamily="18" charset="0"/>
                                    <a:ea typeface="Cambria Math" panose="02040503050406030204" pitchFamily="18" charset="0"/>
                                  </a:rPr>
                                  <m:t>𝑏</m:t>
                                </m:r>
                              </m:e>
                            </m:mr>
                          </m:m>
                        </m:e>
                      </m:d>
                      <m:r>
                        <a:rPr kumimoji="1" lang="en-US" altLang="ja-JP" sz="1100" b="0" i="1" smtClean="0">
                          <a:latin typeface="Cambria Math" panose="02040503050406030204" pitchFamily="18" charset="0"/>
                          <a:ea typeface="Cambria Math" panose="02040503050406030204" pitchFamily="18" charset="0"/>
                        </a:rPr>
                        <m:t>𝑀</m:t>
                      </m:r>
                    </m:oMath>
                  </m:oMathPara>
                </a14:m>
                <a:endParaRPr kumimoji="1" lang="ja-JP" altLang="en-US" sz="1100" dirty="0"/>
              </a:p>
            </p:txBody>
          </p:sp>
        </mc:Choice>
        <mc:Fallback xmlns="">
          <p:sp>
            <p:nvSpPr>
              <p:cNvPr id="23" name="テキスト ボックス 22">
                <a:extLst>
                  <a:ext uri="{FF2B5EF4-FFF2-40B4-BE49-F238E27FC236}">
                    <a16:creationId xmlns:a16="http://schemas.microsoft.com/office/drawing/2014/main" id="{EA46C035-5084-08CF-1D16-8CB10214342C}"/>
                  </a:ext>
                </a:extLst>
              </p:cNvPr>
              <p:cNvSpPr txBox="1">
                <a:spLocks noRot="1" noChangeAspect="1" noMove="1" noResize="1" noEditPoints="1" noAdjustHandles="1" noChangeArrowheads="1" noChangeShapeType="1" noTextEdit="1"/>
              </p:cNvSpPr>
              <p:nvPr/>
            </p:nvSpPr>
            <p:spPr>
              <a:xfrm>
                <a:off x="5259382" y="5578902"/>
                <a:ext cx="1349985" cy="447558"/>
              </a:xfrm>
              <a:prstGeom prst="rect">
                <a:avLst/>
              </a:prstGeom>
              <a:blipFill>
                <a:blip r:embed="rId11"/>
                <a:stretch>
                  <a:fillRect l="-1810" r="-1810" b="-1081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7B8E78E4-5A9D-C48D-842A-8CC998532E9A}"/>
                  </a:ext>
                </a:extLst>
              </p:cNvPr>
              <p:cNvSpPr txBox="1"/>
              <p:nvPr/>
            </p:nvSpPr>
            <p:spPr>
              <a:xfrm>
                <a:off x="5259382" y="5357670"/>
                <a:ext cx="1818125" cy="1660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1050" b="0" i="1" smtClean="0">
                          <a:latin typeface="Cambria Math" panose="02040503050406030204" pitchFamily="18" charset="0"/>
                        </a:rPr>
                        <m:t>𝑃</m:t>
                      </m:r>
                      <m:r>
                        <a:rPr kumimoji="1" lang="en-US" altLang="ja-JP" sz="1050" b="0" i="1" smtClean="0">
                          <a:latin typeface="Cambria Math" panose="02040503050406030204" pitchFamily="18" charset="0"/>
                        </a:rPr>
                        <m:t>=</m:t>
                      </m:r>
                      <m:sSup>
                        <m:sSupPr>
                          <m:ctrlPr>
                            <a:rPr kumimoji="1" lang="en-US" altLang="ja-JP" sz="1050" b="0" i="1" smtClean="0">
                              <a:latin typeface="Cambria Math" panose="02040503050406030204" pitchFamily="18" charset="0"/>
                            </a:rPr>
                          </m:ctrlPr>
                        </m:sSupPr>
                        <m:e>
                          <m:r>
                            <a:rPr kumimoji="1" lang="en-US" altLang="ja-JP" sz="1050" b="0" i="1" smtClean="0">
                              <a:latin typeface="Cambria Math" panose="02040503050406030204" pitchFamily="18" charset="0"/>
                            </a:rPr>
                            <m:t>𝑀</m:t>
                          </m:r>
                        </m:e>
                        <m:sup>
                          <m:r>
                            <a:rPr kumimoji="1" lang="en-US" altLang="ja-JP" sz="1050" b="0" i="1" smtClean="0">
                              <a:latin typeface="Cambria Math" panose="02040503050406030204" pitchFamily="18" charset="0"/>
                            </a:rPr>
                            <m:t>⊤</m:t>
                          </m:r>
                        </m:sup>
                      </m:sSup>
                      <m:r>
                        <a:rPr kumimoji="1" lang="en-US" altLang="ja-JP" sz="1050" b="0" i="1" smtClean="0">
                          <a:latin typeface="Cambria Math" panose="02040503050406030204" pitchFamily="18" charset="0"/>
                        </a:rPr>
                        <m:t>𝑀</m:t>
                      </m:r>
                      <m:r>
                        <a:rPr lang="ja-JP" altLang="en-US" sz="1050" i="1">
                          <a:latin typeface="Cambria Math" panose="02040503050406030204" pitchFamily="18" charset="0"/>
                        </a:rPr>
                        <m:t>（</m:t>
                      </m:r>
                      <m:r>
                        <a:rPr lang="ja-JP" altLang="en-US" sz="1050" i="1" smtClean="0">
                          <a:latin typeface="Cambria Math" panose="02040503050406030204" pitchFamily="18" charset="0"/>
                        </a:rPr>
                        <m:t>コレスキー分解</m:t>
                      </m:r>
                      <m:r>
                        <a:rPr lang="ja-JP" altLang="en-US" sz="1050" i="1">
                          <a:latin typeface="Cambria Math" panose="02040503050406030204" pitchFamily="18" charset="0"/>
                        </a:rPr>
                        <m:t>）</m:t>
                      </m:r>
                    </m:oMath>
                  </m:oMathPara>
                </a14:m>
                <a:endParaRPr kumimoji="1" lang="ja-JP" altLang="en-US" sz="1100" dirty="0"/>
              </a:p>
            </p:txBody>
          </p:sp>
        </mc:Choice>
        <mc:Fallback xmlns="">
          <p:sp>
            <p:nvSpPr>
              <p:cNvPr id="24" name="テキスト ボックス 23">
                <a:extLst>
                  <a:ext uri="{FF2B5EF4-FFF2-40B4-BE49-F238E27FC236}">
                    <a16:creationId xmlns:a16="http://schemas.microsoft.com/office/drawing/2014/main" id="{7B8E78E4-5A9D-C48D-842A-8CC998532E9A}"/>
                  </a:ext>
                </a:extLst>
              </p:cNvPr>
              <p:cNvSpPr txBox="1">
                <a:spLocks noRot="1" noChangeAspect="1" noMove="1" noResize="1" noEditPoints="1" noAdjustHandles="1" noChangeArrowheads="1" noChangeShapeType="1" noTextEdit="1"/>
              </p:cNvSpPr>
              <p:nvPr/>
            </p:nvSpPr>
            <p:spPr>
              <a:xfrm>
                <a:off x="5259382" y="5357670"/>
                <a:ext cx="1818125" cy="166007"/>
              </a:xfrm>
              <a:prstGeom prst="rect">
                <a:avLst/>
              </a:prstGeom>
              <a:blipFill>
                <a:blip r:embed="rId12"/>
                <a:stretch>
                  <a:fillRect l="-1007" t="-14815" r="-2685" b="-25926"/>
                </a:stretch>
              </a:blipFill>
            </p:spPr>
            <p:txBody>
              <a:bodyPr/>
              <a:lstStyle/>
              <a:p>
                <a:r>
                  <a:rPr lang="ja-JP" altLang="en-US">
                    <a:noFill/>
                  </a:rPr>
                  <a:t> </a:t>
                </a:r>
              </a:p>
            </p:txBody>
          </p:sp>
        </mc:Fallback>
      </mc:AlternateContent>
      <p:sp>
        <p:nvSpPr>
          <p:cNvPr id="26" name="大かっこ 25">
            <a:extLst>
              <a:ext uri="{FF2B5EF4-FFF2-40B4-BE49-F238E27FC236}">
                <a16:creationId xmlns:a16="http://schemas.microsoft.com/office/drawing/2014/main" id="{8709492C-0E9A-7A1B-8CA9-B1306AE5984A}"/>
              </a:ext>
            </a:extLst>
          </p:cNvPr>
          <p:cNvSpPr/>
          <p:nvPr/>
        </p:nvSpPr>
        <p:spPr>
          <a:xfrm>
            <a:off x="4860538" y="5320725"/>
            <a:ext cx="3193481" cy="1311613"/>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33BF1F42-8F6E-387D-D072-E631CB4AFD3F}"/>
              </a:ext>
            </a:extLst>
          </p:cNvPr>
          <p:cNvSpPr/>
          <p:nvPr/>
        </p:nvSpPr>
        <p:spPr>
          <a:xfrm>
            <a:off x="3994552" y="4488873"/>
            <a:ext cx="4125104" cy="223260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矢印: 折線 27">
            <a:extLst>
              <a:ext uri="{FF2B5EF4-FFF2-40B4-BE49-F238E27FC236}">
                <a16:creationId xmlns:a16="http://schemas.microsoft.com/office/drawing/2014/main" id="{7BC4D358-C0FF-6D05-A11F-68BEDB7A8EC0}"/>
              </a:ext>
            </a:extLst>
          </p:cNvPr>
          <p:cNvSpPr/>
          <p:nvPr/>
        </p:nvSpPr>
        <p:spPr>
          <a:xfrm rot="10800000" flipH="1">
            <a:off x="2485439" y="4194769"/>
            <a:ext cx="1334512" cy="1479857"/>
          </a:xfrm>
          <a:prstGeom prst="bentArrow">
            <a:avLst>
              <a:gd name="adj1" fmla="val 17144"/>
              <a:gd name="adj2" fmla="val 17859"/>
              <a:gd name="adj3" fmla="val 20715"/>
              <a:gd name="adj4" fmla="val 43750"/>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0" name="矢印: 折線 29">
            <a:extLst>
              <a:ext uri="{FF2B5EF4-FFF2-40B4-BE49-F238E27FC236}">
                <a16:creationId xmlns:a16="http://schemas.microsoft.com/office/drawing/2014/main" id="{5AFCC4E0-C792-6668-DAB6-6C85D9D082DE}"/>
              </a:ext>
            </a:extLst>
          </p:cNvPr>
          <p:cNvSpPr/>
          <p:nvPr/>
        </p:nvSpPr>
        <p:spPr>
          <a:xfrm rot="5400000" flipH="1">
            <a:off x="8280429" y="4353943"/>
            <a:ext cx="1334512" cy="1306856"/>
          </a:xfrm>
          <a:prstGeom prst="bentArrow">
            <a:avLst>
              <a:gd name="adj1" fmla="val 17144"/>
              <a:gd name="adj2" fmla="val 17859"/>
              <a:gd name="adj3" fmla="val 20715"/>
              <a:gd name="adj4" fmla="val 43750"/>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3C71C3D1-F2ED-101F-D6CC-02956575656D}"/>
                  </a:ext>
                </a:extLst>
              </p:cNvPr>
              <p:cNvSpPr txBox="1"/>
              <p:nvPr/>
            </p:nvSpPr>
            <p:spPr>
              <a:xfrm>
                <a:off x="5246910" y="6078383"/>
                <a:ext cx="2724913" cy="47692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1100" b="0" i="1" smtClean="0">
                          <a:latin typeface="Cambria Math" panose="02040503050406030204" pitchFamily="18" charset="0"/>
                        </a:rPr>
                        <m:t>𝑎</m:t>
                      </m:r>
                      <m:r>
                        <a:rPr kumimoji="1" lang="en-US" altLang="ja-JP" sz="1100" b="0" i="1" smtClean="0">
                          <a:latin typeface="Cambria Math" panose="02040503050406030204" pitchFamily="18" charset="0"/>
                        </a:rPr>
                        <m:t>=</m:t>
                      </m:r>
                      <m:nary>
                        <m:naryPr>
                          <m:chr m:val="∑"/>
                          <m:ctrlPr>
                            <a:rPr kumimoji="1" lang="en-US" altLang="ja-JP" sz="1100" b="0" i="1" smtClean="0">
                              <a:latin typeface="Cambria Math" panose="02040503050406030204" pitchFamily="18" charset="0"/>
                            </a:rPr>
                          </m:ctrlPr>
                        </m:naryPr>
                        <m:sub>
                          <m:r>
                            <a:rPr kumimoji="1" lang="en-US" altLang="ja-JP" sz="1100" b="0" i="1" smtClean="0">
                              <a:latin typeface="Cambria Math" panose="02040503050406030204" pitchFamily="18" charset="0"/>
                            </a:rPr>
                            <m:t>𝜏</m:t>
                          </m:r>
                          <m:r>
                            <a:rPr kumimoji="1" lang="en-US" altLang="ja-JP" sz="1100" b="0" i="1" smtClean="0">
                              <a:latin typeface="Cambria Math" panose="02040503050406030204" pitchFamily="18" charset="0"/>
                            </a:rPr>
                            <m:t>=1</m:t>
                          </m:r>
                        </m:sub>
                        <m:sup>
                          <m:r>
                            <a:rPr kumimoji="1" lang="en-US" altLang="ja-JP" sz="1100" b="0" i="1" smtClean="0">
                              <a:latin typeface="Cambria Math" panose="02040503050406030204" pitchFamily="18" charset="0"/>
                            </a:rPr>
                            <m:t>𝐿𝑂𝑇</m:t>
                          </m:r>
                        </m:sup>
                        <m:e>
                          <m:f>
                            <m:fPr>
                              <m:ctrlPr>
                                <a:rPr kumimoji="1" lang="en-US" altLang="ja-JP" sz="1100" b="0" i="1" smtClean="0">
                                  <a:latin typeface="Cambria Math" panose="02040503050406030204" pitchFamily="18" charset="0"/>
                                </a:rPr>
                              </m:ctrlPr>
                            </m:fPr>
                            <m:num>
                              <m:r>
                                <a:rPr kumimoji="1" lang="en-US" altLang="ja-JP" sz="1100" b="0" i="1" smtClean="0">
                                  <a:latin typeface="Cambria Math" panose="02040503050406030204" pitchFamily="18" charset="0"/>
                                </a:rPr>
                                <m:t>1−</m:t>
                              </m:r>
                              <m:sSup>
                                <m:sSupPr>
                                  <m:ctrlPr>
                                    <a:rPr kumimoji="1" lang="en-US" altLang="ja-JP" sz="1100" b="0" i="1" smtClean="0">
                                      <a:latin typeface="Cambria Math" panose="02040503050406030204" pitchFamily="18" charset="0"/>
                                    </a:rPr>
                                  </m:ctrlPr>
                                </m:sSupPr>
                                <m:e>
                                  <m:r>
                                    <a:rPr kumimoji="1" lang="en-US" altLang="ja-JP" sz="1100" b="0" i="1" smtClean="0">
                                      <a:latin typeface="Cambria Math" panose="02040503050406030204" pitchFamily="18" charset="0"/>
                                    </a:rPr>
                                    <m:t>𝑒</m:t>
                                  </m:r>
                                </m:e>
                                <m:sup>
                                  <m:r>
                                    <a:rPr kumimoji="1" lang="en-US" altLang="ja-JP" sz="1100" b="0" i="1" smtClean="0">
                                      <a:latin typeface="Cambria Math" panose="02040503050406030204" pitchFamily="18" charset="0"/>
                                    </a:rPr>
                                    <m:t>−</m:t>
                                  </m:r>
                                  <m:r>
                                    <a:rPr kumimoji="1" lang="en-US" altLang="ja-JP" sz="1100" b="0" i="1" smtClean="0">
                                      <a:latin typeface="Cambria Math" panose="02040503050406030204" pitchFamily="18" charset="0"/>
                                    </a:rPr>
                                    <m:t>𝜆𝜏</m:t>
                                  </m:r>
                                </m:sup>
                              </m:sSup>
                            </m:num>
                            <m:den>
                              <m:r>
                                <a:rPr kumimoji="1" lang="en-US" altLang="ja-JP" sz="1100" b="0" i="1" smtClean="0">
                                  <a:latin typeface="Cambria Math" panose="02040503050406030204" pitchFamily="18" charset="0"/>
                                </a:rPr>
                                <m:t>𝜆</m:t>
                              </m:r>
                            </m:den>
                          </m:f>
                        </m:e>
                      </m:nary>
                      <m:r>
                        <a:rPr kumimoji="1" lang="en-US" altLang="ja-JP" sz="1100" b="0" i="0" smtClean="0">
                          <a:latin typeface="Cambria Math" panose="02040503050406030204" pitchFamily="18" charset="0"/>
                        </a:rPr>
                        <m:t>, </m:t>
                      </m:r>
                      <m:r>
                        <a:rPr kumimoji="1" lang="en-US" altLang="ja-JP" sz="1100" b="0" i="1" smtClean="0">
                          <a:latin typeface="Cambria Math" panose="02040503050406030204" pitchFamily="18" charset="0"/>
                        </a:rPr>
                        <m:t>𝑏</m:t>
                      </m:r>
                      <m:r>
                        <a:rPr kumimoji="1" lang="en-US" altLang="ja-JP" sz="1100" b="0" i="1" smtClean="0">
                          <a:latin typeface="Cambria Math" panose="02040503050406030204" pitchFamily="18" charset="0"/>
                        </a:rPr>
                        <m:t>=</m:t>
                      </m:r>
                      <m:nary>
                        <m:naryPr>
                          <m:chr m:val="∑"/>
                          <m:ctrlPr>
                            <a:rPr lang="en-US" altLang="ja-JP" sz="1100" i="1">
                              <a:latin typeface="Cambria Math" panose="02040503050406030204" pitchFamily="18" charset="0"/>
                            </a:rPr>
                          </m:ctrlPr>
                        </m:naryPr>
                        <m:sub>
                          <m:r>
                            <a:rPr lang="en-US" altLang="ja-JP" sz="1100" i="1">
                              <a:latin typeface="Cambria Math" panose="02040503050406030204" pitchFamily="18" charset="0"/>
                            </a:rPr>
                            <m:t>𝜏</m:t>
                          </m:r>
                          <m:r>
                            <a:rPr lang="en-US" altLang="ja-JP" sz="1100" i="1">
                              <a:latin typeface="Cambria Math" panose="02040503050406030204" pitchFamily="18" charset="0"/>
                            </a:rPr>
                            <m:t>=1</m:t>
                          </m:r>
                        </m:sub>
                        <m:sup>
                          <m:r>
                            <a:rPr lang="en-US" altLang="ja-JP" sz="1100" i="1">
                              <a:latin typeface="Cambria Math" panose="02040503050406030204" pitchFamily="18" charset="0"/>
                            </a:rPr>
                            <m:t>𝐿𝑂𝑇</m:t>
                          </m:r>
                        </m:sup>
                        <m:e>
                          <m:d>
                            <m:dPr>
                              <m:ctrlPr>
                                <a:rPr lang="en-US" altLang="ja-JP" sz="1100" b="0" i="1" smtClean="0">
                                  <a:latin typeface="Cambria Math" panose="02040503050406030204" pitchFamily="18" charset="0"/>
                                </a:rPr>
                              </m:ctrlPr>
                            </m:dPr>
                            <m:e>
                              <m:f>
                                <m:fPr>
                                  <m:ctrlPr>
                                    <a:rPr lang="en-US" altLang="ja-JP" sz="1100" i="1">
                                      <a:latin typeface="Cambria Math" panose="02040503050406030204" pitchFamily="18" charset="0"/>
                                    </a:rPr>
                                  </m:ctrlPr>
                                </m:fPr>
                                <m:num>
                                  <m:r>
                                    <a:rPr lang="en-US" altLang="ja-JP" sz="1100" i="1">
                                      <a:latin typeface="Cambria Math" panose="02040503050406030204" pitchFamily="18" charset="0"/>
                                    </a:rPr>
                                    <m:t>1−</m:t>
                                  </m:r>
                                  <m:sSup>
                                    <m:sSupPr>
                                      <m:ctrlPr>
                                        <a:rPr lang="en-US" altLang="ja-JP" sz="1100" i="1">
                                          <a:latin typeface="Cambria Math" panose="02040503050406030204" pitchFamily="18" charset="0"/>
                                        </a:rPr>
                                      </m:ctrlPr>
                                    </m:sSupPr>
                                    <m:e>
                                      <m:r>
                                        <a:rPr lang="en-US" altLang="ja-JP" sz="1100" i="1">
                                          <a:latin typeface="Cambria Math" panose="02040503050406030204" pitchFamily="18" charset="0"/>
                                        </a:rPr>
                                        <m:t>𝑒</m:t>
                                      </m:r>
                                    </m:e>
                                    <m:sup>
                                      <m:r>
                                        <a:rPr lang="en-US" altLang="ja-JP" sz="1100" i="1">
                                          <a:latin typeface="Cambria Math" panose="02040503050406030204" pitchFamily="18" charset="0"/>
                                        </a:rPr>
                                        <m:t>−</m:t>
                                      </m:r>
                                      <m:r>
                                        <a:rPr lang="en-US" altLang="ja-JP" sz="1100" i="1">
                                          <a:latin typeface="Cambria Math" panose="02040503050406030204" pitchFamily="18" charset="0"/>
                                        </a:rPr>
                                        <m:t>𝜆𝜏</m:t>
                                      </m:r>
                                    </m:sup>
                                  </m:sSup>
                                </m:num>
                                <m:den>
                                  <m:r>
                                    <a:rPr lang="en-US" altLang="ja-JP" sz="1100" i="1">
                                      <a:latin typeface="Cambria Math" panose="02040503050406030204" pitchFamily="18" charset="0"/>
                                    </a:rPr>
                                    <m:t>𝜆</m:t>
                                  </m:r>
                                </m:den>
                              </m:f>
                              <m:r>
                                <a:rPr lang="en-US" altLang="ja-JP" sz="1100" b="0" i="1" smtClean="0">
                                  <a:latin typeface="Cambria Math" panose="02040503050406030204" pitchFamily="18" charset="0"/>
                                </a:rPr>
                                <m:t>−</m:t>
                              </m:r>
                              <m:sSup>
                                <m:sSupPr>
                                  <m:ctrlPr>
                                    <a:rPr lang="en-US" altLang="ja-JP" sz="1100" b="0" i="1" smtClean="0">
                                      <a:latin typeface="Cambria Math" panose="02040503050406030204" pitchFamily="18" charset="0"/>
                                    </a:rPr>
                                  </m:ctrlPr>
                                </m:sSupPr>
                                <m:e>
                                  <m:r>
                                    <a:rPr lang="en-US" altLang="ja-JP" sz="1100" b="0" i="1" smtClean="0">
                                      <a:latin typeface="Cambria Math" panose="02040503050406030204" pitchFamily="18" charset="0"/>
                                    </a:rPr>
                                    <m:t>𝑒</m:t>
                                  </m:r>
                                </m:e>
                                <m:sup>
                                  <m:r>
                                    <a:rPr lang="en-US" altLang="ja-JP" sz="1100" b="0" i="1" smtClean="0">
                                      <a:latin typeface="Cambria Math" panose="02040503050406030204" pitchFamily="18" charset="0"/>
                                    </a:rPr>
                                    <m:t>−</m:t>
                                  </m:r>
                                  <m:r>
                                    <a:rPr lang="en-US" altLang="ja-JP" sz="1100" b="0" i="1" smtClean="0">
                                      <a:latin typeface="Cambria Math" panose="02040503050406030204" pitchFamily="18" charset="0"/>
                                    </a:rPr>
                                    <m:t>𝜆𝜏</m:t>
                                  </m:r>
                                </m:sup>
                              </m:sSup>
                            </m:e>
                          </m:d>
                        </m:e>
                      </m:nary>
                    </m:oMath>
                  </m:oMathPara>
                </a14:m>
                <a:endParaRPr kumimoji="1" lang="ja-JP" altLang="en-US" sz="1100" i="1" dirty="0"/>
              </a:p>
            </p:txBody>
          </p:sp>
        </mc:Choice>
        <mc:Fallback xmlns="">
          <p:sp>
            <p:nvSpPr>
              <p:cNvPr id="31" name="テキスト ボックス 30">
                <a:extLst>
                  <a:ext uri="{FF2B5EF4-FFF2-40B4-BE49-F238E27FC236}">
                    <a16:creationId xmlns:a16="http://schemas.microsoft.com/office/drawing/2014/main" id="{3C71C3D1-F2ED-101F-D6CC-02956575656D}"/>
                  </a:ext>
                </a:extLst>
              </p:cNvPr>
              <p:cNvSpPr txBox="1">
                <a:spLocks noRot="1" noChangeAspect="1" noMove="1" noResize="1" noEditPoints="1" noAdjustHandles="1" noChangeArrowheads="1" noChangeShapeType="1" noTextEdit="1"/>
              </p:cNvSpPr>
              <p:nvPr/>
            </p:nvSpPr>
            <p:spPr>
              <a:xfrm>
                <a:off x="5246910" y="6078383"/>
                <a:ext cx="2724913" cy="476925"/>
              </a:xfrm>
              <a:prstGeom prst="rect">
                <a:avLst/>
              </a:prstGeom>
              <a:blipFill>
                <a:blip r:embed="rId13"/>
                <a:stretch>
                  <a:fillRect l="-8949" t="-116667" b="-17948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71F2A972-7BD7-D326-FB0C-10AD49582053}"/>
                  </a:ext>
                </a:extLst>
              </p:cNvPr>
              <p:cNvSpPr txBox="1"/>
              <p:nvPr/>
            </p:nvSpPr>
            <p:spPr>
              <a:xfrm>
                <a:off x="1422400" y="3930159"/>
                <a:ext cx="1977401" cy="276999"/>
              </a:xfrm>
              <a:prstGeom prst="rect">
                <a:avLst/>
              </a:prstGeom>
              <a:noFill/>
            </p:spPr>
            <p:txBody>
              <a:bodyPr wrap="none" rtlCol="0">
                <a:spAutoFit/>
              </a:bodyPr>
              <a:lstStyle/>
              <a:p>
                <a:r>
                  <a:rPr kumimoji="1" lang="en-US" altLang="ja-JP" sz="1200" dirty="0"/>
                  <a:t>※</a:t>
                </a:r>
                <a14:m>
                  <m:oMath xmlns:m="http://schemas.openxmlformats.org/officeDocument/2006/math">
                    <m:r>
                      <a:rPr kumimoji="1" lang="en-US" altLang="ja-JP" sz="1200" b="0" i="1" smtClean="0">
                        <a:latin typeface="Cambria Math" panose="02040503050406030204" pitchFamily="18" charset="0"/>
                      </a:rPr>
                      <m:t>𝑃</m:t>
                    </m:r>
                  </m:oMath>
                </a14:m>
                <a:r>
                  <a:rPr kumimoji="1" lang="ja-JP" altLang="en-US" sz="1200" dirty="0"/>
                  <a:t>の具体形は付録を参照</a:t>
                </a:r>
              </a:p>
            </p:txBody>
          </p:sp>
        </mc:Choice>
        <mc:Fallback xmlns="">
          <p:sp>
            <p:nvSpPr>
              <p:cNvPr id="32" name="テキスト ボックス 31">
                <a:extLst>
                  <a:ext uri="{FF2B5EF4-FFF2-40B4-BE49-F238E27FC236}">
                    <a16:creationId xmlns:a16="http://schemas.microsoft.com/office/drawing/2014/main" id="{71F2A972-7BD7-D326-FB0C-10AD49582053}"/>
                  </a:ext>
                </a:extLst>
              </p:cNvPr>
              <p:cNvSpPr txBox="1">
                <a:spLocks noRot="1" noChangeAspect="1" noMove="1" noResize="1" noEditPoints="1" noAdjustHandles="1" noChangeArrowheads="1" noChangeShapeType="1" noTextEdit="1"/>
              </p:cNvSpPr>
              <p:nvPr/>
            </p:nvSpPr>
            <p:spPr>
              <a:xfrm>
                <a:off x="1422400" y="3930159"/>
                <a:ext cx="1977401" cy="276999"/>
              </a:xfrm>
              <a:prstGeom prst="rect">
                <a:avLst/>
              </a:prstGeom>
              <a:blipFill>
                <a:blip r:embed="rId14"/>
                <a:stretch>
                  <a:fillRect t="-2222" b="-1777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13675129"/>
      </p:ext>
    </p:extLst>
  </p:cSld>
  <p:clrMapOvr>
    <a:masterClrMapping/>
  </p:clrMapOvr>
  <p:extLst>
    <p:ext uri="{6950BFC3-D8DA-4A85-94F7-54DA5524770B}">
      <p188:commentRel xmlns:p188="http://schemas.microsoft.com/office/powerpoint/2018/8/main" r:id="rId2"/>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7BFBF3-76E8-17AD-6892-B353E5047BDB}"/>
              </a:ext>
            </a:extLst>
          </p:cNvPr>
          <p:cNvSpPr>
            <a:spLocks noGrp="1"/>
          </p:cNvSpPr>
          <p:nvPr>
            <p:ph type="title"/>
          </p:nvPr>
        </p:nvSpPr>
        <p:spPr/>
        <p:txBody>
          <a:bodyPr/>
          <a:lstStyle/>
          <a:p>
            <a:r>
              <a:rPr kumimoji="1" lang="ja-JP" altLang="en-US"/>
              <a:t>目次</a:t>
            </a:r>
          </a:p>
        </p:txBody>
      </p:sp>
      <p:sp>
        <p:nvSpPr>
          <p:cNvPr id="3" name="コンテンツ プレースホルダー 2">
            <a:extLst>
              <a:ext uri="{FF2B5EF4-FFF2-40B4-BE49-F238E27FC236}">
                <a16:creationId xmlns:a16="http://schemas.microsoft.com/office/drawing/2014/main" id="{3ED82323-2251-F515-0FBA-00FE1D98D954}"/>
              </a:ext>
            </a:extLst>
          </p:cNvPr>
          <p:cNvSpPr>
            <a:spLocks noGrp="1"/>
          </p:cNvSpPr>
          <p:nvPr>
            <p:ph idx="1"/>
          </p:nvPr>
        </p:nvSpPr>
        <p:spPr/>
        <p:txBody>
          <a:bodyPr>
            <a:normAutofit/>
          </a:bodyPr>
          <a:lstStyle/>
          <a:p>
            <a:pPr marL="514350" indent="-514350">
              <a:buFont typeface="+mj-lt"/>
              <a:buAutoNum type="arabicPeriod"/>
            </a:pPr>
            <a:r>
              <a:rPr lang="ja-JP" altLang="en-US" dirty="0"/>
              <a:t>イールドカーブ作成方法の概要</a:t>
            </a:r>
            <a:endParaRPr lang="en-US" altLang="ja-JP" dirty="0"/>
          </a:p>
          <a:p>
            <a:pPr marL="514350" indent="-514350">
              <a:buFont typeface="+mj-lt"/>
              <a:buAutoNum type="arabicPeriod"/>
            </a:pPr>
            <a:endParaRPr lang="en-US" altLang="ja-JP" dirty="0"/>
          </a:p>
          <a:p>
            <a:pPr marL="514350" indent="-514350">
              <a:buFont typeface="+mj-lt"/>
              <a:buAutoNum type="arabicPeriod"/>
            </a:pPr>
            <a:r>
              <a:rPr kumimoji="1" lang="en-US" altLang="ja-JP" dirty="0"/>
              <a:t>3</a:t>
            </a:r>
            <a:r>
              <a:rPr kumimoji="1" lang="ja-JP" altLang="en-US" dirty="0"/>
              <a:t>バケットアプローチ</a:t>
            </a:r>
            <a:endParaRPr kumimoji="1" lang="en-US" altLang="ja-JP" dirty="0"/>
          </a:p>
          <a:p>
            <a:pPr marL="514350" indent="-514350">
              <a:buFont typeface="+mj-lt"/>
              <a:buAutoNum type="arabicPeriod"/>
            </a:pPr>
            <a:endParaRPr lang="en-US" altLang="ja-JP" dirty="0"/>
          </a:p>
          <a:p>
            <a:pPr marL="514350" indent="-514350">
              <a:buFont typeface="+mj-lt"/>
              <a:buAutoNum type="arabicPeriod"/>
            </a:pPr>
            <a:r>
              <a:rPr kumimoji="1" lang="ja-JP" altLang="en-US" dirty="0"/>
              <a:t>イールドカーブ作成方法の詳細</a:t>
            </a:r>
            <a:endParaRPr kumimoji="1" lang="en-US" altLang="ja-JP" dirty="0"/>
          </a:p>
          <a:p>
            <a:pPr marL="514350" indent="-514350">
              <a:buFont typeface="+mj-lt"/>
              <a:buAutoNum type="arabicPeriod"/>
            </a:pPr>
            <a:endParaRPr lang="en-US" altLang="ja-JP" dirty="0"/>
          </a:p>
          <a:p>
            <a:pPr marL="514350" indent="-514350">
              <a:buFont typeface="+mj-lt"/>
              <a:buAutoNum type="arabicPeriod"/>
            </a:pPr>
            <a:r>
              <a:rPr lang="en-US" altLang="ja-JP" dirty="0"/>
              <a:t>Appendix</a:t>
            </a:r>
          </a:p>
          <a:p>
            <a:pPr marL="0" indent="0">
              <a:buNone/>
            </a:pPr>
            <a:r>
              <a:rPr lang="en-US" altLang="ja-JP" sz="2000" dirty="0"/>
              <a:t>	- 3</a:t>
            </a:r>
            <a:r>
              <a:rPr lang="ja-JP" altLang="en-US" sz="2000" dirty="0"/>
              <a:t>次元バシチェックモデル</a:t>
            </a:r>
            <a:endParaRPr lang="en-US" altLang="ja-JP" sz="2000" dirty="0"/>
          </a:p>
          <a:p>
            <a:pPr marL="0" indent="0">
              <a:buNone/>
            </a:pPr>
            <a:r>
              <a:rPr lang="en-US" altLang="ja-JP" sz="2000" dirty="0"/>
              <a:t>	- </a:t>
            </a:r>
            <a:r>
              <a:rPr lang="ja-JP" altLang="en-US" sz="2000" dirty="0"/>
              <a:t>主成分分析</a:t>
            </a:r>
            <a:endParaRPr lang="en-US" altLang="ja-JP" sz="2000" dirty="0"/>
          </a:p>
          <a:p>
            <a:pPr marL="0" indent="0">
              <a:buNone/>
            </a:pPr>
            <a:endParaRPr lang="en-US" altLang="ja-JP" dirty="0"/>
          </a:p>
          <a:p>
            <a:pPr marL="0" indent="0">
              <a:buNone/>
            </a:pPr>
            <a:endParaRPr lang="en-US" altLang="ja-JP" dirty="0"/>
          </a:p>
          <a:p>
            <a:pPr marL="0" indent="0">
              <a:buNone/>
            </a:pPr>
            <a:endParaRPr lang="en-US" altLang="ja-JP" dirty="0"/>
          </a:p>
        </p:txBody>
      </p:sp>
    </p:spTree>
    <p:extLst>
      <p:ext uri="{BB962C8B-B14F-4D97-AF65-F5344CB8AC3E}">
        <p14:creationId xmlns:p14="http://schemas.microsoft.com/office/powerpoint/2010/main" val="1845516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7A398E-83B9-0E61-A9DA-8C7410E2662F}"/>
              </a:ext>
            </a:extLst>
          </p:cNvPr>
          <p:cNvSpPr>
            <a:spLocks noGrp="1"/>
          </p:cNvSpPr>
          <p:nvPr>
            <p:ph type="title"/>
          </p:nvPr>
        </p:nvSpPr>
        <p:spPr/>
        <p:txBody>
          <a:bodyPr>
            <a:normAutofit fontScale="90000"/>
          </a:bodyPr>
          <a:lstStyle/>
          <a:p>
            <a:r>
              <a:rPr kumimoji="1" lang="ja-JP" altLang="en-US" dirty="0"/>
              <a:t>イールドカーブの作成（</a:t>
            </a:r>
            <a:r>
              <a:rPr kumimoji="1" lang="en-US" altLang="ja-JP" dirty="0"/>
              <a:t>IRR Mean</a:t>
            </a:r>
            <a:r>
              <a:rPr kumimoji="1" lang="ja-JP" altLang="en-US" dirty="0"/>
              <a:t>以外）</a:t>
            </a:r>
            <a:r>
              <a:rPr kumimoji="1" lang="en-US" altLang="ja-JP" dirty="0"/>
              <a:t>[1]</a:t>
            </a:r>
            <a:endParaRPr kumimoji="1" lang="ja-JP" altLang="en-US" dirty="0"/>
          </a:p>
        </p:txBody>
      </p:sp>
      <p:sp>
        <p:nvSpPr>
          <p:cNvPr id="4" name="四角形: 角を丸くする 3">
            <a:extLst>
              <a:ext uri="{FF2B5EF4-FFF2-40B4-BE49-F238E27FC236}">
                <a16:creationId xmlns:a16="http://schemas.microsoft.com/office/drawing/2014/main" id="{017D2C7B-CE1C-C650-D967-158730C48AF5}"/>
              </a:ext>
            </a:extLst>
          </p:cNvPr>
          <p:cNvSpPr/>
          <p:nvPr/>
        </p:nvSpPr>
        <p:spPr>
          <a:xfrm>
            <a:off x="978876" y="907473"/>
            <a:ext cx="10374923" cy="914400"/>
          </a:xfrm>
          <a:prstGeom prst="round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400" dirty="0">
                <a:solidFill>
                  <a:schemeClr val="tx1"/>
                </a:solidFill>
              </a:rPr>
              <a:t>固有ベクトルを用いてショック幅を計算，回転行列でショック方向を調整</a:t>
            </a:r>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1C05E3D5-C890-4270-806D-8A6E7724E8F9}"/>
                  </a:ext>
                </a:extLst>
              </p:cNvPr>
              <p:cNvSpPr txBox="1"/>
              <p:nvPr/>
            </p:nvSpPr>
            <p:spPr>
              <a:xfrm>
                <a:off x="2838140" y="2941310"/>
                <a:ext cx="6096000" cy="6463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𝒩</m:t>
                      </m:r>
                      <m:sSup>
                        <m:sSupPr>
                          <m:ctrlPr>
                            <a:rPr lang="en-US" altLang="ja-JP" b="0" i="1" smtClean="0">
                              <a:latin typeface="Cambria Math" panose="02040503050406030204" pitchFamily="18" charset="0"/>
                            </a:rPr>
                          </m:ctrlPr>
                        </m:sSupPr>
                        <m:e>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99.5%</m:t>
                              </m:r>
                            </m:e>
                          </m:d>
                        </m:e>
                        <m:sup>
                          <m:r>
                            <a:rPr lang="en-US" altLang="ja-JP" b="0" i="1" smtClean="0">
                              <a:latin typeface="Cambria Math" panose="02040503050406030204" pitchFamily="18" charset="0"/>
                            </a:rPr>
                            <m:t>−1</m:t>
                          </m:r>
                        </m:sup>
                      </m:sSup>
                      <m:r>
                        <a:rPr lang="en-US" altLang="ja-JP" b="0" i="1" smtClean="0">
                          <a:latin typeface="Cambria Math" panose="02040503050406030204" pitchFamily="18" charset="0"/>
                        </a:rPr>
                        <m:t>𝑀</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𝑒</m:t>
                          </m:r>
                        </m:e>
                        <m:sub>
                          <m:r>
                            <a:rPr lang="en-US" altLang="ja-JP" b="0" i="1" smtClean="0">
                              <a:latin typeface="Cambria Math" panose="02040503050406030204" pitchFamily="18" charset="0"/>
                            </a:rPr>
                            <m:t>1</m:t>
                          </m:r>
                        </m:sub>
                      </m:sSub>
                    </m:oMath>
                  </m:oMathPara>
                </a14:m>
                <a:endParaRPr lang="en-US" altLang="ja-JP" dirty="0"/>
              </a:p>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𝒩</m:t>
                      </m:r>
                      <m:sSup>
                        <m:sSupPr>
                          <m:ctrlPr>
                            <a:rPr lang="en-US" altLang="ja-JP" b="0" i="1" smtClean="0">
                              <a:latin typeface="Cambria Math" panose="02040503050406030204" pitchFamily="18" charset="0"/>
                            </a:rPr>
                          </m:ctrlPr>
                        </m:sSupPr>
                        <m:e>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99.5%</m:t>
                              </m:r>
                            </m:e>
                          </m:d>
                        </m:e>
                        <m:sup>
                          <m:r>
                            <a:rPr lang="en-US" altLang="ja-JP" b="0" i="1" smtClean="0">
                              <a:latin typeface="Cambria Math" panose="02040503050406030204" pitchFamily="18" charset="0"/>
                            </a:rPr>
                            <m:t>−1</m:t>
                          </m:r>
                        </m:sup>
                      </m:sSup>
                      <m:r>
                        <a:rPr lang="en-US" altLang="ja-JP" b="0" i="1" smtClean="0">
                          <a:latin typeface="Cambria Math" panose="02040503050406030204" pitchFamily="18" charset="0"/>
                        </a:rPr>
                        <m:t>𝑀</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𝑒</m:t>
                          </m:r>
                        </m:e>
                        <m:sub>
                          <m:r>
                            <a:rPr lang="en-US" altLang="ja-JP" b="0" i="1" smtClean="0">
                              <a:latin typeface="Cambria Math" panose="02040503050406030204" pitchFamily="18" charset="0"/>
                            </a:rPr>
                            <m:t>2</m:t>
                          </m:r>
                        </m:sub>
                      </m:sSub>
                    </m:oMath>
                  </m:oMathPara>
                </a14:m>
                <a:endParaRPr lang="ja-JP" altLang="en-US" dirty="0"/>
              </a:p>
            </p:txBody>
          </p:sp>
        </mc:Choice>
        <mc:Fallback xmlns="">
          <p:sp>
            <p:nvSpPr>
              <p:cNvPr id="10" name="テキスト ボックス 9">
                <a:extLst>
                  <a:ext uri="{FF2B5EF4-FFF2-40B4-BE49-F238E27FC236}">
                    <a16:creationId xmlns:a16="http://schemas.microsoft.com/office/drawing/2014/main" id="{1C05E3D5-C890-4270-806D-8A6E7724E8F9}"/>
                  </a:ext>
                </a:extLst>
              </p:cNvPr>
              <p:cNvSpPr txBox="1">
                <a:spLocks noRot="1" noChangeAspect="1" noMove="1" noResize="1" noEditPoints="1" noAdjustHandles="1" noChangeArrowheads="1" noChangeShapeType="1" noTextEdit="1"/>
              </p:cNvSpPr>
              <p:nvPr/>
            </p:nvSpPr>
            <p:spPr>
              <a:xfrm>
                <a:off x="2838140" y="2941310"/>
                <a:ext cx="6096000" cy="646331"/>
              </a:xfrm>
              <a:prstGeom prst="rect">
                <a:avLst/>
              </a:prstGeom>
              <a:blipFill>
                <a:blip r:embed="rId2"/>
                <a:stretch>
                  <a:fillRect/>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937D820E-542A-8E3D-7B7E-C4F2BF34DEC2}"/>
              </a:ext>
            </a:extLst>
          </p:cNvPr>
          <p:cNvSpPr txBox="1"/>
          <p:nvPr/>
        </p:nvSpPr>
        <p:spPr>
          <a:xfrm>
            <a:off x="1726971" y="4201603"/>
            <a:ext cx="8211508" cy="646331"/>
          </a:xfrm>
          <a:prstGeom prst="rect">
            <a:avLst/>
          </a:prstGeom>
          <a:noFill/>
        </p:spPr>
        <p:txBody>
          <a:bodyPr wrap="square">
            <a:spAutoFit/>
          </a:bodyPr>
          <a:lstStyle/>
          <a:p>
            <a:r>
              <a:rPr lang="ja-JP" altLang="en-US" dirty="0"/>
              <a:t>ツイストショックはショック幅が年限の短いところで正（負）、年限が長いところで負（正）であり、ショック幅の年限合計が０になるものと定義する。</a:t>
            </a:r>
            <a:endParaRPr lang="en-US" altLang="ja-JP" dirty="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5C60209C-13EF-3956-8D2F-C1F196809C41}"/>
                  </a:ext>
                </a:extLst>
              </p:cNvPr>
              <p:cNvSpPr txBox="1"/>
              <p:nvPr/>
            </p:nvSpPr>
            <p:spPr>
              <a:xfrm>
                <a:off x="3070568" y="5258453"/>
                <a:ext cx="4785092" cy="92333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tLang="ja-JP" i="1" smtClean="0">
                          <a:latin typeface="Cambria Math" panose="02040503050406030204" pitchFamily="18" charset="0"/>
                        </a:rPr>
                        <m:t>Tw</m:t>
                      </m:r>
                      <m:r>
                        <m:rPr>
                          <m:sty m:val="p"/>
                        </m:rPr>
                        <a:rPr lang="en-US" altLang="ja-JP" b="0" i="0" smtClean="0">
                          <a:latin typeface="Cambria Math" panose="02040503050406030204" pitchFamily="18" charset="0"/>
                        </a:rPr>
                        <m:t>ist</m:t>
                      </m:r>
                      <m:r>
                        <a:rPr lang="en-US" altLang="ja-JP" b="0" i="0" smtClean="0">
                          <a:latin typeface="Cambria Math" panose="02040503050406030204" pitchFamily="18" charset="0"/>
                        </a:rPr>
                        <m:t>=</m:t>
                      </m:r>
                      <m:r>
                        <a:rPr lang="en-US" altLang="ja-JP" i="1">
                          <a:latin typeface="Cambria Math" panose="02040503050406030204" pitchFamily="18" charset="0"/>
                        </a:rPr>
                        <m:t>𝒩</m:t>
                      </m:r>
                      <m:sSup>
                        <m:sSupPr>
                          <m:ctrlPr>
                            <a:rPr lang="en-US" altLang="ja-JP" i="1">
                              <a:latin typeface="Cambria Math" panose="02040503050406030204" pitchFamily="18" charset="0"/>
                            </a:rPr>
                          </m:ctrlPr>
                        </m:sSupPr>
                        <m:e>
                          <m:d>
                            <m:dPr>
                              <m:ctrlPr>
                                <a:rPr lang="en-US" altLang="ja-JP" i="1">
                                  <a:latin typeface="Cambria Math" panose="02040503050406030204" pitchFamily="18" charset="0"/>
                                </a:rPr>
                              </m:ctrlPr>
                            </m:dPr>
                            <m:e>
                              <m:r>
                                <a:rPr lang="en-US" altLang="ja-JP" i="1">
                                  <a:latin typeface="Cambria Math" panose="02040503050406030204" pitchFamily="18" charset="0"/>
                                </a:rPr>
                                <m:t>99.5%</m:t>
                              </m:r>
                            </m:e>
                          </m:d>
                        </m:e>
                        <m:sup>
                          <m:r>
                            <a:rPr lang="en-US" altLang="ja-JP" i="1">
                              <a:latin typeface="Cambria Math" panose="02040503050406030204" pitchFamily="18" charset="0"/>
                            </a:rPr>
                            <m:t>−1</m:t>
                          </m:r>
                        </m:sup>
                      </m:sSup>
                      <m:r>
                        <a:rPr lang="en-US" altLang="ja-JP" b="0" i="1" smtClean="0">
                          <a:latin typeface="Cambria Math" panose="02040503050406030204" pitchFamily="18" charset="0"/>
                        </a:rPr>
                        <m:t>𝑀</m:t>
                      </m:r>
                      <m:d>
                        <m:dPr>
                          <m:begChr m:val="{"/>
                          <m:endChr m:val="}"/>
                          <m:ctrlPr>
                            <a:rPr lang="en-US" altLang="ja-JP" b="0" i="1" smtClean="0">
                              <a:latin typeface="Cambria Math" panose="02040503050406030204" pitchFamily="18" charset="0"/>
                            </a:rPr>
                          </m:ctrlPr>
                        </m:dPr>
                        <m:e>
                          <m:r>
                            <m:rPr>
                              <m:sty m:val="p"/>
                            </m:rPr>
                            <a:rPr lang="en-US" altLang="ja-JP">
                              <a:latin typeface="Cambria Math" panose="02040503050406030204" pitchFamily="18" charset="0"/>
                            </a:rPr>
                            <m:t>cos</m:t>
                          </m:r>
                          <m:d>
                            <m:dPr>
                              <m:ctrlPr>
                                <a:rPr lang="en-US" altLang="ja-JP" i="1">
                                  <a:latin typeface="Cambria Math" panose="02040503050406030204" pitchFamily="18" charset="0"/>
                                </a:rPr>
                              </m:ctrlPr>
                            </m:dPr>
                            <m:e>
                              <m:r>
                                <a:rPr lang="en-US" altLang="ja-JP" i="1">
                                  <a:latin typeface="Cambria Math" panose="02040503050406030204" pitchFamily="18" charset="0"/>
                                </a:rPr>
                                <m:t>𝜃</m:t>
                              </m:r>
                            </m:e>
                          </m:d>
                          <m:sSub>
                            <m:sSubPr>
                              <m:ctrlPr>
                                <a:rPr lang="en-US" altLang="ja-JP" i="1">
                                  <a:latin typeface="Cambria Math" panose="02040503050406030204" pitchFamily="18" charset="0"/>
                                </a:rPr>
                              </m:ctrlPr>
                            </m:sSubPr>
                            <m:e>
                              <m:r>
                                <a:rPr lang="en-US" altLang="ja-JP" i="1">
                                  <a:latin typeface="Cambria Math" panose="02040503050406030204" pitchFamily="18" charset="0"/>
                                </a:rPr>
                                <m:t>𝑒</m:t>
                              </m:r>
                            </m:e>
                            <m:sub>
                              <m:r>
                                <a:rPr lang="en-US" altLang="ja-JP" i="1">
                                  <a:latin typeface="Cambria Math" panose="02040503050406030204" pitchFamily="18" charset="0"/>
                                </a:rPr>
                                <m:t>2</m:t>
                              </m:r>
                            </m:sub>
                          </m:sSub>
                          <m:r>
                            <a:rPr lang="en-US" altLang="ja-JP" i="1">
                              <a:latin typeface="Cambria Math" panose="02040503050406030204" pitchFamily="18" charset="0"/>
                            </a:rPr>
                            <m:t>−</m:t>
                          </m:r>
                          <m:r>
                            <m:rPr>
                              <m:sty m:val="p"/>
                            </m:rPr>
                            <a:rPr lang="en-US" altLang="ja-JP">
                              <a:latin typeface="Cambria Math" panose="02040503050406030204" pitchFamily="18" charset="0"/>
                            </a:rPr>
                            <m:t>sin</m:t>
                          </m:r>
                          <m:d>
                            <m:dPr>
                              <m:ctrlPr>
                                <a:rPr lang="en-US" altLang="ja-JP" i="1">
                                  <a:latin typeface="Cambria Math" panose="02040503050406030204" pitchFamily="18" charset="0"/>
                                </a:rPr>
                              </m:ctrlPr>
                            </m:dPr>
                            <m:e>
                              <m:r>
                                <a:rPr lang="en-US" altLang="ja-JP" i="1">
                                  <a:latin typeface="Cambria Math" panose="02040503050406030204" pitchFamily="18" charset="0"/>
                                </a:rPr>
                                <m:t>𝜃</m:t>
                              </m:r>
                            </m:e>
                          </m:d>
                          <m:sSub>
                            <m:sSubPr>
                              <m:ctrlPr>
                                <a:rPr lang="en-US" altLang="ja-JP" i="1">
                                  <a:latin typeface="Cambria Math" panose="02040503050406030204" pitchFamily="18" charset="0"/>
                                </a:rPr>
                              </m:ctrlPr>
                            </m:sSubPr>
                            <m:e>
                              <m:r>
                                <a:rPr lang="en-US" altLang="ja-JP" i="1">
                                  <a:latin typeface="Cambria Math" panose="02040503050406030204" pitchFamily="18" charset="0"/>
                                </a:rPr>
                                <m:t>𝑒</m:t>
                              </m:r>
                            </m:e>
                            <m:sub>
                              <m:r>
                                <a:rPr lang="en-US" altLang="ja-JP" i="1">
                                  <a:latin typeface="Cambria Math" panose="02040503050406030204" pitchFamily="18" charset="0"/>
                                </a:rPr>
                                <m:t>1</m:t>
                              </m:r>
                            </m:sub>
                          </m:sSub>
                        </m:e>
                      </m:d>
                    </m:oMath>
                  </m:oMathPara>
                </a14:m>
                <a:endParaRPr lang="en-US" altLang="ja-JP" b="0" i="1" dirty="0">
                  <a:latin typeface="Cambria Math" panose="02040503050406030204" pitchFamily="18" charset="0"/>
                </a:endParaRPr>
              </a:p>
              <a:p>
                <a:pPr/>
                <a:br>
                  <a:rPr lang="en-US" altLang="ja-JP" b="0" i="1" dirty="0">
                    <a:latin typeface="Cambria Math" panose="02040503050406030204" pitchFamily="18" charset="0"/>
                  </a:rPr>
                </a:br>
                <a14:m>
                  <m:oMathPara xmlns:m="http://schemas.openxmlformats.org/officeDocument/2006/math">
                    <m:oMathParaPr>
                      <m:jc m:val="centerGroup"/>
                    </m:oMathParaPr>
                    <m:oMath xmlns:m="http://schemas.openxmlformats.org/officeDocument/2006/math">
                      <m:r>
                        <m:rPr>
                          <m:sty m:val="p"/>
                        </m:rPr>
                        <a:rPr lang="en-US" altLang="ja-JP" b="0" i="0" smtClean="0">
                          <a:latin typeface="Cambria Math" panose="02040503050406030204" pitchFamily="18" charset="0"/>
                        </a:rPr>
                        <m:t>Level</m:t>
                      </m:r>
                      <m:r>
                        <a:rPr lang="en-US" altLang="ja-JP" b="0" i="1" smtClean="0">
                          <a:latin typeface="Cambria Math" panose="02040503050406030204" pitchFamily="18" charset="0"/>
                        </a:rPr>
                        <m:t>=</m:t>
                      </m:r>
                      <m:r>
                        <a:rPr lang="en-US" altLang="ja-JP" i="1">
                          <a:latin typeface="Cambria Math" panose="02040503050406030204" pitchFamily="18" charset="0"/>
                        </a:rPr>
                        <m:t>𝒩</m:t>
                      </m:r>
                      <m:sSup>
                        <m:sSupPr>
                          <m:ctrlPr>
                            <a:rPr lang="en-US" altLang="ja-JP" i="1">
                              <a:latin typeface="Cambria Math" panose="02040503050406030204" pitchFamily="18" charset="0"/>
                            </a:rPr>
                          </m:ctrlPr>
                        </m:sSupPr>
                        <m:e>
                          <m:d>
                            <m:dPr>
                              <m:ctrlPr>
                                <a:rPr lang="en-US" altLang="ja-JP" i="1">
                                  <a:latin typeface="Cambria Math" panose="02040503050406030204" pitchFamily="18" charset="0"/>
                                </a:rPr>
                              </m:ctrlPr>
                            </m:dPr>
                            <m:e>
                              <m:r>
                                <a:rPr lang="en-US" altLang="ja-JP" i="1">
                                  <a:latin typeface="Cambria Math" panose="02040503050406030204" pitchFamily="18" charset="0"/>
                                </a:rPr>
                                <m:t>99.5%</m:t>
                              </m:r>
                            </m:e>
                          </m:d>
                        </m:e>
                        <m:sup>
                          <m:r>
                            <a:rPr lang="en-US" altLang="ja-JP" i="1">
                              <a:latin typeface="Cambria Math" panose="02040503050406030204" pitchFamily="18" charset="0"/>
                            </a:rPr>
                            <m:t>−1</m:t>
                          </m:r>
                        </m:sup>
                      </m:sSup>
                      <m:r>
                        <a:rPr lang="en-US" altLang="ja-JP" i="1">
                          <a:latin typeface="Cambria Math" panose="02040503050406030204" pitchFamily="18" charset="0"/>
                        </a:rPr>
                        <m:t>𝑀</m:t>
                      </m:r>
                      <m:d>
                        <m:dPr>
                          <m:begChr m:val="{"/>
                          <m:endChr m:val="}"/>
                          <m:ctrlPr>
                            <a:rPr lang="en-US" altLang="ja-JP" b="0" i="1" smtClean="0">
                              <a:latin typeface="Cambria Math" panose="02040503050406030204" pitchFamily="18" charset="0"/>
                            </a:rPr>
                          </m:ctrlPr>
                        </m:dPr>
                        <m:e>
                          <m:r>
                            <m:rPr>
                              <m:sty m:val="p"/>
                            </m:rPr>
                            <a:rPr lang="en-US" altLang="ja-JP" b="0" i="0" smtClean="0">
                              <a:latin typeface="Cambria Math" panose="02040503050406030204" pitchFamily="18" charset="0"/>
                            </a:rPr>
                            <m:t>cos</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𝜃</m:t>
                              </m:r>
                            </m:e>
                          </m:d>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𝑒</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r>
                            <m:rPr>
                              <m:sty m:val="p"/>
                            </m:rPr>
                            <a:rPr lang="en-US" altLang="ja-JP" b="0" i="0" smtClean="0">
                              <a:latin typeface="Cambria Math" panose="02040503050406030204" pitchFamily="18" charset="0"/>
                            </a:rPr>
                            <m:t>sin</m:t>
                          </m:r>
                          <m:d>
                            <m:dPr>
                              <m:ctrlPr>
                                <a:rPr lang="en-US" altLang="ja-JP" i="1">
                                  <a:latin typeface="Cambria Math" panose="02040503050406030204" pitchFamily="18" charset="0"/>
                                </a:rPr>
                              </m:ctrlPr>
                            </m:dPr>
                            <m:e>
                              <m:r>
                                <a:rPr lang="en-US" altLang="ja-JP" i="1">
                                  <a:latin typeface="Cambria Math" panose="02040503050406030204" pitchFamily="18" charset="0"/>
                                </a:rPr>
                                <m:t>𝜃</m:t>
                              </m:r>
                            </m:e>
                          </m:d>
                          <m:sSub>
                            <m:sSubPr>
                              <m:ctrlPr>
                                <a:rPr lang="en-US" altLang="ja-JP" i="1">
                                  <a:latin typeface="Cambria Math" panose="02040503050406030204" pitchFamily="18" charset="0"/>
                                </a:rPr>
                              </m:ctrlPr>
                            </m:sSubPr>
                            <m:e>
                              <m:r>
                                <a:rPr lang="en-US" altLang="ja-JP" i="1">
                                  <a:latin typeface="Cambria Math" panose="02040503050406030204" pitchFamily="18" charset="0"/>
                                </a:rPr>
                                <m:t>𝑒</m:t>
                              </m:r>
                            </m:e>
                            <m:sub>
                              <m:r>
                                <a:rPr lang="en-US" altLang="ja-JP" b="0" i="1" smtClean="0">
                                  <a:latin typeface="Cambria Math" panose="02040503050406030204" pitchFamily="18" charset="0"/>
                                </a:rPr>
                                <m:t>2</m:t>
                              </m:r>
                            </m:sub>
                          </m:sSub>
                        </m:e>
                      </m:d>
                    </m:oMath>
                  </m:oMathPara>
                </a14:m>
                <a:endParaRPr kumimoji="1" lang="ja-JP" altLang="en-US" dirty="0"/>
              </a:p>
            </p:txBody>
          </p:sp>
        </mc:Choice>
        <mc:Fallback xmlns="">
          <p:sp>
            <p:nvSpPr>
              <p:cNvPr id="5" name="テキスト ボックス 4">
                <a:extLst>
                  <a:ext uri="{FF2B5EF4-FFF2-40B4-BE49-F238E27FC236}">
                    <a16:creationId xmlns:a16="http://schemas.microsoft.com/office/drawing/2014/main" id="{5C60209C-13EF-3956-8D2F-C1F196809C41}"/>
                  </a:ext>
                </a:extLst>
              </p:cNvPr>
              <p:cNvSpPr txBox="1">
                <a:spLocks noRot="1" noChangeAspect="1" noMove="1" noResize="1" noEditPoints="1" noAdjustHandles="1" noChangeArrowheads="1" noChangeShapeType="1" noTextEdit="1"/>
              </p:cNvSpPr>
              <p:nvPr/>
            </p:nvSpPr>
            <p:spPr>
              <a:xfrm>
                <a:off x="3070568" y="5258453"/>
                <a:ext cx="4785092" cy="923330"/>
              </a:xfrm>
              <a:prstGeom prst="rect">
                <a:avLst/>
              </a:prstGeom>
              <a:blipFill>
                <a:blip r:embed="rId3"/>
                <a:stretch>
                  <a:fillRect/>
                </a:stretch>
              </a:blipFill>
            </p:spPr>
            <p:txBody>
              <a:bodyPr/>
              <a:lstStyle/>
              <a:p>
                <a:r>
                  <a:rPr lang="ja-JP" altLang="en-US">
                    <a:noFill/>
                  </a:rPr>
                  <a:t> </a:t>
                </a:r>
              </a:p>
            </p:txBody>
          </p:sp>
        </mc:Fallback>
      </mc:AlternateContent>
      <p:cxnSp>
        <p:nvCxnSpPr>
          <p:cNvPr id="9" name="直線矢印コネクタ 8">
            <a:extLst>
              <a:ext uri="{FF2B5EF4-FFF2-40B4-BE49-F238E27FC236}">
                <a16:creationId xmlns:a16="http://schemas.microsoft.com/office/drawing/2014/main" id="{1B125B70-954C-F117-D295-512A16193025}"/>
              </a:ext>
            </a:extLst>
          </p:cNvPr>
          <p:cNvCxnSpPr>
            <a:cxnSpLocks/>
          </p:cNvCxnSpPr>
          <p:nvPr/>
        </p:nvCxnSpPr>
        <p:spPr>
          <a:xfrm flipV="1">
            <a:off x="9938479" y="5155646"/>
            <a:ext cx="0" cy="16790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22083862-9DBF-74C7-AA49-AE71EB49630C}"/>
              </a:ext>
            </a:extLst>
          </p:cNvPr>
          <p:cNvCxnSpPr>
            <a:cxnSpLocks/>
          </p:cNvCxnSpPr>
          <p:nvPr/>
        </p:nvCxnSpPr>
        <p:spPr>
          <a:xfrm>
            <a:off x="8934140" y="6034741"/>
            <a:ext cx="209862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262F1389-D789-430A-E4A7-721926C36ABF}"/>
                  </a:ext>
                </a:extLst>
              </p:cNvPr>
              <p:cNvSpPr txBox="1"/>
              <p:nvPr/>
            </p:nvSpPr>
            <p:spPr>
              <a:xfrm>
                <a:off x="11068365" y="5850075"/>
                <a:ext cx="34102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𝑒</m:t>
                          </m:r>
                        </m:e>
                        <m:sub>
                          <m:r>
                            <a:rPr lang="en-US" altLang="ja-JP" b="0" i="1" smtClean="0">
                              <a:latin typeface="Cambria Math" panose="02040503050406030204" pitchFamily="18" charset="0"/>
                            </a:rPr>
                            <m:t>1</m:t>
                          </m:r>
                        </m:sub>
                      </m:sSub>
                    </m:oMath>
                  </m:oMathPara>
                </a14:m>
                <a:endParaRPr lang="ja-JP" altLang="en-US"/>
              </a:p>
            </p:txBody>
          </p:sp>
        </mc:Choice>
        <mc:Fallback xmlns="">
          <p:sp>
            <p:nvSpPr>
              <p:cNvPr id="20" name="テキスト ボックス 19">
                <a:extLst>
                  <a:ext uri="{FF2B5EF4-FFF2-40B4-BE49-F238E27FC236}">
                    <a16:creationId xmlns:a16="http://schemas.microsoft.com/office/drawing/2014/main" id="{262F1389-D789-430A-E4A7-721926C36ABF}"/>
                  </a:ext>
                </a:extLst>
              </p:cNvPr>
              <p:cNvSpPr txBox="1">
                <a:spLocks noRot="1" noChangeAspect="1" noMove="1" noResize="1" noEditPoints="1" noAdjustHandles="1" noChangeArrowheads="1" noChangeShapeType="1" noTextEdit="1"/>
              </p:cNvSpPr>
              <p:nvPr/>
            </p:nvSpPr>
            <p:spPr>
              <a:xfrm>
                <a:off x="11068365" y="5850075"/>
                <a:ext cx="341026" cy="369332"/>
              </a:xfrm>
              <a:prstGeom prst="rect">
                <a:avLst/>
              </a:prstGeom>
              <a:blipFill>
                <a:blip r:embed="rId6"/>
                <a:stretch>
                  <a:fillRect r="-17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06D7498F-794A-1E36-82A2-7EAA025C3BAC}"/>
                  </a:ext>
                </a:extLst>
              </p:cNvPr>
              <p:cNvSpPr txBox="1"/>
              <p:nvPr/>
            </p:nvSpPr>
            <p:spPr>
              <a:xfrm>
                <a:off x="9767966" y="4786314"/>
                <a:ext cx="34102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𝑒</m:t>
                          </m:r>
                        </m:e>
                        <m:sub>
                          <m:r>
                            <a:rPr lang="en-US" altLang="ja-JP" b="0" i="1" smtClean="0">
                              <a:latin typeface="Cambria Math" panose="02040503050406030204" pitchFamily="18" charset="0"/>
                            </a:rPr>
                            <m:t>2</m:t>
                          </m:r>
                        </m:sub>
                      </m:sSub>
                    </m:oMath>
                  </m:oMathPara>
                </a14:m>
                <a:endParaRPr lang="ja-JP" altLang="en-US"/>
              </a:p>
            </p:txBody>
          </p:sp>
        </mc:Choice>
        <mc:Fallback xmlns="">
          <p:sp>
            <p:nvSpPr>
              <p:cNvPr id="21" name="テキスト ボックス 20">
                <a:extLst>
                  <a:ext uri="{FF2B5EF4-FFF2-40B4-BE49-F238E27FC236}">
                    <a16:creationId xmlns:a16="http://schemas.microsoft.com/office/drawing/2014/main" id="{06D7498F-794A-1E36-82A2-7EAA025C3BAC}"/>
                  </a:ext>
                </a:extLst>
              </p:cNvPr>
              <p:cNvSpPr txBox="1">
                <a:spLocks noRot="1" noChangeAspect="1" noMove="1" noResize="1" noEditPoints="1" noAdjustHandles="1" noChangeArrowheads="1" noChangeShapeType="1" noTextEdit="1"/>
              </p:cNvSpPr>
              <p:nvPr/>
            </p:nvSpPr>
            <p:spPr>
              <a:xfrm>
                <a:off x="9767966" y="4786314"/>
                <a:ext cx="341026" cy="369332"/>
              </a:xfrm>
              <a:prstGeom prst="rect">
                <a:avLst/>
              </a:prstGeom>
              <a:blipFill>
                <a:blip r:embed="rId7"/>
                <a:stretch>
                  <a:fillRect r="-5357"/>
                </a:stretch>
              </a:blipFill>
            </p:spPr>
            <p:txBody>
              <a:bodyPr/>
              <a:lstStyle/>
              <a:p>
                <a:r>
                  <a:rPr lang="en-US">
                    <a:noFill/>
                  </a:rPr>
                  <a:t> </a:t>
                </a:r>
              </a:p>
            </p:txBody>
          </p:sp>
        </mc:Fallback>
      </mc:AlternateContent>
      <p:cxnSp>
        <p:nvCxnSpPr>
          <p:cNvPr id="22" name="直線矢印コネクタ 21">
            <a:extLst>
              <a:ext uri="{FF2B5EF4-FFF2-40B4-BE49-F238E27FC236}">
                <a16:creationId xmlns:a16="http://schemas.microsoft.com/office/drawing/2014/main" id="{DC4AEBDF-0A3C-3FC4-90D5-E2F68FC22BFF}"/>
              </a:ext>
            </a:extLst>
          </p:cNvPr>
          <p:cNvCxnSpPr>
            <a:cxnSpLocks/>
          </p:cNvCxnSpPr>
          <p:nvPr/>
        </p:nvCxnSpPr>
        <p:spPr>
          <a:xfrm flipV="1">
            <a:off x="9938479" y="5756545"/>
            <a:ext cx="686660" cy="27819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74808169-623E-AC21-DF57-84B3EC417421}"/>
              </a:ext>
            </a:extLst>
          </p:cNvPr>
          <p:cNvCxnSpPr>
            <a:cxnSpLocks/>
          </p:cNvCxnSpPr>
          <p:nvPr/>
        </p:nvCxnSpPr>
        <p:spPr>
          <a:xfrm flipH="1" flipV="1">
            <a:off x="9664362" y="5506675"/>
            <a:ext cx="274116" cy="51906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6796D497-E14E-8CF6-FB1E-346D8C773F5F}"/>
                  </a:ext>
                </a:extLst>
              </p:cNvPr>
              <p:cNvSpPr txBox="1"/>
              <p:nvPr/>
            </p:nvSpPr>
            <p:spPr>
              <a:xfrm>
                <a:off x="10301914" y="5756544"/>
                <a:ext cx="34102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𝜃</m:t>
                      </m:r>
                    </m:oMath>
                  </m:oMathPara>
                </a14:m>
                <a:endParaRPr lang="ja-JP" altLang="en-US"/>
              </a:p>
            </p:txBody>
          </p:sp>
        </mc:Choice>
        <mc:Fallback xmlns="">
          <p:sp>
            <p:nvSpPr>
              <p:cNvPr id="29" name="テキスト ボックス 28">
                <a:extLst>
                  <a:ext uri="{FF2B5EF4-FFF2-40B4-BE49-F238E27FC236}">
                    <a16:creationId xmlns:a16="http://schemas.microsoft.com/office/drawing/2014/main" id="{6796D497-E14E-8CF6-FB1E-346D8C773F5F}"/>
                  </a:ext>
                </a:extLst>
              </p:cNvPr>
              <p:cNvSpPr txBox="1">
                <a:spLocks noRot="1" noChangeAspect="1" noMove="1" noResize="1" noEditPoints="1" noAdjustHandles="1" noChangeArrowheads="1" noChangeShapeType="1" noTextEdit="1"/>
              </p:cNvSpPr>
              <p:nvPr/>
            </p:nvSpPr>
            <p:spPr>
              <a:xfrm>
                <a:off x="10301914" y="5756544"/>
                <a:ext cx="341026" cy="369332"/>
              </a:xfrm>
              <a:prstGeom prst="rect">
                <a:avLst/>
              </a:prstGeom>
              <a:blipFill>
                <a:blip r:embed="rId8"/>
                <a:stretch>
                  <a:fillRect/>
                </a:stretch>
              </a:blipFill>
            </p:spPr>
            <p:txBody>
              <a:bodyPr/>
              <a:lstStyle/>
              <a:p>
                <a:r>
                  <a:rPr lang="en-US">
                    <a:noFill/>
                  </a:rPr>
                  <a:t> </a:t>
                </a:r>
              </a:p>
            </p:txBody>
          </p:sp>
        </mc:Fallback>
      </mc:AlternateContent>
      <p:sp>
        <p:nvSpPr>
          <p:cNvPr id="30" name="テキスト ボックス 29">
            <a:extLst>
              <a:ext uri="{FF2B5EF4-FFF2-40B4-BE49-F238E27FC236}">
                <a16:creationId xmlns:a16="http://schemas.microsoft.com/office/drawing/2014/main" id="{AACECE46-6DAD-8FDE-408E-F7BE6BFEB9C6}"/>
              </a:ext>
            </a:extLst>
          </p:cNvPr>
          <p:cNvSpPr txBox="1"/>
          <p:nvPr/>
        </p:nvSpPr>
        <p:spPr>
          <a:xfrm>
            <a:off x="10557935" y="5527108"/>
            <a:ext cx="769763" cy="369332"/>
          </a:xfrm>
          <a:prstGeom prst="rect">
            <a:avLst/>
          </a:prstGeom>
          <a:noFill/>
        </p:spPr>
        <p:txBody>
          <a:bodyPr wrap="none" rtlCol="0">
            <a:spAutoFit/>
          </a:bodyPr>
          <a:lstStyle/>
          <a:p>
            <a:r>
              <a:rPr kumimoji="1" lang="en-US" altLang="ja-JP"/>
              <a:t>Twist</a:t>
            </a:r>
            <a:endParaRPr kumimoji="1" lang="ja-JP" altLang="en-US"/>
          </a:p>
        </p:txBody>
      </p:sp>
      <p:sp>
        <p:nvSpPr>
          <p:cNvPr id="31" name="テキスト ボックス 30">
            <a:extLst>
              <a:ext uri="{FF2B5EF4-FFF2-40B4-BE49-F238E27FC236}">
                <a16:creationId xmlns:a16="http://schemas.microsoft.com/office/drawing/2014/main" id="{2C5710B2-8AAE-16F1-3B18-73702FAFAB82}"/>
              </a:ext>
            </a:extLst>
          </p:cNvPr>
          <p:cNvSpPr txBox="1"/>
          <p:nvPr/>
        </p:nvSpPr>
        <p:spPr>
          <a:xfrm>
            <a:off x="9093561" y="5186268"/>
            <a:ext cx="752129" cy="369332"/>
          </a:xfrm>
          <a:prstGeom prst="rect">
            <a:avLst/>
          </a:prstGeom>
          <a:noFill/>
        </p:spPr>
        <p:txBody>
          <a:bodyPr wrap="none" rtlCol="0">
            <a:spAutoFit/>
          </a:bodyPr>
          <a:lstStyle/>
          <a:p>
            <a:r>
              <a:rPr kumimoji="1" lang="en-US" altLang="ja-JP"/>
              <a:t>Level</a:t>
            </a:r>
            <a:endParaRPr kumimoji="1" lang="ja-JP" altLang="en-US"/>
          </a:p>
        </p:txBody>
      </p:sp>
      <p:sp>
        <p:nvSpPr>
          <p:cNvPr id="3" name="テキスト ボックス 2">
            <a:extLst>
              <a:ext uri="{FF2B5EF4-FFF2-40B4-BE49-F238E27FC236}">
                <a16:creationId xmlns:a16="http://schemas.microsoft.com/office/drawing/2014/main" id="{8E7D1BF0-438C-0DA4-32B0-6EA558C61D6E}"/>
              </a:ext>
            </a:extLst>
          </p:cNvPr>
          <p:cNvSpPr txBox="1"/>
          <p:nvPr/>
        </p:nvSpPr>
        <p:spPr>
          <a:xfrm>
            <a:off x="978875" y="1958016"/>
            <a:ext cx="2327743" cy="369332"/>
          </a:xfrm>
          <a:prstGeom prst="rect">
            <a:avLst/>
          </a:prstGeom>
          <a:noFill/>
        </p:spPr>
        <p:txBody>
          <a:bodyPr wrap="square">
            <a:spAutoFit/>
          </a:bodyPr>
          <a:lstStyle/>
          <a:p>
            <a:r>
              <a:rPr lang="ja-JP" altLang="en-US" b="0" dirty="0"/>
              <a:t>●ショック幅の計算</a:t>
            </a:r>
            <a:endParaRPr lang="en-US" altLang="ja-JP" b="0" dirty="0"/>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67ABB6BC-47CD-E1B8-6561-8595F9B07275}"/>
                  </a:ext>
                </a:extLst>
              </p:cNvPr>
              <p:cNvSpPr txBox="1"/>
              <p:nvPr/>
            </p:nvSpPr>
            <p:spPr>
              <a:xfrm>
                <a:off x="1726970" y="2315283"/>
                <a:ext cx="8747065" cy="646331"/>
              </a:xfrm>
              <a:prstGeom prst="rect">
                <a:avLst/>
              </a:prstGeom>
              <a:noFill/>
            </p:spPr>
            <p:txBody>
              <a:bodyPr wrap="square" rtlCol="0">
                <a:spAutoFit/>
              </a:bodyPr>
              <a:lstStyle/>
              <a:p>
                <a:r>
                  <a:rPr kumimoji="1" lang="ja-JP" altLang="en-US" dirty="0"/>
                  <a:t>固有値が大きい二つのベクトル</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𝑒</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𝑒</m:t>
                        </m:r>
                      </m:e>
                      <m:sub>
                        <m:r>
                          <a:rPr kumimoji="1" lang="en-US" altLang="ja-JP" b="0" i="1" smtClean="0">
                            <a:latin typeface="Cambria Math" panose="02040503050406030204" pitchFamily="18" charset="0"/>
                          </a:rPr>
                          <m:t>2</m:t>
                        </m:r>
                      </m:sub>
                    </m:sSub>
                  </m:oMath>
                </a14:m>
                <a:r>
                  <a:rPr kumimoji="1" lang="ja-JP" altLang="en-US" dirty="0"/>
                  <a:t>を用いる（規格化済み）</a:t>
                </a:r>
                <a:r>
                  <a:rPr lang="ja-JP" altLang="en-US" dirty="0"/>
                  <a:t>．</a:t>
                </a:r>
                <a:r>
                  <a:rPr lang="en-US" altLang="ja-JP" dirty="0"/>
                  <a:t>1σ</a:t>
                </a:r>
                <a:r>
                  <a:rPr lang="ja-JP" altLang="en-US" dirty="0"/>
                  <a:t>の分位点は</a:t>
                </a:r>
                <a14:m>
                  <m:oMath xmlns:m="http://schemas.openxmlformats.org/officeDocument/2006/math">
                    <m:r>
                      <a:rPr lang="en-US" altLang="ja-JP" b="0" i="1" smtClean="0">
                        <a:latin typeface="Cambria Math" panose="02040503050406030204" pitchFamily="18" charset="0"/>
                      </a:rPr>
                      <m:t>𝑀</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𝑒</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𝑀</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𝑒</m:t>
                        </m:r>
                      </m:e>
                      <m:sub>
                        <m:r>
                          <a:rPr lang="en-US" altLang="ja-JP" b="0" i="1" smtClean="0">
                            <a:latin typeface="Cambria Math" panose="02040503050406030204" pitchFamily="18" charset="0"/>
                          </a:rPr>
                          <m:t>2</m:t>
                        </m:r>
                      </m:sub>
                    </m:sSub>
                    <m:r>
                      <a:rPr lang="ja-JP" altLang="en-US" i="1">
                        <a:latin typeface="Cambria Math" panose="02040503050406030204" pitchFamily="18" charset="0"/>
                      </a:rPr>
                      <m:t>で表されるため</m:t>
                    </m:r>
                  </m:oMath>
                </a14:m>
                <a:r>
                  <a:rPr kumimoji="1" lang="ja-JP" altLang="en-US" dirty="0"/>
                  <a:t>，</a:t>
                </a:r>
                <a:r>
                  <a:rPr kumimoji="1" lang="en-US" altLang="ja-JP" dirty="0"/>
                  <a:t>99.5%</a:t>
                </a:r>
                <a:r>
                  <a:rPr kumimoji="1" lang="ja-JP" altLang="en-US" dirty="0"/>
                  <a:t>のパーセンタイル点は以下の通り．</a:t>
                </a:r>
                <a:endParaRPr kumimoji="1" lang="en-US" altLang="ja-JP" dirty="0"/>
              </a:p>
            </p:txBody>
          </p:sp>
        </mc:Choice>
        <mc:Fallback xmlns="">
          <p:sp>
            <p:nvSpPr>
              <p:cNvPr id="7" name="テキスト ボックス 6">
                <a:extLst>
                  <a:ext uri="{FF2B5EF4-FFF2-40B4-BE49-F238E27FC236}">
                    <a16:creationId xmlns:a16="http://schemas.microsoft.com/office/drawing/2014/main" id="{67ABB6BC-47CD-E1B8-6561-8595F9B07275}"/>
                  </a:ext>
                </a:extLst>
              </p:cNvPr>
              <p:cNvSpPr txBox="1">
                <a:spLocks noRot="1" noChangeAspect="1" noMove="1" noResize="1" noEditPoints="1" noAdjustHandles="1" noChangeArrowheads="1" noChangeShapeType="1" noTextEdit="1"/>
              </p:cNvSpPr>
              <p:nvPr/>
            </p:nvSpPr>
            <p:spPr>
              <a:xfrm>
                <a:off x="1726970" y="2315283"/>
                <a:ext cx="8747065" cy="646331"/>
              </a:xfrm>
              <a:prstGeom prst="rect">
                <a:avLst/>
              </a:prstGeom>
              <a:blipFill>
                <a:blip r:embed="rId9"/>
                <a:stretch>
                  <a:fillRect l="-557" t="-4717" b="-15094"/>
                </a:stretch>
              </a:blipFill>
            </p:spPr>
            <p:txBody>
              <a:bodyPr/>
              <a:lstStyle/>
              <a:p>
                <a:r>
                  <a:rPr lang="ja-JP" altLang="en-US">
                    <a:noFill/>
                  </a:rPr>
                  <a:t> </a:t>
                </a:r>
              </a:p>
            </p:txBody>
          </p:sp>
        </mc:Fallback>
      </mc:AlternateContent>
      <p:sp>
        <p:nvSpPr>
          <p:cNvPr id="12" name="テキスト ボックス 11">
            <a:extLst>
              <a:ext uri="{FF2B5EF4-FFF2-40B4-BE49-F238E27FC236}">
                <a16:creationId xmlns:a16="http://schemas.microsoft.com/office/drawing/2014/main" id="{680C8AA2-FBF5-3317-FFB0-A05383F37472}"/>
              </a:ext>
            </a:extLst>
          </p:cNvPr>
          <p:cNvSpPr txBox="1"/>
          <p:nvPr/>
        </p:nvSpPr>
        <p:spPr>
          <a:xfrm>
            <a:off x="978874" y="3806323"/>
            <a:ext cx="3122071" cy="369332"/>
          </a:xfrm>
          <a:prstGeom prst="rect">
            <a:avLst/>
          </a:prstGeom>
          <a:noFill/>
        </p:spPr>
        <p:txBody>
          <a:bodyPr wrap="square">
            <a:spAutoFit/>
          </a:bodyPr>
          <a:lstStyle/>
          <a:p>
            <a:r>
              <a:rPr lang="ja-JP" altLang="en-US" b="0" dirty="0"/>
              <a:t>●回転行列で調整（前半）</a:t>
            </a:r>
            <a:endParaRPr lang="en-US" altLang="ja-JP" b="0" dirty="0"/>
          </a:p>
        </p:txBody>
      </p:sp>
    </p:spTree>
    <p:extLst>
      <p:ext uri="{BB962C8B-B14F-4D97-AF65-F5344CB8AC3E}">
        <p14:creationId xmlns:p14="http://schemas.microsoft.com/office/powerpoint/2010/main" val="18752285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7A398E-83B9-0E61-A9DA-8C7410E2662F}"/>
              </a:ext>
            </a:extLst>
          </p:cNvPr>
          <p:cNvSpPr>
            <a:spLocks noGrp="1"/>
          </p:cNvSpPr>
          <p:nvPr>
            <p:ph type="title"/>
          </p:nvPr>
        </p:nvSpPr>
        <p:spPr/>
        <p:txBody>
          <a:bodyPr>
            <a:normAutofit fontScale="90000"/>
          </a:bodyPr>
          <a:lstStyle/>
          <a:p>
            <a:r>
              <a:rPr kumimoji="1" lang="ja-JP" altLang="en-US" dirty="0"/>
              <a:t>イールドカーブの作成（</a:t>
            </a:r>
            <a:r>
              <a:rPr kumimoji="1" lang="en-US" altLang="ja-JP" dirty="0"/>
              <a:t>IRR Mean</a:t>
            </a:r>
            <a:r>
              <a:rPr kumimoji="1" lang="ja-JP" altLang="en-US" dirty="0"/>
              <a:t>以外）</a:t>
            </a:r>
            <a:r>
              <a:rPr kumimoji="1" lang="en-US" altLang="ja-JP" dirty="0"/>
              <a:t>[2]</a:t>
            </a:r>
            <a:endParaRPr kumimoji="1" lang="ja-JP" altLang="en-US" dirty="0"/>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1C05E3D5-C890-4270-806D-8A6E7724E8F9}"/>
                  </a:ext>
                </a:extLst>
              </p:cNvPr>
              <p:cNvSpPr txBox="1"/>
              <p:nvPr/>
            </p:nvSpPr>
            <p:spPr>
              <a:xfrm>
                <a:off x="3565237" y="2870857"/>
                <a:ext cx="6096000" cy="150746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ctrlPr>
                            <a:rPr lang="ja-JP" altLang="en-US" i="1" smtClean="0">
                              <a:latin typeface="Cambria Math" panose="02040503050406030204" pitchFamily="18" charset="0"/>
                            </a:rPr>
                          </m:ctrlPr>
                        </m:naryPr>
                        <m:sub>
                          <m:r>
                            <a:rPr lang="en-US" altLang="ja-JP" b="0" i="1" smtClean="0">
                              <a:latin typeface="Cambria Math" panose="02040503050406030204" pitchFamily="18" charset="0"/>
                            </a:rPr>
                            <m:t>𝜏</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𝐿𝑂𝑇</m:t>
                          </m:r>
                        </m:sup>
                        <m:e>
                          <m:d>
                            <m:dPr>
                              <m:ctrlPr>
                                <a:rPr lang="en-US" altLang="ja-JP" b="0" i="1" smtClean="0">
                                  <a:latin typeface="Cambria Math" panose="02040503050406030204" pitchFamily="18" charset="0"/>
                                </a:rPr>
                              </m:ctrlPr>
                            </m:dPr>
                            <m:e>
                              <m:r>
                                <m:rPr>
                                  <m:sty m:val="p"/>
                                </m:rPr>
                                <a:rPr lang="en-US" altLang="ja-JP">
                                  <a:latin typeface="Cambria Math" panose="02040503050406030204" pitchFamily="18" charset="0"/>
                                </a:rPr>
                                <m:t>cos</m:t>
                              </m:r>
                              <m:d>
                                <m:dPr>
                                  <m:ctrlPr>
                                    <a:rPr lang="en-US" altLang="ja-JP" i="1">
                                      <a:latin typeface="Cambria Math" panose="02040503050406030204" pitchFamily="18" charset="0"/>
                                    </a:rPr>
                                  </m:ctrlPr>
                                </m:dPr>
                                <m:e>
                                  <m:r>
                                    <a:rPr lang="en-US" altLang="ja-JP" i="1">
                                      <a:latin typeface="Cambria Math" panose="02040503050406030204" pitchFamily="18" charset="0"/>
                                    </a:rPr>
                                    <m:t>𝜃</m:t>
                                  </m:r>
                                </m:e>
                              </m:d>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h</m:t>
                                  </m:r>
                                </m:e>
                                <m:sub>
                                  <m:r>
                                    <a:rPr lang="en-US" altLang="ja-JP" b="0" i="1" smtClean="0">
                                      <a:latin typeface="Cambria Math" panose="02040503050406030204" pitchFamily="18" charset="0"/>
                                    </a:rPr>
                                    <m:t>2</m:t>
                                  </m:r>
                                </m:sub>
                              </m:sSub>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𝜏</m:t>
                                  </m:r>
                                </m:e>
                              </m:d>
                              <m:r>
                                <a:rPr lang="en-US" altLang="ja-JP" i="1">
                                  <a:latin typeface="Cambria Math" panose="02040503050406030204" pitchFamily="18" charset="0"/>
                                </a:rPr>
                                <m:t>−</m:t>
                              </m:r>
                              <m:r>
                                <m:rPr>
                                  <m:sty m:val="p"/>
                                </m:rPr>
                                <a:rPr lang="en-US" altLang="ja-JP">
                                  <a:latin typeface="Cambria Math" panose="02040503050406030204" pitchFamily="18" charset="0"/>
                                </a:rPr>
                                <m:t>sin</m:t>
                              </m:r>
                              <m:d>
                                <m:dPr>
                                  <m:ctrlPr>
                                    <a:rPr lang="en-US" altLang="ja-JP" i="1">
                                      <a:latin typeface="Cambria Math" panose="02040503050406030204" pitchFamily="18" charset="0"/>
                                    </a:rPr>
                                  </m:ctrlPr>
                                </m:dPr>
                                <m:e>
                                  <m:r>
                                    <a:rPr lang="en-US" altLang="ja-JP" i="1">
                                      <a:latin typeface="Cambria Math" panose="02040503050406030204" pitchFamily="18" charset="0"/>
                                    </a:rPr>
                                    <m:t>𝜃</m:t>
                                  </m:r>
                                </m:e>
                              </m:d>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h</m:t>
                                  </m:r>
                                </m:e>
                                <m:sub>
                                  <m:r>
                                    <a:rPr lang="en-US" altLang="ja-JP" b="0" i="1" smtClean="0">
                                      <a:latin typeface="Cambria Math" panose="02040503050406030204" pitchFamily="18" charset="0"/>
                                    </a:rPr>
                                    <m:t>1</m:t>
                                  </m:r>
                                </m:sub>
                              </m:sSub>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𝜏</m:t>
                                  </m:r>
                                </m:e>
                              </m:d>
                            </m:e>
                          </m:d>
                        </m:e>
                      </m:nary>
                      <m:r>
                        <a:rPr lang="en-US" altLang="ja-JP" b="0" i="1" smtClean="0">
                          <a:latin typeface="Cambria Math" panose="02040503050406030204" pitchFamily="18" charset="0"/>
                        </a:rPr>
                        <m:t>=0</m:t>
                      </m:r>
                    </m:oMath>
                    <m:oMath xmlns:m="http://schemas.openxmlformats.org/officeDocument/2006/math">
                      <m:r>
                        <a:rPr lang="en-US" altLang="ja-JP" b="0" i="1" smtClean="0">
                          <a:latin typeface="Cambria Math" panose="02040503050406030204" pitchFamily="18" charset="0"/>
                        </a:rPr>
                        <m:t>𝜃</m:t>
                      </m:r>
                      <m:r>
                        <a:rPr lang="en-US" altLang="ja-JP" b="0" i="1" smtClean="0">
                          <a:latin typeface="Cambria Math" panose="02040503050406030204" pitchFamily="18" charset="0"/>
                        </a:rPr>
                        <m:t>=</m:t>
                      </m:r>
                      <m:func>
                        <m:funcPr>
                          <m:ctrlPr>
                            <a:rPr lang="en-US" altLang="ja-JP" b="0" i="1" smtClean="0">
                              <a:latin typeface="Cambria Math" panose="02040503050406030204" pitchFamily="18" charset="0"/>
                            </a:rPr>
                          </m:ctrlPr>
                        </m:funcPr>
                        <m:fName>
                          <m:r>
                            <m:rPr>
                              <m:sty m:val="p"/>
                            </m:rPr>
                            <a:rPr lang="en-US" altLang="ja-JP" b="0" i="0" smtClean="0">
                              <a:latin typeface="Cambria Math" panose="02040503050406030204" pitchFamily="18" charset="0"/>
                            </a:rPr>
                            <m:t>arctan</m:t>
                          </m:r>
                        </m:fName>
                        <m:e>
                          <m:f>
                            <m:fPr>
                              <m:ctrlPr>
                                <a:rPr lang="en-US" altLang="ja-JP" b="0" i="1" smtClean="0">
                                  <a:latin typeface="Cambria Math" panose="02040503050406030204" pitchFamily="18" charset="0"/>
                                </a:rPr>
                              </m:ctrlPr>
                            </m:fPr>
                            <m:num>
                              <m:nary>
                                <m:naryPr>
                                  <m:chr m:val="∑"/>
                                  <m:ctrlPr>
                                    <a:rPr lang="en-US" altLang="ja-JP" b="0" i="1" smtClean="0">
                                      <a:latin typeface="Cambria Math" panose="02040503050406030204" pitchFamily="18" charset="0"/>
                                    </a:rPr>
                                  </m:ctrlPr>
                                </m:naryPr>
                                <m:sub>
                                  <m:r>
                                    <a:rPr lang="en-US" altLang="ja-JP" b="0" i="1" smtClean="0">
                                      <a:latin typeface="Cambria Math" panose="02040503050406030204" pitchFamily="18" charset="0"/>
                                    </a:rPr>
                                    <m:t>𝜏</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𝐿𝑂𝑇</m:t>
                                  </m:r>
                                </m:sup>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h</m:t>
                                      </m:r>
                                    </m:e>
                                    <m:sub>
                                      <m:r>
                                        <a:rPr lang="en-US" altLang="ja-JP" b="0" i="1" smtClean="0">
                                          <a:latin typeface="Cambria Math" panose="02040503050406030204" pitchFamily="18" charset="0"/>
                                        </a:rPr>
                                        <m:t>2</m:t>
                                      </m:r>
                                    </m:sub>
                                  </m:sSub>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𝜏</m:t>
                                      </m:r>
                                    </m:e>
                                  </m:d>
                                </m:e>
                              </m:nary>
                            </m:num>
                            <m:den>
                              <m:nary>
                                <m:naryPr>
                                  <m:chr m:val="∑"/>
                                  <m:ctrlPr>
                                    <a:rPr lang="en-US" altLang="ja-JP" i="1">
                                      <a:latin typeface="Cambria Math" panose="02040503050406030204" pitchFamily="18" charset="0"/>
                                    </a:rPr>
                                  </m:ctrlPr>
                                </m:naryPr>
                                <m:sub>
                                  <m:r>
                                    <a:rPr lang="en-US" altLang="ja-JP" i="1">
                                      <a:latin typeface="Cambria Math" panose="02040503050406030204" pitchFamily="18" charset="0"/>
                                    </a:rPr>
                                    <m:t>𝜏</m:t>
                                  </m:r>
                                  <m:r>
                                    <a:rPr lang="en-US" altLang="ja-JP" i="1">
                                      <a:latin typeface="Cambria Math" panose="02040503050406030204" pitchFamily="18" charset="0"/>
                                    </a:rPr>
                                    <m:t>=1</m:t>
                                  </m:r>
                                </m:sub>
                                <m:sup>
                                  <m:r>
                                    <a:rPr lang="en-US" altLang="ja-JP" i="1">
                                      <a:latin typeface="Cambria Math" panose="02040503050406030204" pitchFamily="18" charset="0"/>
                                    </a:rPr>
                                    <m:t>𝐿𝑂𝑇</m:t>
                                  </m:r>
                                </m:sup>
                                <m:e>
                                  <m:sSub>
                                    <m:sSubPr>
                                      <m:ctrlPr>
                                        <a:rPr lang="en-US" altLang="ja-JP" i="1">
                                          <a:latin typeface="Cambria Math" panose="02040503050406030204" pitchFamily="18" charset="0"/>
                                        </a:rPr>
                                      </m:ctrlPr>
                                    </m:sSubPr>
                                    <m:e>
                                      <m:r>
                                        <a:rPr lang="en-US" altLang="ja-JP" i="1">
                                          <a:latin typeface="Cambria Math" panose="02040503050406030204" pitchFamily="18" charset="0"/>
                                        </a:rPr>
                                        <m:t>h</m:t>
                                      </m:r>
                                    </m:e>
                                    <m:sub>
                                      <m:r>
                                        <a:rPr lang="en-US" altLang="ja-JP" b="0" i="1" smtClean="0">
                                          <a:latin typeface="Cambria Math" panose="02040503050406030204" pitchFamily="18" charset="0"/>
                                        </a:rPr>
                                        <m:t>1</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𝜏</m:t>
                                      </m:r>
                                    </m:e>
                                  </m:d>
                                </m:e>
                              </m:nary>
                            </m:den>
                          </m:f>
                        </m:e>
                      </m:func>
                    </m:oMath>
                  </m:oMathPara>
                </a14:m>
                <a:endParaRPr lang="en-US" altLang="ja-JP" b="0"/>
              </a:p>
            </p:txBody>
          </p:sp>
        </mc:Choice>
        <mc:Fallback xmlns="">
          <p:sp>
            <p:nvSpPr>
              <p:cNvPr id="10" name="テキスト ボックス 9">
                <a:extLst>
                  <a:ext uri="{FF2B5EF4-FFF2-40B4-BE49-F238E27FC236}">
                    <a16:creationId xmlns:a16="http://schemas.microsoft.com/office/drawing/2014/main" id="{1C05E3D5-C890-4270-806D-8A6E7724E8F9}"/>
                  </a:ext>
                </a:extLst>
              </p:cNvPr>
              <p:cNvSpPr txBox="1">
                <a:spLocks noRot="1" noChangeAspect="1" noMove="1" noResize="1" noEditPoints="1" noAdjustHandles="1" noChangeArrowheads="1" noChangeShapeType="1" noTextEdit="1"/>
              </p:cNvSpPr>
              <p:nvPr/>
            </p:nvSpPr>
            <p:spPr>
              <a:xfrm>
                <a:off x="3565237" y="2870857"/>
                <a:ext cx="6096000" cy="1507464"/>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BC1B2E24-D5B2-1D7B-6EB7-0B1C8D1BC0F9}"/>
                  </a:ext>
                </a:extLst>
              </p:cNvPr>
              <p:cNvSpPr txBox="1"/>
              <p:nvPr/>
            </p:nvSpPr>
            <p:spPr>
              <a:xfrm>
                <a:off x="1468403" y="2501525"/>
                <a:ext cx="10374923" cy="369332"/>
              </a:xfrm>
              <a:prstGeom prst="rect">
                <a:avLst/>
              </a:prstGeom>
              <a:noFill/>
            </p:spPr>
            <p:txBody>
              <a:bodyPr wrap="square" rtlCol="0">
                <a:spAutoFit/>
              </a:bodyPr>
              <a:lstStyle/>
              <a:p>
                <a:r>
                  <a:rPr kumimoji="1" lang="ja-JP" altLang="en-US" dirty="0"/>
                  <a:t>ショック幅の年限合計が</a:t>
                </a:r>
                <a:r>
                  <a:rPr kumimoji="1" lang="en-US" altLang="ja-JP" dirty="0"/>
                  <a:t>0</a:t>
                </a:r>
                <a:r>
                  <a:rPr kumimoji="1" lang="ja-JP" altLang="en-US" dirty="0"/>
                  <a:t>になるため、</a:t>
                </a:r>
                <a14:m>
                  <m:oMath xmlns:m="http://schemas.openxmlformats.org/officeDocument/2006/math">
                    <m:r>
                      <a:rPr kumimoji="1" lang="en-US" altLang="ja-JP" b="0" i="1" smtClean="0">
                        <a:latin typeface="Cambria Math" panose="02040503050406030204" pitchFamily="18" charset="0"/>
                      </a:rPr>
                      <m:t>𝜃</m:t>
                    </m:r>
                    <m:r>
                      <a:rPr lang="ja-JP" altLang="en-US" i="1">
                        <a:latin typeface="Cambria Math" panose="02040503050406030204" pitchFamily="18" charset="0"/>
                      </a:rPr>
                      <m:t>は</m:t>
                    </m:r>
                  </m:oMath>
                </a14:m>
                <a:r>
                  <a:rPr kumimoji="1" lang="ja-JP" altLang="en-US" dirty="0"/>
                  <a:t>以下の算式から求められる。</a:t>
                </a:r>
                <a:endParaRPr kumimoji="1" lang="en-US" altLang="ja-JP" dirty="0"/>
              </a:p>
            </p:txBody>
          </p:sp>
        </mc:Choice>
        <mc:Fallback xmlns="">
          <p:sp>
            <p:nvSpPr>
              <p:cNvPr id="3" name="テキスト ボックス 2">
                <a:extLst>
                  <a:ext uri="{FF2B5EF4-FFF2-40B4-BE49-F238E27FC236}">
                    <a16:creationId xmlns:a16="http://schemas.microsoft.com/office/drawing/2014/main" id="{BC1B2E24-D5B2-1D7B-6EB7-0B1C8D1BC0F9}"/>
                  </a:ext>
                </a:extLst>
              </p:cNvPr>
              <p:cNvSpPr txBox="1">
                <a:spLocks noRot="1" noChangeAspect="1" noMove="1" noResize="1" noEditPoints="1" noAdjustHandles="1" noChangeArrowheads="1" noChangeShapeType="1" noTextEdit="1"/>
              </p:cNvSpPr>
              <p:nvPr/>
            </p:nvSpPr>
            <p:spPr>
              <a:xfrm>
                <a:off x="1468403" y="2501525"/>
                <a:ext cx="10374923" cy="369332"/>
              </a:xfrm>
              <a:prstGeom prst="rect">
                <a:avLst/>
              </a:prstGeom>
              <a:blipFill>
                <a:blip r:embed="rId3"/>
                <a:stretch>
                  <a:fillRect l="-529" t="-6557" b="-2623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FCB5F7F0-60D3-8A41-5F0C-CBFBD784D722}"/>
                  </a:ext>
                </a:extLst>
              </p:cNvPr>
              <p:cNvSpPr txBox="1"/>
              <p:nvPr/>
            </p:nvSpPr>
            <p:spPr>
              <a:xfrm>
                <a:off x="1468403" y="4483899"/>
                <a:ext cx="10374923" cy="1012585"/>
              </a:xfrm>
              <a:prstGeom prst="rect">
                <a:avLst/>
              </a:prstGeom>
              <a:noFill/>
            </p:spPr>
            <p:txBody>
              <a:bodyPr wrap="square" rtlCol="0">
                <a:spAutoFit/>
              </a:bodyPr>
              <a:lstStyle/>
              <a:p>
                <a:r>
                  <a:rPr lang="ja-JP" altLang="en-US" dirty="0"/>
                  <a:t>ここで、</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h</m:t>
                        </m:r>
                      </m:e>
                      <m:sub>
                        <m:r>
                          <a:rPr lang="en-US" altLang="ja-JP" b="0" i="1" smtClean="0">
                            <a:latin typeface="Cambria Math" panose="02040503050406030204" pitchFamily="18" charset="0"/>
                          </a:rPr>
                          <m:t>𝑖</m:t>
                        </m:r>
                      </m:sub>
                    </m:sSub>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𝜏</m:t>
                        </m:r>
                      </m:e>
                    </m:d>
                    <m:r>
                      <a:rPr lang="en-US" altLang="ja-JP" b="0" i="1" smtClean="0">
                        <a:latin typeface="Cambria Math" panose="02040503050406030204" pitchFamily="18" charset="0"/>
                      </a:rPr>
                      <m:t> </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𝑖</m:t>
                        </m:r>
                        <m:r>
                          <a:rPr lang="en-US" altLang="ja-JP" b="0" i="1" smtClean="0">
                            <a:latin typeface="Cambria Math" panose="02040503050406030204" pitchFamily="18" charset="0"/>
                          </a:rPr>
                          <m:t>=1,2</m:t>
                        </m:r>
                      </m:e>
                    </m:d>
                    <m:r>
                      <a:rPr lang="ja-JP" altLang="en-US" i="1">
                        <a:latin typeface="Cambria Math" panose="02040503050406030204" pitchFamily="18" charset="0"/>
                      </a:rPr>
                      <m:t>は</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𝑒</m:t>
                        </m:r>
                      </m:e>
                      <m:sub>
                        <m:r>
                          <a:rPr lang="en-US" altLang="ja-JP" b="0" i="1" smtClean="0">
                            <a:latin typeface="Cambria Math" panose="02040503050406030204" pitchFamily="18" charset="0"/>
                          </a:rPr>
                          <m:t>𝑖</m:t>
                        </m:r>
                      </m:sub>
                    </m:sSub>
                    <m:r>
                      <a:rPr lang="ja-JP" altLang="en-US" i="1">
                        <a:latin typeface="Cambria Math" panose="02040503050406030204" pitchFamily="18" charset="0"/>
                      </a:rPr>
                      <m:t>に対応</m:t>
                    </m:r>
                  </m:oMath>
                </a14:m>
                <a:r>
                  <a:rPr kumimoji="1" lang="ja-JP" altLang="en-US" dirty="0"/>
                  <a:t>するショック幅の合計であり、以下のように定義する。</a:t>
                </a:r>
                <a:endParaRPr kumimoji="1" lang="en-US" altLang="ja-JP" dirty="0"/>
              </a:p>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h</m:t>
                          </m:r>
                        </m:e>
                        <m:sub>
                          <m:r>
                            <a:rPr kumimoji="1" lang="en-US" altLang="ja-JP" b="0" i="1" smtClean="0">
                              <a:latin typeface="Cambria Math" panose="02040503050406030204" pitchFamily="18" charset="0"/>
                            </a:rPr>
                            <m:t>𝑖</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𝜏</m:t>
                          </m:r>
                        </m:e>
                      </m:d>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1,</m:t>
                          </m:r>
                          <m:f>
                            <m:fPr>
                              <m:ctrlPr>
                                <a:rPr lang="en-US" altLang="ja-JP" i="1">
                                  <a:latin typeface="Cambria Math" panose="02040503050406030204" pitchFamily="18" charset="0"/>
                                </a:rPr>
                              </m:ctrlPr>
                            </m:fPr>
                            <m:num>
                              <m:r>
                                <a:rPr lang="en-US" altLang="ja-JP" i="1">
                                  <a:latin typeface="Cambria Math" panose="02040503050406030204" pitchFamily="18" charset="0"/>
                                </a:rPr>
                                <m:t>1−</m:t>
                              </m:r>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r>
                                    <a:rPr lang="en-US" altLang="ja-JP" i="1">
                                      <a:latin typeface="Cambria Math" panose="02040503050406030204" pitchFamily="18" charset="0"/>
                                    </a:rPr>
                                    <m:t>−</m:t>
                                  </m:r>
                                  <m:r>
                                    <a:rPr lang="en-US" altLang="ja-JP" i="1">
                                      <a:latin typeface="Cambria Math" panose="02040503050406030204" pitchFamily="18" charset="0"/>
                                    </a:rPr>
                                    <m:t>𝜆𝜏</m:t>
                                  </m:r>
                                </m:sup>
                              </m:sSup>
                            </m:num>
                            <m:den>
                              <m:r>
                                <a:rPr lang="en-US" altLang="ja-JP" i="1">
                                  <a:latin typeface="Cambria Math" panose="02040503050406030204" pitchFamily="18" charset="0"/>
                                </a:rPr>
                                <m:t>𝜆</m:t>
                              </m:r>
                              <m:r>
                                <a:rPr lang="en-US" altLang="ja-JP" b="0" i="1" smtClean="0">
                                  <a:latin typeface="Cambria Math" panose="02040503050406030204" pitchFamily="18" charset="0"/>
                                </a:rPr>
                                <m:t>𝜏</m:t>
                              </m:r>
                            </m:den>
                          </m:f>
                          <m:r>
                            <a:rPr lang="en-US" altLang="ja-JP" b="0" i="1" smtClean="0">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1−</m:t>
                              </m:r>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r>
                                    <a:rPr lang="en-US" altLang="ja-JP" i="1">
                                      <a:latin typeface="Cambria Math" panose="02040503050406030204" pitchFamily="18" charset="0"/>
                                    </a:rPr>
                                    <m:t>−</m:t>
                                  </m:r>
                                  <m:r>
                                    <a:rPr lang="en-US" altLang="ja-JP" i="1">
                                      <a:latin typeface="Cambria Math" panose="02040503050406030204" pitchFamily="18" charset="0"/>
                                    </a:rPr>
                                    <m:t>𝜆𝜏</m:t>
                                  </m:r>
                                </m:sup>
                              </m:sSup>
                            </m:num>
                            <m:den>
                              <m:r>
                                <a:rPr lang="en-US" altLang="ja-JP" i="1">
                                  <a:latin typeface="Cambria Math" panose="02040503050406030204" pitchFamily="18" charset="0"/>
                                </a:rPr>
                                <m:t>𝜆</m:t>
                              </m:r>
                              <m:r>
                                <a:rPr lang="en-US" altLang="ja-JP" b="0" i="1" smtClean="0">
                                  <a:latin typeface="Cambria Math" panose="02040503050406030204" pitchFamily="18" charset="0"/>
                                </a:rPr>
                                <m:t>𝜏</m:t>
                              </m:r>
                            </m:den>
                          </m:f>
                          <m:r>
                            <a:rPr lang="en-US" altLang="ja-JP" i="1">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r>
                                <a:rPr lang="en-US" altLang="ja-JP" i="1">
                                  <a:latin typeface="Cambria Math" panose="02040503050406030204" pitchFamily="18" charset="0"/>
                                </a:rPr>
                                <m:t>−</m:t>
                              </m:r>
                              <m:r>
                                <a:rPr lang="en-US" altLang="ja-JP" i="1">
                                  <a:latin typeface="Cambria Math" panose="02040503050406030204" pitchFamily="18" charset="0"/>
                                </a:rPr>
                                <m:t>𝜆𝜏</m:t>
                              </m:r>
                            </m:sup>
                          </m:sSup>
                        </m:e>
                      </m:d>
                      <m:r>
                        <a:rPr kumimoji="1" lang="en-US" altLang="ja-JP" b="0" i="1" smtClean="0">
                          <a:latin typeface="Cambria Math" panose="02040503050406030204" pitchFamily="18" charset="0"/>
                        </a:rPr>
                        <m:t>𝑀</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𝑒</m:t>
                          </m:r>
                        </m:e>
                        <m:sub>
                          <m:r>
                            <a:rPr kumimoji="1" lang="en-US" altLang="ja-JP" b="0" i="1" smtClean="0">
                              <a:latin typeface="Cambria Math" panose="02040503050406030204" pitchFamily="18" charset="0"/>
                            </a:rPr>
                            <m:t>𝑖</m:t>
                          </m:r>
                        </m:sub>
                      </m:sSub>
                    </m:oMath>
                  </m:oMathPara>
                </a14:m>
                <a:endParaRPr kumimoji="1" lang="en-US" altLang="ja-JP" dirty="0"/>
              </a:p>
            </p:txBody>
          </p:sp>
        </mc:Choice>
        <mc:Fallback xmlns="">
          <p:sp>
            <p:nvSpPr>
              <p:cNvPr id="6" name="テキスト ボックス 5">
                <a:extLst>
                  <a:ext uri="{FF2B5EF4-FFF2-40B4-BE49-F238E27FC236}">
                    <a16:creationId xmlns:a16="http://schemas.microsoft.com/office/drawing/2014/main" id="{FCB5F7F0-60D3-8A41-5F0C-CBFBD784D722}"/>
                  </a:ext>
                </a:extLst>
              </p:cNvPr>
              <p:cNvSpPr txBox="1">
                <a:spLocks noRot="1" noChangeAspect="1" noMove="1" noResize="1" noEditPoints="1" noAdjustHandles="1" noChangeArrowheads="1" noChangeShapeType="1" noTextEdit="1"/>
              </p:cNvSpPr>
              <p:nvPr/>
            </p:nvSpPr>
            <p:spPr>
              <a:xfrm>
                <a:off x="1468403" y="4483899"/>
                <a:ext cx="10374923" cy="1012585"/>
              </a:xfrm>
              <a:prstGeom prst="rect">
                <a:avLst/>
              </a:prstGeom>
              <a:blipFill>
                <a:blip r:embed="rId4"/>
                <a:stretch>
                  <a:fillRect l="-529" t="-3012"/>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4AA8A8CF-4772-B312-C5DC-E4607DF9C330}"/>
              </a:ext>
            </a:extLst>
          </p:cNvPr>
          <p:cNvSpPr txBox="1"/>
          <p:nvPr/>
        </p:nvSpPr>
        <p:spPr>
          <a:xfrm>
            <a:off x="978876" y="2004770"/>
            <a:ext cx="3122071" cy="369332"/>
          </a:xfrm>
          <a:prstGeom prst="rect">
            <a:avLst/>
          </a:prstGeom>
          <a:noFill/>
        </p:spPr>
        <p:txBody>
          <a:bodyPr wrap="square">
            <a:spAutoFit/>
          </a:bodyPr>
          <a:lstStyle/>
          <a:p>
            <a:r>
              <a:rPr lang="ja-JP" altLang="en-US" b="0" dirty="0"/>
              <a:t>●回転行列で調整（</a:t>
            </a:r>
            <a:r>
              <a:rPr lang="ja-JP" altLang="en-US" dirty="0"/>
              <a:t>後半</a:t>
            </a:r>
            <a:r>
              <a:rPr lang="ja-JP" altLang="en-US" b="0" dirty="0"/>
              <a:t>）</a:t>
            </a:r>
            <a:endParaRPr lang="en-US" altLang="ja-JP" b="0" dirty="0"/>
          </a:p>
        </p:txBody>
      </p:sp>
      <p:sp>
        <p:nvSpPr>
          <p:cNvPr id="7" name="四角形: 角を丸くする 6">
            <a:extLst>
              <a:ext uri="{FF2B5EF4-FFF2-40B4-BE49-F238E27FC236}">
                <a16:creationId xmlns:a16="http://schemas.microsoft.com/office/drawing/2014/main" id="{785ED4B4-970D-9A36-9687-69ADC3F32077}"/>
              </a:ext>
            </a:extLst>
          </p:cNvPr>
          <p:cNvSpPr/>
          <p:nvPr/>
        </p:nvSpPr>
        <p:spPr>
          <a:xfrm>
            <a:off x="978876" y="907473"/>
            <a:ext cx="10374923" cy="914400"/>
          </a:xfrm>
          <a:prstGeom prst="round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400" dirty="0">
                <a:solidFill>
                  <a:schemeClr val="tx1"/>
                </a:solidFill>
              </a:rPr>
              <a:t>固有ベクトルを用いてショック幅を計算，回転行列でショック方向を調整</a:t>
            </a:r>
          </a:p>
        </p:txBody>
      </p:sp>
    </p:spTree>
    <p:extLst>
      <p:ext uri="{BB962C8B-B14F-4D97-AF65-F5344CB8AC3E}">
        <p14:creationId xmlns:p14="http://schemas.microsoft.com/office/powerpoint/2010/main" val="3116389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7A398E-83B9-0E61-A9DA-8C7410E2662F}"/>
              </a:ext>
            </a:extLst>
          </p:cNvPr>
          <p:cNvSpPr>
            <a:spLocks noGrp="1"/>
          </p:cNvSpPr>
          <p:nvPr>
            <p:ph type="title"/>
          </p:nvPr>
        </p:nvSpPr>
        <p:spPr/>
        <p:txBody>
          <a:bodyPr/>
          <a:lstStyle/>
          <a:p>
            <a:r>
              <a:rPr lang="en-US" altLang="ja-JP" dirty="0"/>
              <a:t>【</a:t>
            </a:r>
            <a:r>
              <a:rPr lang="ja-JP" altLang="en-US" dirty="0"/>
              <a:t>付録</a:t>
            </a:r>
            <a:r>
              <a:rPr lang="en-US" altLang="ja-JP" dirty="0"/>
              <a:t>】</a:t>
            </a:r>
            <a:r>
              <a:rPr lang="ja-JP" altLang="en-US" dirty="0"/>
              <a:t>バシチェックモデル</a:t>
            </a:r>
            <a:r>
              <a:rPr lang="en-US" altLang="ja-JP" dirty="0"/>
              <a:t>[5]</a:t>
            </a:r>
            <a:endParaRPr kumimoji="1" lang="ja-JP" altLang="en-US" dirty="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183AE16C-1C50-5BFF-ADD3-0EB29F269B5A}"/>
                  </a:ext>
                </a:extLst>
              </p:cNvPr>
              <p:cNvSpPr txBox="1"/>
              <p:nvPr/>
            </p:nvSpPr>
            <p:spPr>
              <a:xfrm>
                <a:off x="2781508" y="1637754"/>
                <a:ext cx="6096000" cy="148091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1800" b="0" i="1" smtClean="0">
                          <a:latin typeface="Cambria Math" panose="02040503050406030204" pitchFamily="18" charset="0"/>
                        </a:rPr>
                        <m:t>𝑑</m:t>
                      </m:r>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𝑉</m:t>
                          </m:r>
                        </m:e>
                        <m:sub>
                          <m:r>
                            <a:rPr kumimoji="1" lang="en-US" altLang="ja-JP" sz="1800" b="0" i="1" smtClean="0">
                              <a:latin typeface="Cambria Math" panose="02040503050406030204" pitchFamily="18" charset="0"/>
                            </a:rPr>
                            <m:t>𝑡</m:t>
                          </m:r>
                        </m:sub>
                      </m:sSub>
                      <m:r>
                        <a:rPr kumimoji="1" lang="en-US" altLang="ja-JP" sz="1800" b="0" i="1" smtClean="0">
                          <a:latin typeface="Cambria Math" panose="02040503050406030204" pitchFamily="18" charset="0"/>
                        </a:rPr>
                        <m:t>=</m:t>
                      </m:r>
                      <m:r>
                        <a:rPr kumimoji="1" lang="en-US" altLang="ja-JP" sz="1800" b="0" i="1" smtClean="0">
                          <a:latin typeface="Cambria Math" panose="02040503050406030204" pitchFamily="18" charset="0"/>
                        </a:rPr>
                        <m:t>𝐾</m:t>
                      </m:r>
                      <m:d>
                        <m:dPr>
                          <m:ctrlPr>
                            <a:rPr kumimoji="1" lang="en-US" altLang="ja-JP" sz="1800" i="1" smtClean="0">
                              <a:latin typeface="Cambria Math" panose="02040503050406030204" pitchFamily="18" charset="0"/>
                            </a:rPr>
                          </m:ctrlPr>
                        </m:dPr>
                        <m:e>
                          <m:r>
                            <a:rPr kumimoji="1" lang="en-US" altLang="ja-JP" sz="1800" b="0" i="1" smtClean="0">
                              <a:latin typeface="Cambria Math" panose="02040503050406030204" pitchFamily="18" charset="0"/>
                            </a:rPr>
                            <m:t>𝜇</m:t>
                          </m:r>
                          <m:r>
                            <a:rPr kumimoji="1" lang="en-US" altLang="ja-JP" sz="1800" b="0" i="1" smtClean="0">
                              <a:latin typeface="Cambria Math" panose="02040503050406030204" pitchFamily="18" charset="0"/>
                            </a:rPr>
                            <m:t>−</m:t>
                          </m:r>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𝑉</m:t>
                              </m:r>
                            </m:e>
                            <m:sub>
                              <m:r>
                                <a:rPr kumimoji="1" lang="en-US" altLang="ja-JP" sz="1800" b="0" i="1" smtClean="0">
                                  <a:latin typeface="Cambria Math" panose="02040503050406030204" pitchFamily="18" charset="0"/>
                                </a:rPr>
                                <m:t>𝑡</m:t>
                              </m:r>
                            </m:sub>
                          </m:sSub>
                        </m:e>
                      </m:d>
                      <m:r>
                        <a:rPr kumimoji="1" lang="en-US" altLang="ja-JP" sz="1800" b="0" i="1" smtClean="0">
                          <a:latin typeface="Cambria Math" panose="02040503050406030204" pitchFamily="18" charset="0"/>
                        </a:rPr>
                        <m:t>𝑑𝑡</m:t>
                      </m:r>
                      <m:r>
                        <a:rPr kumimoji="1" lang="en-US" altLang="ja-JP" sz="1800" b="0" i="1" smtClean="0">
                          <a:latin typeface="Cambria Math" panose="02040503050406030204" pitchFamily="18" charset="0"/>
                        </a:rPr>
                        <m:t>+</m:t>
                      </m:r>
                      <m:r>
                        <m:rPr>
                          <m:sty m:val="p"/>
                        </m:rPr>
                        <a:rPr kumimoji="1" lang="en-US" altLang="ja-JP" sz="1800" b="0" i="0" smtClean="0">
                          <a:latin typeface="Cambria Math" panose="02040503050406030204" pitchFamily="18" charset="0"/>
                        </a:rPr>
                        <m:t>Σ</m:t>
                      </m:r>
                      <m:r>
                        <a:rPr kumimoji="1" lang="en-US" altLang="ja-JP" sz="1800" b="0" i="1" smtClean="0">
                          <a:latin typeface="Cambria Math" panose="02040503050406030204" pitchFamily="18" charset="0"/>
                        </a:rPr>
                        <m:t>𝑑</m:t>
                      </m:r>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𝑊</m:t>
                          </m:r>
                        </m:e>
                        <m:sub>
                          <m:r>
                            <a:rPr kumimoji="1" lang="en-US" altLang="ja-JP" sz="1800" b="0" i="1" smtClean="0">
                              <a:latin typeface="Cambria Math" panose="02040503050406030204" pitchFamily="18" charset="0"/>
                            </a:rPr>
                            <m:t>𝑡</m:t>
                          </m:r>
                        </m:sub>
                      </m:sSub>
                    </m:oMath>
                  </m:oMathPara>
                </a14:m>
                <a:endParaRPr kumimoji="1" lang="en-US" altLang="ja-JP" sz="1800" b="0"/>
              </a:p>
              <a:p>
                <a:pPr/>
                <a14:m>
                  <m:oMathPara xmlns:m="http://schemas.openxmlformats.org/officeDocument/2006/math">
                    <m:oMathParaPr>
                      <m:jc m:val="centerGroup"/>
                    </m:oMathParaPr>
                    <m:oMath xmlns:m="http://schemas.openxmlformats.org/officeDocument/2006/math">
                      <m:r>
                        <a:rPr kumimoji="1" lang="en-US" altLang="ja-JP" sz="1800" b="0" i="1" smtClean="0">
                          <a:latin typeface="Cambria Math" panose="02040503050406030204" pitchFamily="18" charset="0"/>
                        </a:rPr>
                        <m:t>𝑑</m:t>
                      </m:r>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𝑉</m:t>
                          </m:r>
                        </m:e>
                        <m:sub>
                          <m:r>
                            <a:rPr kumimoji="1" lang="en-US" altLang="ja-JP" sz="1800" b="0" i="1" smtClean="0">
                              <a:latin typeface="Cambria Math" panose="02040503050406030204" pitchFamily="18" charset="0"/>
                            </a:rPr>
                            <m:t>𝑡𝑖</m:t>
                          </m:r>
                        </m:sub>
                      </m:sSub>
                      <m:r>
                        <a:rPr kumimoji="1" lang="en-US" altLang="ja-JP" sz="1800" b="0" i="1"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𝐾</m:t>
                          </m:r>
                        </m:e>
                        <m:sub>
                          <m:r>
                            <a:rPr kumimoji="1" lang="en-US" altLang="ja-JP" sz="1800" b="0" i="1" smtClean="0">
                              <a:latin typeface="Cambria Math" panose="02040503050406030204" pitchFamily="18" charset="0"/>
                            </a:rPr>
                            <m:t>𝑖</m:t>
                          </m:r>
                        </m:sub>
                      </m:sSub>
                      <m:d>
                        <m:dPr>
                          <m:ctrlPr>
                            <a:rPr kumimoji="1" lang="en-US" altLang="ja-JP" sz="1800" i="1" smtClean="0">
                              <a:latin typeface="Cambria Math" panose="02040503050406030204" pitchFamily="18" charset="0"/>
                            </a:rPr>
                          </m:ctrlPr>
                        </m:dPr>
                        <m:e>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𝜇</m:t>
                              </m:r>
                            </m:e>
                            <m:sub>
                              <m:r>
                                <a:rPr kumimoji="1" lang="en-US" altLang="ja-JP" sz="1800" b="0" i="1" smtClean="0">
                                  <a:latin typeface="Cambria Math" panose="02040503050406030204" pitchFamily="18" charset="0"/>
                                </a:rPr>
                                <m:t>𝑖</m:t>
                              </m:r>
                            </m:sub>
                          </m:sSub>
                          <m:r>
                            <a:rPr kumimoji="1" lang="en-US" altLang="ja-JP" sz="1800" b="0" i="1" smtClean="0">
                              <a:latin typeface="Cambria Math" panose="02040503050406030204" pitchFamily="18" charset="0"/>
                            </a:rPr>
                            <m:t>−</m:t>
                          </m:r>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𝑉</m:t>
                              </m:r>
                            </m:e>
                            <m:sub>
                              <m:r>
                                <a:rPr kumimoji="1" lang="en-US" altLang="ja-JP" sz="1800" b="0" i="1" smtClean="0">
                                  <a:latin typeface="Cambria Math" panose="02040503050406030204" pitchFamily="18" charset="0"/>
                                </a:rPr>
                                <m:t>𝑖𝑡</m:t>
                              </m:r>
                            </m:sub>
                          </m:sSub>
                        </m:e>
                      </m:d>
                      <m:r>
                        <a:rPr kumimoji="1" lang="en-US" altLang="ja-JP" sz="1800" b="0" i="1" smtClean="0">
                          <a:latin typeface="Cambria Math" panose="02040503050406030204" pitchFamily="18" charset="0"/>
                        </a:rPr>
                        <m:t>𝑑𝑡</m:t>
                      </m:r>
                      <m:r>
                        <a:rPr kumimoji="1" lang="en-US" altLang="ja-JP" sz="1800" b="0" i="1" smtClean="0">
                          <a:latin typeface="Cambria Math" panose="02040503050406030204" pitchFamily="18" charset="0"/>
                        </a:rPr>
                        <m:t>+</m:t>
                      </m:r>
                      <m:nary>
                        <m:naryPr>
                          <m:chr m:val="∑"/>
                          <m:ctrlPr>
                            <a:rPr kumimoji="1" lang="en-US" altLang="ja-JP" sz="1800" b="0" i="1" smtClean="0">
                              <a:latin typeface="Cambria Math" panose="02040503050406030204" pitchFamily="18" charset="0"/>
                            </a:rPr>
                          </m:ctrlPr>
                        </m:naryPr>
                        <m:sub>
                          <m:r>
                            <m:rPr>
                              <m:brk m:alnAt="23"/>
                            </m:rPr>
                            <a:rPr kumimoji="1" lang="en-US" altLang="ja-JP" sz="1800" b="0" i="1" smtClean="0">
                              <a:latin typeface="Cambria Math" panose="02040503050406030204" pitchFamily="18" charset="0"/>
                            </a:rPr>
                            <m:t>𝑗</m:t>
                          </m:r>
                          <m:r>
                            <a:rPr kumimoji="1" lang="en-US" altLang="ja-JP" sz="1800" b="0" i="1" smtClean="0">
                              <a:latin typeface="Cambria Math" panose="02040503050406030204" pitchFamily="18" charset="0"/>
                            </a:rPr>
                            <m:t>=1</m:t>
                          </m:r>
                        </m:sub>
                        <m:sup>
                          <m:r>
                            <a:rPr kumimoji="1" lang="en-US" altLang="ja-JP" sz="1800" b="0" i="1" smtClean="0">
                              <a:latin typeface="Cambria Math" panose="02040503050406030204" pitchFamily="18" charset="0"/>
                            </a:rPr>
                            <m:t>3</m:t>
                          </m:r>
                        </m:sup>
                        <m:e>
                          <m:sSub>
                            <m:sSubPr>
                              <m:ctrlPr>
                                <a:rPr lang="en-US" altLang="ja-JP" i="1">
                                  <a:latin typeface="Cambria Math" panose="02040503050406030204" pitchFamily="18" charset="0"/>
                                </a:rPr>
                              </m:ctrlPr>
                            </m:sSubPr>
                            <m:e>
                              <m:r>
                                <m:rPr>
                                  <m:sty m:val="p"/>
                                </m:rPr>
                                <a:rPr lang="en-US" altLang="ja-JP">
                                  <a:latin typeface="Cambria Math" panose="02040503050406030204" pitchFamily="18" charset="0"/>
                                </a:rPr>
                                <m:t>Σ</m:t>
                              </m:r>
                            </m:e>
                            <m:sub>
                              <m:r>
                                <a:rPr lang="en-US" altLang="ja-JP" i="1">
                                  <a:latin typeface="Cambria Math" panose="02040503050406030204" pitchFamily="18" charset="0"/>
                                </a:rPr>
                                <m:t>𝑖𝑗</m:t>
                              </m:r>
                            </m:sub>
                          </m:sSub>
                          <m:r>
                            <a:rPr lang="en-US" altLang="ja-JP" i="1">
                              <a:latin typeface="Cambria Math" panose="02040503050406030204" pitchFamily="18" charset="0"/>
                            </a:rPr>
                            <m:t>𝑑</m:t>
                          </m:r>
                          <m:sSub>
                            <m:sSubPr>
                              <m:ctrlPr>
                                <a:rPr lang="en-US" altLang="ja-JP" i="1">
                                  <a:latin typeface="Cambria Math" panose="02040503050406030204" pitchFamily="18" charset="0"/>
                                </a:rPr>
                              </m:ctrlPr>
                            </m:sSubPr>
                            <m:e>
                              <m:r>
                                <a:rPr lang="en-US" altLang="ja-JP" i="1">
                                  <a:latin typeface="Cambria Math" panose="02040503050406030204" pitchFamily="18" charset="0"/>
                                </a:rPr>
                                <m:t>𝑊</m:t>
                              </m:r>
                            </m:e>
                            <m:sub>
                              <m:r>
                                <a:rPr lang="en-US" altLang="ja-JP" i="1">
                                  <a:latin typeface="Cambria Math" panose="02040503050406030204" pitchFamily="18" charset="0"/>
                                </a:rPr>
                                <m:t>𝑗𝑡</m:t>
                              </m:r>
                            </m:sub>
                          </m:sSub>
                        </m:e>
                      </m:nary>
                    </m:oMath>
                  </m:oMathPara>
                </a14:m>
                <a:endParaRPr kumimoji="1" lang="en-US" altLang="ja-JP" sz="1800" b="0"/>
              </a:p>
              <a:p>
                <a:endParaRPr lang="ja-JP" altLang="en-US"/>
              </a:p>
            </p:txBody>
          </p:sp>
        </mc:Choice>
        <mc:Fallback xmlns="">
          <p:sp>
            <p:nvSpPr>
              <p:cNvPr id="5" name="テキスト ボックス 4">
                <a:extLst>
                  <a:ext uri="{FF2B5EF4-FFF2-40B4-BE49-F238E27FC236}">
                    <a16:creationId xmlns:a16="http://schemas.microsoft.com/office/drawing/2014/main" id="{183AE16C-1C50-5BFF-ADD3-0EB29F269B5A}"/>
                  </a:ext>
                </a:extLst>
              </p:cNvPr>
              <p:cNvSpPr txBox="1">
                <a:spLocks noRot="1" noChangeAspect="1" noMove="1" noResize="1" noEditPoints="1" noAdjustHandles="1" noChangeArrowheads="1" noChangeShapeType="1" noTextEdit="1"/>
              </p:cNvSpPr>
              <p:nvPr/>
            </p:nvSpPr>
            <p:spPr>
              <a:xfrm>
                <a:off x="2781508" y="1637754"/>
                <a:ext cx="6096000" cy="1480918"/>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76B0AB91-6DA5-22F5-DE4A-1C5ED252CC3B}"/>
                  </a:ext>
                </a:extLst>
              </p:cNvPr>
              <p:cNvSpPr txBox="1"/>
              <p:nvPr/>
            </p:nvSpPr>
            <p:spPr>
              <a:xfrm>
                <a:off x="2284063" y="2749003"/>
                <a:ext cx="7917428" cy="375814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𝑑</m:t>
                      </m:r>
                      <m:d>
                        <m:dPr>
                          <m:ctrlPr>
                            <a:rPr lang="en-US" altLang="ja-JP" b="0" i="1" smtClean="0">
                              <a:latin typeface="Cambria Math" panose="02040503050406030204" pitchFamily="18" charset="0"/>
                            </a:rPr>
                          </m:ctrlPr>
                        </m:dPr>
                        <m:e>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𝑒</m:t>
                              </m:r>
                            </m:e>
                            <m:sup>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𝐾</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𝑡</m:t>
                              </m:r>
                            </m:sup>
                          </m:sSup>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𝑉</m:t>
                              </m:r>
                            </m:e>
                            <m:sub>
                              <m:r>
                                <a:rPr lang="en-US" altLang="ja-JP" b="0" i="1" smtClean="0">
                                  <a:latin typeface="Cambria Math" panose="02040503050406030204" pitchFamily="18" charset="0"/>
                                </a:rPr>
                                <m:t>𝑡𝑖</m:t>
                              </m:r>
                            </m:sub>
                          </m:sSub>
                        </m:e>
                      </m:d>
                      <m:r>
                        <m:rPr>
                          <m:aln/>
                        </m:rPr>
                        <a:rPr lang="en-US" altLang="ja-JP" i="1">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𝐾</m:t>
                          </m:r>
                        </m:e>
                        <m:sub>
                          <m:r>
                            <a:rPr lang="en-US" altLang="ja-JP" b="0" i="1" smtClean="0">
                              <a:latin typeface="Cambria Math" panose="02040503050406030204" pitchFamily="18" charset="0"/>
                            </a:rPr>
                            <m:t>𝑖</m:t>
                          </m:r>
                        </m:sub>
                      </m:sSub>
                      <m:d>
                        <m:dPr>
                          <m:ctrlPr>
                            <a:rPr lang="en-US" altLang="ja-JP" b="0" i="1" smtClean="0">
                              <a:latin typeface="Cambria Math" panose="02040503050406030204" pitchFamily="18" charset="0"/>
                            </a:rPr>
                          </m:ctrlPr>
                        </m:dPr>
                        <m:e>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sSub>
                                <m:sSubPr>
                                  <m:ctrlPr>
                                    <a:rPr lang="en-US" altLang="ja-JP" i="1">
                                      <a:latin typeface="Cambria Math" panose="02040503050406030204" pitchFamily="18" charset="0"/>
                                    </a:rPr>
                                  </m:ctrlPr>
                                </m:sSubPr>
                                <m:e>
                                  <m:r>
                                    <a:rPr lang="en-US" altLang="ja-JP" i="1">
                                      <a:latin typeface="Cambria Math" panose="02040503050406030204" pitchFamily="18" charset="0"/>
                                    </a:rPr>
                                    <m:t>𝐾</m:t>
                                  </m:r>
                                </m:e>
                                <m:sub>
                                  <m:r>
                                    <a:rPr lang="en-US" altLang="ja-JP" b="0" i="1" smtClean="0">
                                      <a:latin typeface="Cambria Math" panose="02040503050406030204" pitchFamily="18" charset="0"/>
                                    </a:rPr>
                                    <m:t>𝑖</m:t>
                                  </m:r>
                                </m:sub>
                              </m:sSub>
                              <m:r>
                                <a:rPr lang="en-US" altLang="ja-JP" i="1">
                                  <a:latin typeface="Cambria Math" panose="02040503050406030204" pitchFamily="18" charset="0"/>
                                </a:rPr>
                                <m:t>𝑡</m:t>
                              </m:r>
                            </m:sup>
                          </m:sSup>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b="0" i="1" smtClean="0">
                                  <a:latin typeface="Cambria Math" panose="02040503050406030204" pitchFamily="18" charset="0"/>
                                </a:rPr>
                                <m:t>𝑖</m:t>
                              </m:r>
                            </m:sub>
                          </m:sSub>
                        </m:e>
                      </m:d>
                      <m:r>
                        <a:rPr lang="en-US" altLang="ja-JP" b="0" i="1" smtClean="0">
                          <a:latin typeface="Cambria Math" panose="02040503050406030204" pitchFamily="18" charset="0"/>
                        </a:rPr>
                        <m:t>𝑑𝑡</m:t>
                      </m:r>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𝑒</m:t>
                          </m:r>
                        </m:e>
                        <m:sup>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𝐾</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𝑡</m:t>
                          </m:r>
                        </m:sup>
                      </m:sSup>
                      <m:r>
                        <a:rPr lang="en-US" altLang="ja-JP" b="0" i="1" smtClean="0">
                          <a:latin typeface="Cambria Math" panose="02040503050406030204" pitchFamily="18" charset="0"/>
                        </a:rPr>
                        <m:t>𝑑</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𝑉</m:t>
                          </m:r>
                        </m:e>
                        <m:sub>
                          <m:r>
                            <a:rPr lang="en-US" altLang="ja-JP" b="0" i="1" smtClean="0">
                              <a:latin typeface="Cambria Math" panose="02040503050406030204" pitchFamily="18" charset="0"/>
                            </a:rPr>
                            <m:t>𝑖</m:t>
                          </m:r>
                        </m:sub>
                      </m:sSub>
                    </m:oMath>
                    <m:oMath xmlns:m="http://schemas.openxmlformats.org/officeDocument/2006/math">
                      <m:r>
                        <a:rPr lang="en-US" altLang="ja-JP" i="1">
                          <a:latin typeface="Cambria Math" panose="02040503050406030204" pitchFamily="18" charset="0"/>
                        </a:rPr>
                        <m:t>𝑑</m:t>
                      </m:r>
                      <m:d>
                        <m:dPr>
                          <m:ctrlPr>
                            <a:rPr lang="en-US" altLang="ja-JP" i="1">
                              <a:latin typeface="Cambria Math" panose="02040503050406030204" pitchFamily="18" charset="0"/>
                            </a:rPr>
                          </m:ctrlPr>
                        </m:dPr>
                        <m:e>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sSub>
                                <m:sSubPr>
                                  <m:ctrlPr>
                                    <a:rPr lang="en-US" altLang="ja-JP" i="1">
                                      <a:latin typeface="Cambria Math" panose="02040503050406030204" pitchFamily="18" charset="0"/>
                                    </a:rPr>
                                  </m:ctrlPr>
                                </m:sSubPr>
                                <m:e>
                                  <m:r>
                                    <a:rPr lang="en-US" altLang="ja-JP" i="1">
                                      <a:latin typeface="Cambria Math" panose="02040503050406030204" pitchFamily="18" charset="0"/>
                                    </a:rPr>
                                    <m:t>𝐾</m:t>
                                  </m:r>
                                </m:e>
                                <m:sub>
                                  <m:r>
                                    <a:rPr lang="en-US" altLang="ja-JP" i="1">
                                      <a:latin typeface="Cambria Math" panose="02040503050406030204" pitchFamily="18" charset="0"/>
                                    </a:rPr>
                                    <m:t>𝑖</m:t>
                                  </m:r>
                                </m:sub>
                              </m:sSub>
                              <m:r>
                                <a:rPr lang="en-US" altLang="ja-JP" i="1">
                                  <a:latin typeface="Cambria Math" panose="02040503050406030204" pitchFamily="18" charset="0"/>
                                </a:rPr>
                                <m:t>𝑡</m:t>
                              </m:r>
                            </m:sup>
                          </m:sSup>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i="1">
                                  <a:latin typeface="Cambria Math" panose="02040503050406030204" pitchFamily="18" charset="0"/>
                                </a:rPr>
                                <m:t>𝑡𝑖</m:t>
                              </m:r>
                            </m:sub>
                          </m:sSub>
                        </m:e>
                      </m:d>
                      <m:r>
                        <a:rPr lang="en-US" altLang="ja-JP" i="1">
                          <a:latin typeface="Cambria Math" panose="02040503050406030204" pitchFamily="18" charset="0"/>
                        </a:rPr>
                        <m:t> </m:t>
                      </m:r>
                      <m:r>
                        <m:rPr>
                          <m:aln/>
                        </m:rP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𝐾</m:t>
                          </m:r>
                        </m:e>
                        <m:sub>
                          <m:r>
                            <a:rPr lang="en-US" altLang="ja-JP" i="1">
                              <a:latin typeface="Cambria Math" panose="02040503050406030204" pitchFamily="18" charset="0"/>
                            </a:rPr>
                            <m:t>𝑖</m:t>
                          </m:r>
                        </m:sub>
                      </m:sSub>
                      <m:d>
                        <m:dPr>
                          <m:ctrlPr>
                            <a:rPr lang="en-US" altLang="ja-JP" i="1">
                              <a:latin typeface="Cambria Math" panose="02040503050406030204" pitchFamily="18" charset="0"/>
                            </a:rPr>
                          </m:ctrlPr>
                        </m:dPr>
                        <m:e>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sSub>
                                <m:sSubPr>
                                  <m:ctrlPr>
                                    <a:rPr lang="en-US" altLang="ja-JP" i="1">
                                      <a:latin typeface="Cambria Math" panose="02040503050406030204" pitchFamily="18" charset="0"/>
                                    </a:rPr>
                                  </m:ctrlPr>
                                </m:sSubPr>
                                <m:e>
                                  <m:r>
                                    <a:rPr lang="en-US" altLang="ja-JP" i="1">
                                      <a:latin typeface="Cambria Math" panose="02040503050406030204" pitchFamily="18" charset="0"/>
                                    </a:rPr>
                                    <m:t>𝐾</m:t>
                                  </m:r>
                                </m:e>
                                <m:sub>
                                  <m:r>
                                    <a:rPr lang="en-US" altLang="ja-JP" i="1">
                                      <a:latin typeface="Cambria Math" panose="02040503050406030204" pitchFamily="18" charset="0"/>
                                    </a:rPr>
                                    <m:t>𝑖</m:t>
                                  </m:r>
                                </m:sub>
                              </m:sSub>
                              <m:r>
                                <a:rPr lang="en-US" altLang="ja-JP" i="1">
                                  <a:latin typeface="Cambria Math" panose="02040503050406030204" pitchFamily="18" charset="0"/>
                                </a:rPr>
                                <m:t>𝑡</m:t>
                              </m:r>
                            </m:sup>
                          </m:sSup>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i="1">
                                  <a:latin typeface="Cambria Math" panose="02040503050406030204" pitchFamily="18" charset="0"/>
                                </a:rPr>
                                <m:t>𝑖</m:t>
                              </m:r>
                            </m:sub>
                          </m:sSub>
                        </m:e>
                      </m:d>
                      <m:r>
                        <a:rPr lang="en-US" altLang="ja-JP" i="1">
                          <a:latin typeface="Cambria Math" panose="02040503050406030204" pitchFamily="18" charset="0"/>
                        </a:rPr>
                        <m:t>𝑑𝑡</m:t>
                      </m:r>
                      <m:r>
                        <a:rPr lang="en-US" altLang="ja-JP" i="1">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sSub>
                            <m:sSubPr>
                              <m:ctrlPr>
                                <a:rPr lang="en-US" altLang="ja-JP" i="1">
                                  <a:latin typeface="Cambria Math" panose="02040503050406030204" pitchFamily="18" charset="0"/>
                                </a:rPr>
                              </m:ctrlPr>
                            </m:sSubPr>
                            <m:e>
                              <m:r>
                                <a:rPr lang="en-US" altLang="ja-JP" i="1">
                                  <a:latin typeface="Cambria Math" panose="02040503050406030204" pitchFamily="18" charset="0"/>
                                </a:rPr>
                                <m:t>𝐾</m:t>
                              </m:r>
                            </m:e>
                            <m:sub>
                              <m:r>
                                <a:rPr lang="en-US" altLang="ja-JP" i="1">
                                  <a:latin typeface="Cambria Math" panose="02040503050406030204" pitchFamily="18" charset="0"/>
                                </a:rPr>
                                <m:t>𝑖</m:t>
                              </m:r>
                            </m:sub>
                          </m:sSub>
                          <m:r>
                            <a:rPr lang="en-US" altLang="ja-JP" i="1">
                              <a:latin typeface="Cambria Math" panose="02040503050406030204" pitchFamily="18" charset="0"/>
                            </a:rPr>
                            <m:t>𝑡</m:t>
                          </m:r>
                        </m:sup>
                      </m:sSup>
                      <m:d>
                        <m:dPr>
                          <m:begChr m:val="{"/>
                          <m:endChr m:val="}"/>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𝐾</m:t>
                              </m:r>
                            </m:e>
                            <m:sub>
                              <m:r>
                                <a:rPr lang="en-US" altLang="ja-JP" i="1">
                                  <a:latin typeface="Cambria Math" panose="02040503050406030204" pitchFamily="18" charset="0"/>
                                </a:rPr>
                                <m:t>𝑖</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𝜇</m:t>
                                  </m:r>
                                </m:e>
                                <m:sub>
                                  <m:r>
                                    <a:rPr lang="en-US" altLang="ja-JP" i="1">
                                      <a:latin typeface="Cambria Math" panose="02040503050406030204" pitchFamily="18" charset="0"/>
                                    </a:rPr>
                                    <m:t>𝑖</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i="1">
                                      <a:latin typeface="Cambria Math" panose="02040503050406030204" pitchFamily="18" charset="0"/>
                                    </a:rPr>
                                    <m:t>𝑡𝑖</m:t>
                                  </m:r>
                                </m:sub>
                              </m:sSub>
                            </m:e>
                          </m:d>
                          <m:r>
                            <a:rPr lang="en-US" altLang="ja-JP" i="1">
                              <a:latin typeface="Cambria Math" panose="02040503050406030204" pitchFamily="18" charset="0"/>
                            </a:rPr>
                            <m:t>𝑑𝑡</m:t>
                          </m:r>
                          <m:r>
                            <a:rPr lang="en-US" altLang="ja-JP" i="1">
                              <a:latin typeface="Cambria Math" panose="02040503050406030204" pitchFamily="18" charset="0"/>
                            </a:rPr>
                            <m:t>+</m:t>
                          </m:r>
                          <m:nary>
                            <m:naryPr>
                              <m:chr m:val="∑"/>
                              <m:ctrlPr>
                                <a:rPr lang="en-US" altLang="ja-JP" i="1">
                                  <a:latin typeface="Cambria Math" panose="02040503050406030204" pitchFamily="18" charset="0"/>
                                </a:rPr>
                              </m:ctrlPr>
                            </m:naryPr>
                            <m:sub>
                              <m:r>
                                <m:rPr>
                                  <m:brk m:alnAt="23"/>
                                </m:rPr>
                                <a:rPr lang="en-US" altLang="ja-JP" i="1">
                                  <a:latin typeface="Cambria Math" panose="02040503050406030204" pitchFamily="18" charset="0"/>
                                </a:rPr>
                                <m:t>𝑗</m:t>
                              </m:r>
                              <m:r>
                                <a:rPr lang="en-US" altLang="ja-JP" i="1">
                                  <a:latin typeface="Cambria Math" panose="02040503050406030204" pitchFamily="18" charset="0"/>
                                </a:rPr>
                                <m:t>=1</m:t>
                              </m:r>
                            </m:sub>
                            <m:sup>
                              <m:r>
                                <a:rPr lang="en-US" altLang="ja-JP" i="1">
                                  <a:latin typeface="Cambria Math" panose="02040503050406030204" pitchFamily="18" charset="0"/>
                                </a:rPr>
                                <m:t>3</m:t>
                              </m:r>
                            </m:sup>
                            <m:e>
                              <m:sSub>
                                <m:sSubPr>
                                  <m:ctrlPr>
                                    <a:rPr lang="en-US" altLang="ja-JP" i="1">
                                      <a:latin typeface="Cambria Math" panose="02040503050406030204" pitchFamily="18" charset="0"/>
                                    </a:rPr>
                                  </m:ctrlPr>
                                </m:sSubPr>
                                <m:e>
                                  <m:r>
                                    <m:rPr>
                                      <m:sty m:val="p"/>
                                    </m:rPr>
                                    <a:rPr lang="en-US" altLang="ja-JP">
                                      <a:latin typeface="Cambria Math" panose="02040503050406030204" pitchFamily="18" charset="0"/>
                                    </a:rPr>
                                    <m:t>Σ</m:t>
                                  </m:r>
                                </m:e>
                                <m:sub>
                                  <m:r>
                                    <a:rPr lang="en-US" altLang="ja-JP" i="1">
                                      <a:latin typeface="Cambria Math" panose="02040503050406030204" pitchFamily="18" charset="0"/>
                                    </a:rPr>
                                    <m:t>𝑖𝑗</m:t>
                                  </m:r>
                                </m:sub>
                              </m:sSub>
                              <m:r>
                                <a:rPr lang="en-US" altLang="ja-JP" i="1">
                                  <a:latin typeface="Cambria Math" panose="02040503050406030204" pitchFamily="18" charset="0"/>
                                </a:rPr>
                                <m:t>𝑑</m:t>
                              </m:r>
                              <m:sSub>
                                <m:sSubPr>
                                  <m:ctrlPr>
                                    <a:rPr lang="en-US" altLang="ja-JP" i="1">
                                      <a:latin typeface="Cambria Math" panose="02040503050406030204" pitchFamily="18" charset="0"/>
                                    </a:rPr>
                                  </m:ctrlPr>
                                </m:sSubPr>
                                <m:e>
                                  <m:r>
                                    <a:rPr lang="en-US" altLang="ja-JP" i="1">
                                      <a:latin typeface="Cambria Math" panose="02040503050406030204" pitchFamily="18" charset="0"/>
                                    </a:rPr>
                                    <m:t>𝑊</m:t>
                                  </m:r>
                                </m:e>
                                <m:sub>
                                  <m:r>
                                    <a:rPr lang="en-US" altLang="ja-JP" i="1">
                                      <a:latin typeface="Cambria Math" panose="02040503050406030204" pitchFamily="18" charset="0"/>
                                    </a:rPr>
                                    <m:t>𝑗𝑡</m:t>
                                  </m:r>
                                </m:sub>
                              </m:sSub>
                            </m:e>
                          </m:nary>
                        </m:e>
                      </m:d>
                    </m:oMath>
                    <m:oMath xmlns:m="http://schemas.openxmlformats.org/officeDocument/2006/math">
                      <m:r>
                        <a:rPr lang="en-US" altLang="ja-JP" i="1">
                          <a:latin typeface="Cambria Math" panose="02040503050406030204" pitchFamily="18" charset="0"/>
                        </a:rPr>
                        <m:t>𝑑</m:t>
                      </m:r>
                      <m:d>
                        <m:dPr>
                          <m:ctrlPr>
                            <a:rPr lang="en-US" altLang="ja-JP" i="1">
                              <a:latin typeface="Cambria Math" panose="02040503050406030204" pitchFamily="18" charset="0"/>
                            </a:rPr>
                          </m:ctrlPr>
                        </m:dPr>
                        <m:e>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sSub>
                                <m:sSubPr>
                                  <m:ctrlPr>
                                    <a:rPr lang="en-US" altLang="ja-JP" i="1">
                                      <a:latin typeface="Cambria Math" panose="02040503050406030204" pitchFamily="18" charset="0"/>
                                    </a:rPr>
                                  </m:ctrlPr>
                                </m:sSubPr>
                                <m:e>
                                  <m:r>
                                    <a:rPr lang="en-US" altLang="ja-JP" i="1">
                                      <a:latin typeface="Cambria Math" panose="02040503050406030204" pitchFamily="18" charset="0"/>
                                    </a:rPr>
                                    <m:t>𝐾</m:t>
                                  </m:r>
                                </m:e>
                                <m:sub>
                                  <m:r>
                                    <a:rPr lang="en-US" altLang="ja-JP" i="1">
                                      <a:latin typeface="Cambria Math" panose="02040503050406030204" pitchFamily="18" charset="0"/>
                                    </a:rPr>
                                    <m:t>𝑖</m:t>
                                  </m:r>
                                </m:sub>
                              </m:sSub>
                              <m:r>
                                <a:rPr lang="en-US" altLang="ja-JP" i="1">
                                  <a:latin typeface="Cambria Math" panose="02040503050406030204" pitchFamily="18" charset="0"/>
                                </a:rPr>
                                <m:t>𝑡</m:t>
                              </m:r>
                            </m:sup>
                          </m:sSup>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i="1">
                                  <a:latin typeface="Cambria Math" panose="02040503050406030204" pitchFamily="18" charset="0"/>
                                </a:rPr>
                                <m:t>𝑡𝑖</m:t>
                              </m:r>
                            </m:sub>
                          </m:sSub>
                        </m:e>
                      </m:d>
                      <m:r>
                        <a:rPr lang="en-US" altLang="ja-JP" i="1">
                          <a:latin typeface="Cambria Math" panose="02040503050406030204" pitchFamily="18" charset="0"/>
                        </a:rPr>
                        <m:t> </m:t>
                      </m:r>
                      <m:r>
                        <m:rPr>
                          <m:aln/>
                        </m:rPr>
                        <a:rPr lang="en-US" altLang="ja-JP" i="1">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sSub>
                            <m:sSubPr>
                              <m:ctrlPr>
                                <a:rPr lang="en-US" altLang="ja-JP" i="1">
                                  <a:latin typeface="Cambria Math" panose="02040503050406030204" pitchFamily="18" charset="0"/>
                                </a:rPr>
                              </m:ctrlPr>
                            </m:sSubPr>
                            <m:e>
                              <m:r>
                                <a:rPr lang="en-US" altLang="ja-JP" i="1">
                                  <a:latin typeface="Cambria Math" panose="02040503050406030204" pitchFamily="18" charset="0"/>
                                </a:rPr>
                                <m:t>𝐾</m:t>
                              </m:r>
                            </m:e>
                            <m:sub>
                              <m:r>
                                <a:rPr lang="en-US" altLang="ja-JP" i="1">
                                  <a:latin typeface="Cambria Math" panose="02040503050406030204" pitchFamily="18" charset="0"/>
                                </a:rPr>
                                <m:t>𝑖</m:t>
                              </m:r>
                            </m:sub>
                          </m:sSub>
                          <m:r>
                            <a:rPr lang="en-US" altLang="ja-JP" i="1">
                              <a:latin typeface="Cambria Math" panose="02040503050406030204" pitchFamily="18" charset="0"/>
                            </a:rPr>
                            <m:t>𝑡</m:t>
                          </m:r>
                        </m:sup>
                      </m:sSup>
                      <m:d>
                        <m:dPr>
                          <m:begChr m:val="{"/>
                          <m:endChr m:val="}"/>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𝐾</m:t>
                              </m:r>
                            </m:e>
                            <m:sub>
                              <m:r>
                                <a:rPr lang="en-US" altLang="ja-JP" i="1">
                                  <a:latin typeface="Cambria Math" panose="02040503050406030204" pitchFamily="18" charset="0"/>
                                </a:rPr>
                                <m:t>𝑖</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𝜇</m:t>
                              </m:r>
                            </m:e>
                            <m:sub>
                              <m:r>
                                <a:rPr lang="en-US" altLang="ja-JP" i="1">
                                  <a:latin typeface="Cambria Math" panose="02040503050406030204" pitchFamily="18" charset="0"/>
                                </a:rPr>
                                <m:t>𝑖</m:t>
                              </m:r>
                            </m:sub>
                          </m:sSub>
                          <m:r>
                            <a:rPr lang="en-US" altLang="ja-JP" i="1">
                              <a:latin typeface="Cambria Math" panose="02040503050406030204" pitchFamily="18" charset="0"/>
                            </a:rPr>
                            <m:t>𝑑𝑡</m:t>
                          </m:r>
                          <m:r>
                            <a:rPr lang="en-US" altLang="ja-JP" i="1">
                              <a:latin typeface="Cambria Math" panose="02040503050406030204" pitchFamily="18" charset="0"/>
                            </a:rPr>
                            <m:t>+</m:t>
                          </m:r>
                          <m:nary>
                            <m:naryPr>
                              <m:chr m:val="∑"/>
                              <m:ctrlPr>
                                <a:rPr lang="en-US" altLang="ja-JP" i="1">
                                  <a:latin typeface="Cambria Math" panose="02040503050406030204" pitchFamily="18" charset="0"/>
                                </a:rPr>
                              </m:ctrlPr>
                            </m:naryPr>
                            <m:sub>
                              <m:r>
                                <m:rPr>
                                  <m:brk m:alnAt="23"/>
                                </m:rPr>
                                <a:rPr lang="en-US" altLang="ja-JP" i="1">
                                  <a:latin typeface="Cambria Math" panose="02040503050406030204" pitchFamily="18" charset="0"/>
                                </a:rPr>
                                <m:t>𝑗</m:t>
                              </m:r>
                              <m:r>
                                <a:rPr lang="en-US" altLang="ja-JP" i="1">
                                  <a:latin typeface="Cambria Math" panose="02040503050406030204" pitchFamily="18" charset="0"/>
                                </a:rPr>
                                <m:t>=1</m:t>
                              </m:r>
                            </m:sub>
                            <m:sup>
                              <m:r>
                                <a:rPr lang="en-US" altLang="ja-JP" i="1">
                                  <a:latin typeface="Cambria Math" panose="02040503050406030204" pitchFamily="18" charset="0"/>
                                </a:rPr>
                                <m:t>3</m:t>
                              </m:r>
                            </m:sup>
                            <m:e>
                              <m:sSub>
                                <m:sSubPr>
                                  <m:ctrlPr>
                                    <a:rPr lang="en-US" altLang="ja-JP" i="1">
                                      <a:latin typeface="Cambria Math" panose="02040503050406030204" pitchFamily="18" charset="0"/>
                                    </a:rPr>
                                  </m:ctrlPr>
                                </m:sSubPr>
                                <m:e>
                                  <m:r>
                                    <m:rPr>
                                      <m:sty m:val="p"/>
                                    </m:rPr>
                                    <a:rPr lang="en-US" altLang="ja-JP">
                                      <a:latin typeface="Cambria Math" panose="02040503050406030204" pitchFamily="18" charset="0"/>
                                    </a:rPr>
                                    <m:t>Σ</m:t>
                                  </m:r>
                                </m:e>
                                <m:sub>
                                  <m:r>
                                    <a:rPr lang="en-US" altLang="ja-JP" i="1">
                                      <a:latin typeface="Cambria Math" panose="02040503050406030204" pitchFamily="18" charset="0"/>
                                    </a:rPr>
                                    <m:t>𝑖𝑗</m:t>
                                  </m:r>
                                </m:sub>
                              </m:sSub>
                              <m:r>
                                <a:rPr lang="en-US" altLang="ja-JP" i="1">
                                  <a:latin typeface="Cambria Math" panose="02040503050406030204" pitchFamily="18" charset="0"/>
                                </a:rPr>
                                <m:t>𝑑</m:t>
                              </m:r>
                              <m:sSub>
                                <m:sSubPr>
                                  <m:ctrlPr>
                                    <a:rPr lang="en-US" altLang="ja-JP" i="1">
                                      <a:latin typeface="Cambria Math" panose="02040503050406030204" pitchFamily="18" charset="0"/>
                                    </a:rPr>
                                  </m:ctrlPr>
                                </m:sSubPr>
                                <m:e>
                                  <m:r>
                                    <a:rPr lang="en-US" altLang="ja-JP" i="1">
                                      <a:latin typeface="Cambria Math" panose="02040503050406030204" pitchFamily="18" charset="0"/>
                                    </a:rPr>
                                    <m:t>𝑊</m:t>
                                  </m:r>
                                </m:e>
                                <m:sub>
                                  <m:r>
                                    <a:rPr lang="en-US" altLang="ja-JP" i="1">
                                      <a:latin typeface="Cambria Math" panose="02040503050406030204" pitchFamily="18" charset="0"/>
                                    </a:rPr>
                                    <m:t>𝑗𝑡</m:t>
                                  </m:r>
                                </m:sub>
                              </m:sSub>
                            </m:e>
                          </m:nary>
                        </m:e>
                      </m:d>
                    </m:oMath>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sSub>
                            <m:sSubPr>
                              <m:ctrlPr>
                                <a:rPr lang="en-US" altLang="ja-JP" i="1">
                                  <a:latin typeface="Cambria Math" panose="02040503050406030204" pitchFamily="18" charset="0"/>
                                </a:rPr>
                              </m:ctrlPr>
                            </m:sSubPr>
                            <m:e>
                              <m:r>
                                <a:rPr lang="en-US" altLang="ja-JP" i="1">
                                  <a:latin typeface="Cambria Math" panose="02040503050406030204" pitchFamily="18" charset="0"/>
                                </a:rPr>
                                <m:t>𝐾</m:t>
                              </m:r>
                            </m:e>
                            <m:sub>
                              <m:r>
                                <a:rPr lang="en-US" altLang="ja-JP" i="1">
                                  <a:latin typeface="Cambria Math" panose="02040503050406030204" pitchFamily="18" charset="0"/>
                                </a:rPr>
                                <m:t>𝑖</m:t>
                              </m:r>
                            </m:sub>
                          </m:sSub>
                          <m:r>
                            <a:rPr lang="en-US" altLang="ja-JP" i="1">
                              <a:latin typeface="Cambria Math" panose="02040503050406030204" pitchFamily="18" charset="0"/>
                            </a:rPr>
                            <m:t>𝑡</m:t>
                          </m:r>
                        </m:sup>
                      </m:sSup>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i="1">
                              <a:latin typeface="Cambria Math" panose="02040503050406030204" pitchFamily="18" charset="0"/>
                            </a:rPr>
                            <m:t>𝑡𝑖</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i="1">
                              <a:latin typeface="Cambria Math" panose="02040503050406030204" pitchFamily="18" charset="0"/>
                            </a:rPr>
                            <m:t>0</m:t>
                          </m:r>
                          <m:r>
                            <a:rPr lang="en-US" altLang="ja-JP" i="1">
                              <a:latin typeface="Cambria Math" panose="02040503050406030204" pitchFamily="18" charset="0"/>
                            </a:rPr>
                            <m:t>𝑖</m:t>
                          </m:r>
                        </m:sub>
                      </m:sSub>
                      <m:r>
                        <a:rPr lang="en-US" altLang="ja-JP" i="1">
                          <a:latin typeface="Cambria Math" panose="02040503050406030204" pitchFamily="18" charset="0"/>
                        </a:rPr>
                        <m:t> </m:t>
                      </m:r>
                      <m:r>
                        <m:rPr>
                          <m:aln/>
                        </m:rP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𝜇</m:t>
                          </m:r>
                        </m:e>
                        <m:sub>
                          <m:r>
                            <a:rPr lang="en-US" altLang="ja-JP" i="1">
                              <a:latin typeface="Cambria Math" panose="02040503050406030204" pitchFamily="18" charset="0"/>
                            </a:rPr>
                            <m:t>𝑖</m:t>
                          </m:r>
                        </m:sub>
                      </m:sSub>
                      <m:d>
                        <m:dPr>
                          <m:ctrlPr>
                            <a:rPr lang="en-US" altLang="ja-JP" i="1">
                              <a:latin typeface="Cambria Math" panose="02040503050406030204" pitchFamily="18" charset="0"/>
                            </a:rPr>
                          </m:ctrlPr>
                        </m:dPr>
                        <m:e>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sSub>
                                <m:sSubPr>
                                  <m:ctrlPr>
                                    <a:rPr lang="en-US" altLang="ja-JP" i="1">
                                      <a:latin typeface="Cambria Math" panose="02040503050406030204" pitchFamily="18" charset="0"/>
                                    </a:rPr>
                                  </m:ctrlPr>
                                </m:sSubPr>
                                <m:e>
                                  <m:r>
                                    <a:rPr lang="en-US" altLang="ja-JP" i="1">
                                      <a:latin typeface="Cambria Math" panose="02040503050406030204" pitchFamily="18" charset="0"/>
                                    </a:rPr>
                                    <m:t>𝐾</m:t>
                                  </m:r>
                                </m:e>
                                <m:sub>
                                  <m:r>
                                    <a:rPr lang="en-US" altLang="ja-JP" i="1">
                                      <a:latin typeface="Cambria Math" panose="02040503050406030204" pitchFamily="18" charset="0"/>
                                    </a:rPr>
                                    <m:t>𝑖</m:t>
                                  </m:r>
                                </m:sub>
                              </m:sSub>
                              <m:r>
                                <a:rPr lang="en-US" altLang="ja-JP" i="1">
                                  <a:latin typeface="Cambria Math" panose="02040503050406030204" pitchFamily="18" charset="0"/>
                                </a:rPr>
                                <m:t>𝑡</m:t>
                              </m:r>
                            </m:sup>
                          </m:sSup>
                          <m:r>
                            <a:rPr lang="en-US" altLang="ja-JP" i="1">
                              <a:latin typeface="Cambria Math" panose="02040503050406030204" pitchFamily="18" charset="0"/>
                            </a:rPr>
                            <m:t>−1</m:t>
                          </m:r>
                        </m:e>
                      </m:d>
                      <m:r>
                        <a:rPr lang="en-US" altLang="ja-JP" i="1">
                          <a:latin typeface="Cambria Math" panose="02040503050406030204" pitchFamily="18" charset="0"/>
                        </a:rPr>
                        <m:t>+</m:t>
                      </m:r>
                      <m:nary>
                        <m:naryPr>
                          <m:chr m:val="∑"/>
                          <m:ctrlPr>
                            <a:rPr lang="en-US" altLang="ja-JP" i="1" smtClean="0">
                              <a:latin typeface="Cambria Math" panose="02040503050406030204" pitchFamily="18" charset="0"/>
                            </a:rPr>
                          </m:ctrlPr>
                        </m:naryPr>
                        <m:sub>
                          <m:r>
                            <m:rPr>
                              <m:brk m:alnAt="23"/>
                            </m:rPr>
                            <a:rPr lang="en-US" altLang="ja-JP" b="0" i="1" smtClean="0">
                              <a:latin typeface="Cambria Math" panose="02040503050406030204" pitchFamily="18" charset="0"/>
                            </a:rPr>
                            <m:t>𝑗</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3</m:t>
                          </m:r>
                        </m:sup>
                        <m:e>
                          <m:nary>
                            <m:naryPr>
                              <m:subHide m:val="on"/>
                              <m:supHide m:val="on"/>
                              <m:ctrlPr>
                                <a:rPr lang="en-US" altLang="ja-JP" i="1">
                                  <a:latin typeface="Cambria Math" panose="02040503050406030204" pitchFamily="18" charset="0"/>
                                </a:rPr>
                              </m:ctrlPr>
                            </m:naryPr>
                            <m:sub/>
                            <m:sup/>
                            <m:e>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sSub>
                                    <m:sSubPr>
                                      <m:ctrlPr>
                                        <a:rPr lang="en-US" altLang="ja-JP" i="1">
                                          <a:latin typeface="Cambria Math" panose="02040503050406030204" pitchFamily="18" charset="0"/>
                                        </a:rPr>
                                      </m:ctrlPr>
                                    </m:sSubPr>
                                    <m:e>
                                      <m:r>
                                        <a:rPr lang="en-US" altLang="ja-JP" i="1">
                                          <a:latin typeface="Cambria Math" panose="02040503050406030204" pitchFamily="18" charset="0"/>
                                        </a:rPr>
                                        <m:t>𝐾</m:t>
                                      </m:r>
                                    </m:e>
                                    <m:sub>
                                      <m:r>
                                        <a:rPr lang="en-US" altLang="ja-JP" i="1">
                                          <a:latin typeface="Cambria Math" panose="02040503050406030204" pitchFamily="18" charset="0"/>
                                        </a:rPr>
                                        <m:t>𝑖</m:t>
                                      </m:r>
                                    </m:sub>
                                  </m:sSub>
                                  <m:r>
                                    <a:rPr lang="en-US" altLang="ja-JP" i="1">
                                      <a:latin typeface="Cambria Math" panose="02040503050406030204" pitchFamily="18" charset="0"/>
                                    </a:rPr>
                                    <m:t>𝑡</m:t>
                                  </m:r>
                                </m:sup>
                              </m:sSup>
                              <m:sSub>
                                <m:sSubPr>
                                  <m:ctrlPr>
                                    <a:rPr lang="en-US" altLang="ja-JP" i="1">
                                      <a:latin typeface="Cambria Math" panose="02040503050406030204" pitchFamily="18" charset="0"/>
                                    </a:rPr>
                                  </m:ctrlPr>
                                </m:sSubPr>
                                <m:e>
                                  <m:r>
                                    <m:rPr>
                                      <m:sty m:val="p"/>
                                    </m:rPr>
                                    <a:rPr lang="en-US" altLang="ja-JP">
                                      <a:latin typeface="Cambria Math" panose="02040503050406030204" pitchFamily="18" charset="0"/>
                                    </a:rPr>
                                    <m:t>Σ</m:t>
                                  </m:r>
                                </m:e>
                                <m:sub>
                                  <m:r>
                                    <a:rPr lang="en-US" altLang="ja-JP" i="1">
                                      <a:latin typeface="Cambria Math" panose="02040503050406030204" pitchFamily="18" charset="0"/>
                                    </a:rPr>
                                    <m:t>𝑖𝑗</m:t>
                                  </m:r>
                                </m:sub>
                              </m:sSub>
                              <m:r>
                                <a:rPr lang="en-US" altLang="ja-JP" i="1">
                                  <a:latin typeface="Cambria Math" panose="02040503050406030204" pitchFamily="18" charset="0"/>
                                </a:rPr>
                                <m:t>𝑑</m:t>
                              </m:r>
                              <m:sSub>
                                <m:sSubPr>
                                  <m:ctrlPr>
                                    <a:rPr lang="en-US" altLang="ja-JP" i="1">
                                      <a:latin typeface="Cambria Math" panose="02040503050406030204" pitchFamily="18" charset="0"/>
                                    </a:rPr>
                                  </m:ctrlPr>
                                </m:sSubPr>
                                <m:e>
                                  <m:r>
                                    <a:rPr lang="en-US" altLang="ja-JP" i="1">
                                      <a:latin typeface="Cambria Math" panose="02040503050406030204" pitchFamily="18" charset="0"/>
                                    </a:rPr>
                                    <m:t>𝑊</m:t>
                                  </m:r>
                                </m:e>
                                <m:sub>
                                  <m:r>
                                    <a:rPr lang="en-US" altLang="ja-JP" b="0" i="1" smtClean="0">
                                      <a:latin typeface="Cambria Math" panose="02040503050406030204" pitchFamily="18" charset="0"/>
                                    </a:rPr>
                                    <m:t>𝑗𝑡</m:t>
                                  </m:r>
                                </m:sub>
                              </m:sSub>
                            </m:e>
                          </m:nary>
                        </m:e>
                      </m:nary>
                    </m:oMath>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i="1">
                              <a:latin typeface="Cambria Math" panose="02040503050406030204" pitchFamily="18" charset="0"/>
                            </a:rPr>
                            <m:t>𝑡𝑖</m:t>
                          </m:r>
                        </m:sub>
                      </m:sSub>
                      <m:r>
                        <m:rPr>
                          <m:aln/>
                        </m:rPr>
                        <a:rPr lang="en-US" altLang="ja-JP" i="1">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𝐾</m:t>
                              </m:r>
                            </m:e>
                            <m:sub>
                              <m:r>
                                <a:rPr lang="en-US" altLang="ja-JP" i="1">
                                  <a:latin typeface="Cambria Math" panose="02040503050406030204" pitchFamily="18" charset="0"/>
                                </a:rPr>
                                <m:t>𝑖</m:t>
                              </m:r>
                            </m:sub>
                          </m:sSub>
                          <m:r>
                            <a:rPr lang="en-US" altLang="ja-JP" i="1">
                              <a:latin typeface="Cambria Math" panose="02040503050406030204" pitchFamily="18" charset="0"/>
                            </a:rPr>
                            <m:t>𝑡</m:t>
                          </m:r>
                        </m:sup>
                      </m:sSup>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i="1">
                              <a:latin typeface="Cambria Math" panose="02040503050406030204" pitchFamily="18" charset="0"/>
                            </a:rPr>
                            <m:t>0</m:t>
                          </m:r>
                          <m:r>
                            <a:rPr lang="en-US" altLang="ja-JP" i="1">
                              <a:latin typeface="Cambria Math" panose="02040503050406030204" pitchFamily="18" charset="0"/>
                            </a:rPr>
                            <m:t>𝑖</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𝜇</m:t>
                          </m:r>
                        </m:e>
                        <m:sub>
                          <m:r>
                            <a:rPr lang="en-US" altLang="ja-JP" i="1">
                              <a:latin typeface="Cambria Math" panose="02040503050406030204" pitchFamily="18" charset="0"/>
                            </a:rPr>
                            <m:t>𝑖</m:t>
                          </m:r>
                        </m:sub>
                      </m:sSub>
                      <m:d>
                        <m:dPr>
                          <m:ctrlPr>
                            <a:rPr lang="en-US" altLang="ja-JP" i="1">
                              <a:latin typeface="Cambria Math" panose="02040503050406030204" pitchFamily="18" charset="0"/>
                            </a:rPr>
                          </m:ctrlPr>
                        </m:dPr>
                        <m:e>
                          <m:r>
                            <a:rPr lang="en-US" altLang="ja-JP" i="1">
                              <a:latin typeface="Cambria Math" panose="02040503050406030204" pitchFamily="18" charset="0"/>
                            </a:rPr>
                            <m:t>1−</m:t>
                          </m:r>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sSub>
                                <m:sSubPr>
                                  <m:ctrlPr>
                                    <a:rPr lang="en-US" altLang="ja-JP" i="1">
                                      <a:latin typeface="Cambria Math" panose="02040503050406030204" pitchFamily="18" charset="0"/>
                                    </a:rPr>
                                  </m:ctrlPr>
                                </m:sSubPr>
                                <m:e>
                                  <m:r>
                                    <a:rPr lang="en-US" altLang="ja-JP" i="1">
                                      <a:latin typeface="Cambria Math" panose="02040503050406030204" pitchFamily="18" charset="0"/>
                                    </a:rPr>
                                    <m:t>−</m:t>
                                  </m:r>
                                  <m:r>
                                    <a:rPr lang="en-US" altLang="ja-JP" i="1">
                                      <a:latin typeface="Cambria Math" panose="02040503050406030204" pitchFamily="18" charset="0"/>
                                    </a:rPr>
                                    <m:t>𝐾</m:t>
                                  </m:r>
                                </m:e>
                                <m:sub>
                                  <m:r>
                                    <a:rPr lang="en-US" altLang="ja-JP" i="1">
                                      <a:latin typeface="Cambria Math" panose="02040503050406030204" pitchFamily="18" charset="0"/>
                                    </a:rPr>
                                    <m:t>𝑖</m:t>
                                  </m:r>
                                </m:sub>
                              </m:sSub>
                              <m:r>
                                <a:rPr lang="en-US" altLang="ja-JP" i="1">
                                  <a:latin typeface="Cambria Math" panose="02040503050406030204" pitchFamily="18" charset="0"/>
                                </a:rPr>
                                <m:t>𝑡</m:t>
                              </m:r>
                            </m:sup>
                          </m:sSup>
                        </m:e>
                      </m:d>
                      <m:r>
                        <a:rPr lang="en-US" altLang="ja-JP" i="1">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sSub>
                            <m:sSubPr>
                              <m:ctrlPr>
                                <a:rPr lang="en-US" altLang="ja-JP" i="1">
                                  <a:latin typeface="Cambria Math" panose="02040503050406030204" pitchFamily="18" charset="0"/>
                                </a:rPr>
                              </m:ctrlPr>
                            </m:sSubPr>
                            <m:e>
                              <m:r>
                                <a:rPr lang="en-US" altLang="ja-JP" i="1">
                                  <a:latin typeface="Cambria Math" panose="02040503050406030204" pitchFamily="18" charset="0"/>
                                </a:rPr>
                                <m:t>−</m:t>
                              </m:r>
                              <m:r>
                                <a:rPr lang="en-US" altLang="ja-JP" i="1">
                                  <a:latin typeface="Cambria Math" panose="02040503050406030204" pitchFamily="18" charset="0"/>
                                </a:rPr>
                                <m:t>𝐾</m:t>
                              </m:r>
                            </m:e>
                            <m:sub>
                              <m:r>
                                <a:rPr lang="en-US" altLang="ja-JP" i="1">
                                  <a:latin typeface="Cambria Math" panose="02040503050406030204" pitchFamily="18" charset="0"/>
                                </a:rPr>
                                <m:t>𝑖</m:t>
                              </m:r>
                            </m:sub>
                          </m:sSub>
                          <m:r>
                            <a:rPr lang="en-US" altLang="ja-JP" i="1">
                              <a:latin typeface="Cambria Math" panose="02040503050406030204" pitchFamily="18" charset="0"/>
                            </a:rPr>
                            <m:t>𝑡</m:t>
                          </m:r>
                        </m:sup>
                      </m:sSup>
                      <m:nary>
                        <m:naryPr>
                          <m:chr m:val="∑"/>
                          <m:ctrlPr>
                            <a:rPr lang="en-US" altLang="ja-JP" i="1">
                              <a:latin typeface="Cambria Math" panose="02040503050406030204" pitchFamily="18" charset="0"/>
                            </a:rPr>
                          </m:ctrlPr>
                        </m:naryPr>
                        <m:sub>
                          <m:r>
                            <m:rPr>
                              <m:brk m:alnAt="23"/>
                            </m:rPr>
                            <a:rPr lang="en-US" altLang="ja-JP" i="1">
                              <a:latin typeface="Cambria Math" panose="02040503050406030204" pitchFamily="18" charset="0"/>
                            </a:rPr>
                            <m:t>𝑗</m:t>
                          </m:r>
                          <m:r>
                            <a:rPr lang="en-US" altLang="ja-JP" i="1">
                              <a:latin typeface="Cambria Math" panose="02040503050406030204" pitchFamily="18" charset="0"/>
                            </a:rPr>
                            <m:t>=1</m:t>
                          </m:r>
                        </m:sub>
                        <m:sup>
                          <m:r>
                            <a:rPr lang="en-US" altLang="ja-JP" i="1">
                              <a:latin typeface="Cambria Math" panose="02040503050406030204" pitchFamily="18" charset="0"/>
                            </a:rPr>
                            <m:t>3</m:t>
                          </m:r>
                        </m:sup>
                        <m:e>
                          <m:nary>
                            <m:naryPr>
                              <m:subHide m:val="on"/>
                              <m:supHide m:val="on"/>
                              <m:ctrlPr>
                                <a:rPr lang="en-US" altLang="ja-JP" i="1">
                                  <a:latin typeface="Cambria Math" panose="02040503050406030204" pitchFamily="18" charset="0"/>
                                </a:rPr>
                              </m:ctrlPr>
                            </m:naryPr>
                            <m:sub/>
                            <m:sup/>
                            <m:e>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sSub>
                                    <m:sSubPr>
                                      <m:ctrlPr>
                                        <a:rPr lang="en-US" altLang="ja-JP" i="1">
                                          <a:latin typeface="Cambria Math" panose="02040503050406030204" pitchFamily="18" charset="0"/>
                                        </a:rPr>
                                      </m:ctrlPr>
                                    </m:sSubPr>
                                    <m:e>
                                      <m:r>
                                        <a:rPr lang="en-US" altLang="ja-JP" i="1">
                                          <a:latin typeface="Cambria Math" panose="02040503050406030204" pitchFamily="18" charset="0"/>
                                        </a:rPr>
                                        <m:t>𝐾</m:t>
                                      </m:r>
                                    </m:e>
                                    <m:sub>
                                      <m:r>
                                        <a:rPr lang="en-US" altLang="ja-JP" i="1">
                                          <a:latin typeface="Cambria Math" panose="02040503050406030204" pitchFamily="18" charset="0"/>
                                        </a:rPr>
                                        <m:t>𝑖</m:t>
                                      </m:r>
                                    </m:sub>
                                  </m:sSub>
                                  <m:r>
                                    <a:rPr lang="en-US" altLang="ja-JP" i="1">
                                      <a:latin typeface="Cambria Math" panose="02040503050406030204" pitchFamily="18" charset="0"/>
                                    </a:rPr>
                                    <m:t>𝑡</m:t>
                                  </m:r>
                                </m:sup>
                              </m:sSup>
                              <m:sSub>
                                <m:sSubPr>
                                  <m:ctrlPr>
                                    <a:rPr lang="en-US" altLang="ja-JP" i="1">
                                      <a:latin typeface="Cambria Math" panose="02040503050406030204" pitchFamily="18" charset="0"/>
                                    </a:rPr>
                                  </m:ctrlPr>
                                </m:sSubPr>
                                <m:e>
                                  <m:r>
                                    <m:rPr>
                                      <m:sty m:val="p"/>
                                    </m:rPr>
                                    <a:rPr lang="en-US" altLang="ja-JP">
                                      <a:latin typeface="Cambria Math" panose="02040503050406030204" pitchFamily="18" charset="0"/>
                                    </a:rPr>
                                    <m:t>Σ</m:t>
                                  </m:r>
                                </m:e>
                                <m:sub>
                                  <m:r>
                                    <a:rPr lang="en-US" altLang="ja-JP" i="1">
                                      <a:latin typeface="Cambria Math" panose="02040503050406030204" pitchFamily="18" charset="0"/>
                                    </a:rPr>
                                    <m:t>𝑖𝑗</m:t>
                                  </m:r>
                                </m:sub>
                              </m:sSub>
                              <m:r>
                                <a:rPr lang="en-US" altLang="ja-JP" i="1">
                                  <a:latin typeface="Cambria Math" panose="02040503050406030204" pitchFamily="18" charset="0"/>
                                </a:rPr>
                                <m:t>𝑑</m:t>
                              </m:r>
                              <m:sSub>
                                <m:sSubPr>
                                  <m:ctrlPr>
                                    <a:rPr lang="en-US" altLang="ja-JP" i="1">
                                      <a:latin typeface="Cambria Math" panose="02040503050406030204" pitchFamily="18" charset="0"/>
                                    </a:rPr>
                                  </m:ctrlPr>
                                </m:sSubPr>
                                <m:e>
                                  <m:r>
                                    <a:rPr lang="en-US" altLang="ja-JP" i="1">
                                      <a:latin typeface="Cambria Math" panose="02040503050406030204" pitchFamily="18" charset="0"/>
                                    </a:rPr>
                                    <m:t>𝑊</m:t>
                                  </m:r>
                                </m:e>
                                <m:sub>
                                  <m:r>
                                    <a:rPr lang="en-US" altLang="ja-JP" i="1">
                                      <a:latin typeface="Cambria Math" panose="02040503050406030204" pitchFamily="18" charset="0"/>
                                    </a:rPr>
                                    <m:t>𝑗𝑡</m:t>
                                  </m:r>
                                </m:sub>
                              </m:sSub>
                            </m:e>
                          </m:nary>
                        </m:e>
                      </m:nary>
                    </m:oMath>
                  </m:oMathPara>
                </a14:m>
                <a:br>
                  <a:rPr lang="en-US" altLang="ja-JP" i="1">
                    <a:latin typeface="Cambria Math" panose="02040503050406030204" pitchFamily="18" charset="0"/>
                  </a:rPr>
                </a:br>
                <a:endParaRPr lang="en-US" altLang="ja-JP" i="1">
                  <a:latin typeface="Cambria Math" panose="02040503050406030204" pitchFamily="18" charset="0"/>
                </a:endParaRPr>
              </a:p>
            </p:txBody>
          </p:sp>
        </mc:Choice>
        <mc:Fallback xmlns="">
          <p:sp>
            <p:nvSpPr>
              <p:cNvPr id="6" name="テキスト ボックス 5">
                <a:extLst>
                  <a:ext uri="{FF2B5EF4-FFF2-40B4-BE49-F238E27FC236}">
                    <a16:creationId xmlns:a16="http://schemas.microsoft.com/office/drawing/2014/main" id="{76B0AB91-6DA5-22F5-DE4A-1C5ED252CC3B}"/>
                  </a:ext>
                </a:extLst>
              </p:cNvPr>
              <p:cNvSpPr txBox="1">
                <a:spLocks noRot="1" noChangeAspect="1" noMove="1" noResize="1" noEditPoints="1" noAdjustHandles="1" noChangeArrowheads="1" noChangeShapeType="1" noTextEdit="1"/>
              </p:cNvSpPr>
              <p:nvPr/>
            </p:nvSpPr>
            <p:spPr>
              <a:xfrm>
                <a:off x="2284063" y="2749003"/>
                <a:ext cx="7917428" cy="3758145"/>
              </a:xfrm>
              <a:prstGeom prst="rect">
                <a:avLst/>
              </a:prstGeom>
              <a:blipFill>
                <a:blip r:embed="rId3"/>
                <a:stretch>
                  <a:fillRect/>
                </a:stretch>
              </a:blipFill>
            </p:spPr>
            <p:txBody>
              <a:bodyPr/>
              <a:lstStyle/>
              <a:p>
                <a:r>
                  <a:rPr lang="en-US">
                    <a:noFill/>
                  </a:rPr>
                  <a:t> </a:t>
                </a:r>
              </a:p>
            </p:txBody>
          </p:sp>
        </mc:Fallback>
      </mc:AlternateContent>
      <p:sp>
        <p:nvSpPr>
          <p:cNvPr id="7" name="テキスト ボックス 6">
            <a:extLst>
              <a:ext uri="{FF2B5EF4-FFF2-40B4-BE49-F238E27FC236}">
                <a16:creationId xmlns:a16="http://schemas.microsoft.com/office/drawing/2014/main" id="{FA39567E-5B06-B5AB-0583-7274438328E0}"/>
              </a:ext>
            </a:extLst>
          </p:cNvPr>
          <p:cNvSpPr txBox="1"/>
          <p:nvPr/>
        </p:nvSpPr>
        <p:spPr>
          <a:xfrm>
            <a:off x="839387" y="2409792"/>
            <a:ext cx="2017487" cy="369332"/>
          </a:xfrm>
          <a:prstGeom prst="rect">
            <a:avLst/>
          </a:prstGeom>
          <a:noFill/>
        </p:spPr>
        <p:txBody>
          <a:bodyPr wrap="square" rtlCol="0">
            <a:spAutoFit/>
          </a:bodyPr>
          <a:lstStyle/>
          <a:p>
            <a:r>
              <a:rPr lang="ja-JP" altLang="en-US"/>
              <a:t>伊藤の公式により、</a:t>
            </a:r>
            <a:endParaRPr kumimoji="1" lang="ja-JP" altLang="en-US"/>
          </a:p>
        </p:txBody>
      </p:sp>
      <p:sp>
        <p:nvSpPr>
          <p:cNvPr id="13" name="テキスト ボックス 12">
            <a:extLst>
              <a:ext uri="{FF2B5EF4-FFF2-40B4-BE49-F238E27FC236}">
                <a16:creationId xmlns:a16="http://schemas.microsoft.com/office/drawing/2014/main" id="{940D873F-151D-6E94-DB71-3782AEDB1D1D}"/>
              </a:ext>
            </a:extLst>
          </p:cNvPr>
          <p:cNvSpPr txBox="1"/>
          <p:nvPr/>
        </p:nvSpPr>
        <p:spPr>
          <a:xfrm flipH="1">
            <a:off x="838199" y="925809"/>
            <a:ext cx="10809157" cy="646331"/>
          </a:xfrm>
          <a:prstGeom prst="rect">
            <a:avLst/>
          </a:prstGeom>
          <a:noFill/>
        </p:spPr>
        <p:txBody>
          <a:bodyPr wrap="square" rtlCol="0">
            <a:spAutoFit/>
          </a:bodyPr>
          <a:lstStyle/>
          <a:p>
            <a:r>
              <a:rPr lang="ja-JP" altLang="en-US"/>
              <a:t>金利に対するショックシナリオ（</a:t>
            </a:r>
            <a:r>
              <a:rPr lang="en-US" altLang="ja-JP"/>
              <a:t>IRR</a:t>
            </a:r>
            <a:r>
              <a:rPr lang="ja-JP" altLang="en-US"/>
              <a:t>）の生成では動的ネルソンシーゲルモデルを使用している。本付録では、当該モデルで前提としている確率モデル（バシチェックモデル）について記載する。</a:t>
            </a:r>
            <a:endParaRPr lang="en-US" altLang="ja-JP"/>
          </a:p>
        </p:txBody>
      </p:sp>
    </p:spTree>
    <p:extLst>
      <p:ext uri="{BB962C8B-B14F-4D97-AF65-F5344CB8AC3E}">
        <p14:creationId xmlns:p14="http://schemas.microsoft.com/office/powerpoint/2010/main" val="28007290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7A398E-83B9-0E61-A9DA-8C7410E2662F}"/>
              </a:ext>
            </a:extLst>
          </p:cNvPr>
          <p:cNvSpPr>
            <a:spLocks noGrp="1"/>
          </p:cNvSpPr>
          <p:nvPr>
            <p:ph type="title"/>
          </p:nvPr>
        </p:nvSpPr>
        <p:spPr/>
        <p:txBody>
          <a:bodyPr/>
          <a:lstStyle/>
          <a:p>
            <a:r>
              <a:rPr lang="en-US" altLang="ja-JP" dirty="0"/>
              <a:t>【</a:t>
            </a:r>
            <a:r>
              <a:rPr lang="ja-JP" altLang="en-US" dirty="0"/>
              <a:t>付録</a:t>
            </a:r>
            <a:r>
              <a:rPr lang="en-US" altLang="ja-JP" dirty="0"/>
              <a:t>】</a:t>
            </a:r>
            <a:r>
              <a:rPr lang="ja-JP" altLang="en-US" dirty="0"/>
              <a:t>バシチェックモデル</a:t>
            </a:r>
            <a:r>
              <a:rPr lang="en-US" altLang="ja-JP" dirty="0"/>
              <a:t>[5]</a:t>
            </a:r>
            <a:endParaRPr kumimoji="1" lang="ja-JP" altLang="en-US" dirty="0"/>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5D5B2691-2C1A-4EE9-B435-562609828B61}"/>
                  </a:ext>
                </a:extLst>
              </p:cNvPr>
              <p:cNvSpPr txBox="1"/>
              <p:nvPr/>
            </p:nvSpPr>
            <p:spPr>
              <a:xfrm>
                <a:off x="264826" y="1914459"/>
                <a:ext cx="11662348" cy="48778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ja-JP" b="0" i="0" smtClean="0">
                          <a:latin typeface="Cambria Math" panose="02040503050406030204" pitchFamily="18" charset="0"/>
                        </a:rPr>
                        <m:t>Cov</m:t>
                      </m:r>
                      <m:d>
                        <m:dPr>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𝑉</m:t>
                              </m:r>
                            </m:e>
                            <m:sub>
                              <m:r>
                                <a:rPr lang="en-US" altLang="ja-JP" b="0" i="1" smtClean="0">
                                  <a:latin typeface="Cambria Math" panose="02040503050406030204" pitchFamily="18" charset="0"/>
                                </a:rPr>
                                <m:t>𝑖𝑡</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𝑉</m:t>
                              </m:r>
                            </m:e>
                            <m:sub>
                              <m:r>
                                <a:rPr lang="en-US" altLang="ja-JP" b="0" i="1" smtClean="0">
                                  <a:latin typeface="Cambria Math" panose="02040503050406030204" pitchFamily="18" charset="0"/>
                                </a:rPr>
                                <m:t>𝑗𝑡</m:t>
                              </m:r>
                            </m:sub>
                          </m:sSub>
                        </m:e>
                      </m:d>
                      <m:r>
                        <m:rPr>
                          <m:aln/>
                        </m:rPr>
                        <a:rPr lang="en-US" altLang="ja-JP" b="0" i="1" smtClean="0">
                          <a:latin typeface="Cambria Math" panose="02040503050406030204" pitchFamily="18" charset="0"/>
                        </a:rPr>
                        <m:t>=</m:t>
                      </m:r>
                      <m:r>
                        <m:rPr>
                          <m:sty m:val="p"/>
                        </m:rPr>
                        <a:rPr lang="en-US" altLang="ja-JP" b="0" i="0" smtClean="0">
                          <a:latin typeface="Cambria Math" panose="02040503050406030204" pitchFamily="18" charset="0"/>
                        </a:rPr>
                        <m:t>Cov</m:t>
                      </m:r>
                      <m:d>
                        <m:dPr>
                          <m:ctrlPr>
                            <a:rPr lang="en-US" altLang="ja-JP" b="0" i="1" smtClean="0">
                              <a:latin typeface="Cambria Math" panose="02040503050406030204" pitchFamily="18" charset="0"/>
                            </a:rPr>
                          </m:ctrlPr>
                        </m:dPr>
                        <m:e>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sSub>
                                <m:sSubPr>
                                  <m:ctrlPr>
                                    <a:rPr lang="en-US" altLang="ja-JP" i="1">
                                      <a:latin typeface="Cambria Math" panose="02040503050406030204" pitchFamily="18" charset="0"/>
                                    </a:rPr>
                                  </m:ctrlPr>
                                </m:sSubPr>
                                <m:e>
                                  <m:r>
                                    <a:rPr lang="en-US" altLang="ja-JP" i="1">
                                      <a:latin typeface="Cambria Math" panose="02040503050406030204" pitchFamily="18" charset="0"/>
                                    </a:rPr>
                                    <m:t>−</m:t>
                                  </m:r>
                                  <m:r>
                                    <a:rPr lang="en-US" altLang="ja-JP" i="1">
                                      <a:latin typeface="Cambria Math" panose="02040503050406030204" pitchFamily="18" charset="0"/>
                                    </a:rPr>
                                    <m:t>𝐾</m:t>
                                  </m:r>
                                </m:e>
                                <m:sub>
                                  <m:r>
                                    <a:rPr lang="en-US" altLang="ja-JP" i="1">
                                      <a:latin typeface="Cambria Math" panose="02040503050406030204" pitchFamily="18" charset="0"/>
                                    </a:rPr>
                                    <m:t>𝑖</m:t>
                                  </m:r>
                                </m:sub>
                              </m:sSub>
                              <m:r>
                                <a:rPr lang="en-US" altLang="ja-JP" i="1">
                                  <a:latin typeface="Cambria Math" panose="02040503050406030204" pitchFamily="18" charset="0"/>
                                </a:rPr>
                                <m:t>𝑡</m:t>
                              </m:r>
                            </m:sup>
                          </m:sSup>
                          <m:nary>
                            <m:naryPr>
                              <m:chr m:val="∑"/>
                              <m:ctrlPr>
                                <a:rPr lang="en-US" altLang="ja-JP" i="1">
                                  <a:latin typeface="Cambria Math" panose="02040503050406030204" pitchFamily="18" charset="0"/>
                                </a:rPr>
                              </m:ctrlPr>
                            </m:naryPr>
                            <m:sub>
                              <m:r>
                                <a:rPr lang="en-US" altLang="ja-JP" b="0" i="1" smtClean="0">
                                  <a:latin typeface="Cambria Math" panose="02040503050406030204" pitchFamily="18" charset="0"/>
                                </a:rPr>
                                <m:t>𝑚</m:t>
                              </m:r>
                              <m:r>
                                <a:rPr lang="en-US" altLang="ja-JP" i="1">
                                  <a:latin typeface="Cambria Math" panose="02040503050406030204" pitchFamily="18" charset="0"/>
                                </a:rPr>
                                <m:t>=1</m:t>
                              </m:r>
                            </m:sub>
                            <m:sup>
                              <m:r>
                                <a:rPr lang="en-US" altLang="ja-JP" i="1">
                                  <a:latin typeface="Cambria Math" panose="02040503050406030204" pitchFamily="18" charset="0"/>
                                </a:rPr>
                                <m:t>3</m:t>
                              </m:r>
                            </m:sup>
                            <m:e>
                              <m:nary>
                                <m:naryPr>
                                  <m:subHide m:val="on"/>
                                  <m:supHide m:val="on"/>
                                  <m:ctrlPr>
                                    <a:rPr lang="en-US" altLang="ja-JP" i="1">
                                      <a:latin typeface="Cambria Math" panose="02040503050406030204" pitchFamily="18" charset="0"/>
                                    </a:rPr>
                                  </m:ctrlPr>
                                </m:naryPr>
                                <m:sub/>
                                <m:sup/>
                                <m:e>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sSub>
                                        <m:sSubPr>
                                          <m:ctrlPr>
                                            <a:rPr lang="en-US" altLang="ja-JP" i="1">
                                              <a:latin typeface="Cambria Math" panose="02040503050406030204" pitchFamily="18" charset="0"/>
                                            </a:rPr>
                                          </m:ctrlPr>
                                        </m:sSubPr>
                                        <m:e>
                                          <m:r>
                                            <a:rPr lang="en-US" altLang="ja-JP" i="1">
                                              <a:latin typeface="Cambria Math" panose="02040503050406030204" pitchFamily="18" charset="0"/>
                                            </a:rPr>
                                            <m:t>𝐾</m:t>
                                          </m:r>
                                        </m:e>
                                        <m:sub>
                                          <m:r>
                                            <a:rPr lang="en-US" altLang="ja-JP" i="1">
                                              <a:latin typeface="Cambria Math" panose="02040503050406030204" pitchFamily="18" charset="0"/>
                                            </a:rPr>
                                            <m:t>𝑖</m:t>
                                          </m:r>
                                        </m:sub>
                                      </m:sSub>
                                      <m:r>
                                        <a:rPr lang="en-US" altLang="ja-JP" i="1">
                                          <a:latin typeface="Cambria Math" panose="02040503050406030204" pitchFamily="18" charset="0"/>
                                        </a:rPr>
                                        <m:t>𝑡</m:t>
                                      </m:r>
                                    </m:sup>
                                  </m:sSup>
                                  <m:sSub>
                                    <m:sSubPr>
                                      <m:ctrlPr>
                                        <a:rPr lang="en-US" altLang="ja-JP" i="1">
                                          <a:latin typeface="Cambria Math" panose="02040503050406030204" pitchFamily="18" charset="0"/>
                                        </a:rPr>
                                      </m:ctrlPr>
                                    </m:sSubPr>
                                    <m:e>
                                      <m:r>
                                        <m:rPr>
                                          <m:sty m:val="p"/>
                                        </m:rPr>
                                        <a:rPr lang="en-US" altLang="ja-JP">
                                          <a:latin typeface="Cambria Math" panose="02040503050406030204" pitchFamily="18" charset="0"/>
                                        </a:rPr>
                                        <m:t>Σ</m:t>
                                      </m:r>
                                    </m:e>
                                    <m:sub>
                                      <m:r>
                                        <a:rPr lang="en-US" altLang="ja-JP" i="1">
                                          <a:latin typeface="Cambria Math" panose="02040503050406030204" pitchFamily="18" charset="0"/>
                                        </a:rPr>
                                        <m:t>𝑖</m:t>
                                      </m:r>
                                      <m:r>
                                        <a:rPr lang="en-US" altLang="ja-JP" b="0" i="1" smtClean="0">
                                          <a:latin typeface="Cambria Math" panose="02040503050406030204" pitchFamily="18" charset="0"/>
                                        </a:rPr>
                                        <m:t>𝑚</m:t>
                                      </m:r>
                                    </m:sub>
                                  </m:sSub>
                                  <m:r>
                                    <a:rPr lang="en-US" altLang="ja-JP" i="1">
                                      <a:latin typeface="Cambria Math" panose="02040503050406030204" pitchFamily="18" charset="0"/>
                                    </a:rPr>
                                    <m:t>𝑑</m:t>
                                  </m:r>
                                  <m:sSub>
                                    <m:sSubPr>
                                      <m:ctrlPr>
                                        <a:rPr lang="en-US" altLang="ja-JP" i="1">
                                          <a:latin typeface="Cambria Math" panose="02040503050406030204" pitchFamily="18" charset="0"/>
                                        </a:rPr>
                                      </m:ctrlPr>
                                    </m:sSubPr>
                                    <m:e>
                                      <m:r>
                                        <a:rPr lang="en-US" altLang="ja-JP" i="1">
                                          <a:latin typeface="Cambria Math" panose="02040503050406030204" pitchFamily="18" charset="0"/>
                                        </a:rPr>
                                        <m:t>𝑊</m:t>
                                      </m:r>
                                    </m:e>
                                    <m:sub>
                                      <m:r>
                                        <a:rPr lang="en-US" altLang="ja-JP" b="0" i="1" smtClean="0">
                                          <a:latin typeface="Cambria Math" panose="02040503050406030204" pitchFamily="18" charset="0"/>
                                        </a:rPr>
                                        <m:t>𝑚</m:t>
                                      </m:r>
                                      <m:r>
                                        <a:rPr lang="en-US" altLang="ja-JP" i="1">
                                          <a:latin typeface="Cambria Math" panose="02040503050406030204" pitchFamily="18" charset="0"/>
                                        </a:rPr>
                                        <m:t>𝑡</m:t>
                                      </m:r>
                                    </m:sub>
                                  </m:sSub>
                                </m:e>
                              </m:nary>
                            </m:e>
                          </m:nary>
                          <m:r>
                            <a:rPr lang="en-US" altLang="ja-JP" b="0" i="1" smtClean="0">
                              <a:latin typeface="Cambria Math" panose="02040503050406030204" pitchFamily="18" charset="0"/>
                            </a:rPr>
                            <m:t>,</m:t>
                          </m:r>
                          <m:r>
                            <a:rPr lang="en-US" altLang="ja-JP" i="1" smtClean="0">
                              <a:latin typeface="Cambria Math" panose="02040503050406030204" pitchFamily="18" charset="0"/>
                            </a:rPr>
                            <m:t> </m:t>
                          </m:r>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sSub>
                                <m:sSubPr>
                                  <m:ctrlPr>
                                    <a:rPr lang="en-US" altLang="ja-JP" i="1">
                                      <a:latin typeface="Cambria Math" panose="02040503050406030204" pitchFamily="18" charset="0"/>
                                    </a:rPr>
                                  </m:ctrlPr>
                                </m:sSubPr>
                                <m:e>
                                  <m:r>
                                    <a:rPr lang="en-US" altLang="ja-JP" i="1">
                                      <a:latin typeface="Cambria Math" panose="02040503050406030204" pitchFamily="18" charset="0"/>
                                    </a:rPr>
                                    <m:t>−</m:t>
                                  </m:r>
                                  <m:r>
                                    <a:rPr lang="en-US" altLang="ja-JP" i="1">
                                      <a:latin typeface="Cambria Math" panose="02040503050406030204" pitchFamily="18" charset="0"/>
                                    </a:rPr>
                                    <m:t>𝐾</m:t>
                                  </m:r>
                                </m:e>
                                <m:sub>
                                  <m:r>
                                    <a:rPr lang="en-US" altLang="ja-JP" b="0" i="1" smtClean="0">
                                      <a:latin typeface="Cambria Math" panose="02040503050406030204" pitchFamily="18" charset="0"/>
                                    </a:rPr>
                                    <m:t>𝑗</m:t>
                                  </m:r>
                                </m:sub>
                              </m:sSub>
                              <m:r>
                                <a:rPr lang="en-US" altLang="ja-JP" i="1">
                                  <a:latin typeface="Cambria Math" panose="02040503050406030204" pitchFamily="18" charset="0"/>
                                </a:rPr>
                                <m:t>𝑡</m:t>
                              </m:r>
                            </m:sup>
                          </m:sSup>
                          <m:nary>
                            <m:naryPr>
                              <m:chr m:val="∑"/>
                              <m:ctrlPr>
                                <a:rPr lang="en-US" altLang="ja-JP" i="1">
                                  <a:latin typeface="Cambria Math" panose="02040503050406030204" pitchFamily="18" charset="0"/>
                                </a:rPr>
                              </m:ctrlPr>
                            </m:naryPr>
                            <m:sub>
                              <m:r>
                                <a:rPr lang="en-US" altLang="ja-JP" b="0" i="1" smtClean="0">
                                  <a:latin typeface="Cambria Math" panose="02040503050406030204" pitchFamily="18" charset="0"/>
                                </a:rPr>
                                <m:t>𝑛</m:t>
                              </m:r>
                              <m:r>
                                <a:rPr lang="en-US" altLang="ja-JP" i="1">
                                  <a:latin typeface="Cambria Math" panose="02040503050406030204" pitchFamily="18" charset="0"/>
                                </a:rPr>
                                <m:t>=1</m:t>
                              </m:r>
                            </m:sub>
                            <m:sup>
                              <m:r>
                                <a:rPr lang="en-US" altLang="ja-JP" i="1">
                                  <a:latin typeface="Cambria Math" panose="02040503050406030204" pitchFamily="18" charset="0"/>
                                </a:rPr>
                                <m:t>3</m:t>
                              </m:r>
                            </m:sup>
                            <m:e>
                              <m:nary>
                                <m:naryPr>
                                  <m:subHide m:val="on"/>
                                  <m:supHide m:val="on"/>
                                  <m:ctrlPr>
                                    <a:rPr lang="en-US" altLang="ja-JP" i="1">
                                      <a:latin typeface="Cambria Math" panose="02040503050406030204" pitchFamily="18" charset="0"/>
                                    </a:rPr>
                                  </m:ctrlPr>
                                </m:naryPr>
                                <m:sub/>
                                <m:sup/>
                                <m:e>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sSub>
                                        <m:sSubPr>
                                          <m:ctrlPr>
                                            <a:rPr lang="en-US" altLang="ja-JP" i="1">
                                              <a:latin typeface="Cambria Math" panose="02040503050406030204" pitchFamily="18" charset="0"/>
                                            </a:rPr>
                                          </m:ctrlPr>
                                        </m:sSubPr>
                                        <m:e>
                                          <m:r>
                                            <a:rPr lang="en-US" altLang="ja-JP" i="1">
                                              <a:latin typeface="Cambria Math" panose="02040503050406030204" pitchFamily="18" charset="0"/>
                                            </a:rPr>
                                            <m:t>𝐾</m:t>
                                          </m:r>
                                        </m:e>
                                        <m:sub>
                                          <m:r>
                                            <a:rPr lang="en-US" altLang="ja-JP" b="0" i="1" smtClean="0">
                                              <a:latin typeface="Cambria Math" panose="02040503050406030204" pitchFamily="18" charset="0"/>
                                            </a:rPr>
                                            <m:t>𝑗</m:t>
                                          </m:r>
                                        </m:sub>
                                      </m:sSub>
                                      <m:r>
                                        <a:rPr lang="en-US" altLang="ja-JP" i="1">
                                          <a:latin typeface="Cambria Math" panose="02040503050406030204" pitchFamily="18" charset="0"/>
                                        </a:rPr>
                                        <m:t>𝑡</m:t>
                                      </m:r>
                                    </m:sup>
                                  </m:sSup>
                                  <m:sSub>
                                    <m:sSubPr>
                                      <m:ctrlPr>
                                        <a:rPr lang="en-US" altLang="ja-JP" i="1">
                                          <a:latin typeface="Cambria Math" panose="02040503050406030204" pitchFamily="18" charset="0"/>
                                        </a:rPr>
                                      </m:ctrlPr>
                                    </m:sSubPr>
                                    <m:e>
                                      <m:r>
                                        <m:rPr>
                                          <m:sty m:val="p"/>
                                        </m:rPr>
                                        <a:rPr lang="en-US" altLang="ja-JP">
                                          <a:latin typeface="Cambria Math" panose="02040503050406030204" pitchFamily="18" charset="0"/>
                                        </a:rPr>
                                        <m:t>Σ</m:t>
                                      </m:r>
                                    </m:e>
                                    <m:sub>
                                      <m:r>
                                        <a:rPr lang="en-US" altLang="ja-JP" b="0" i="1" smtClean="0">
                                          <a:latin typeface="Cambria Math" panose="02040503050406030204" pitchFamily="18" charset="0"/>
                                        </a:rPr>
                                        <m:t>𝑗𝑛</m:t>
                                      </m:r>
                                    </m:sub>
                                  </m:sSub>
                                  <m:r>
                                    <a:rPr lang="en-US" altLang="ja-JP" i="1">
                                      <a:latin typeface="Cambria Math" panose="02040503050406030204" pitchFamily="18" charset="0"/>
                                    </a:rPr>
                                    <m:t>𝑑</m:t>
                                  </m:r>
                                  <m:sSub>
                                    <m:sSubPr>
                                      <m:ctrlPr>
                                        <a:rPr lang="en-US" altLang="ja-JP" i="1">
                                          <a:latin typeface="Cambria Math" panose="02040503050406030204" pitchFamily="18" charset="0"/>
                                        </a:rPr>
                                      </m:ctrlPr>
                                    </m:sSubPr>
                                    <m:e>
                                      <m:r>
                                        <a:rPr lang="en-US" altLang="ja-JP" i="1">
                                          <a:latin typeface="Cambria Math" panose="02040503050406030204" pitchFamily="18" charset="0"/>
                                        </a:rPr>
                                        <m:t>𝑊</m:t>
                                      </m:r>
                                    </m:e>
                                    <m:sub>
                                      <m:r>
                                        <a:rPr lang="en-US" altLang="ja-JP" b="0" i="1" smtClean="0">
                                          <a:latin typeface="Cambria Math" panose="02040503050406030204" pitchFamily="18" charset="0"/>
                                        </a:rPr>
                                        <m:t>𝑛</m:t>
                                      </m:r>
                                      <m:r>
                                        <a:rPr lang="en-US" altLang="ja-JP" i="1">
                                          <a:latin typeface="Cambria Math" panose="02040503050406030204" pitchFamily="18" charset="0"/>
                                        </a:rPr>
                                        <m:t>𝑡</m:t>
                                      </m:r>
                                    </m:sub>
                                  </m:sSub>
                                </m:e>
                              </m:nary>
                            </m:e>
                          </m:nary>
                        </m:e>
                      </m:d>
                    </m:oMath>
                    <m:oMath xmlns:m="http://schemas.openxmlformats.org/officeDocument/2006/math">
                      <m:r>
                        <m:rPr>
                          <m:aln/>
                        </m:rPr>
                        <a:rPr lang="en-US" altLang="ja-JP" b="0" i="1" smtClean="0">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sSub>
                            <m:sSubPr>
                              <m:ctrlPr>
                                <a:rPr lang="en-US" altLang="ja-JP" i="1">
                                  <a:latin typeface="Cambria Math" panose="02040503050406030204" pitchFamily="18" charset="0"/>
                                </a:rPr>
                              </m:ctrlPr>
                            </m:sSubPr>
                            <m:e>
                              <m:r>
                                <a:rPr lang="en-US" altLang="ja-JP" i="1">
                                  <a:latin typeface="Cambria Math" panose="02040503050406030204" pitchFamily="18" charset="0"/>
                                </a:rPr>
                                <m:t>−</m:t>
                              </m:r>
                              <m:r>
                                <a:rPr lang="en-US" altLang="ja-JP" b="0" i="1" smtClean="0">
                                  <a:latin typeface="Cambria Math" panose="02040503050406030204" pitchFamily="18" charset="0"/>
                                </a:rPr>
                                <m:t>(</m:t>
                              </m:r>
                              <m:r>
                                <a:rPr lang="en-US" altLang="ja-JP" i="1">
                                  <a:latin typeface="Cambria Math" panose="02040503050406030204" pitchFamily="18" charset="0"/>
                                </a:rPr>
                                <m:t>𝐾</m:t>
                              </m:r>
                            </m:e>
                            <m:sub>
                              <m:r>
                                <a:rPr lang="en-US" altLang="ja-JP" i="1">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𝐾</m:t>
                              </m:r>
                            </m:e>
                            <m:sub>
                              <m:r>
                                <a:rPr lang="en-US" altLang="ja-JP" b="0" i="1" smtClean="0">
                                  <a:latin typeface="Cambria Math" panose="02040503050406030204" pitchFamily="18" charset="0"/>
                                </a:rPr>
                                <m:t>𝑗</m:t>
                              </m:r>
                            </m:sub>
                          </m:sSub>
                          <m:r>
                            <a:rPr lang="en-US" altLang="ja-JP" b="0" i="1" smtClean="0">
                              <a:latin typeface="Cambria Math" panose="02040503050406030204" pitchFamily="18" charset="0"/>
                            </a:rPr>
                            <m:t>)</m:t>
                          </m:r>
                          <m:r>
                            <a:rPr lang="en-US" altLang="ja-JP" i="1">
                              <a:latin typeface="Cambria Math" panose="02040503050406030204" pitchFamily="18" charset="0"/>
                            </a:rPr>
                            <m:t>𝑡</m:t>
                          </m:r>
                        </m:sup>
                      </m:sSup>
                      <m:nary>
                        <m:naryPr>
                          <m:chr m:val="∑"/>
                          <m:ctrlPr>
                            <a:rPr lang="en-US" altLang="ja-JP" i="1">
                              <a:latin typeface="Cambria Math" panose="02040503050406030204" pitchFamily="18" charset="0"/>
                            </a:rPr>
                          </m:ctrlPr>
                        </m:naryPr>
                        <m:sub>
                          <m:r>
                            <a:rPr lang="en-US" altLang="ja-JP" i="1">
                              <a:latin typeface="Cambria Math" panose="02040503050406030204" pitchFamily="18" charset="0"/>
                            </a:rPr>
                            <m:t>𝑚</m:t>
                          </m:r>
                          <m:r>
                            <a:rPr lang="en-US" altLang="ja-JP" i="1">
                              <a:latin typeface="Cambria Math" panose="02040503050406030204" pitchFamily="18" charset="0"/>
                            </a:rPr>
                            <m:t>=1</m:t>
                          </m:r>
                        </m:sub>
                        <m:sup>
                          <m:r>
                            <a:rPr lang="en-US" altLang="ja-JP" i="1">
                              <a:latin typeface="Cambria Math" panose="02040503050406030204" pitchFamily="18" charset="0"/>
                            </a:rPr>
                            <m:t>3</m:t>
                          </m:r>
                        </m:sup>
                        <m:e>
                          <m:nary>
                            <m:naryPr>
                              <m:chr m:val="∑"/>
                              <m:ctrlPr>
                                <a:rPr lang="en-US" altLang="ja-JP" i="1">
                                  <a:latin typeface="Cambria Math" panose="02040503050406030204" pitchFamily="18" charset="0"/>
                                </a:rPr>
                              </m:ctrlPr>
                            </m:naryPr>
                            <m:sub>
                              <m:r>
                                <a:rPr lang="en-US" altLang="ja-JP" i="1">
                                  <a:latin typeface="Cambria Math" panose="02040503050406030204" pitchFamily="18" charset="0"/>
                                </a:rPr>
                                <m:t>𝑛</m:t>
                              </m:r>
                              <m:r>
                                <a:rPr lang="en-US" altLang="ja-JP" i="1">
                                  <a:latin typeface="Cambria Math" panose="02040503050406030204" pitchFamily="18" charset="0"/>
                                </a:rPr>
                                <m:t>=1</m:t>
                              </m:r>
                            </m:sub>
                            <m:sup>
                              <m:r>
                                <a:rPr lang="en-US" altLang="ja-JP" i="1">
                                  <a:latin typeface="Cambria Math" panose="02040503050406030204" pitchFamily="18" charset="0"/>
                                </a:rPr>
                                <m:t>3</m:t>
                              </m:r>
                            </m:sup>
                            <m:e>
                              <m:r>
                                <m:rPr>
                                  <m:sty m:val="p"/>
                                </m:rPr>
                                <a:rPr lang="en-US" altLang="ja-JP" b="0" i="0" smtClean="0">
                                  <a:latin typeface="Cambria Math" panose="02040503050406030204" pitchFamily="18" charset="0"/>
                                </a:rPr>
                                <m:t>Cov</m:t>
                              </m:r>
                              <m:d>
                                <m:dPr>
                                  <m:ctrlPr>
                                    <a:rPr lang="en-US" altLang="ja-JP" b="0" i="1" smtClean="0">
                                      <a:latin typeface="Cambria Math" panose="02040503050406030204" pitchFamily="18" charset="0"/>
                                    </a:rPr>
                                  </m:ctrlPr>
                                </m:dPr>
                                <m:e>
                                  <m:nary>
                                    <m:naryPr>
                                      <m:subHide m:val="on"/>
                                      <m:supHide m:val="on"/>
                                      <m:ctrlPr>
                                        <a:rPr lang="en-US" altLang="ja-JP" i="1">
                                          <a:latin typeface="Cambria Math" panose="02040503050406030204" pitchFamily="18" charset="0"/>
                                        </a:rPr>
                                      </m:ctrlPr>
                                    </m:naryPr>
                                    <m:sub/>
                                    <m:sup/>
                                    <m:e>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sSub>
                                            <m:sSubPr>
                                              <m:ctrlPr>
                                                <a:rPr lang="en-US" altLang="ja-JP" i="1">
                                                  <a:latin typeface="Cambria Math" panose="02040503050406030204" pitchFamily="18" charset="0"/>
                                                </a:rPr>
                                              </m:ctrlPr>
                                            </m:sSubPr>
                                            <m:e>
                                              <m:r>
                                                <a:rPr lang="en-US" altLang="ja-JP" i="1">
                                                  <a:latin typeface="Cambria Math" panose="02040503050406030204" pitchFamily="18" charset="0"/>
                                                </a:rPr>
                                                <m:t>𝐾</m:t>
                                              </m:r>
                                            </m:e>
                                            <m:sub>
                                              <m:r>
                                                <a:rPr lang="en-US" altLang="ja-JP" i="1">
                                                  <a:latin typeface="Cambria Math" panose="02040503050406030204" pitchFamily="18" charset="0"/>
                                                </a:rPr>
                                                <m:t>𝑗</m:t>
                                              </m:r>
                                            </m:sub>
                                          </m:sSub>
                                          <m:r>
                                            <a:rPr lang="en-US" altLang="ja-JP" i="1">
                                              <a:latin typeface="Cambria Math" panose="02040503050406030204" pitchFamily="18" charset="0"/>
                                            </a:rPr>
                                            <m:t>𝑡</m:t>
                                          </m:r>
                                        </m:sup>
                                      </m:sSup>
                                      <m:sSub>
                                        <m:sSubPr>
                                          <m:ctrlPr>
                                            <a:rPr lang="en-US" altLang="ja-JP" i="1">
                                              <a:latin typeface="Cambria Math" panose="02040503050406030204" pitchFamily="18" charset="0"/>
                                            </a:rPr>
                                          </m:ctrlPr>
                                        </m:sSubPr>
                                        <m:e>
                                          <m:r>
                                            <m:rPr>
                                              <m:sty m:val="p"/>
                                            </m:rPr>
                                            <a:rPr lang="en-US" altLang="ja-JP">
                                              <a:latin typeface="Cambria Math" panose="02040503050406030204" pitchFamily="18" charset="0"/>
                                            </a:rPr>
                                            <m:t>Σ</m:t>
                                          </m:r>
                                        </m:e>
                                        <m:sub>
                                          <m:r>
                                            <a:rPr lang="en-US" altLang="ja-JP" i="1">
                                              <a:latin typeface="Cambria Math" panose="02040503050406030204" pitchFamily="18" charset="0"/>
                                            </a:rPr>
                                            <m:t>𝑗𝑛</m:t>
                                          </m:r>
                                        </m:sub>
                                      </m:sSub>
                                      <m:r>
                                        <a:rPr lang="en-US" altLang="ja-JP" i="1">
                                          <a:latin typeface="Cambria Math" panose="02040503050406030204" pitchFamily="18" charset="0"/>
                                        </a:rPr>
                                        <m:t>𝑑</m:t>
                                      </m:r>
                                      <m:sSub>
                                        <m:sSubPr>
                                          <m:ctrlPr>
                                            <a:rPr lang="en-US" altLang="ja-JP" i="1">
                                              <a:latin typeface="Cambria Math" panose="02040503050406030204" pitchFamily="18" charset="0"/>
                                            </a:rPr>
                                          </m:ctrlPr>
                                        </m:sSubPr>
                                        <m:e>
                                          <m:r>
                                            <a:rPr lang="en-US" altLang="ja-JP" i="1">
                                              <a:latin typeface="Cambria Math" panose="02040503050406030204" pitchFamily="18" charset="0"/>
                                            </a:rPr>
                                            <m:t>𝑊</m:t>
                                          </m:r>
                                        </m:e>
                                        <m:sub>
                                          <m:r>
                                            <a:rPr lang="en-US" altLang="ja-JP" i="1">
                                              <a:latin typeface="Cambria Math" panose="02040503050406030204" pitchFamily="18" charset="0"/>
                                            </a:rPr>
                                            <m:t>𝑛𝑡</m:t>
                                          </m:r>
                                        </m:sub>
                                      </m:sSub>
                                    </m:e>
                                  </m:nary>
                                  <m:r>
                                    <a:rPr lang="en-US" altLang="ja-JP" b="0" i="1" smtClean="0">
                                      <a:latin typeface="Cambria Math" panose="02040503050406030204" pitchFamily="18" charset="0"/>
                                    </a:rPr>
                                    <m:t>,</m:t>
                                  </m:r>
                                  <m:nary>
                                    <m:naryPr>
                                      <m:subHide m:val="on"/>
                                      <m:supHide m:val="on"/>
                                      <m:ctrlPr>
                                        <a:rPr lang="en-US" altLang="ja-JP" i="1">
                                          <a:latin typeface="Cambria Math" panose="02040503050406030204" pitchFamily="18" charset="0"/>
                                        </a:rPr>
                                      </m:ctrlPr>
                                    </m:naryPr>
                                    <m:sub/>
                                    <m:sup/>
                                    <m:e>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sSub>
                                            <m:sSubPr>
                                              <m:ctrlPr>
                                                <a:rPr lang="en-US" altLang="ja-JP" i="1">
                                                  <a:latin typeface="Cambria Math" panose="02040503050406030204" pitchFamily="18" charset="0"/>
                                                </a:rPr>
                                              </m:ctrlPr>
                                            </m:sSubPr>
                                            <m:e>
                                              <m:r>
                                                <a:rPr lang="en-US" altLang="ja-JP" i="1">
                                                  <a:latin typeface="Cambria Math" panose="02040503050406030204" pitchFamily="18" charset="0"/>
                                                </a:rPr>
                                                <m:t>𝐾</m:t>
                                              </m:r>
                                            </m:e>
                                            <m:sub>
                                              <m:r>
                                                <a:rPr lang="en-US" altLang="ja-JP" i="1">
                                                  <a:latin typeface="Cambria Math" panose="02040503050406030204" pitchFamily="18" charset="0"/>
                                                </a:rPr>
                                                <m:t>𝑖</m:t>
                                              </m:r>
                                            </m:sub>
                                          </m:sSub>
                                          <m:r>
                                            <a:rPr lang="en-US" altLang="ja-JP" i="1">
                                              <a:latin typeface="Cambria Math" panose="02040503050406030204" pitchFamily="18" charset="0"/>
                                            </a:rPr>
                                            <m:t>𝑡</m:t>
                                          </m:r>
                                        </m:sup>
                                      </m:sSup>
                                      <m:sSub>
                                        <m:sSubPr>
                                          <m:ctrlPr>
                                            <a:rPr lang="en-US" altLang="ja-JP" i="1">
                                              <a:latin typeface="Cambria Math" panose="02040503050406030204" pitchFamily="18" charset="0"/>
                                            </a:rPr>
                                          </m:ctrlPr>
                                        </m:sSubPr>
                                        <m:e>
                                          <m:r>
                                            <m:rPr>
                                              <m:sty m:val="p"/>
                                            </m:rPr>
                                            <a:rPr lang="en-US" altLang="ja-JP">
                                              <a:latin typeface="Cambria Math" panose="02040503050406030204" pitchFamily="18" charset="0"/>
                                            </a:rPr>
                                            <m:t>Σ</m:t>
                                          </m:r>
                                        </m:e>
                                        <m:sub>
                                          <m:r>
                                            <a:rPr lang="en-US" altLang="ja-JP" i="1">
                                              <a:latin typeface="Cambria Math" panose="02040503050406030204" pitchFamily="18" charset="0"/>
                                            </a:rPr>
                                            <m:t>𝑖𝑚</m:t>
                                          </m:r>
                                        </m:sub>
                                      </m:sSub>
                                      <m:r>
                                        <a:rPr lang="en-US" altLang="ja-JP" i="1">
                                          <a:latin typeface="Cambria Math" panose="02040503050406030204" pitchFamily="18" charset="0"/>
                                        </a:rPr>
                                        <m:t>𝑑</m:t>
                                      </m:r>
                                      <m:sSub>
                                        <m:sSubPr>
                                          <m:ctrlPr>
                                            <a:rPr lang="en-US" altLang="ja-JP" i="1">
                                              <a:latin typeface="Cambria Math" panose="02040503050406030204" pitchFamily="18" charset="0"/>
                                            </a:rPr>
                                          </m:ctrlPr>
                                        </m:sSubPr>
                                        <m:e>
                                          <m:r>
                                            <a:rPr lang="en-US" altLang="ja-JP" i="1">
                                              <a:latin typeface="Cambria Math" panose="02040503050406030204" pitchFamily="18" charset="0"/>
                                            </a:rPr>
                                            <m:t>𝑊</m:t>
                                          </m:r>
                                        </m:e>
                                        <m:sub>
                                          <m:r>
                                            <a:rPr lang="en-US" altLang="ja-JP" i="1">
                                              <a:latin typeface="Cambria Math" panose="02040503050406030204" pitchFamily="18" charset="0"/>
                                            </a:rPr>
                                            <m:t>𝑚𝑡</m:t>
                                          </m:r>
                                        </m:sub>
                                      </m:sSub>
                                    </m:e>
                                  </m:nary>
                                </m:e>
                              </m:d>
                            </m:e>
                          </m:nary>
                        </m:e>
                      </m:nary>
                    </m:oMath>
                    <m:oMath xmlns:m="http://schemas.openxmlformats.org/officeDocument/2006/math">
                      <m:r>
                        <m:rPr>
                          <m:aln/>
                        </m:rPr>
                        <a:rPr lang="en-US" altLang="ja-JP" b="0" i="1" smtClean="0">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sSub>
                            <m:sSubPr>
                              <m:ctrlPr>
                                <a:rPr lang="en-US" altLang="ja-JP" i="1">
                                  <a:latin typeface="Cambria Math" panose="02040503050406030204" pitchFamily="18" charset="0"/>
                                </a:rPr>
                              </m:ctrlPr>
                            </m:sSubPr>
                            <m:e>
                              <m:r>
                                <a:rPr lang="en-US" altLang="ja-JP" i="1">
                                  <a:latin typeface="Cambria Math" panose="02040503050406030204" pitchFamily="18" charset="0"/>
                                </a:rPr>
                                <m:t>−(</m:t>
                              </m:r>
                              <m:r>
                                <a:rPr lang="en-US" altLang="ja-JP" i="1">
                                  <a:latin typeface="Cambria Math" panose="02040503050406030204" pitchFamily="18" charset="0"/>
                                </a:rPr>
                                <m:t>𝐾</m:t>
                              </m:r>
                            </m:e>
                            <m:sub>
                              <m:r>
                                <a:rPr lang="en-US" altLang="ja-JP" i="1">
                                  <a:latin typeface="Cambria Math" panose="02040503050406030204" pitchFamily="18" charset="0"/>
                                </a:rPr>
                                <m:t>𝑖</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𝐾</m:t>
                              </m:r>
                            </m:e>
                            <m:sub>
                              <m:r>
                                <a:rPr lang="en-US" altLang="ja-JP" i="1">
                                  <a:latin typeface="Cambria Math" panose="02040503050406030204" pitchFamily="18" charset="0"/>
                                </a:rPr>
                                <m:t>𝑗</m:t>
                              </m:r>
                            </m:sub>
                          </m:sSub>
                          <m:r>
                            <a:rPr lang="en-US" altLang="ja-JP" i="1">
                              <a:latin typeface="Cambria Math" panose="02040503050406030204" pitchFamily="18" charset="0"/>
                            </a:rPr>
                            <m:t>)</m:t>
                          </m:r>
                          <m:r>
                            <a:rPr lang="en-US" altLang="ja-JP" i="1">
                              <a:latin typeface="Cambria Math" panose="02040503050406030204" pitchFamily="18" charset="0"/>
                            </a:rPr>
                            <m:t>𝑡</m:t>
                          </m:r>
                        </m:sup>
                      </m:sSup>
                      <m:nary>
                        <m:naryPr>
                          <m:chr m:val="∑"/>
                          <m:ctrlPr>
                            <a:rPr lang="en-US" altLang="ja-JP" i="1">
                              <a:latin typeface="Cambria Math" panose="02040503050406030204" pitchFamily="18" charset="0"/>
                            </a:rPr>
                          </m:ctrlPr>
                        </m:naryPr>
                        <m:sub>
                          <m:r>
                            <a:rPr lang="en-US" altLang="ja-JP" i="1">
                              <a:latin typeface="Cambria Math" panose="02040503050406030204" pitchFamily="18" charset="0"/>
                            </a:rPr>
                            <m:t>𝑚</m:t>
                          </m:r>
                          <m:r>
                            <a:rPr lang="en-US" altLang="ja-JP" i="1">
                              <a:latin typeface="Cambria Math" panose="02040503050406030204" pitchFamily="18" charset="0"/>
                            </a:rPr>
                            <m:t>=1</m:t>
                          </m:r>
                        </m:sub>
                        <m:sup>
                          <m:r>
                            <a:rPr lang="en-US" altLang="ja-JP" i="1">
                              <a:latin typeface="Cambria Math" panose="02040503050406030204" pitchFamily="18" charset="0"/>
                            </a:rPr>
                            <m:t>3</m:t>
                          </m:r>
                        </m:sup>
                        <m:e>
                          <m:nary>
                            <m:naryPr>
                              <m:chr m:val="∑"/>
                              <m:ctrlPr>
                                <a:rPr lang="en-US" altLang="ja-JP" i="1">
                                  <a:latin typeface="Cambria Math" panose="02040503050406030204" pitchFamily="18" charset="0"/>
                                </a:rPr>
                              </m:ctrlPr>
                            </m:naryPr>
                            <m:sub>
                              <m:r>
                                <a:rPr lang="en-US" altLang="ja-JP" i="1">
                                  <a:latin typeface="Cambria Math" panose="02040503050406030204" pitchFamily="18" charset="0"/>
                                </a:rPr>
                                <m:t>𝑛</m:t>
                              </m:r>
                              <m:r>
                                <a:rPr lang="en-US" altLang="ja-JP" i="1">
                                  <a:latin typeface="Cambria Math" panose="02040503050406030204" pitchFamily="18" charset="0"/>
                                </a:rPr>
                                <m:t>=1</m:t>
                              </m:r>
                            </m:sub>
                            <m:sup>
                              <m:r>
                                <a:rPr lang="en-US" altLang="ja-JP" i="1">
                                  <a:latin typeface="Cambria Math" panose="02040503050406030204" pitchFamily="18" charset="0"/>
                                </a:rPr>
                                <m:t>3</m:t>
                              </m:r>
                            </m:sup>
                            <m:e>
                              <m:r>
                                <m:rPr>
                                  <m:sty m:val="p"/>
                                </m:rPr>
                                <a:rPr lang="en-US" altLang="ja-JP" b="0" i="0" smtClean="0">
                                  <a:latin typeface="Cambria Math" panose="02040503050406030204" pitchFamily="18" charset="0"/>
                                </a:rPr>
                                <m:t>E</m:t>
                              </m:r>
                              <m:d>
                                <m:dPr>
                                  <m:begChr m:val="["/>
                                  <m:endChr m:val="]"/>
                                  <m:ctrlPr>
                                    <a:rPr lang="en-US" altLang="ja-JP" b="0" i="1" smtClean="0">
                                      <a:latin typeface="Cambria Math" panose="02040503050406030204" pitchFamily="18" charset="0"/>
                                    </a:rPr>
                                  </m:ctrlPr>
                                </m:dPr>
                                <m:e>
                                  <m:nary>
                                    <m:naryPr>
                                      <m:subHide m:val="on"/>
                                      <m:supHide m:val="on"/>
                                      <m:ctrlPr>
                                        <a:rPr lang="en-US" altLang="ja-JP" i="1">
                                          <a:latin typeface="Cambria Math" panose="02040503050406030204" pitchFamily="18" charset="0"/>
                                        </a:rPr>
                                      </m:ctrlPr>
                                    </m:naryPr>
                                    <m:sub/>
                                    <m:sup/>
                                    <m:e>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sSub>
                                            <m:sSubPr>
                                              <m:ctrlPr>
                                                <a:rPr lang="en-US" altLang="ja-JP" i="1">
                                                  <a:latin typeface="Cambria Math" panose="02040503050406030204" pitchFamily="18" charset="0"/>
                                                </a:rPr>
                                              </m:ctrlPr>
                                            </m:sSubPr>
                                            <m:e>
                                              <m:r>
                                                <a:rPr lang="en-US" altLang="ja-JP" i="1">
                                                  <a:latin typeface="Cambria Math" panose="02040503050406030204" pitchFamily="18" charset="0"/>
                                                </a:rPr>
                                                <m:t>𝐾</m:t>
                                              </m:r>
                                            </m:e>
                                            <m:sub>
                                              <m:r>
                                                <a:rPr lang="en-US" altLang="ja-JP" i="1">
                                                  <a:latin typeface="Cambria Math" panose="02040503050406030204" pitchFamily="18" charset="0"/>
                                                </a:rPr>
                                                <m:t>𝑗</m:t>
                                              </m:r>
                                            </m:sub>
                                          </m:sSub>
                                          <m:r>
                                            <a:rPr lang="en-US" altLang="ja-JP" i="1">
                                              <a:latin typeface="Cambria Math" panose="02040503050406030204" pitchFamily="18" charset="0"/>
                                            </a:rPr>
                                            <m:t>𝑡</m:t>
                                          </m:r>
                                        </m:sup>
                                      </m:sSup>
                                      <m:sSub>
                                        <m:sSubPr>
                                          <m:ctrlPr>
                                            <a:rPr lang="en-US" altLang="ja-JP" i="1">
                                              <a:latin typeface="Cambria Math" panose="02040503050406030204" pitchFamily="18" charset="0"/>
                                            </a:rPr>
                                          </m:ctrlPr>
                                        </m:sSubPr>
                                        <m:e>
                                          <m:r>
                                            <m:rPr>
                                              <m:sty m:val="p"/>
                                            </m:rPr>
                                            <a:rPr lang="en-US" altLang="ja-JP">
                                              <a:latin typeface="Cambria Math" panose="02040503050406030204" pitchFamily="18" charset="0"/>
                                            </a:rPr>
                                            <m:t>Σ</m:t>
                                          </m:r>
                                        </m:e>
                                        <m:sub>
                                          <m:r>
                                            <a:rPr lang="en-US" altLang="ja-JP" i="1">
                                              <a:latin typeface="Cambria Math" panose="02040503050406030204" pitchFamily="18" charset="0"/>
                                            </a:rPr>
                                            <m:t>𝑗𝑛</m:t>
                                          </m:r>
                                        </m:sub>
                                      </m:sSub>
                                      <m:r>
                                        <a:rPr lang="en-US" altLang="ja-JP" i="1">
                                          <a:latin typeface="Cambria Math" panose="02040503050406030204" pitchFamily="18" charset="0"/>
                                        </a:rPr>
                                        <m:t>𝑑</m:t>
                                      </m:r>
                                      <m:sSub>
                                        <m:sSubPr>
                                          <m:ctrlPr>
                                            <a:rPr lang="en-US" altLang="ja-JP" i="1">
                                              <a:latin typeface="Cambria Math" panose="02040503050406030204" pitchFamily="18" charset="0"/>
                                            </a:rPr>
                                          </m:ctrlPr>
                                        </m:sSubPr>
                                        <m:e>
                                          <m:r>
                                            <a:rPr lang="en-US" altLang="ja-JP" i="1">
                                              <a:latin typeface="Cambria Math" panose="02040503050406030204" pitchFamily="18" charset="0"/>
                                            </a:rPr>
                                            <m:t>𝑊</m:t>
                                          </m:r>
                                        </m:e>
                                        <m:sub>
                                          <m:r>
                                            <a:rPr lang="en-US" altLang="ja-JP" i="1">
                                              <a:latin typeface="Cambria Math" panose="02040503050406030204" pitchFamily="18" charset="0"/>
                                            </a:rPr>
                                            <m:t>𝑛𝑡</m:t>
                                          </m:r>
                                        </m:sub>
                                      </m:sSub>
                                    </m:e>
                                  </m:nary>
                                  <m:nary>
                                    <m:naryPr>
                                      <m:subHide m:val="on"/>
                                      <m:supHide m:val="on"/>
                                      <m:ctrlPr>
                                        <a:rPr lang="en-US" altLang="ja-JP" i="1">
                                          <a:latin typeface="Cambria Math" panose="02040503050406030204" pitchFamily="18" charset="0"/>
                                        </a:rPr>
                                      </m:ctrlPr>
                                    </m:naryPr>
                                    <m:sub/>
                                    <m:sup/>
                                    <m:e>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sSub>
                                            <m:sSubPr>
                                              <m:ctrlPr>
                                                <a:rPr lang="en-US" altLang="ja-JP" i="1">
                                                  <a:latin typeface="Cambria Math" panose="02040503050406030204" pitchFamily="18" charset="0"/>
                                                </a:rPr>
                                              </m:ctrlPr>
                                            </m:sSubPr>
                                            <m:e>
                                              <m:r>
                                                <a:rPr lang="en-US" altLang="ja-JP" i="1">
                                                  <a:latin typeface="Cambria Math" panose="02040503050406030204" pitchFamily="18" charset="0"/>
                                                </a:rPr>
                                                <m:t>𝐾</m:t>
                                              </m:r>
                                            </m:e>
                                            <m:sub>
                                              <m:r>
                                                <a:rPr lang="en-US" altLang="ja-JP" i="1">
                                                  <a:latin typeface="Cambria Math" panose="02040503050406030204" pitchFamily="18" charset="0"/>
                                                </a:rPr>
                                                <m:t>𝑖</m:t>
                                              </m:r>
                                            </m:sub>
                                          </m:sSub>
                                          <m:r>
                                            <a:rPr lang="en-US" altLang="ja-JP" i="1">
                                              <a:latin typeface="Cambria Math" panose="02040503050406030204" pitchFamily="18" charset="0"/>
                                            </a:rPr>
                                            <m:t>𝑡</m:t>
                                          </m:r>
                                        </m:sup>
                                      </m:sSup>
                                      <m:sSub>
                                        <m:sSubPr>
                                          <m:ctrlPr>
                                            <a:rPr lang="en-US" altLang="ja-JP" i="1">
                                              <a:latin typeface="Cambria Math" panose="02040503050406030204" pitchFamily="18" charset="0"/>
                                            </a:rPr>
                                          </m:ctrlPr>
                                        </m:sSubPr>
                                        <m:e>
                                          <m:r>
                                            <m:rPr>
                                              <m:sty m:val="p"/>
                                            </m:rPr>
                                            <a:rPr lang="en-US" altLang="ja-JP">
                                              <a:latin typeface="Cambria Math" panose="02040503050406030204" pitchFamily="18" charset="0"/>
                                            </a:rPr>
                                            <m:t>Σ</m:t>
                                          </m:r>
                                        </m:e>
                                        <m:sub>
                                          <m:r>
                                            <a:rPr lang="en-US" altLang="ja-JP" i="1">
                                              <a:latin typeface="Cambria Math" panose="02040503050406030204" pitchFamily="18" charset="0"/>
                                            </a:rPr>
                                            <m:t>𝑖𝑚</m:t>
                                          </m:r>
                                        </m:sub>
                                      </m:sSub>
                                      <m:r>
                                        <a:rPr lang="en-US" altLang="ja-JP" i="1">
                                          <a:latin typeface="Cambria Math" panose="02040503050406030204" pitchFamily="18" charset="0"/>
                                        </a:rPr>
                                        <m:t>𝑑</m:t>
                                      </m:r>
                                      <m:sSub>
                                        <m:sSubPr>
                                          <m:ctrlPr>
                                            <a:rPr lang="en-US" altLang="ja-JP" i="1">
                                              <a:latin typeface="Cambria Math" panose="02040503050406030204" pitchFamily="18" charset="0"/>
                                            </a:rPr>
                                          </m:ctrlPr>
                                        </m:sSubPr>
                                        <m:e>
                                          <m:r>
                                            <a:rPr lang="en-US" altLang="ja-JP" i="1">
                                              <a:latin typeface="Cambria Math" panose="02040503050406030204" pitchFamily="18" charset="0"/>
                                            </a:rPr>
                                            <m:t>𝑊</m:t>
                                          </m:r>
                                        </m:e>
                                        <m:sub>
                                          <m:r>
                                            <a:rPr lang="en-US" altLang="ja-JP" i="1">
                                              <a:latin typeface="Cambria Math" panose="02040503050406030204" pitchFamily="18" charset="0"/>
                                            </a:rPr>
                                            <m:t>𝑚𝑡</m:t>
                                          </m:r>
                                        </m:sub>
                                      </m:sSub>
                                    </m:e>
                                  </m:nary>
                                </m:e>
                              </m:d>
                            </m:e>
                          </m:nary>
                        </m:e>
                      </m:nary>
                    </m:oMath>
                    <m:oMath xmlns:m="http://schemas.openxmlformats.org/officeDocument/2006/math">
                      <m:r>
                        <m:rPr>
                          <m:aln/>
                        </m:rPr>
                        <a:rPr lang="en-US" altLang="ja-JP" b="0" i="1" smtClean="0">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sSub>
                            <m:sSubPr>
                              <m:ctrlPr>
                                <a:rPr lang="en-US" altLang="ja-JP" i="1">
                                  <a:latin typeface="Cambria Math" panose="02040503050406030204" pitchFamily="18" charset="0"/>
                                </a:rPr>
                              </m:ctrlPr>
                            </m:sSubPr>
                            <m:e>
                              <m:r>
                                <a:rPr lang="en-US" altLang="ja-JP" i="1">
                                  <a:latin typeface="Cambria Math" panose="02040503050406030204" pitchFamily="18" charset="0"/>
                                </a:rPr>
                                <m:t>−(</m:t>
                              </m:r>
                              <m:r>
                                <a:rPr lang="en-US" altLang="ja-JP" i="1">
                                  <a:latin typeface="Cambria Math" panose="02040503050406030204" pitchFamily="18" charset="0"/>
                                </a:rPr>
                                <m:t>𝐾</m:t>
                              </m:r>
                            </m:e>
                            <m:sub>
                              <m:r>
                                <a:rPr lang="en-US" altLang="ja-JP" i="1">
                                  <a:latin typeface="Cambria Math" panose="02040503050406030204" pitchFamily="18" charset="0"/>
                                </a:rPr>
                                <m:t>𝑖</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𝐾</m:t>
                              </m:r>
                            </m:e>
                            <m:sub>
                              <m:r>
                                <a:rPr lang="en-US" altLang="ja-JP" i="1">
                                  <a:latin typeface="Cambria Math" panose="02040503050406030204" pitchFamily="18" charset="0"/>
                                </a:rPr>
                                <m:t>𝑗</m:t>
                              </m:r>
                            </m:sub>
                          </m:sSub>
                          <m:r>
                            <a:rPr lang="en-US" altLang="ja-JP" i="1">
                              <a:latin typeface="Cambria Math" panose="02040503050406030204" pitchFamily="18" charset="0"/>
                            </a:rPr>
                            <m:t>)</m:t>
                          </m:r>
                          <m:r>
                            <a:rPr lang="en-US" altLang="ja-JP" i="1">
                              <a:latin typeface="Cambria Math" panose="02040503050406030204" pitchFamily="18" charset="0"/>
                            </a:rPr>
                            <m:t>𝑡</m:t>
                          </m:r>
                        </m:sup>
                      </m:sSup>
                      <m:nary>
                        <m:naryPr>
                          <m:chr m:val="∑"/>
                          <m:ctrlPr>
                            <a:rPr lang="en-US" altLang="ja-JP" i="1">
                              <a:latin typeface="Cambria Math" panose="02040503050406030204" pitchFamily="18" charset="0"/>
                            </a:rPr>
                          </m:ctrlPr>
                        </m:naryPr>
                        <m:sub>
                          <m:r>
                            <a:rPr lang="en-US" altLang="ja-JP" i="1">
                              <a:latin typeface="Cambria Math" panose="02040503050406030204" pitchFamily="18" charset="0"/>
                            </a:rPr>
                            <m:t>𝑚</m:t>
                          </m:r>
                          <m:r>
                            <a:rPr lang="en-US" altLang="ja-JP" i="1">
                              <a:latin typeface="Cambria Math" panose="02040503050406030204" pitchFamily="18" charset="0"/>
                            </a:rPr>
                            <m:t>=1</m:t>
                          </m:r>
                        </m:sub>
                        <m:sup>
                          <m:r>
                            <a:rPr lang="en-US" altLang="ja-JP" i="1">
                              <a:latin typeface="Cambria Math" panose="02040503050406030204" pitchFamily="18" charset="0"/>
                            </a:rPr>
                            <m:t>3</m:t>
                          </m:r>
                        </m:sup>
                        <m:e>
                          <m:nary>
                            <m:naryPr>
                              <m:chr m:val="∑"/>
                              <m:ctrlPr>
                                <a:rPr lang="en-US" altLang="ja-JP" i="1">
                                  <a:latin typeface="Cambria Math" panose="02040503050406030204" pitchFamily="18" charset="0"/>
                                </a:rPr>
                              </m:ctrlPr>
                            </m:naryPr>
                            <m:sub>
                              <m:r>
                                <a:rPr lang="en-US" altLang="ja-JP" i="1">
                                  <a:latin typeface="Cambria Math" panose="02040503050406030204" pitchFamily="18" charset="0"/>
                                </a:rPr>
                                <m:t>𝑛</m:t>
                              </m:r>
                              <m:r>
                                <a:rPr lang="en-US" altLang="ja-JP" i="1">
                                  <a:latin typeface="Cambria Math" panose="02040503050406030204" pitchFamily="18" charset="0"/>
                                </a:rPr>
                                <m:t>=1</m:t>
                              </m:r>
                            </m:sub>
                            <m:sup>
                              <m:r>
                                <a:rPr lang="en-US" altLang="ja-JP" i="1">
                                  <a:latin typeface="Cambria Math" panose="02040503050406030204" pitchFamily="18" charset="0"/>
                                </a:rPr>
                                <m:t>3</m:t>
                              </m:r>
                            </m:sup>
                            <m:e>
                              <m:sSub>
                                <m:sSubPr>
                                  <m:ctrlPr>
                                    <a:rPr lang="en-US" altLang="ja-JP" b="0" i="1" smtClean="0">
                                      <a:latin typeface="Cambria Math" panose="02040503050406030204" pitchFamily="18" charset="0"/>
                                    </a:rPr>
                                  </m:ctrlPr>
                                </m:sSubPr>
                                <m:e>
                                  <m:r>
                                    <m:rPr>
                                      <m:brk m:alnAt="23"/>
                                    </m:rPr>
                                    <a:rPr lang="en-US" altLang="ja-JP" b="0" i="1" smtClean="0">
                                      <a:latin typeface="Cambria Math" panose="02040503050406030204" pitchFamily="18" charset="0"/>
                                    </a:rPr>
                                    <m:t>𝛿</m:t>
                                  </m:r>
                                </m:e>
                                <m:sub>
                                  <m:r>
                                    <a:rPr lang="en-US" altLang="ja-JP" b="0" i="1" smtClean="0">
                                      <a:latin typeface="Cambria Math" panose="02040503050406030204" pitchFamily="18" charset="0"/>
                                    </a:rPr>
                                    <m:t>𝑛</m:t>
                                  </m:r>
                                  <m:r>
                                    <a:rPr lang="en-US" altLang="ja-JP" b="0" i="1" smtClean="0">
                                      <a:latin typeface="Cambria Math" panose="02040503050406030204" pitchFamily="18" charset="0"/>
                                    </a:rPr>
                                    <m:t>,</m:t>
                                  </m:r>
                                  <m:r>
                                    <a:rPr lang="en-US" altLang="ja-JP" b="0" i="1" smtClean="0">
                                      <a:latin typeface="Cambria Math" panose="02040503050406030204" pitchFamily="18" charset="0"/>
                                    </a:rPr>
                                    <m:t>𝑚</m:t>
                                  </m:r>
                                </m:sub>
                              </m:sSub>
                              <m:nary>
                                <m:naryPr>
                                  <m:ctrlPr>
                                    <a:rPr lang="en-US" altLang="ja-JP" i="1" smtClean="0">
                                      <a:latin typeface="Cambria Math" panose="02040503050406030204" pitchFamily="18" charset="0"/>
                                    </a:rPr>
                                  </m:ctrlPr>
                                </m:naryPr>
                                <m:sub>
                                  <m:r>
                                    <m:rPr>
                                      <m:brk m:alnAt="23"/>
                                    </m:rPr>
                                    <a:rPr lang="en-US" altLang="ja-JP" b="0" i="1" smtClean="0">
                                      <a:latin typeface="Cambria Math" panose="02040503050406030204" pitchFamily="18" charset="0"/>
                                    </a:rPr>
                                    <m:t>0</m:t>
                                  </m:r>
                                </m:sub>
                                <m:sup>
                                  <m:r>
                                    <a:rPr lang="en-US" altLang="ja-JP" b="0" i="1" smtClean="0">
                                      <a:latin typeface="Cambria Math" panose="02040503050406030204" pitchFamily="18" charset="0"/>
                                    </a:rPr>
                                    <m:t>𝑡</m:t>
                                  </m:r>
                                </m:sup>
                                <m:e>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𝑒</m:t>
                                      </m:r>
                                    </m:e>
                                    <m:sup>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m:t>
                                          </m:r>
                                          <m:r>
                                            <a:rPr lang="en-US" altLang="ja-JP" b="0" i="1" smtClean="0">
                                              <a:latin typeface="Cambria Math" panose="02040503050406030204" pitchFamily="18" charset="0"/>
                                            </a:rPr>
                                            <m:t>𝐾</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𝐾</m:t>
                                          </m:r>
                                        </m:e>
                                        <m:sub>
                                          <m:r>
                                            <a:rPr lang="en-US" altLang="ja-JP" b="0" i="1" smtClean="0">
                                              <a:latin typeface="Cambria Math" panose="02040503050406030204" pitchFamily="18" charset="0"/>
                                            </a:rPr>
                                            <m:t>𝑗</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𝑠</m:t>
                                      </m:r>
                                    </m:sup>
                                  </m:sSup>
                                </m:e>
                              </m:nary>
                            </m:e>
                          </m:nary>
                        </m:e>
                      </m:nary>
                      <m:sSub>
                        <m:sSubPr>
                          <m:ctrlPr>
                            <a:rPr lang="en-US" altLang="ja-JP" i="1">
                              <a:latin typeface="Cambria Math" panose="02040503050406030204" pitchFamily="18" charset="0"/>
                            </a:rPr>
                          </m:ctrlPr>
                        </m:sSubPr>
                        <m:e>
                          <m:r>
                            <m:rPr>
                              <m:sty m:val="p"/>
                            </m:rPr>
                            <a:rPr lang="en-US" altLang="ja-JP">
                              <a:latin typeface="Cambria Math" panose="02040503050406030204" pitchFamily="18" charset="0"/>
                            </a:rPr>
                            <m:t>Σ</m:t>
                          </m:r>
                        </m:e>
                        <m:sub>
                          <m:r>
                            <a:rPr lang="en-US" altLang="ja-JP" i="1">
                              <a:latin typeface="Cambria Math" panose="02040503050406030204" pitchFamily="18" charset="0"/>
                            </a:rPr>
                            <m:t>𝑗𝑛</m:t>
                          </m:r>
                        </m:sub>
                      </m:sSub>
                      <m:sSub>
                        <m:sSubPr>
                          <m:ctrlPr>
                            <a:rPr lang="en-US" altLang="ja-JP" i="1">
                              <a:latin typeface="Cambria Math" panose="02040503050406030204" pitchFamily="18" charset="0"/>
                            </a:rPr>
                          </m:ctrlPr>
                        </m:sSubPr>
                        <m:e>
                          <m:r>
                            <m:rPr>
                              <m:sty m:val="p"/>
                            </m:rPr>
                            <a:rPr lang="en-US" altLang="ja-JP">
                              <a:latin typeface="Cambria Math" panose="02040503050406030204" pitchFamily="18" charset="0"/>
                            </a:rPr>
                            <m:t>Σ</m:t>
                          </m:r>
                        </m:e>
                        <m:sub>
                          <m:r>
                            <a:rPr lang="en-US" altLang="ja-JP" i="1">
                              <a:latin typeface="Cambria Math" panose="02040503050406030204" pitchFamily="18" charset="0"/>
                            </a:rPr>
                            <m:t>𝑖𝑚</m:t>
                          </m:r>
                        </m:sub>
                      </m:sSub>
                      <m:r>
                        <a:rPr lang="en-US" altLang="ja-JP" i="1">
                          <a:latin typeface="Cambria Math" panose="02040503050406030204" pitchFamily="18" charset="0"/>
                        </a:rPr>
                        <m:t>𝑑</m:t>
                      </m:r>
                      <m:r>
                        <a:rPr lang="en-US" altLang="ja-JP" b="0" i="1" smtClean="0">
                          <a:latin typeface="Cambria Math" panose="02040503050406030204" pitchFamily="18" charset="0"/>
                        </a:rPr>
                        <m:t>𝑠</m:t>
                      </m:r>
                    </m:oMath>
                    <m:oMath xmlns:m="http://schemas.openxmlformats.org/officeDocument/2006/math">
                      <m:r>
                        <m:rPr>
                          <m:aln/>
                        </m:rPr>
                        <a:rPr lang="en-US" altLang="ja-JP" b="0" i="1" smtClean="0">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sSub>
                            <m:sSubPr>
                              <m:ctrlPr>
                                <a:rPr lang="en-US" altLang="ja-JP" i="1">
                                  <a:latin typeface="Cambria Math" panose="02040503050406030204" pitchFamily="18" charset="0"/>
                                </a:rPr>
                              </m:ctrlPr>
                            </m:sSubPr>
                            <m:e>
                              <m:r>
                                <a:rPr lang="en-US" altLang="ja-JP" i="1">
                                  <a:latin typeface="Cambria Math" panose="02040503050406030204" pitchFamily="18" charset="0"/>
                                </a:rPr>
                                <m:t>−(</m:t>
                              </m:r>
                              <m:r>
                                <a:rPr lang="en-US" altLang="ja-JP" i="1">
                                  <a:latin typeface="Cambria Math" panose="02040503050406030204" pitchFamily="18" charset="0"/>
                                </a:rPr>
                                <m:t>𝐾</m:t>
                              </m:r>
                            </m:e>
                            <m:sub>
                              <m:r>
                                <a:rPr lang="en-US" altLang="ja-JP" i="1">
                                  <a:latin typeface="Cambria Math" panose="02040503050406030204" pitchFamily="18" charset="0"/>
                                </a:rPr>
                                <m:t>𝑖</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𝐾</m:t>
                              </m:r>
                            </m:e>
                            <m:sub>
                              <m:r>
                                <a:rPr lang="en-US" altLang="ja-JP" i="1">
                                  <a:latin typeface="Cambria Math" panose="02040503050406030204" pitchFamily="18" charset="0"/>
                                </a:rPr>
                                <m:t>𝑗</m:t>
                              </m:r>
                            </m:sub>
                          </m:sSub>
                          <m:r>
                            <a:rPr lang="en-US" altLang="ja-JP" i="1">
                              <a:latin typeface="Cambria Math" panose="02040503050406030204" pitchFamily="18" charset="0"/>
                            </a:rPr>
                            <m:t>)</m:t>
                          </m:r>
                          <m:r>
                            <a:rPr lang="en-US" altLang="ja-JP" i="1">
                              <a:latin typeface="Cambria Math" panose="02040503050406030204" pitchFamily="18" charset="0"/>
                            </a:rPr>
                            <m:t>𝑡</m:t>
                          </m:r>
                        </m:sup>
                      </m:sSup>
                      <m:nary>
                        <m:naryPr>
                          <m:chr m:val="∑"/>
                          <m:ctrlPr>
                            <a:rPr lang="en-US" altLang="ja-JP" i="1" smtClean="0">
                              <a:latin typeface="Cambria Math" panose="02040503050406030204" pitchFamily="18" charset="0"/>
                            </a:rPr>
                          </m:ctrlPr>
                        </m:naryPr>
                        <m:sub>
                          <m:r>
                            <m:rPr>
                              <m:brk m:alnAt="23"/>
                            </m:rPr>
                            <a:rPr lang="en-US" altLang="ja-JP" b="0" i="1" smtClean="0">
                              <a:latin typeface="Cambria Math" panose="02040503050406030204" pitchFamily="18" charset="0"/>
                            </a:rPr>
                            <m:t>𝑛</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3</m:t>
                          </m:r>
                        </m:sup>
                        <m:e>
                          <m:nary>
                            <m:naryPr>
                              <m:ctrlPr>
                                <a:rPr lang="en-US" altLang="ja-JP" b="0" i="1" smtClean="0">
                                  <a:latin typeface="Cambria Math" panose="02040503050406030204" pitchFamily="18" charset="0"/>
                                </a:rPr>
                              </m:ctrlPr>
                            </m:naryPr>
                            <m:sub>
                              <m:r>
                                <a:rPr lang="en-US" altLang="ja-JP" b="0" i="1" smtClean="0">
                                  <a:latin typeface="Cambria Math" panose="02040503050406030204" pitchFamily="18" charset="0"/>
                                </a:rPr>
                                <m:t>0</m:t>
                              </m:r>
                            </m:sub>
                            <m:sup>
                              <m:r>
                                <a:rPr lang="en-US" altLang="ja-JP" b="0" i="1" smtClean="0">
                                  <a:latin typeface="Cambria Math" panose="02040503050406030204" pitchFamily="18" charset="0"/>
                                </a:rPr>
                                <m:t>𝑡</m:t>
                              </m:r>
                            </m:sup>
                            <m:e>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𝑒</m:t>
                                  </m:r>
                                </m:e>
                                <m:sup>
                                  <m:d>
                                    <m:dPr>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𝐾</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𝐾</m:t>
                                          </m:r>
                                        </m:e>
                                        <m:sub>
                                          <m:r>
                                            <a:rPr lang="en-US" altLang="ja-JP" b="0" i="1" smtClean="0">
                                              <a:latin typeface="Cambria Math" panose="02040503050406030204" pitchFamily="18" charset="0"/>
                                            </a:rPr>
                                            <m:t>𝑗</m:t>
                                          </m:r>
                                        </m:sub>
                                      </m:sSub>
                                    </m:e>
                                  </m:d>
                                  <m:r>
                                    <a:rPr lang="en-US" altLang="ja-JP" b="0" i="1" smtClean="0">
                                      <a:latin typeface="Cambria Math" panose="02040503050406030204" pitchFamily="18" charset="0"/>
                                    </a:rPr>
                                    <m:t>𝑠</m:t>
                                  </m:r>
                                </m:sup>
                              </m:sSup>
                              <m:sSub>
                                <m:sSubPr>
                                  <m:ctrlPr>
                                    <a:rPr lang="en-US" altLang="ja-JP" i="1">
                                      <a:latin typeface="Cambria Math" panose="02040503050406030204" pitchFamily="18" charset="0"/>
                                    </a:rPr>
                                  </m:ctrlPr>
                                </m:sSubPr>
                                <m:e>
                                  <m:r>
                                    <m:rPr>
                                      <m:sty m:val="p"/>
                                    </m:rPr>
                                    <a:rPr lang="en-US" altLang="ja-JP">
                                      <a:latin typeface="Cambria Math" panose="02040503050406030204" pitchFamily="18" charset="0"/>
                                    </a:rPr>
                                    <m:t>Σ</m:t>
                                  </m:r>
                                </m:e>
                                <m:sub>
                                  <m:r>
                                    <a:rPr lang="en-US" altLang="ja-JP" i="1">
                                      <a:latin typeface="Cambria Math" panose="02040503050406030204" pitchFamily="18" charset="0"/>
                                    </a:rPr>
                                    <m:t>𝑗𝑛</m:t>
                                  </m:r>
                                </m:sub>
                              </m:sSub>
                              <m:sSub>
                                <m:sSubPr>
                                  <m:ctrlPr>
                                    <a:rPr lang="en-US" altLang="ja-JP" i="1">
                                      <a:latin typeface="Cambria Math" panose="02040503050406030204" pitchFamily="18" charset="0"/>
                                    </a:rPr>
                                  </m:ctrlPr>
                                </m:sSubPr>
                                <m:e>
                                  <m:r>
                                    <m:rPr>
                                      <m:sty m:val="p"/>
                                    </m:rPr>
                                    <a:rPr lang="en-US" altLang="ja-JP">
                                      <a:latin typeface="Cambria Math" panose="02040503050406030204" pitchFamily="18" charset="0"/>
                                    </a:rPr>
                                    <m:t>Σ</m:t>
                                  </m:r>
                                </m:e>
                                <m:sub>
                                  <m:r>
                                    <a:rPr lang="en-US" altLang="ja-JP" i="1">
                                      <a:latin typeface="Cambria Math" panose="02040503050406030204" pitchFamily="18" charset="0"/>
                                    </a:rPr>
                                    <m:t>𝑖</m:t>
                                  </m:r>
                                  <m:r>
                                    <a:rPr lang="en-US" altLang="ja-JP" b="0" i="1" smtClean="0">
                                      <a:latin typeface="Cambria Math" panose="02040503050406030204" pitchFamily="18" charset="0"/>
                                    </a:rPr>
                                    <m:t>𝑛</m:t>
                                  </m:r>
                                </m:sub>
                              </m:sSub>
                            </m:e>
                          </m:nary>
                          <m:r>
                            <a:rPr lang="en-US" altLang="ja-JP" b="0" i="1" smtClean="0">
                              <a:latin typeface="Cambria Math" panose="02040503050406030204" pitchFamily="18" charset="0"/>
                            </a:rPr>
                            <m:t>𝑑𝑠</m:t>
                          </m:r>
                        </m:e>
                      </m:nary>
                    </m:oMath>
                    <m:oMath xmlns:m="http://schemas.openxmlformats.org/officeDocument/2006/math">
                      <m:r>
                        <m:rPr>
                          <m:aln/>
                        </m:rPr>
                        <a:rPr lang="en-US" altLang="ja-JP" b="0" i="1" smtClean="0">
                          <a:latin typeface="Cambria Math" panose="02040503050406030204" pitchFamily="18" charset="0"/>
                        </a:rPr>
                        <m:t>=</m:t>
                      </m:r>
                      <m:nary>
                        <m:naryPr>
                          <m:chr m:val="∑"/>
                          <m:ctrlPr>
                            <a:rPr lang="en-US" altLang="ja-JP" i="1">
                              <a:latin typeface="Cambria Math" panose="02040503050406030204" pitchFamily="18" charset="0"/>
                            </a:rPr>
                          </m:ctrlPr>
                        </m:naryPr>
                        <m:sub>
                          <m:r>
                            <m:rPr>
                              <m:brk m:alnAt="23"/>
                            </m:rPr>
                            <a:rPr lang="en-US" altLang="ja-JP" i="1">
                              <a:latin typeface="Cambria Math" panose="02040503050406030204" pitchFamily="18" charset="0"/>
                            </a:rPr>
                            <m:t>𝑛</m:t>
                          </m:r>
                          <m:r>
                            <a:rPr lang="en-US" altLang="ja-JP" i="1">
                              <a:latin typeface="Cambria Math" panose="02040503050406030204" pitchFamily="18" charset="0"/>
                            </a:rPr>
                            <m:t>=1</m:t>
                          </m:r>
                        </m:sub>
                        <m:sup>
                          <m:r>
                            <a:rPr lang="en-US" altLang="ja-JP" i="1">
                              <a:latin typeface="Cambria Math" panose="02040503050406030204" pitchFamily="18" charset="0"/>
                            </a:rPr>
                            <m:t>3</m:t>
                          </m:r>
                        </m:sup>
                        <m:e>
                          <m:sSub>
                            <m:sSubPr>
                              <m:ctrlPr>
                                <a:rPr lang="en-US" altLang="ja-JP" i="1">
                                  <a:latin typeface="Cambria Math" panose="02040503050406030204" pitchFamily="18" charset="0"/>
                                </a:rPr>
                              </m:ctrlPr>
                            </m:sSubPr>
                            <m:e>
                              <m:r>
                                <m:rPr>
                                  <m:sty m:val="p"/>
                                </m:rPr>
                                <a:rPr lang="en-US" altLang="ja-JP">
                                  <a:latin typeface="Cambria Math" panose="02040503050406030204" pitchFamily="18" charset="0"/>
                                </a:rPr>
                                <m:t>Σ</m:t>
                              </m:r>
                            </m:e>
                            <m:sub>
                              <m:r>
                                <a:rPr lang="en-US" altLang="ja-JP" i="1">
                                  <a:latin typeface="Cambria Math" panose="02040503050406030204" pitchFamily="18" charset="0"/>
                                </a:rPr>
                                <m:t>𝑗𝑛</m:t>
                              </m:r>
                            </m:sub>
                          </m:sSub>
                          <m:sSub>
                            <m:sSubPr>
                              <m:ctrlPr>
                                <a:rPr lang="en-US" altLang="ja-JP" i="1">
                                  <a:latin typeface="Cambria Math" panose="02040503050406030204" pitchFamily="18" charset="0"/>
                                </a:rPr>
                              </m:ctrlPr>
                            </m:sSubPr>
                            <m:e>
                              <m:r>
                                <m:rPr>
                                  <m:sty m:val="p"/>
                                </m:rPr>
                                <a:rPr lang="en-US" altLang="ja-JP">
                                  <a:latin typeface="Cambria Math" panose="02040503050406030204" pitchFamily="18" charset="0"/>
                                </a:rPr>
                                <m:t>Σ</m:t>
                              </m:r>
                            </m:e>
                            <m:sub>
                              <m:r>
                                <a:rPr lang="en-US" altLang="ja-JP" i="1">
                                  <a:latin typeface="Cambria Math" panose="02040503050406030204" pitchFamily="18" charset="0"/>
                                </a:rPr>
                                <m:t>𝑖𝑛</m:t>
                              </m:r>
                            </m:sub>
                          </m:sSub>
                        </m:e>
                      </m:nary>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1−</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𝑒</m:t>
                              </m:r>
                            </m:e>
                            <m:sup>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𝐾</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𝐾</m:t>
                                      </m:r>
                                    </m:e>
                                    <m:sub>
                                      <m:r>
                                        <a:rPr lang="en-US" altLang="ja-JP" b="0" i="1" smtClean="0">
                                          <a:latin typeface="Cambria Math" panose="02040503050406030204" pitchFamily="18" charset="0"/>
                                        </a:rPr>
                                        <m:t>𝐽</m:t>
                                      </m:r>
                                    </m:sub>
                                  </m:sSub>
                                </m:e>
                              </m:d>
                            </m:sup>
                          </m:sSup>
                        </m:num>
                        <m:den>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𝐾</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𝐾</m:t>
                              </m:r>
                            </m:e>
                            <m:sub>
                              <m:r>
                                <a:rPr lang="en-US" altLang="ja-JP" b="0" i="1" smtClean="0">
                                  <a:latin typeface="Cambria Math" panose="02040503050406030204" pitchFamily="18" charset="0"/>
                                </a:rPr>
                                <m:t>𝑗</m:t>
                              </m:r>
                            </m:sub>
                          </m:sSub>
                        </m:den>
                      </m:f>
                    </m:oMath>
                  </m:oMathPara>
                </a14:m>
                <a:br>
                  <a:rPr lang="en-US" altLang="ja-JP" b="0" i="1" dirty="0">
                    <a:latin typeface="Cambria Math" panose="02040503050406030204" pitchFamily="18" charset="0"/>
                  </a:rPr>
                </a:br>
                <a:endParaRPr lang="ja-JP" altLang="en-US" dirty="0"/>
              </a:p>
            </p:txBody>
          </p:sp>
        </mc:Choice>
        <mc:Fallback xmlns="">
          <p:sp>
            <p:nvSpPr>
              <p:cNvPr id="16" name="テキスト ボックス 15">
                <a:extLst>
                  <a:ext uri="{FF2B5EF4-FFF2-40B4-BE49-F238E27FC236}">
                    <a16:creationId xmlns:a16="http://schemas.microsoft.com/office/drawing/2014/main" id="{5D5B2691-2C1A-4EE9-B435-562609828B61}"/>
                  </a:ext>
                </a:extLst>
              </p:cNvPr>
              <p:cNvSpPr txBox="1">
                <a:spLocks noRot="1" noChangeAspect="1" noMove="1" noResize="1" noEditPoints="1" noAdjustHandles="1" noChangeArrowheads="1" noChangeShapeType="1" noTextEdit="1"/>
              </p:cNvSpPr>
              <p:nvPr/>
            </p:nvSpPr>
            <p:spPr>
              <a:xfrm>
                <a:off x="264826" y="1914459"/>
                <a:ext cx="11662348" cy="4877810"/>
              </a:xfrm>
              <a:prstGeom prst="rect">
                <a:avLst/>
              </a:prstGeom>
              <a:blipFill>
                <a:blip r:embed="rId2"/>
                <a:stretch>
                  <a:fillRect/>
                </a:stretch>
              </a:blipFill>
            </p:spPr>
            <p:txBody>
              <a:bodyPr/>
              <a:lstStyle/>
              <a:p>
                <a:r>
                  <a:rPr lang="en-US">
                    <a:noFill/>
                  </a:rPr>
                  <a:t> </a:t>
                </a:r>
              </a:p>
            </p:txBody>
          </p:sp>
        </mc:Fallback>
      </mc:AlternateContent>
      <p:sp>
        <p:nvSpPr>
          <p:cNvPr id="3" name="テキスト ボックス 2">
            <a:extLst>
              <a:ext uri="{FF2B5EF4-FFF2-40B4-BE49-F238E27FC236}">
                <a16:creationId xmlns:a16="http://schemas.microsoft.com/office/drawing/2014/main" id="{3585C213-108A-46F8-E260-061A0FAA1A31}"/>
              </a:ext>
            </a:extLst>
          </p:cNvPr>
          <p:cNvSpPr txBox="1"/>
          <p:nvPr/>
        </p:nvSpPr>
        <p:spPr>
          <a:xfrm>
            <a:off x="428647" y="1048109"/>
            <a:ext cx="8835426" cy="369332"/>
          </a:xfrm>
          <a:prstGeom prst="rect">
            <a:avLst/>
          </a:prstGeom>
          <a:noFill/>
        </p:spPr>
        <p:txBody>
          <a:bodyPr wrap="square" rtlCol="0">
            <a:spAutoFit/>
          </a:bodyPr>
          <a:lstStyle/>
          <a:p>
            <a:r>
              <a:rPr lang="ja-JP" altLang="en-US"/>
              <a:t>確率積分の期待値は</a:t>
            </a:r>
            <a:r>
              <a:rPr lang="en-US" altLang="ja-JP"/>
              <a:t>0</a:t>
            </a:r>
            <a:r>
              <a:rPr lang="ja-JP" altLang="en-US"/>
              <a:t>なので，</a:t>
            </a:r>
            <a:r>
              <a:rPr kumimoji="1" lang="ja-JP" altLang="en-US"/>
              <a:t>両辺の期待値をとる</a:t>
            </a:r>
            <a:r>
              <a:rPr lang="ja-JP" altLang="en-US"/>
              <a:t>と，以下のようになる．</a:t>
            </a:r>
            <a:endParaRPr kumimoji="1" lang="ja-JP" altLang="en-US"/>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E74C81D3-2B92-0B71-37E1-E19B1C1C7DC9}"/>
                  </a:ext>
                </a:extLst>
              </p:cNvPr>
              <p:cNvSpPr txBox="1"/>
              <p:nvPr/>
            </p:nvSpPr>
            <p:spPr>
              <a:xfrm>
                <a:off x="1720550" y="1370504"/>
                <a:ext cx="6096000" cy="3693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𝐸</m:t>
                      </m:r>
                      <m:d>
                        <m:dPr>
                          <m:begChr m:val="["/>
                          <m:endChr m:val="]"/>
                          <m:ctrlPr>
                            <a:rPr lang="en-US" altLang="ja-JP" b="0" i="1" smtClean="0">
                              <a:latin typeface="Cambria Math" panose="02040503050406030204" pitchFamily="18" charset="0"/>
                            </a:rPr>
                          </m:ctrlPr>
                        </m:dPr>
                        <m:e>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𝑉</m:t>
                              </m:r>
                            </m:e>
                            <m:sub>
                              <m:r>
                                <a:rPr lang="en-US" altLang="ja-JP" b="0" i="1" smtClean="0">
                                  <a:latin typeface="Cambria Math" panose="02040503050406030204" pitchFamily="18" charset="0"/>
                                </a:rPr>
                                <m:t>𝑡</m:t>
                              </m:r>
                              <m:r>
                                <a:rPr lang="en-US" altLang="ja-JP" i="1">
                                  <a:latin typeface="Cambria Math" panose="02040503050406030204" pitchFamily="18" charset="0"/>
                                </a:rPr>
                                <m:t>𝑖</m:t>
                              </m:r>
                            </m:sub>
                          </m:sSub>
                        </m:e>
                      </m:d>
                      <m:r>
                        <a:rPr lang="en-US" altLang="ja-JP" b="0" i="1" smtClean="0">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𝐾</m:t>
                              </m:r>
                            </m:e>
                            <m:sub>
                              <m:r>
                                <a:rPr lang="en-US" altLang="ja-JP" i="1">
                                  <a:latin typeface="Cambria Math" panose="02040503050406030204" pitchFamily="18" charset="0"/>
                                </a:rPr>
                                <m:t>𝑖</m:t>
                              </m:r>
                            </m:sub>
                          </m:sSub>
                          <m:r>
                            <a:rPr lang="en-US" altLang="ja-JP" i="1">
                              <a:latin typeface="Cambria Math" panose="02040503050406030204" pitchFamily="18" charset="0"/>
                            </a:rPr>
                            <m:t>𝑡</m:t>
                          </m:r>
                        </m:sup>
                      </m:sSup>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i="1">
                              <a:latin typeface="Cambria Math" panose="02040503050406030204" pitchFamily="18" charset="0"/>
                            </a:rPr>
                            <m:t>0</m:t>
                          </m:r>
                          <m:r>
                            <a:rPr lang="en-US" altLang="ja-JP" i="1">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𝜇</m:t>
                          </m:r>
                        </m:e>
                        <m:sub>
                          <m:r>
                            <a:rPr lang="en-US" altLang="ja-JP" b="0" i="1" smtClean="0">
                              <a:latin typeface="Cambria Math" panose="02040503050406030204" pitchFamily="18" charset="0"/>
                            </a:rPr>
                            <m:t>𝑖</m:t>
                          </m:r>
                        </m:sub>
                      </m:sSub>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1−</m:t>
                          </m:r>
                          <m:sSup>
                            <m:sSupPr>
                              <m:ctrlPr>
                                <a:rPr lang="en-US" altLang="ja-JP" i="1">
                                  <a:latin typeface="Cambria Math" panose="02040503050406030204" pitchFamily="18" charset="0"/>
                                </a:rPr>
                              </m:ctrlPr>
                            </m:sSupPr>
                            <m:e>
                              <m:r>
                                <a:rPr lang="en-US" altLang="ja-JP" i="1">
                                  <a:latin typeface="Cambria Math" panose="02040503050406030204" pitchFamily="18" charset="0"/>
                                </a:rPr>
                                <m:t>𝑒</m:t>
                              </m:r>
                            </m:e>
                            <m:sup>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m:t>
                                  </m:r>
                                  <m:r>
                                    <a:rPr lang="en-US" altLang="ja-JP" i="1">
                                      <a:latin typeface="Cambria Math" panose="02040503050406030204" pitchFamily="18" charset="0"/>
                                    </a:rPr>
                                    <m:t>𝐾</m:t>
                                  </m:r>
                                </m:e>
                                <m:sub>
                                  <m:r>
                                    <a:rPr lang="en-US" altLang="ja-JP" i="1">
                                      <a:latin typeface="Cambria Math" panose="02040503050406030204" pitchFamily="18" charset="0"/>
                                    </a:rPr>
                                    <m:t>𝑖</m:t>
                                  </m:r>
                                </m:sub>
                              </m:sSub>
                              <m:r>
                                <a:rPr lang="en-US" altLang="ja-JP" i="1">
                                  <a:latin typeface="Cambria Math" panose="02040503050406030204" pitchFamily="18" charset="0"/>
                                </a:rPr>
                                <m:t>𝑡</m:t>
                              </m:r>
                            </m:sup>
                          </m:sSup>
                        </m:e>
                      </m:d>
                    </m:oMath>
                  </m:oMathPara>
                </a14:m>
                <a:br>
                  <a:rPr lang="en-US" altLang="ja-JP" b="0"/>
                </a:br>
                <a:endParaRPr lang="ja-JP" altLang="en-US"/>
              </a:p>
            </p:txBody>
          </p:sp>
        </mc:Choice>
        <mc:Fallback xmlns="">
          <p:sp>
            <p:nvSpPr>
              <p:cNvPr id="4" name="テキスト ボックス 3">
                <a:extLst>
                  <a:ext uri="{FF2B5EF4-FFF2-40B4-BE49-F238E27FC236}">
                    <a16:creationId xmlns:a16="http://schemas.microsoft.com/office/drawing/2014/main" id="{E74C81D3-2B92-0B71-37E1-E19B1C1C7DC9}"/>
                  </a:ext>
                </a:extLst>
              </p:cNvPr>
              <p:cNvSpPr txBox="1">
                <a:spLocks noRot="1" noChangeAspect="1" noMove="1" noResize="1" noEditPoints="1" noAdjustHandles="1" noChangeArrowheads="1" noChangeShapeType="1" noTextEdit="1"/>
              </p:cNvSpPr>
              <p:nvPr/>
            </p:nvSpPr>
            <p:spPr>
              <a:xfrm>
                <a:off x="1720550" y="1370504"/>
                <a:ext cx="6096000" cy="369397"/>
              </a:xfrm>
              <a:prstGeom prst="rect">
                <a:avLst/>
              </a:prstGeom>
              <a:blipFill>
                <a:blip r:embed="rId3"/>
                <a:stretch>
                  <a:fillRect b="-5000"/>
                </a:stretch>
              </a:blipFill>
            </p:spPr>
            <p:txBody>
              <a:bodyPr/>
              <a:lstStyle/>
              <a:p>
                <a:r>
                  <a:rPr lang="en-US">
                    <a:noFill/>
                  </a:rPr>
                  <a:t> </a:t>
                </a:r>
              </a:p>
            </p:txBody>
          </p:sp>
        </mc:Fallback>
      </mc:AlternateContent>
      <p:sp>
        <p:nvSpPr>
          <p:cNvPr id="5" name="テキスト ボックス 4">
            <a:extLst>
              <a:ext uri="{FF2B5EF4-FFF2-40B4-BE49-F238E27FC236}">
                <a16:creationId xmlns:a16="http://schemas.microsoft.com/office/drawing/2014/main" id="{AEBA3BC8-8B84-21D6-EFC4-917917567FD0}"/>
              </a:ext>
            </a:extLst>
          </p:cNvPr>
          <p:cNvSpPr txBox="1"/>
          <p:nvPr/>
        </p:nvSpPr>
        <p:spPr>
          <a:xfrm>
            <a:off x="428647" y="1673364"/>
            <a:ext cx="7717825" cy="646331"/>
          </a:xfrm>
          <a:prstGeom prst="rect">
            <a:avLst/>
          </a:prstGeom>
          <a:noFill/>
        </p:spPr>
        <p:txBody>
          <a:bodyPr wrap="square" rtlCol="0">
            <a:spAutoFit/>
          </a:bodyPr>
          <a:lstStyle/>
          <a:p>
            <a:r>
              <a:rPr lang="ja-JP" altLang="en-US"/>
              <a:t>となる。</a:t>
            </a:r>
            <a:r>
              <a:rPr kumimoji="1" lang="ja-JP" altLang="en-US"/>
              <a:t>また、各パラメータの共分散は以下の通りである。</a:t>
            </a:r>
          </a:p>
          <a:p>
            <a:endParaRPr kumimoji="1" lang="ja-JP" altLang="en-US"/>
          </a:p>
        </p:txBody>
      </p:sp>
    </p:spTree>
    <p:extLst>
      <p:ext uri="{BB962C8B-B14F-4D97-AF65-F5344CB8AC3E}">
        <p14:creationId xmlns:p14="http://schemas.microsoft.com/office/powerpoint/2010/main" val="7016741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7A398E-83B9-0E61-A9DA-8C7410E2662F}"/>
              </a:ext>
            </a:extLst>
          </p:cNvPr>
          <p:cNvSpPr>
            <a:spLocks noGrp="1"/>
          </p:cNvSpPr>
          <p:nvPr>
            <p:ph type="title"/>
          </p:nvPr>
        </p:nvSpPr>
        <p:spPr/>
        <p:txBody>
          <a:bodyPr/>
          <a:lstStyle/>
          <a:p>
            <a:r>
              <a:rPr lang="en-US" altLang="ja-JP" dirty="0"/>
              <a:t>【</a:t>
            </a:r>
            <a:r>
              <a:rPr lang="ja-JP" altLang="en-US" dirty="0"/>
              <a:t>付録</a:t>
            </a:r>
            <a:r>
              <a:rPr lang="en-US" altLang="ja-JP" dirty="0"/>
              <a:t>】</a:t>
            </a:r>
            <a:r>
              <a:rPr lang="ja-JP" altLang="en-US" dirty="0"/>
              <a:t>主成分分析</a:t>
            </a:r>
            <a:r>
              <a:rPr lang="en-US" altLang="ja-JP" dirty="0"/>
              <a:t>[4]</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3585C213-108A-46F8-E260-061A0FAA1A31}"/>
                  </a:ext>
                </a:extLst>
              </p:cNvPr>
              <p:cNvSpPr txBox="1"/>
              <p:nvPr/>
            </p:nvSpPr>
            <p:spPr>
              <a:xfrm>
                <a:off x="428646" y="1048109"/>
                <a:ext cx="11278671" cy="1234120"/>
              </a:xfrm>
              <a:prstGeom prst="rect">
                <a:avLst/>
              </a:prstGeom>
              <a:noFill/>
            </p:spPr>
            <p:txBody>
              <a:bodyPr wrap="square" rtlCol="0">
                <a:spAutoFit/>
              </a:bodyPr>
              <a:lstStyle/>
              <a:p>
                <a:r>
                  <a:rPr kumimoji="1" lang="ja-JP" altLang="en-US"/>
                  <a:t>主成分分析はデータの分散が最大になる方向への線形変換を求める方法である。</a:t>
                </a:r>
                <a:endParaRPr kumimoji="1" lang="en-US" altLang="ja-JP"/>
              </a:p>
              <a:p>
                <a:endParaRPr kumimoji="1" lang="en-US" altLang="ja-JP"/>
              </a:p>
              <a:p>
                <a:r>
                  <a:rPr kumimoji="1" lang="en-US" altLang="ja-JP"/>
                  <a:t>D</a:t>
                </a:r>
                <a:r>
                  <a:rPr kumimoji="1" lang="ja-JP" altLang="en-US"/>
                  <a:t>次元のデータがＮ個あるとする。</a:t>
                </a:r>
                <a14:m>
                  <m:oMath xmlns:m="http://schemas.openxmlformats.org/officeDocument/2006/math">
                    <m:r>
                      <a:rPr kumimoji="1" lang="en-US" altLang="ja-JP" i="1" dirty="0" smtClean="0">
                        <a:latin typeface="Cambria Math" panose="02040503050406030204" pitchFamily="18" charset="0"/>
                      </a:rPr>
                      <m:t>𝑑</m:t>
                    </m:r>
                  </m:oMath>
                </a14:m>
                <a:r>
                  <a:rPr kumimoji="1" lang="ja-JP" altLang="en-US"/>
                  <a:t>次元目で、データラベル</a:t>
                </a:r>
                <a14:m>
                  <m:oMath xmlns:m="http://schemas.openxmlformats.org/officeDocument/2006/math">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𝑖</m:t>
                    </m:r>
                  </m:oMath>
                </a14:m>
                <a:r>
                  <a:rPr lang="ja-JP" altLang="en-US"/>
                  <a:t>のデータを</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𝑖𝑑</m:t>
                        </m:r>
                      </m:sub>
                    </m:sSub>
                  </m:oMath>
                </a14:m>
                <a:r>
                  <a:rPr lang="ja-JP" altLang="en-US"/>
                  <a:t>とし、データ全体を以下のような行列</a:t>
                </a:r>
                <a14:m>
                  <m:oMath xmlns:m="http://schemas.openxmlformats.org/officeDocument/2006/math">
                    <m:acc>
                      <m:accPr>
                        <m:chr m:val="̅"/>
                        <m:ctrlPr>
                          <a:rPr kumimoji="1" lang="en-US" altLang="ja-JP" b="0" i="1" dirty="0" smtClean="0">
                            <a:latin typeface="Cambria Math" panose="02040503050406030204" pitchFamily="18" charset="0"/>
                          </a:rPr>
                        </m:ctrlPr>
                      </m:accPr>
                      <m:e>
                        <m:r>
                          <a:rPr lang="en-US" altLang="ja-JP" i="1" dirty="0">
                            <a:latin typeface="Cambria Math" panose="02040503050406030204" pitchFamily="18" charset="0"/>
                          </a:rPr>
                          <m:t>𝑋</m:t>
                        </m:r>
                      </m:e>
                    </m:acc>
                  </m:oMath>
                </a14:m>
                <a:r>
                  <a:rPr lang="ja-JP" altLang="en-US"/>
                  <a:t>で表す（</a:t>
                </a:r>
                <a14:m>
                  <m:oMath xmlns:m="http://schemas.openxmlformats.org/officeDocument/2006/math">
                    <m:r>
                      <a:rPr lang="en-US" altLang="ja-JP" b="0" i="1" smtClean="0">
                        <a:latin typeface="Cambria Math" panose="02040503050406030204" pitchFamily="18" charset="0"/>
                      </a:rPr>
                      <m:t>𝑑</m:t>
                    </m:r>
                    <m:r>
                      <a:rPr lang="en-US" altLang="ja-JP" b="0" i="1" smtClean="0">
                        <a:latin typeface="Cambria Math" panose="02040503050406030204" pitchFamily="18" charset="0"/>
                      </a:rPr>
                      <m:t>=1,…,</m:t>
                    </m:r>
                    <m:r>
                      <a:rPr lang="en-US" altLang="ja-JP" b="0" i="1" smtClean="0">
                        <a:latin typeface="Cambria Math" panose="02040503050406030204" pitchFamily="18" charset="0"/>
                      </a:rPr>
                      <m:t>𝐷</m:t>
                    </m:r>
                    <m:r>
                      <a:rPr lang="en-US" altLang="ja-JP" b="0" i="1" smtClean="0">
                        <a:latin typeface="Cambria Math" panose="02040503050406030204" pitchFamily="18" charset="0"/>
                      </a:rPr>
                      <m:t>   ,</m:t>
                    </m:r>
                    <m:r>
                      <a:rPr lang="en-US" altLang="ja-JP" b="0" i="1" smtClean="0">
                        <a:latin typeface="Cambria Math" panose="02040503050406030204" pitchFamily="18" charset="0"/>
                      </a:rPr>
                      <m:t>𝑖</m:t>
                    </m:r>
                    <m:r>
                      <a:rPr lang="en-US" altLang="ja-JP" b="0" i="1" smtClean="0">
                        <a:latin typeface="Cambria Math" panose="02040503050406030204" pitchFamily="18" charset="0"/>
                      </a:rPr>
                      <m:t>=1,…,</m:t>
                    </m:r>
                    <m:r>
                      <a:rPr lang="en-US" altLang="ja-JP" b="0" i="1" smtClean="0">
                        <a:latin typeface="Cambria Math" panose="02040503050406030204" pitchFamily="18" charset="0"/>
                      </a:rPr>
                      <m:t>𝑁</m:t>
                    </m:r>
                  </m:oMath>
                </a14:m>
                <a:r>
                  <a:rPr lang="ja-JP" altLang="en-US"/>
                  <a:t>）。</a:t>
                </a:r>
                <a:endParaRPr lang="en-US" altLang="ja-JP"/>
              </a:p>
            </p:txBody>
          </p:sp>
        </mc:Choice>
        <mc:Fallback xmlns="">
          <p:sp>
            <p:nvSpPr>
              <p:cNvPr id="3" name="テキスト ボックス 2">
                <a:extLst>
                  <a:ext uri="{FF2B5EF4-FFF2-40B4-BE49-F238E27FC236}">
                    <a16:creationId xmlns:a16="http://schemas.microsoft.com/office/drawing/2014/main" id="{3585C213-108A-46F8-E260-061A0FAA1A31}"/>
                  </a:ext>
                </a:extLst>
              </p:cNvPr>
              <p:cNvSpPr txBox="1">
                <a:spLocks noRot="1" noChangeAspect="1" noMove="1" noResize="1" noEditPoints="1" noAdjustHandles="1" noChangeArrowheads="1" noChangeShapeType="1" noTextEdit="1"/>
              </p:cNvSpPr>
              <p:nvPr/>
            </p:nvSpPr>
            <p:spPr>
              <a:xfrm>
                <a:off x="428646" y="1048109"/>
                <a:ext cx="11278671" cy="1234120"/>
              </a:xfrm>
              <a:prstGeom prst="rect">
                <a:avLst/>
              </a:prstGeom>
              <a:blipFill>
                <a:blip r:embed="rId3"/>
                <a:stretch>
                  <a:fillRect l="-432" t="-2970" r="-54" b="-49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596DE858-5290-B85C-77F1-B887A0E46EA1}"/>
                  </a:ext>
                </a:extLst>
              </p:cNvPr>
              <p:cNvSpPr txBox="1"/>
              <p:nvPr/>
            </p:nvSpPr>
            <p:spPr>
              <a:xfrm>
                <a:off x="4733332" y="2406829"/>
                <a:ext cx="2125774" cy="81022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rPr>
                          </m:ctrlPr>
                        </m:sSubPr>
                        <m:e>
                          <m:acc>
                            <m:accPr>
                              <m:chr m:val="̅"/>
                              <m:ctrlPr>
                                <a:rPr lang="en-US" altLang="ja-JP" b="0" i="1" smtClean="0">
                                  <a:latin typeface="Cambria Math" panose="02040503050406030204" pitchFamily="18" charset="0"/>
                                </a:rPr>
                              </m:ctrlPr>
                            </m:accPr>
                            <m:e>
                              <m:r>
                                <a:rPr lang="en-US" altLang="ja-JP" b="0" i="1" smtClean="0">
                                  <a:latin typeface="Cambria Math" panose="02040503050406030204" pitchFamily="18" charset="0"/>
                                </a:rPr>
                                <m:t>𝑋</m:t>
                              </m:r>
                            </m:e>
                          </m:acc>
                        </m:e>
                        <m:sub>
                          <m:r>
                            <a:rPr lang="en-US" altLang="ja-JP" b="0" i="1" smtClean="0">
                              <a:latin typeface="Cambria Math" panose="02040503050406030204" pitchFamily="18" charset="0"/>
                            </a:rPr>
                            <m:t>𝑖𝑑</m:t>
                          </m:r>
                        </m:sub>
                      </m:sSub>
                      <m:r>
                        <a:rPr lang="en-US" altLang="ja-JP"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𝑖𝑑</m:t>
                          </m:r>
                        </m:sub>
                      </m:sSub>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1</m:t>
                          </m:r>
                        </m:num>
                        <m:den>
                          <m:r>
                            <a:rPr lang="en-US" altLang="ja-JP" b="0" i="1" smtClean="0">
                              <a:latin typeface="Cambria Math" panose="02040503050406030204" pitchFamily="18" charset="0"/>
                            </a:rPr>
                            <m:t>𝑁</m:t>
                          </m:r>
                        </m:den>
                      </m:f>
                      <m:nary>
                        <m:naryPr>
                          <m:chr m:val="∑"/>
                          <m:ctrlPr>
                            <a:rPr lang="en-US" altLang="ja-JP" b="0" i="1" smtClean="0">
                              <a:latin typeface="Cambria Math" panose="02040503050406030204" pitchFamily="18" charset="0"/>
                            </a:rPr>
                          </m:ctrlPr>
                        </m:naryPr>
                        <m:sub>
                          <m:r>
                            <m:rPr>
                              <m:brk m:alnAt="23"/>
                            </m:rPr>
                            <a:rPr lang="en-US" altLang="ja-JP" b="0" i="1" smtClean="0">
                              <a:latin typeface="Cambria Math" panose="02040503050406030204" pitchFamily="18" charset="0"/>
                            </a:rPr>
                            <m:t>𝑗</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𝑁</m:t>
                          </m:r>
                        </m:sup>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𝑗𝑑</m:t>
                              </m:r>
                            </m:sub>
                          </m:sSub>
                        </m:e>
                      </m:nary>
                    </m:oMath>
                  </m:oMathPara>
                </a14:m>
                <a:endParaRPr lang="en-US" altLang="ja-JP" b="0" i="1"/>
              </a:p>
            </p:txBody>
          </p:sp>
        </mc:Choice>
        <mc:Fallback xmlns="">
          <p:sp>
            <p:nvSpPr>
              <p:cNvPr id="6" name="テキスト ボックス 5">
                <a:extLst>
                  <a:ext uri="{FF2B5EF4-FFF2-40B4-BE49-F238E27FC236}">
                    <a16:creationId xmlns:a16="http://schemas.microsoft.com/office/drawing/2014/main" id="{596DE858-5290-B85C-77F1-B887A0E46EA1}"/>
                  </a:ext>
                </a:extLst>
              </p:cNvPr>
              <p:cNvSpPr txBox="1">
                <a:spLocks noRot="1" noChangeAspect="1" noMove="1" noResize="1" noEditPoints="1" noAdjustHandles="1" noChangeArrowheads="1" noChangeShapeType="1" noTextEdit="1"/>
              </p:cNvSpPr>
              <p:nvPr/>
            </p:nvSpPr>
            <p:spPr>
              <a:xfrm>
                <a:off x="4733332" y="2406829"/>
                <a:ext cx="2125774" cy="81022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187CC633-1774-C15E-6AD4-040315C8A2FE}"/>
                  </a:ext>
                </a:extLst>
              </p:cNvPr>
              <p:cNvSpPr txBox="1"/>
              <p:nvPr/>
            </p:nvSpPr>
            <p:spPr>
              <a:xfrm>
                <a:off x="428645" y="3341652"/>
                <a:ext cx="11278671" cy="369332"/>
              </a:xfrm>
              <a:prstGeom prst="rect">
                <a:avLst/>
              </a:prstGeom>
              <a:noFill/>
            </p:spPr>
            <p:txBody>
              <a:bodyPr wrap="square" rtlCol="0">
                <a:spAutoFit/>
              </a:bodyPr>
              <a:lstStyle/>
              <a:p>
                <a:r>
                  <a:rPr lang="ja-JP" altLang="en-US"/>
                  <a:t>この時、</a:t>
                </a:r>
                <a:r>
                  <a:rPr lang="en-US" altLang="ja-JP"/>
                  <a:t> </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𝑋</m:t>
                        </m:r>
                      </m:e>
                      <m:sub>
                        <m:r>
                          <a:rPr lang="en-US" altLang="ja-JP" b="0" i="1" smtClean="0">
                            <a:latin typeface="Cambria Math" panose="02040503050406030204" pitchFamily="18" charset="0"/>
                          </a:rPr>
                          <m:t>𝑖𝑑</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𝑖𝑑</m:t>
                        </m:r>
                      </m:sub>
                    </m:sSub>
                    <m:r>
                      <a:rPr lang="ja-JP" altLang="en-US" i="1" smtClean="0">
                        <a:latin typeface="Cambria Math" panose="02040503050406030204" pitchFamily="18" charset="0"/>
                      </a:rPr>
                      <m:t>の</m:t>
                    </m:r>
                  </m:oMath>
                </a14:m>
                <a:r>
                  <a:rPr lang="ja-JP" altLang="en-US"/>
                  <a:t>分散共分散行列</a:t>
                </a:r>
                <a14:m>
                  <m:oMath xmlns:m="http://schemas.openxmlformats.org/officeDocument/2006/math">
                    <m:r>
                      <m:rPr>
                        <m:sty m:val="p"/>
                      </m:rPr>
                      <a:rPr lang="en-US" altLang="ja-JP" b="0" i="0" smtClean="0">
                        <a:latin typeface="Cambria Math" panose="02040503050406030204" pitchFamily="18" charset="0"/>
                      </a:rPr>
                      <m:t>Σ</m:t>
                    </m:r>
                  </m:oMath>
                </a14:m>
                <a:r>
                  <a:rPr lang="ja-JP" altLang="en-US"/>
                  <a:t>は以下のように表される。</a:t>
                </a:r>
                <a:endParaRPr lang="en-US" altLang="ja-JP"/>
              </a:p>
            </p:txBody>
          </p:sp>
        </mc:Choice>
        <mc:Fallback xmlns="">
          <p:sp>
            <p:nvSpPr>
              <p:cNvPr id="7" name="テキスト ボックス 6">
                <a:extLst>
                  <a:ext uri="{FF2B5EF4-FFF2-40B4-BE49-F238E27FC236}">
                    <a16:creationId xmlns:a16="http://schemas.microsoft.com/office/drawing/2014/main" id="{187CC633-1774-C15E-6AD4-040315C8A2FE}"/>
                  </a:ext>
                </a:extLst>
              </p:cNvPr>
              <p:cNvSpPr txBox="1">
                <a:spLocks noRot="1" noChangeAspect="1" noMove="1" noResize="1" noEditPoints="1" noAdjustHandles="1" noChangeArrowheads="1" noChangeShapeType="1" noTextEdit="1"/>
              </p:cNvSpPr>
              <p:nvPr/>
            </p:nvSpPr>
            <p:spPr>
              <a:xfrm>
                <a:off x="428645" y="3341652"/>
                <a:ext cx="11278671" cy="369332"/>
              </a:xfrm>
              <a:prstGeom prst="rect">
                <a:avLst/>
              </a:prstGeom>
              <a:blipFill>
                <a:blip r:embed="rId5"/>
                <a:stretch>
                  <a:fillRect l="-432" t="-6557" b="-262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2042FF8E-8A95-EF23-396C-FA21FDC58220}"/>
                  </a:ext>
                </a:extLst>
              </p:cNvPr>
              <p:cNvSpPr txBox="1"/>
              <p:nvPr/>
            </p:nvSpPr>
            <p:spPr>
              <a:xfrm>
                <a:off x="4733332" y="3835585"/>
                <a:ext cx="1139799"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b="0" i="0" smtClean="0">
                          <a:latin typeface="Cambria Math" panose="02040503050406030204" pitchFamily="18" charset="0"/>
                        </a:rPr>
                        <m:t>Σ</m:t>
                      </m:r>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𝑁</m:t>
                          </m:r>
                        </m:den>
                      </m:f>
                      <m:sSup>
                        <m:sSupPr>
                          <m:ctrlPr>
                            <a:rPr kumimoji="1" lang="en-US" altLang="ja-JP" b="0" i="1" smtClean="0">
                              <a:latin typeface="Cambria Math" panose="02040503050406030204" pitchFamily="18" charset="0"/>
                            </a:rPr>
                          </m:ctrlPr>
                        </m:sSupPr>
                        <m:e>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𝑋</m:t>
                              </m:r>
                            </m:e>
                          </m:acc>
                        </m:e>
                        <m:sup>
                          <m:r>
                            <a:rPr kumimoji="1" lang="en-US" altLang="ja-JP" b="0" i="1" smtClean="0">
                              <a:latin typeface="Cambria Math" panose="02040503050406030204" pitchFamily="18" charset="0"/>
                            </a:rPr>
                            <m:t>𝑇</m:t>
                          </m:r>
                        </m:sup>
                      </m:sSup>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𝑋</m:t>
                          </m:r>
                        </m:e>
                      </m:acc>
                    </m:oMath>
                  </m:oMathPara>
                </a14:m>
                <a:endParaRPr kumimoji="1" lang="ja-JP" altLang="en-US"/>
              </a:p>
            </p:txBody>
          </p:sp>
        </mc:Choice>
        <mc:Fallback xmlns="">
          <p:sp>
            <p:nvSpPr>
              <p:cNvPr id="8" name="テキスト ボックス 7">
                <a:extLst>
                  <a:ext uri="{FF2B5EF4-FFF2-40B4-BE49-F238E27FC236}">
                    <a16:creationId xmlns:a16="http://schemas.microsoft.com/office/drawing/2014/main" id="{2042FF8E-8A95-EF23-396C-FA21FDC58220}"/>
                  </a:ext>
                </a:extLst>
              </p:cNvPr>
              <p:cNvSpPr txBox="1">
                <a:spLocks noRot="1" noChangeAspect="1" noMove="1" noResize="1" noEditPoints="1" noAdjustHandles="1" noChangeArrowheads="1" noChangeShapeType="1" noTextEdit="1"/>
              </p:cNvSpPr>
              <p:nvPr/>
            </p:nvSpPr>
            <p:spPr>
              <a:xfrm>
                <a:off x="4733332" y="3835585"/>
                <a:ext cx="1139799" cy="51860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63971E3E-64BD-8232-9142-AB8D7AD21E20}"/>
                  </a:ext>
                </a:extLst>
              </p:cNvPr>
              <p:cNvSpPr txBox="1"/>
              <p:nvPr/>
            </p:nvSpPr>
            <p:spPr>
              <a:xfrm>
                <a:off x="428644" y="4478790"/>
                <a:ext cx="11278671" cy="465512"/>
              </a:xfrm>
              <a:prstGeom prst="rect">
                <a:avLst/>
              </a:prstGeom>
              <a:noFill/>
            </p:spPr>
            <p:txBody>
              <a:bodyPr wrap="square" rtlCol="0">
                <a:spAutoFit/>
              </a:bodyPr>
              <a:lstStyle/>
              <a:p>
                <a:r>
                  <a:rPr lang="ja-JP" altLang="en-US"/>
                  <a:t>各データの</a:t>
                </a:r>
                <a14:m>
                  <m:oMath xmlns:m="http://schemas.openxmlformats.org/officeDocument/2006/math">
                    <m:r>
                      <a:rPr lang="en-US" altLang="ja-JP" b="0" i="1" smtClean="0">
                        <a:latin typeface="Cambria Math" panose="02040503050406030204" pitchFamily="18" charset="0"/>
                      </a:rPr>
                      <m:t>𝑗</m:t>
                    </m:r>
                  </m:oMath>
                </a14:m>
                <a:r>
                  <a:rPr lang="ja-JP" altLang="en-US"/>
                  <a:t>次元目の値は線形変換により係数ベクトル</a:t>
                </a:r>
                <a14:m>
                  <m:oMath xmlns:m="http://schemas.openxmlformats.org/officeDocument/2006/math">
                    <m:sSub>
                      <m:sSubPr>
                        <m:ctrlPr>
                          <a:rPr lang="en-US" altLang="ja-JP" b="1" i="1" smtClean="0">
                            <a:latin typeface="Cambria Math" panose="02040503050406030204" pitchFamily="18" charset="0"/>
                          </a:rPr>
                        </m:ctrlPr>
                      </m:sSubPr>
                      <m:e>
                        <m:r>
                          <a:rPr lang="en-US" altLang="ja-JP" b="1" i="1" smtClean="0">
                            <a:latin typeface="Cambria Math" panose="02040503050406030204" pitchFamily="18" charset="0"/>
                          </a:rPr>
                          <m:t>𝒂</m:t>
                        </m:r>
                      </m:e>
                      <m:sub>
                        <m:r>
                          <a:rPr lang="en-US" altLang="ja-JP" b="0" i="1" smtClean="0">
                            <a:latin typeface="Cambria Math" panose="02040503050406030204" pitchFamily="18" charset="0"/>
                          </a:rPr>
                          <m:t>𝑗</m:t>
                        </m:r>
                      </m:sub>
                    </m:sSub>
                    <m:r>
                      <a:rPr lang="en-US" altLang="ja-JP" b="1" i="1" smtClean="0">
                        <a:latin typeface="Cambria Math" panose="02040503050406030204" pitchFamily="18" charset="0"/>
                      </a:rPr>
                      <m:t>=</m:t>
                    </m:r>
                    <m:sSup>
                      <m:sSupPr>
                        <m:ctrlPr>
                          <a:rPr lang="en-US" altLang="ja-JP" b="1" i="1" smtClean="0">
                            <a:latin typeface="Cambria Math" panose="02040503050406030204" pitchFamily="18" charset="0"/>
                          </a:rPr>
                        </m:ctrlPr>
                      </m:sSupPr>
                      <m:e>
                        <m:d>
                          <m:dPr>
                            <m:ctrlPr>
                              <a:rPr lang="en-US" altLang="ja-JP" b="1"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𝑎</m:t>
                                </m:r>
                              </m:e>
                              <m:sub>
                                <m:r>
                                  <a:rPr lang="en-US" altLang="ja-JP" b="0" i="1" smtClean="0">
                                    <a:latin typeface="Cambria Math" panose="02040503050406030204" pitchFamily="18" charset="0"/>
                                  </a:rPr>
                                  <m:t>𝑗</m:t>
                                </m:r>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𝑎</m:t>
                                </m:r>
                              </m:e>
                              <m:sub>
                                <m:r>
                                  <a:rPr lang="en-US" altLang="ja-JP" b="0" i="1" smtClean="0">
                                    <a:latin typeface="Cambria Math" panose="02040503050406030204" pitchFamily="18" charset="0"/>
                                  </a:rPr>
                                  <m:t>𝑗𝑑</m:t>
                                </m:r>
                              </m:sub>
                            </m:sSub>
                          </m:e>
                        </m:d>
                      </m:e>
                      <m:sup>
                        <m:r>
                          <a:rPr lang="en-US" altLang="ja-JP" b="1" i="1" smtClean="0">
                            <a:latin typeface="Cambria Math" panose="02040503050406030204" pitchFamily="18" charset="0"/>
                          </a:rPr>
                          <m:t>⊤</m:t>
                        </m:r>
                      </m:sup>
                    </m:sSup>
                  </m:oMath>
                </a14:m>
                <a:r>
                  <a:rPr lang="ja-JP" altLang="en-US"/>
                  <a:t>を用いて、以下のように書ける</a:t>
                </a:r>
                <a:endParaRPr lang="en-US" altLang="ja-JP" b="1"/>
              </a:p>
            </p:txBody>
          </p:sp>
        </mc:Choice>
        <mc:Fallback xmlns="">
          <p:sp>
            <p:nvSpPr>
              <p:cNvPr id="9" name="テキスト ボックス 8">
                <a:extLst>
                  <a:ext uri="{FF2B5EF4-FFF2-40B4-BE49-F238E27FC236}">
                    <a16:creationId xmlns:a16="http://schemas.microsoft.com/office/drawing/2014/main" id="{63971E3E-64BD-8232-9142-AB8D7AD21E20}"/>
                  </a:ext>
                </a:extLst>
              </p:cNvPr>
              <p:cNvSpPr txBox="1">
                <a:spLocks noRot="1" noChangeAspect="1" noMove="1" noResize="1" noEditPoints="1" noAdjustHandles="1" noChangeArrowheads="1" noChangeShapeType="1" noTextEdit="1"/>
              </p:cNvSpPr>
              <p:nvPr/>
            </p:nvSpPr>
            <p:spPr>
              <a:xfrm>
                <a:off x="428644" y="4478790"/>
                <a:ext cx="11278671" cy="465512"/>
              </a:xfrm>
              <a:prstGeom prst="rect">
                <a:avLst/>
              </a:prstGeom>
              <a:blipFill>
                <a:blip r:embed="rId7"/>
                <a:stretch>
                  <a:fillRect l="-432" b="-184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2193FA0A-6592-B49F-C161-872365BE7787}"/>
                  </a:ext>
                </a:extLst>
              </p:cNvPr>
              <p:cNvSpPr txBox="1"/>
              <p:nvPr/>
            </p:nvSpPr>
            <p:spPr>
              <a:xfrm>
                <a:off x="4733332" y="5073755"/>
                <a:ext cx="926600" cy="30437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1" i="1" smtClean="0">
                              <a:latin typeface="Cambria Math" panose="02040503050406030204" pitchFamily="18" charset="0"/>
                            </a:rPr>
                            <m:t>𝒔</m:t>
                          </m:r>
                        </m:e>
                        <m:sub>
                          <m:r>
                            <a:rPr kumimoji="1" lang="en-US" altLang="ja-JP" b="0" i="1" smtClean="0">
                              <a:latin typeface="Cambria Math" panose="02040503050406030204" pitchFamily="18" charset="0"/>
                            </a:rPr>
                            <m:t>𝑗</m:t>
                          </m:r>
                        </m:sub>
                      </m:sSub>
                      <m:r>
                        <a:rPr kumimoji="1" lang="en-US" altLang="ja-JP" b="0" i="1" smtClean="0">
                          <a:latin typeface="Cambria Math" panose="02040503050406030204" pitchFamily="18" charset="0"/>
                        </a:rPr>
                        <m:t>=</m:t>
                      </m:r>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𝑋</m:t>
                          </m:r>
                        </m:e>
                      </m:acc>
                      <m:sSub>
                        <m:sSubPr>
                          <m:ctrlPr>
                            <a:rPr kumimoji="1" lang="en-US" altLang="ja-JP" b="0" i="1" smtClean="0">
                              <a:latin typeface="Cambria Math" panose="02040503050406030204" pitchFamily="18" charset="0"/>
                            </a:rPr>
                          </m:ctrlPr>
                        </m:sSubPr>
                        <m:e>
                          <m:r>
                            <a:rPr kumimoji="1" lang="en-US" altLang="ja-JP" b="1" i="1" smtClean="0">
                              <a:latin typeface="Cambria Math" panose="02040503050406030204" pitchFamily="18" charset="0"/>
                            </a:rPr>
                            <m:t>𝒂</m:t>
                          </m:r>
                        </m:e>
                        <m:sub>
                          <m:r>
                            <a:rPr kumimoji="1" lang="en-US" altLang="ja-JP" b="0" i="1" smtClean="0">
                              <a:latin typeface="Cambria Math" panose="02040503050406030204" pitchFamily="18" charset="0"/>
                            </a:rPr>
                            <m:t>𝑗</m:t>
                          </m:r>
                        </m:sub>
                      </m:sSub>
                    </m:oMath>
                  </m:oMathPara>
                </a14:m>
                <a:endParaRPr kumimoji="1" lang="ja-JP" altLang="en-US"/>
              </a:p>
            </p:txBody>
          </p:sp>
        </mc:Choice>
        <mc:Fallback xmlns="">
          <p:sp>
            <p:nvSpPr>
              <p:cNvPr id="10" name="テキスト ボックス 9">
                <a:extLst>
                  <a:ext uri="{FF2B5EF4-FFF2-40B4-BE49-F238E27FC236}">
                    <a16:creationId xmlns:a16="http://schemas.microsoft.com/office/drawing/2014/main" id="{2193FA0A-6592-B49F-C161-872365BE7787}"/>
                  </a:ext>
                </a:extLst>
              </p:cNvPr>
              <p:cNvSpPr txBox="1">
                <a:spLocks noRot="1" noChangeAspect="1" noMove="1" noResize="1" noEditPoints="1" noAdjustHandles="1" noChangeArrowheads="1" noChangeShapeType="1" noTextEdit="1"/>
              </p:cNvSpPr>
              <p:nvPr/>
            </p:nvSpPr>
            <p:spPr>
              <a:xfrm>
                <a:off x="4733332" y="5073755"/>
                <a:ext cx="926600" cy="304379"/>
              </a:xfrm>
              <a:prstGeom prst="rect">
                <a:avLst/>
              </a:prstGeom>
              <a:blipFill>
                <a:blip r:embed="rId8"/>
                <a:stretch>
                  <a:fillRect l="-2632" t="-2000" r="-9868" b="-24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2C125CDF-BF22-7949-DA58-FB1ACA3C954A}"/>
                  </a:ext>
                </a:extLst>
              </p:cNvPr>
              <p:cNvSpPr txBox="1"/>
              <p:nvPr/>
            </p:nvSpPr>
            <p:spPr>
              <a:xfrm>
                <a:off x="456664" y="5507587"/>
                <a:ext cx="11278671" cy="369332"/>
              </a:xfrm>
              <a:prstGeom prst="rect">
                <a:avLst/>
              </a:prstGeom>
              <a:noFill/>
            </p:spPr>
            <p:txBody>
              <a:bodyPr wrap="square" rtlCol="0">
                <a:spAutoFit/>
              </a:bodyPr>
              <a:lstStyle/>
              <a:p>
                <a:r>
                  <a:rPr lang="ja-JP" altLang="en-US"/>
                  <a:t>したがって、線形</a:t>
                </a:r>
                <a14:m>
                  <m:oMath xmlns:m="http://schemas.openxmlformats.org/officeDocument/2006/math">
                    <m:r>
                      <a:rPr lang="ja-JP" altLang="en-US" b="0" i="1" dirty="0">
                        <a:latin typeface="Cambria Math" panose="02040503050406030204" pitchFamily="18" charset="0"/>
                      </a:rPr>
                      <m:t>変換</m:t>
                    </m:r>
                    <m:r>
                      <a:rPr lang="ja-JP" altLang="en-US" i="1" dirty="0" smtClean="0">
                        <a:latin typeface="Cambria Math" panose="02040503050406030204" pitchFamily="18" charset="0"/>
                      </a:rPr>
                      <m:t>後の</m:t>
                    </m:r>
                    <m:r>
                      <a:rPr lang="en-US" altLang="ja-JP" b="0" i="1" smtClean="0">
                        <a:latin typeface="Cambria Math" panose="02040503050406030204" pitchFamily="18" charset="0"/>
                      </a:rPr>
                      <m:t>𝑗</m:t>
                    </m:r>
                  </m:oMath>
                </a14:m>
                <a:r>
                  <a:rPr lang="ja-JP" altLang="en-US"/>
                  <a:t>次元目の軸に関する分散は以下のように計算できる。</a:t>
                </a:r>
                <a:endParaRPr lang="en-US" altLang="ja-JP"/>
              </a:p>
            </p:txBody>
          </p:sp>
        </mc:Choice>
        <mc:Fallback xmlns="">
          <p:sp>
            <p:nvSpPr>
              <p:cNvPr id="11" name="テキスト ボックス 10">
                <a:extLst>
                  <a:ext uri="{FF2B5EF4-FFF2-40B4-BE49-F238E27FC236}">
                    <a16:creationId xmlns:a16="http://schemas.microsoft.com/office/drawing/2014/main" id="{2C125CDF-BF22-7949-DA58-FB1ACA3C954A}"/>
                  </a:ext>
                </a:extLst>
              </p:cNvPr>
              <p:cNvSpPr txBox="1">
                <a:spLocks noRot="1" noChangeAspect="1" noMove="1" noResize="1" noEditPoints="1" noAdjustHandles="1" noChangeArrowheads="1" noChangeShapeType="1" noTextEdit="1"/>
              </p:cNvSpPr>
              <p:nvPr/>
            </p:nvSpPr>
            <p:spPr>
              <a:xfrm>
                <a:off x="456664" y="5507587"/>
                <a:ext cx="11278671" cy="369332"/>
              </a:xfrm>
              <a:prstGeom prst="rect">
                <a:avLst/>
              </a:prstGeom>
              <a:blipFill>
                <a:blip r:embed="rId9"/>
                <a:stretch>
                  <a:fillRect l="-486" t="-6557" b="-262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684E2480-5444-2C80-4321-568DF013D8A7}"/>
                  </a:ext>
                </a:extLst>
              </p:cNvPr>
              <p:cNvSpPr txBox="1"/>
              <p:nvPr/>
            </p:nvSpPr>
            <p:spPr>
              <a:xfrm>
                <a:off x="4733332" y="6006372"/>
                <a:ext cx="2458302" cy="32829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ja-JP" i="1" smtClean="0">
                          <a:latin typeface="Cambria Math" panose="02040503050406030204" pitchFamily="18" charset="0"/>
                        </a:rPr>
                        <m:t>Var</m:t>
                      </m:r>
                      <m:d>
                        <m:dPr>
                          <m:ctrlPr>
                            <a:rPr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1" i="1" smtClean="0">
                                  <a:latin typeface="Cambria Math" panose="02040503050406030204" pitchFamily="18" charset="0"/>
                                </a:rPr>
                                <m:t>𝒔</m:t>
                              </m:r>
                            </m:e>
                            <m:sub>
                              <m:r>
                                <a:rPr kumimoji="1" lang="en-US" altLang="ja-JP" b="0" i="1" smtClean="0">
                                  <a:latin typeface="Cambria Math" panose="02040503050406030204" pitchFamily="18" charset="0"/>
                                </a:rPr>
                                <m:t>𝑗</m:t>
                              </m:r>
                            </m:sub>
                          </m:sSub>
                        </m:e>
                      </m:d>
                      <m:r>
                        <a:rPr kumimoji="1" lang="en-US" altLang="ja-JP" b="0" i="1" smtClean="0">
                          <a:latin typeface="Cambria Math" panose="02040503050406030204" pitchFamily="18" charset="0"/>
                        </a:rPr>
                        <m:t>=</m:t>
                      </m:r>
                      <m:sSubSup>
                        <m:sSubSupPr>
                          <m:ctrlPr>
                            <a:rPr kumimoji="1" lang="en-US" altLang="ja-JP" b="0" i="1" smtClean="0">
                              <a:latin typeface="Cambria Math" panose="02040503050406030204" pitchFamily="18" charset="0"/>
                            </a:rPr>
                          </m:ctrlPr>
                        </m:sSubSupPr>
                        <m:e>
                          <m:r>
                            <a:rPr kumimoji="1" lang="en-US" altLang="ja-JP" b="1" i="1" smtClean="0">
                              <a:latin typeface="Cambria Math" panose="02040503050406030204" pitchFamily="18" charset="0"/>
                            </a:rPr>
                            <m:t>𝒔</m:t>
                          </m:r>
                        </m:e>
                        <m:sub>
                          <m:r>
                            <a:rPr kumimoji="1" lang="en-US" altLang="ja-JP" b="0" i="1" smtClean="0">
                              <a:latin typeface="Cambria Math" panose="02040503050406030204" pitchFamily="18" charset="0"/>
                            </a:rPr>
                            <m:t>𝑗</m:t>
                          </m:r>
                        </m:sub>
                        <m:sup>
                          <m:r>
                            <a:rPr kumimoji="1" lang="en-US" altLang="ja-JP" b="0" i="1" smtClean="0">
                              <a:latin typeface="Cambria Math" panose="02040503050406030204" pitchFamily="18" charset="0"/>
                            </a:rPr>
                            <m:t>⊤</m:t>
                          </m:r>
                        </m:sup>
                      </m:sSubSup>
                      <m:sSub>
                        <m:sSubPr>
                          <m:ctrlPr>
                            <a:rPr kumimoji="1" lang="en-US" altLang="ja-JP" b="0" i="1" smtClean="0">
                              <a:latin typeface="Cambria Math" panose="02040503050406030204" pitchFamily="18" charset="0"/>
                            </a:rPr>
                          </m:ctrlPr>
                        </m:sSubPr>
                        <m:e>
                          <m:r>
                            <a:rPr kumimoji="1" lang="en-US" altLang="ja-JP" b="1" i="1" smtClean="0">
                              <a:latin typeface="Cambria Math" panose="02040503050406030204" pitchFamily="18" charset="0"/>
                            </a:rPr>
                            <m:t>𝒔</m:t>
                          </m:r>
                        </m:e>
                        <m:sub>
                          <m:r>
                            <a:rPr kumimoji="1" lang="en-US" altLang="ja-JP" b="0" i="1" smtClean="0">
                              <a:latin typeface="Cambria Math" panose="02040503050406030204" pitchFamily="18" charset="0"/>
                            </a:rPr>
                            <m:t>𝑗</m:t>
                          </m:r>
                        </m:sub>
                      </m:sSub>
                      <m:r>
                        <a:rPr kumimoji="1" lang="en-US" altLang="ja-JP" b="0" i="1" smtClean="0">
                          <a:latin typeface="Cambria Math" panose="02040503050406030204" pitchFamily="18" charset="0"/>
                        </a:rPr>
                        <m:t>=</m:t>
                      </m:r>
                      <m:sSubSup>
                        <m:sSubSupPr>
                          <m:ctrlPr>
                            <a:rPr kumimoji="1" lang="en-US" altLang="ja-JP" b="0" i="1" smtClean="0">
                              <a:latin typeface="Cambria Math" panose="02040503050406030204" pitchFamily="18" charset="0"/>
                            </a:rPr>
                          </m:ctrlPr>
                        </m:sSubSupPr>
                        <m:e>
                          <m:r>
                            <a:rPr kumimoji="1" lang="en-US" altLang="ja-JP" b="1" i="1" smtClean="0">
                              <a:latin typeface="Cambria Math" panose="02040503050406030204" pitchFamily="18" charset="0"/>
                            </a:rPr>
                            <m:t>𝒂</m:t>
                          </m:r>
                        </m:e>
                        <m:sub>
                          <m:r>
                            <a:rPr kumimoji="1" lang="en-US" altLang="ja-JP" b="0" i="1" smtClean="0">
                              <a:latin typeface="Cambria Math" panose="02040503050406030204" pitchFamily="18" charset="0"/>
                            </a:rPr>
                            <m:t>𝑗</m:t>
                          </m:r>
                        </m:sub>
                        <m:sup>
                          <m:r>
                            <a:rPr kumimoji="1" lang="en-US" altLang="ja-JP" b="0" i="1" smtClean="0">
                              <a:latin typeface="Cambria Math" panose="02040503050406030204" pitchFamily="18" charset="0"/>
                            </a:rPr>
                            <m:t>⊤</m:t>
                          </m:r>
                        </m:sup>
                      </m:sSubSup>
                      <m:r>
                        <m:rPr>
                          <m:sty m:val="p"/>
                        </m:rPr>
                        <a:rPr kumimoji="1" lang="en-US" altLang="ja-JP" b="0" i="0" smtClean="0">
                          <a:latin typeface="Cambria Math" panose="02040503050406030204" pitchFamily="18" charset="0"/>
                        </a:rPr>
                        <m:t>Σ</m:t>
                      </m:r>
                      <m:sSub>
                        <m:sSubPr>
                          <m:ctrlPr>
                            <a:rPr kumimoji="1" lang="en-US" altLang="ja-JP" b="0" i="1" smtClean="0">
                              <a:latin typeface="Cambria Math" panose="02040503050406030204" pitchFamily="18" charset="0"/>
                            </a:rPr>
                          </m:ctrlPr>
                        </m:sSubPr>
                        <m:e>
                          <m:r>
                            <a:rPr kumimoji="1" lang="en-US" altLang="ja-JP" b="1" i="1" smtClean="0">
                              <a:latin typeface="Cambria Math" panose="02040503050406030204" pitchFamily="18" charset="0"/>
                            </a:rPr>
                            <m:t>𝒂</m:t>
                          </m:r>
                        </m:e>
                        <m:sub>
                          <m:r>
                            <a:rPr kumimoji="1" lang="en-US" altLang="ja-JP" b="0" i="1" smtClean="0">
                              <a:latin typeface="Cambria Math" panose="02040503050406030204" pitchFamily="18" charset="0"/>
                            </a:rPr>
                            <m:t>𝑗</m:t>
                          </m:r>
                        </m:sub>
                      </m:sSub>
                    </m:oMath>
                  </m:oMathPara>
                </a14:m>
                <a:endParaRPr kumimoji="1" lang="ja-JP" altLang="en-US"/>
              </a:p>
            </p:txBody>
          </p:sp>
        </mc:Choice>
        <mc:Fallback xmlns="">
          <p:sp>
            <p:nvSpPr>
              <p:cNvPr id="13" name="テキスト ボックス 12">
                <a:extLst>
                  <a:ext uri="{FF2B5EF4-FFF2-40B4-BE49-F238E27FC236}">
                    <a16:creationId xmlns:a16="http://schemas.microsoft.com/office/drawing/2014/main" id="{684E2480-5444-2C80-4321-568DF013D8A7}"/>
                  </a:ext>
                </a:extLst>
              </p:cNvPr>
              <p:cNvSpPr txBox="1">
                <a:spLocks noRot="1" noChangeAspect="1" noMove="1" noResize="1" noEditPoints="1" noAdjustHandles="1" noChangeArrowheads="1" noChangeShapeType="1" noTextEdit="1"/>
              </p:cNvSpPr>
              <p:nvPr/>
            </p:nvSpPr>
            <p:spPr>
              <a:xfrm>
                <a:off x="4733332" y="6006372"/>
                <a:ext cx="2458302" cy="328295"/>
              </a:xfrm>
              <a:prstGeom prst="rect">
                <a:avLst/>
              </a:prstGeom>
              <a:blipFill>
                <a:blip r:embed="rId10"/>
                <a:stretch>
                  <a:fillRect l="-1485" r="-743" b="-24074"/>
                </a:stretch>
              </a:blipFill>
            </p:spPr>
            <p:txBody>
              <a:bodyPr/>
              <a:lstStyle/>
              <a:p>
                <a:r>
                  <a:rPr lang="en-US">
                    <a:noFill/>
                  </a:rPr>
                  <a:t> </a:t>
                </a:r>
              </a:p>
            </p:txBody>
          </p:sp>
        </mc:Fallback>
      </mc:AlternateContent>
    </p:spTree>
    <p:extLst>
      <p:ext uri="{BB962C8B-B14F-4D97-AF65-F5344CB8AC3E}">
        <p14:creationId xmlns:p14="http://schemas.microsoft.com/office/powerpoint/2010/main" val="31707335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7A398E-83B9-0E61-A9DA-8C7410E2662F}"/>
              </a:ext>
            </a:extLst>
          </p:cNvPr>
          <p:cNvSpPr>
            <a:spLocks noGrp="1"/>
          </p:cNvSpPr>
          <p:nvPr>
            <p:ph type="title"/>
          </p:nvPr>
        </p:nvSpPr>
        <p:spPr/>
        <p:txBody>
          <a:bodyPr/>
          <a:lstStyle/>
          <a:p>
            <a:r>
              <a:rPr lang="en-US" altLang="ja-JP" dirty="0"/>
              <a:t>【</a:t>
            </a:r>
            <a:r>
              <a:rPr lang="ja-JP" altLang="en-US" dirty="0"/>
              <a:t>付録</a:t>
            </a:r>
            <a:r>
              <a:rPr lang="en-US" altLang="ja-JP" dirty="0"/>
              <a:t>】</a:t>
            </a:r>
            <a:r>
              <a:rPr lang="ja-JP" altLang="en-US" dirty="0"/>
              <a:t>主成分分析</a:t>
            </a:r>
            <a:r>
              <a:rPr lang="en-US" altLang="ja-JP" dirty="0"/>
              <a:t>[4]</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3585C213-108A-46F8-E260-061A0FAA1A31}"/>
                  </a:ext>
                </a:extLst>
              </p:cNvPr>
              <p:cNvSpPr txBox="1"/>
              <p:nvPr/>
            </p:nvSpPr>
            <p:spPr>
              <a:xfrm>
                <a:off x="428646" y="1048109"/>
                <a:ext cx="11278671" cy="391646"/>
              </a:xfrm>
              <a:prstGeom prst="rect">
                <a:avLst/>
              </a:prstGeom>
              <a:noFill/>
            </p:spPr>
            <p:txBody>
              <a:bodyPr wrap="square" rtlCol="0">
                <a:spAutoFit/>
              </a:bodyPr>
              <a:lstStyle/>
              <a:p>
                <a:r>
                  <a:rPr lang="ja-JP" altLang="en-US"/>
                  <a:t>よって、ラグランジュの未定乗数を</a:t>
                </a:r>
                <a14:m>
                  <m:oMath xmlns:m="http://schemas.openxmlformats.org/officeDocument/2006/math">
                    <m:r>
                      <a:rPr lang="en-US" altLang="ja-JP" b="0" i="1" smtClean="0">
                        <a:latin typeface="Cambria Math" panose="02040503050406030204" pitchFamily="18" charset="0"/>
                      </a:rPr>
                      <m:t>𝜆</m:t>
                    </m:r>
                  </m:oMath>
                </a14:m>
                <a:r>
                  <a:rPr lang="ja-JP" altLang="en-US"/>
                  <a:t>として、以下の値を最大にする</a:t>
                </a:r>
                <a14:m>
                  <m:oMath xmlns:m="http://schemas.openxmlformats.org/officeDocument/2006/math">
                    <m:sSub>
                      <m:sSubPr>
                        <m:ctrlPr>
                          <a:rPr lang="en-US" altLang="ja-JP" b="1" i="1" smtClean="0">
                            <a:latin typeface="Cambria Math" panose="02040503050406030204" pitchFamily="18" charset="0"/>
                          </a:rPr>
                        </m:ctrlPr>
                      </m:sSubPr>
                      <m:e>
                        <m:r>
                          <a:rPr lang="en-US" altLang="ja-JP" b="1" i="1" smtClean="0">
                            <a:latin typeface="Cambria Math" panose="02040503050406030204" pitchFamily="18" charset="0"/>
                          </a:rPr>
                          <m:t>𝒂</m:t>
                        </m:r>
                      </m:e>
                      <m:sub>
                        <m:r>
                          <a:rPr lang="en-US" altLang="ja-JP" b="0" i="1" smtClean="0">
                            <a:latin typeface="Cambria Math" panose="02040503050406030204" pitchFamily="18" charset="0"/>
                          </a:rPr>
                          <m:t>𝑗</m:t>
                        </m:r>
                      </m:sub>
                    </m:sSub>
                    <m:r>
                      <a:rPr lang="ja-JP" altLang="en-US" b="1" i="1">
                        <a:latin typeface="Cambria Math" panose="02040503050406030204" pitchFamily="18" charset="0"/>
                      </a:rPr>
                      <m:t>を</m:t>
                    </m:r>
                  </m:oMath>
                </a14:m>
                <a:r>
                  <a:rPr lang="ja-JP" altLang="en-US"/>
                  <a:t>計算すればよい</a:t>
                </a:r>
                <a:r>
                  <a:rPr lang="ja-JP" altLang="en-US" b="1"/>
                  <a:t>。</a:t>
                </a:r>
                <a:endParaRPr lang="en-US" altLang="ja-JP"/>
              </a:p>
            </p:txBody>
          </p:sp>
        </mc:Choice>
        <mc:Fallback xmlns="">
          <p:sp>
            <p:nvSpPr>
              <p:cNvPr id="3" name="テキスト ボックス 2">
                <a:extLst>
                  <a:ext uri="{FF2B5EF4-FFF2-40B4-BE49-F238E27FC236}">
                    <a16:creationId xmlns:a16="http://schemas.microsoft.com/office/drawing/2014/main" id="{3585C213-108A-46F8-E260-061A0FAA1A31}"/>
                  </a:ext>
                </a:extLst>
              </p:cNvPr>
              <p:cNvSpPr txBox="1">
                <a:spLocks noRot="1" noChangeAspect="1" noMove="1" noResize="1" noEditPoints="1" noAdjustHandles="1" noChangeArrowheads="1" noChangeShapeType="1" noTextEdit="1"/>
              </p:cNvSpPr>
              <p:nvPr/>
            </p:nvSpPr>
            <p:spPr>
              <a:xfrm>
                <a:off x="428646" y="1048109"/>
                <a:ext cx="11278671" cy="391646"/>
              </a:xfrm>
              <a:prstGeom prst="rect">
                <a:avLst/>
              </a:prstGeom>
              <a:blipFill>
                <a:blip r:embed="rId3"/>
                <a:stretch>
                  <a:fillRect l="-432" t="-7813" b="-218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596DE858-5290-B85C-77F1-B887A0E46EA1}"/>
                  </a:ext>
                </a:extLst>
              </p:cNvPr>
              <p:cNvSpPr txBox="1"/>
              <p:nvPr/>
            </p:nvSpPr>
            <p:spPr>
              <a:xfrm>
                <a:off x="4733332" y="1580391"/>
                <a:ext cx="3015826" cy="32829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𝐿</m:t>
                      </m:r>
                      <m:d>
                        <m:dPr>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1" i="1" smtClean="0">
                                  <a:latin typeface="Cambria Math" panose="02040503050406030204" pitchFamily="18" charset="0"/>
                                </a:rPr>
                                <m:t>𝒂</m:t>
                              </m:r>
                            </m:e>
                            <m:sub>
                              <m:r>
                                <a:rPr lang="en-US" altLang="ja-JP" b="0" i="1" smtClean="0">
                                  <a:latin typeface="Cambria Math" panose="02040503050406030204" pitchFamily="18" charset="0"/>
                                </a:rPr>
                                <m:t>𝑗</m:t>
                              </m:r>
                            </m:sub>
                          </m:sSub>
                        </m:e>
                      </m:d>
                      <m:r>
                        <a:rPr lang="en-US" altLang="ja-JP" i="1" smtClean="0">
                          <a:latin typeface="Cambria Math" panose="02040503050406030204" pitchFamily="18" charset="0"/>
                        </a:rPr>
                        <m:t>=</m:t>
                      </m:r>
                      <m:sSubSup>
                        <m:sSubSupPr>
                          <m:ctrlPr>
                            <a:rPr lang="en-US" altLang="ja-JP" b="0" i="1" smtClean="0">
                              <a:latin typeface="Cambria Math" panose="02040503050406030204" pitchFamily="18" charset="0"/>
                            </a:rPr>
                          </m:ctrlPr>
                        </m:sSubSupPr>
                        <m:e>
                          <m:r>
                            <a:rPr lang="en-US" altLang="ja-JP" b="1" i="1" smtClean="0">
                              <a:latin typeface="Cambria Math" panose="02040503050406030204" pitchFamily="18" charset="0"/>
                            </a:rPr>
                            <m:t>𝒂</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m:t>
                          </m:r>
                        </m:sup>
                      </m:sSubSup>
                      <m:r>
                        <m:rPr>
                          <m:sty m:val="p"/>
                        </m:rPr>
                        <a:rPr lang="en-US" altLang="ja-JP" b="0" i="0" smtClean="0">
                          <a:latin typeface="Cambria Math" panose="02040503050406030204" pitchFamily="18" charset="0"/>
                        </a:rPr>
                        <m:t>Σ</m:t>
                      </m:r>
                      <m:sSub>
                        <m:sSubPr>
                          <m:ctrlPr>
                            <a:rPr lang="en-US" altLang="ja-JP" b="0" i="1" smtClean="0">
                              <a:latin typeface="Cambria Math" panose="02040503050406030204" pitchFamily="18" charset="0"/>
                            </a:rPr>
                          </m:ctrlPr>
                        </m:sSubPr>
                        <m:e>
                          <m:r>
                            <a:rPr lang="en-US" altLang="ja-JP" b="1" i="1" smtClean="0">
                              <a:latin typeface="Cambria Math" panose="02040503050406030204" pitchFamily="18" charset="0"/>
                            </a:rPr>
                            <m:t>𝒂</m:t>
                          </m:r>
                        </m:e>
                        <m:sub>
                          <m:r>
                            <a:rPr lang="en-US" altLang="ja-JP" b="0" i="1" smtClean="0">
                              <a:latin typeface="Cambria Math" panose="02040503050406030204" pitchFamily="18" charset="0"/>
                            </a:rPr>
                            <m:t>𝑗</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𝜆</m:t>
                      </m:r>
                      <m:d>
                        <m:dPr>
                          <m:ctrlPr>
                            <a:rPr lang="en-US" altLang="ja-JP" b="0" i="1" smtClean="0">
                              <a:latin typeface="Cambria Math" panose="02040503050406030204" pitchFamily="18" charset="0"/>
                            </a:rPr>
                          </m:ctrlPr>
                        </m:dPr>
                        <m:e>
                          <m:sSubSup>
                            <m:sSubSupPr>
                              <m:ctrlPr>
                                <a:rPr lang="en-US" altLang="ja-JP" b="0" i="1" smtClean="0">
                                  <a:latin typeface="Cambria Math" panose="02040503050406030204" pitchFamily="18" charset="0"/>
                                </a:rPr>
                              </m:ctrlPr>
                            </m:sSubSupPr>
                            <m:e>
                              <m:r>
                                <a:rPr lang="en-US" altLang="ja-JP" b="1" i="1" smtClean="0">
                                  <a:latin typeface="Cambria Math" panose="02040503050406030204" pitchFamily="18" charset="0"/>
                                </a:rPr>
                                <m:t>𝒂</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m:t>
                              </m:r>
                            </m:sup>
                          </m:sSubSup>
                          <m:sSub>
                            <m:sSubPr>
                              <m:ctrlPr>
                                <a:rPr lang="en-US" altLang="ja-JP" b="0" i="1" smtClean="0">
                                  <a:latin typeface="Cambria Math" panose="02040503050406030204" pitchFamily="18" charset="0"/>
                                </a:rPr>
                              </m:ctrlPr>
                            </m:sSubPr>
                            <m:e>
                              <m:r>
                                <a:rPr lang="en-US" altLang="ja-JP" b="1" i="1" smtClean="0">
                                  <a:latin typeface="Cambria Math" panose="02040503050406030204" pitchFamily="18" charset="0"/>
                                </a:rPr>
                                <m:t>𝒂</m:t>
                              </m:r>
                            </m:e>
                            <m:sub>
                              <m:r>
                                <a:rPr lang="en-US" altLang="ja-JP" b="0" i="1" smtClean="0">
                                  <a:latin typeface="Cambria Math" panose="02040503050406030204" pitchFamily="18" charset="0"/>
                                </a:rPr>
                                <m:t>𝑗</m:t>
                              </m:r>
                            </m:sub>
                          </m:sSub>
                          <m:r>
                            <a:rPr lang="en-US" altLang="ja-JP" b="0" i="1" smtClean="0">
                              <a:latin typeface="Cambria Math" panose="02040503050406030204" pitchFamily="18" charset="0"/>
                            </a:rPr>
                            <m:t>−1</m:t>
                          </m:r>
                        </m:e>
                      </m:d>
                    </m:oMath>
                  </m:oMathPara>
                </a14:m>
                <a:endParaRPr lang="en-US" altLang="ja-JP" b="0" i="1"/>
              </a:p>
            </p:txBody>
          </p:sp>
        </mc:Choice>
        <mc:Fallback xmlns="">
          <p:sp>
            <p:nvSpPr>
              <p:cNvPr id="6" name="テキスト ボックス 5">
                <a:extLst>
                  <a:ext uri="{FF2B5EF4-FFF2-40B4-BE49-F238E27FC236}">
                    <a16:creationId xmlns:a16="http://schemas.microsoft.com/office/drawing/2014/main" id="{596DE858-5290-B85C-77F1-B887A0E46EA1}"/>
                  </a:ext>
                </a:extLst>
              </p:cNvPr>
              <p:cNvSpPr txBox="1">
                <a:spLocks noRot="1" noChangeAspect="1" noMove="1" noResize="1" noEditPoints="1" noAdjustHandles="1" noChangeArrowheads="1" noChangeShapeType="1" noTextEdit="1"/>
              </p:cNvSpPr>
              <p:nvPr/>
            </p:nvSpPr>
            <p:spPr>
              <a:xfrm>
                <a:off x="4733332" y="1580391"/>
                <a:ext cx="3015826" cy="328295"/>
              </a:xfrm>
              <a:prstGeom prst="rect">
                <a:avLst/>
              </a:prstGeom>
              <a:blipFill>
                <a:blip r:embed="rId4"/>
                <a:stretch>
                  <a:fillRect l="-1414" b="-240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187CC633-1774-C15E-6AD4-040315C8A2FE}"/>
                  </a:ext>
                </a:extLst>
              </p:cNvPr>
              <p:cNvSpPr txBox="1"/>
              <p:nvPr/>
            </p:nvSpPr>
            <p:spPr>
              <a:xfrm>
                <a:off x="456664" y="2009199"/>
                <a:ext cx="11278671" cy="411395"/>
              </a:xfrm>
              <a:prstGeom prst="rect">
                <a:avLst/>
              </a:prstGeom>
              <a:noFill/>
            </p:spPr>
            <p:txBody>
              <a:bodyPr wrap="square" rtlCol="0">
                <a:spAutoFit/>
              </a:bodyPr>
              <a:lstStyle/>
              <a:p>
                <a14:m>
                  <m:oMath xmlns:m="http://schemas.openxmlformats.org/officeDocument/2006/math">
                    <m:r>
                      <a:rPr lang="en-US" altLang="ja-JP" b="0" i="1" smtClean="0">
                        <a:latin typeface="Cambria Math" panose="02040503050406030204" pitchFamily="18" charset="0"/>
                      </a:rPr>
                      <m:t>𝐿</m:t>
                    </m:r>
                    <m:d>
                      <m:dPr>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1" i="1" smtClean="0">
                                <a:latin typeface="Cambria Math" panose="02040503050406030204" pitchFamily="18" charset="0"/>
                              </a:rPr>
                              <m:t>𝒂</m:t>
                            </m:r>
                          </m:e>
                          <m:sub>
                            <m:r>
                              <a:rPr lang="en-US" altLang="ja-JP" b="0" i="1" smtClean="0">
                                <a:latin typeface="Cambria Math" panose="02040503050406030204" pitchFamily="18" charset="0"/>
                              </a:rPr>
                              <m:t>𝑗</m:t>
                            </m:r>
                          </m:sub>
                        </m:sSub>
                      </m:e>
                    </m:d>
                  </m:oMath>
                </a14:m>
                <a:r>
                  <a:rPr lang="ja-JP" altLang="en-US"/>
                  <a:t>を微分して</a:t>
                </a:r>
                <a:r>
                  <a:rPr lang="en-US" altLang="ja-JP"/>
                  <a:t>0</a:t>
                </a:r>
                <a:r>
                  <a:rPr lang="ja-JP" altLang="en-US"/>
                  <a:t>と置くことで、以下の式が得られる。</a:t>
                </a:r>
                <a:endParaRPr lang="en-US" altLang="ja-JP"/>
              </a:p>
            </p:txBody>
          </p:sp>
        </mc:Choice>
        <mc:Fallback xmlns="">
          <p:sp>
            <p:nvSpPr>
              <p:cNvPr id="7" name="テキスト ボックス 6">
                <a:extLst>
                  <a:ext uri="{FF2B5EF4-FFF2-40B4-BE49-F238E27FC236}">
                    <a16:creationId xmlns:a16="http://schemas.microsoft.com/office/drawing/2014/main" id="{187CC633-1774-C15E-6AD4-040315C8A2FE}"/>
                  </a:ext>
                </a:extLst>
              </p:cNvPr>
              <p:cNvSpPr txBox="1">
                <a:spLocks noRot="1" noChangeAspect="1" noMove="1" noResize="1" noEditPoints="1" noAdjustHandles="1" noChangeArrowheads="1" noChangeShapeType="1" noTextEdit="1"/>
              </p:cNvSpPr>
              <p:nvPr/>
            </p:nvSpPr>
            <p:spPr>
              <a:xfrm>
                <a:off x="456664" y="2009199"/>
                <a:ext cx="11278671" cy="411395"/>
              </a:xfrm>
              <a:prstGeom prst="rect">
                <a:avLst/>
              </a:prstGeom>
              <a:blipFill>
                <a:blip r:embed="rId5"/>
                <a:stretch>
                  <a:fillRect t="-1493" b="-208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2042FF8E-8A95-EF23-396C-FA21FDC58220}"/>
                  </a:ext>
                </a:extLst>
              </p:cNvPr>
              <p:cNvSpPr txBox="1"/>
              <p:nvPr/>
            </p:nvSpPr>
            <p:spPr>
              <a:xfrm>
                <a:off x="4733332" y="2564984"/>
                <a:ext cx="1049967"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ja-JP" b="0" i="0" smtClean="0">
                          <a:latin typeface="Cambria Math" panose="02040503050406030204" pitchFamily="18" charset="0"/>
                        </a:rPr>
                        <m:t>Σ</m:t>
                      </m:r>
                      <m:sSub>
                        <m:sSubPr>
                          <m:ctrlPr>
                            <a:rPr lang="en-US" altLang="ja-JP" b="0" i="1" smtClean="0">
                              <a:latin typeface="Cambria Math" panose="02040503050406030204" pitchFamily="18" charset="0"/>
                            </a:rPr>
                          </m:ctrlPr>
                        </m:sSubPr>
                        <m:e>
                          <m:r>
                            <a:rPr lang="en-US" altLang="ja-JP" b="1" i="1" smtClean="0">
                              <a:latin typeface="Cambria Math" panose="02040503050406030204" pitchFamily="18" charset="0"/>
                            </a:rPr>
                            <m:t>𝒂</m:t>
                          </m:r>
                        </m:e>
                        <m:sub>
                          <m:r>
                            <a:rPr lang="en-US" altLang="ja-JP" b="0" i="1" smtClean="0">
                              <a:latin typeface="Cambria Math" panose="02040503050406030204" pitchFamily="18" charset="0"/>
                            </a:rPr>
                            <m:t>𝑗</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𝜆</m:t>
                      </m:r>
                      <m:sSub>
                        <m:sSubPr>
                          <m:ctrlPr>
                            <a:rPr lang="en-US" altLang="ja-JP" b="0" i="1" smtClean="0">
                              <a:latin typeface="Cambria Math" panose="02040503050406030204" pitchFamily="18" charset="0"/>
                            </a:rPr>
                          </m:ctrlPr>
                        </m:sSubPr>
                        <m:e>
                          <m:r>
                            <a:rPr lang="en-US" altLang="ja-JP" b="1" i="1" smtClean="0">
                              <a:latin typeface="Cambria Math" panose="02040503050406030204" pitchFamily="18" charset="0"/>
                            </a:rPr>
                            <m:t>𝒂</m:t>
                          </m:r>
                        </m:e>
                        <m:sub>
                          <m:r>
                            <a:rPr lang="en-US" altLang="ja-JP" b="0" i="1" smtClean="0">
                              <a:latin typeface="Cambria Math" panose="02040503050406030204" pitchFamily="18" charset="0"/>
                            </a:rPr>
                            <m:t>𝑗</m:t>
                          </m:r>
                        </m:sub>
                      </m:sSub>
                    </m:oMath>
                  </m:oMathPara>
                </a14:m>
                <a:endParaRPr kumimoji="1" lang="ja-JP" altLang="en-US"/>
              </a:p>
            </p:txBody>
          </p:sp>
        </mc:Choice>
        <mc:Fallback xmlns="">
          <p:sp>
            <p:nvSpPr>
              <p:cNvPr id="8" name="テキスト ボックス 7">
                <a:extLst>
                  <a:ext uri="{FF2B5EF4-FFF2-40B4-BE49-F238E27FC236}">
                    <a16:creationId xmlns:a16="http://schemas.microsoft.com/office/drawing/2014/main" id="{2042FF8E-8A95-EF23-396C-FA21FDC58220}"/>
                  </a:ext>
                </a:extLst>
              </p:cNvPr>
              <p:cNvSpPr txBox="1">
                <a:spLocks noRot="1" noChangeAspect="1" noMove="1" noResize="1" noEditPoints="1" noAdjustHandles="1" noChangeArrowheads="1" noChangeShapeType="1" noTextEdit="1"/>
              </p:cNvSpPr>
              <p:nvPr/>
            </p:nvSpPr>
            <p:spPr>
              <a:xfrm>
                <a:off x="4733332" y="2564984"/>
                <a:ext cx="1049967" cy="299313"/>
              </a:xfrm>
              <a:prstGeom prst="rect">
                <a:avLst/>
              </a:prstGeom>
              <a:blipFill>
                <a:blip r:embed="rId6"/>
                <a:stretch>
                  <a:fillRect l="-4046" r="-2890" b="-265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63971E3E-64BD-8232-9142-AB8D7AD21E20}"/>
                  </a:ext>
                </a:extLst>
              </p:cNvPr>
              <p:cNvSpPr txBox="1"/>
              <p:nvPr/>
            </p:nvSpPr>
            <p:spPr>
              <a:xfrm>
                <a:off x="428645" y="2986634"/>
                <a:ext cx="11278671" cy="369332"/>
              </a:xfrm>
              <a:prstGeom prst="rect">
                <a:avLst/>
              </a:prstGeom>
              <a:noFill/>
            </p:spPr>
            <p:txBody>
              <a:bodyPr wrap="square" rtlCol="0">
                <a:spAutoFit/>
              </a:bodyPr>
              <a:lstStyle/>
              <a:p>
                <a:r>
                  <a:rPr lang="ja-JP" altLang="en-US"/>
                  <a:t>したがって、</a:t>
                </a:r>
                <a14:m>
                  <m:oMath xmlns:m="http://schemas.openxmlformats.org/officeDocument/2006/math">
                    <m:sSub>
                      <m:sSubPr>
                        <m:ctrlPr>
                          <a:rPr lang="en-US" altLang="ja-JP" b="0" i="1" dirty="0" smtClean="0">
                            <a:latin typeface="Cambria Math" panose="02040503050406030204" pitchFamily="18" charset="0"/>
                          </a:rPr>
                        </m:ctrlPr>
                      </m:sSubPr>
                      <m:e>
                        <m:r>
                          <a:rPr lang="en-US" altLang="ja-JP" i="1" dirty="0">
                            <a:latin typeface="Cambria Math" panose="02040503050406030204" pitchFamily="18" charset="0"/>
                          </a:rPr>
                          <m:t>𝑋</m:t>
                        </m:r>
                      </m:e>
                      <m:sub>
                        <m:r>
                          <a:rPr lang="en-US" altLang="ja-JP" b="0" i="1" dirty="0" smtClean="0">
                            <a:latin typeface="Cambria Math" panose="02040503050406030204" pitchFamily="18" charset="0"/>
                          </a:rPr>
                          <m:t>𝑖𝑑</m:t>
                        </m:r>
                      </m:sub>
                    </m:sSub>
                    <m:r>
                      <a:rPr lang="en-US" altLang="ja-JP" b="0" i="1" dirty="0" smtClean="0">
                        <a:latin typeface="Cambria Math" panose="02040503050406030204" pitchFamily="18" charset="0"/>
                      </a:rPr>
                      <m:t>=</m:t>
                    </m:r>
                    <m:sSub>
                      <m:sSubPr>
                        <m:ctrlPr>
                          <a:rPr lang="en-US" altLang="ja-JP" b="0" i="1" dirty="0" smtClean="0">
                            <a:latin typeface="Cambria Math" panose="02040503050406030204" pitchFamily="18" charset="0"/>
                          </a:rPr>
                        </m:ctrlPr>
                      </m:sSubPr>
                      <m:e>
                        <m:r>
                          <a:rPr lang="en-US" altLang="ja-JP" b="0" i="1" dirty="0" smtClean="0">
                            <a:latin typeface="Cambria Math" panose="02040503050406030204" pitchFamily="18" charset="0"/>
                          </a:rPr>
                          <m:t>𝑥</m:t>
                        </m:r>
                      </m:e>
                      <m:sub>
                        <m:r>
                          <a:rPr lang="en-US" altLang="ja-JP" b="0" i="1" dirty="0" smtClean="0">
                            <a:latin typeface="Cambria Math" panose="02040503050406030204" pitchFamily="18" charset="0"/>
                          </a:rPr>
                          <m:t>𝑖𝑑</m:t>
                        </m:r>
                      </m:sub>
                    </m:sSub>
                    <m:r>
                      <a:rPr lang="ja-JP" altLang="en-US" i="1" dirty="0">
                        <a:latin typeface="Cambria Math" panose="02040503050406030204" pitchFamily="18" charset="0"/>
                      </a:rPr>
                      <m:t>の</m:t>
                    </m:r>
                  </m:oMath>
                </a14:m>
                <a:r>
                  <a:rPr lang="ja-JP" altLang="en-US"/>
                  <a:t>分散共分散行列</a:t>
                </a:r>
                <a14:m>
                  <m:oMath xmlns:m="http://schemas.openxmlformats.org/officeDocument/2006/math">
                    <m:r>
                      <m:rPr>
                        <m:sty m:val="p"/>
                      </m:rPr>
                      <a:rPr lang="en-US" altLang="ja-JP" b="0" i="0" smtClean="0">
                        <a:latin typeface="Cambria Math" panose="02040503050406030204" pitchFamily="18" charset="0"/>
                      </a:rPr>
                      <m:t>Σ</m:t>
                    </m:r>
                  </m:oMath>
                </a14:m>
                <a:r>
                  <a:rPr lang="ja-JP" altLang="en-US"/>
                  <a:t>の固有ベクトルを求める問題に帰着する。</a:t>
                </a:r>
                <a:endParaRPr lang="en-US" altLang="ja-JP"/>
              </a:p>
            </p:txBody>
          </p:sp>
        </mc:Choice>
        <mc:Fallback xmlns="">
          <p:sp>
            <p:nvSpPr>
              <p:cNvPr id="9" name="テキスト ボックス 8">
                <a:extLst>
                  <a:ext uri="{FF2B5EF4-FFF2-40B4-BE49-F238E27FC236}">
                    <a16:creationId xmlns:a16="http://schemas.microsoft.com/office/drawing/2014/main" id="{63971E3E-64BD-8232-9142-AB8D7AD21E20}"/>
                  </a:ext>
                </a:extLst>
              </p:cNvPr>
              <p:cNvSpPr txBox="1">
                <a:spLocks noRot="1" noChangeAspect="1" noMove="1" noResize="1" noEditPoints="1" noAdjustHandles="1" noChangeArrowheads="1" noChangeShapeType="1" noTextEdit="1"/>
              </p:cNvSpPr>
              <p:nvPr/>
            </p:nvSpPr>
            <p:spPr>
              <a:xfrm>
                <a:off x="428645" y="2986634"/>
                <a:ext cx="11278671" cy="369332"/>
              </a:xfrm>
              <a:prstGeom prst="rect">
                <a:avLst/>
              </a:prstGeom>
              <a:blipFill>
                <a:blip r:embed="rId7"/>
                <a:stretch>
                  <a:fillRect l="-432" t="-8197" b="-26230"/>
                </a:stretch>
              </a:blipFill>
            </p:spPr>
            <p:txBody>
              <a:bodyPr/>
              <a:lstStyle/>
              <a:p>
                <a:r>
                  <a:rPr lang="en-US">
                    <a:noFill/>
                  </a:rPr>
                  <a:t> </a:t>
                </a:r>
              </a:p>
            </p:txBody>
          </p:sp>
        </mc:Fallback>
      </mc:AlternateContent>
    </p:spTree>
    <p:extLst>
      <p:ext uri="{BB962C8B-B14F-4D97-AF65-F5344CB8AC3E}">
        <p14:creationId xmlns:p14="http://schemas.microsoft.com/office/powerpoint/2010/main" val="32029197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2D5A51-D594-CF15-5A39-F79A23FCDB3F}"/>
              </a:ext>
            </a:extLst>
          </p:cNvPr>
          <p:cNvSpPr>
            <a:spLocks noGrp="1"/>
          </p:cNvSpPr>
          <p:nvPr>
            <p:ph type="title"/>
          </p:nvPr>
        </p:nvSpPr>
        <p:spPr/>
        <p:txBody>
          <a:bodyPr/>
          <a:lstStyle/>
          <a:p>
            <a:r>
              <a:rPr kumimoji="1" lang="ja-JP" altLang="en-US"/>
              <a:t>参考文献</a:t>
            </a:r>
          </a:p>
        </p:txBody>
      </p:sp>
      <p:sp>
        <p:nvSpPr>
          <p:cNvPr id="3" name="コンテンツ プレースホルダー 2">
            <a:extLst>
              <a:ext uri="{FF2B5EF4-FFF2-40B4-BE49-F238E27FC236}">
                <a16:creationId xmlns:a16="http://schemas.microsoft.com/office/drawing/2014/main" id="{DA91F0BB-1FFC-9154-6DA6-9AF86917775E}"/>
              </a:ext>
            </a:extLst>
          </p:cNvPr>
          <p:cNvSpPr>
            <a:spLocks noGrp="1"/>
          </p:cNvSpPr>
          <p:nvPr>
            <p:ph idx="1"/>
          </p:nvPr>
        </p:nvSpPr>
        <p:spPr/>
        <p:txBody>
          <a:bodyPr/>
          <a:lstStyle/>
          <a:p>
            <a:pPr marL="514350" indent="-514350">
              <a:buFont typeface="+mj-lt"/>
              <a:buAutoNum type="arabicPeriod"/>
            </a:pPr>
            <a:r>
              <a:rPr lang="en-US" altLang="ja-JP" dirty="0"/>
              <a:t>IAIS, Instructions for the April 2022 Insurance Capital Standard (ICS) Data Collection Exercise of the Monitoring Period Project  (“the ICS Technical Specifications”), 2022</a:t>
            </a:r>
          </a:p>
          <a:p>
            <a:pPr marL="514350" indent="-514350">
              <a:buFont typeface="+mj-lt"/>
              <a:buAutoNum type="arabicPeriod"/>
            </a:pPr>
            <a:r>
              <a:rPr lang="en-US" altLang="ja-JP" dirty="0" err="1"/>
              <a:t>IAISInstructions</a:t>
            </a:r>
            <a:r>
              <a:rPr lang="en-US" altLang="ja-JP" dirty="0"/>
              <a:t> for the April 2019 Quantitative Data Collection Exercise of the Field Testing Project (“the Technical Specifications”), 2019</a:t>
            </a:r>
          </a:p>
          <a:p>
            <a:pPr marL="514350" indent="-514350">
              <a:buFont typeface="+mj-lt"/>
              <a:buAutoNum type="arabicPeriod"/>
            </a:pPr>
            <a:r>
              <a:rPr kumimoji="1" lang="ja-JP" altLang="en-US" dirty="0"/>
              <a:t>金融庁，保険会社の国債資本基準に係る要点解説，</a:t>
            </a:r>
            <a:r>
              <a:rPr kumimoji="1" lang="en-US" altLang="ja-JP" dirty="0"/>
              <a:t>2018</a:t>
            </a:r>
          </a:p>
          <a:p>
            <a:pPr marL="514350" indent="-514350">
              <a:buFont typeface="+mj-lt"/>
              <a:buAutoNum type="arabicPeriod"/>
            </a:pPr>
            <a:r>
              <a:rPr kumimoji="1" lang="ja-JP" altLang="en-US" dirty="0"/>
              <a:t>平井 有三</a:t>
            </a:r>
            <a:r>
              <a:rPr kumimoji="1" lang="en-US" altLang="ja-JP" dirty="0"/>
              <a:t>, </a:t>
            </a:r>
            <a:r>
              <a:rPr lang="ja-JP" altLang="en-US" dirty="0"/>
              <a:t>はじめてのパターン認識</a:t>
            </a:r>
            <a:r>
              <a:rPr lang="en-US" altLang="ja-JP" dirty="0"/>
              <a:t>, </a:t>
            </a:r>
            <a:r>
              <a:rPr lang="ja-JP" altLang="en-US" dirty="0"/>
              <a:t>森北出版</a:t>
            </a:r>
            <a:r>
              <a:rPr lang="en-US" altLang="ja-JP" dirty="0"/>
              <a:t>, 2012</a:t>
            </a:r>
          </a:p>
          <a:p>
            <a:pPr marL="514350" indent="-514350">
              <a:buFont typeface="+mj-lt"/>
              <a:buAutoNum type="arabicPeriod"/>
            </a:pPr>
            <a:r>
              <a:rPr kumimoji="1" lang="en-US" altLang="ja-JP" dirty="0" err="1"/>
              <a:t>D.Mcinerney</a:t>
            </a:r>
            <a:r>
              <a:rPr kumimoji="1" lang="en-US" altLang="ja-JP" dirty="0"/>
              <a:t>, </a:t>
            </a:r>
            <a:r>
              <a:rPr kumimoji="1" lang="en-US" altLang="ja-JP" dirty="0" err="1"/>
              <a:t>T.Zastaeniak</a:t>
            </a:r>
            <a:r>
              <a:rPr kumimoji="1" lang="en-US" altLang="ja-JP" dirty="0"/>
              <a:t>, Stochastic Interest Rates, Cambridge University Press,</a:t>
            </a:r>
            <a:r>
              <a:rPr lang="ja-JP" altLang="en-US" dirty="0"/>
              <a:t> </a:t>
            </a:r>
            <a:r>
              <a:rPr lang="en-US" altLang="ja-JP" dirty="0"/>
              <a:t>2015</a:t>
            </a:r>
            <a:endParaRPr kumimoji="1" lang="en-US" altLang="ja-JP" dirty="0"/>
          </a:p>
          <a:p>
            <a:pPr marL="514350" indent="-514350">
              <a:buFont typeface="+mj-lt"/>
              <a:buAutoNum type="arabicPeriod"/>
            </a:pPr>
            <a:endParaRPr kumimoji="1" lang="en-US" altLang="ja-JP" dirty="0"/>
          </a:p>
          <a:p>
            <a:pPr marL="514350" indent="-514350">
              <a:buFont typeface="+mj-lt"/>
              <a:buAutoNum type="arabicPeriod"/>
            </a:pPr>
            <a:endParaRPr kumimoji="1" lang="en-US" altLang="ja-JP" dirty="0"/>
          </a:p>
          <a:p>
            <a:pPr marL="0" indent="0">
              <a:buNone/>
            </a:pPr>
            <a:endParaRPr lang="en-US" altLang="ja-JP" dirty="0"/>
          </a:p>
          <a:p>
            <a:pPr marL="0" indent="0">
              <a:buNone/>
            </a:pPr>
            <a:endParaRPr kumimoji="1" lang="ja-JP" altLang="en-US" dirty="0"/>
          </a:p>
        </p:txBody>
      </p:sp>
    </p:spTree>
    <p:extLst>
      <p:ext uri="{BB962C8B-B14F-4D97-AF65-F5344CB8AC3E}">
        <p14:creationId xmlns:p14="http://schemas.microsoft.com/office/powerpoint/2010/main" val="31213605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DB4A10-EF35-213C-06C0-5EB00DFAFD86}"/>
              </a:ext>
            </a:extLst>
          </p:cNvPr>
          <p:cNvSpPr>
            <a:spLocks noGrp="1"/>
          </p:cNvSpPr>
          <p:nvPr>
            <p:ph type="title"/>
          </p:nvPr>
        </p:nvSpPr>
        <p:spPr/>
        <p:txBody>
          <a:bodyPr/>
          <a:lstStyle/>
          <a:p>
            <a:r>
              <a:rPr lang="ja-JP" altLang="en-US"/>
              <a:t>バージョン情報</a:t>
            </a:r>
            <a:endParaRPr kumimoji="1" lang="ja-JP" altLang="en-US"/>
          </a:p>
        </p:txBody>
      </p:sp>
      <p:graphicFrame>
        <p:nvGraphicFramePr>
          <p:cNvPr id="7" name="表 7">
            <a:extLst>
              <a:ext uri="{FF2B5EF4-FFF2-40B4-BE49-F238E27FC236}">
                <a16:creationId xmlns:a16="http://schemas.microsoft.com/office/drawing/2014/main" id="{89D52872-6E45-09D2-F946-27D9C0F889FA}"/>
              </a:ext>
            </a:extLst>
          </p:cNvPr>
          <p:cNvGraphicFramePr>
            <a:graphicFrameLocks noGrp="1"/>
          </p:cNvGraphicFramePr>
          <p:nvPr>
            <p:ph idx="1"/>
            <p:extLst>
              <p:ext uri="{D42A27DB-BD31-4B8C-83A1-F6EECF244321}">
                <p14:modId xmlns:p14="http://schemas.microsoft.com/office/powerpoint/2010/main" val="4261246557"/>
              </p:ext>
            </p:extLst>
          </p:nvPr>
        </p:nvGraphicFramePr>
        <p:xfrm>
          <a:off x="838200" y="908050"/>
          <a:ext cx="10515597" cy="5562600"/>
        </p:xfrm>
        <a:graphic>
          <a:graphicData uri="http://schemas.openxmlformats.org/drawingml/2006/table">
            <a:tbl>
              <a:tblPr firstRow="1" bandRow="1">
                <a:tableStyleId>{5C22544A-7EE6-4342-B048-85BDC9FD1C3A}</a:tableStyleId>
              </a:tblPr>
              <a:tblGrid>
                <a:gridCol w="1369291">
                  <a:extLst>
                    <a:ext uri="{9D8B030D-6E8A-4147-A177-3AD203B41FA5}">
                      <a16:colId xmlns:a16="http://schemas.microsoft.com/office/drawing/2014/main" val="175021665"/>
                    </a:ext>
                  </a:extLst>
                </a:gridCol>
                <a:gridCol w="1828800">
                  <a:extLst>
                    <a:ext uri="{9D8B030D-6E8A-4147-A177-3AD203B41FA5}">
                      <a16:colId xmlns:a16="http://schemas.microsoft.com/office/drawing/2014/main" val="2030768093"/>
                    </a:ext>
                  </a:extLst>
                </a:gridCol>
                <a:gridCol w="7317506">
                  <a:extLst>
                    <a:ext uri="{9D8B030D-6E8A-4147-A177-3AD203B41FA5}">
                      <a16:colId xmlns:a16="http://schemas.microsoft.com/office/drawing/2014/main" val="849543362"/>
                    </a:ext>
                  </a:extLst>
                </a:gridCol>
              </a:tblGrid>
              <a:tr h="370840">
                <a:tc>
                  <a:txBody>
                    <a:bodyPr/>
                    <a:lstStyle/>
                    <a:p>
                      <a:r>
                        <a:rPr kumimoji="1" lang="ja-JP" altLang="en-US" dirty="0"/>
                        <a:t>日付</a:t>
                      </a:r>
                    </a:p>
                  </a:txBody>
                  <a:tcPr/>
                </a:tc>
                <a:tc>
                  <a:txBody>
                    <a:bodyPr/>
                    <a:lstStyle/>
                    <a:p>
                      <a:r>
                        <a:rPr kumimoji="1" lang="ja-JP" altLang="en-US" dirty="0"/>
                        <a:t>変更者</a:t>
                      </a:r>
                    </a:p>
                  </a:txBody>
                  <a:tcPr/>
                </a:tc>
                <a:tc>
                  <a:txBody>
                    <a:bodyPr/>
                    <a:lstStyle/>
                    <a:p>
                      <a:r>
                        <a:rPr kumimoji="1" lang="ja-JP" altLang="en-US" dirty="0"/>
                        <a:t>変更内容</a:t>
                      </a:r>
                    </a:p>
                  </a:txBody>
                  <a:tcPr/>
                </a:tc>
                <a:extLst>
                  <a:ext uri="{0D108BD9-81ED-4DB2-BD59-A6C34878D82A}">
                    <a16:rowId xmlns:a16="http://schemas.microsoft.com/office/drawing/2014/main" val="1229312652"/>
                  </a:ext>
                </a:extLst>
              </a:tr>
              <a:tr h="370840">
                <a:tc>
                  <a:txBody>
                    <a:bodyPr/>
                    <a:lstStyle/>
                    <a:p>
                      <a:r>
                        <a:rPr kumimoji="1" lang="en-US" altLang="ja-JP" dirty="0"/>
                        <a:t>2023/2/6</a:t>
                      </a:r>
                      <a:endParaRPr kumimoji="1" lang="ja-JP" altLang="en-US" dirty="0"/>
                    </a:p>
                  </a:txBody>
                  <a:tcPr/>
                </a:tc>
                <a:tc>
                  <a:txBody>
                    <a:bodyPr/>
                    <a:lstStyle/>
                    <a:p>
                      <a:r>
                        <a:rPr kumimoji="1" lang="ja-JP" altLang="en-US" dirty="0"/>
                        <a:t>佐々木</a:t>
                      </a:r>
                    </a:p>
                  </a:txBody>
                  <a:tcPr/>
                </a:tc>
                <a:tc>
                  <a:txBody>
                    <a:bodyPr/>
                    <a:lstStyle/>
                    <a:p>
                      <a:r>
                        <a:rPr kumimoji="1" lang="ja-JP" altLang="en-US" dirty="0"/>
                        <a:t>作成</a:t>
                      </a:r>
                    </a:p>
                  </a:txBody>
                  <a:tcPr/>
                </a:tc>
                <a:extLst>
                  <a:ext uri="{0D108BD9-81ED-4DB2-BD59-A6C34878D82A}">
                    <a16:rowId xmlns:a16="http://schemas.microsoft.com/office/drawing/2014/main" val="155404916"/>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216508800"/>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956985494"/>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486577517"/>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425573434"/>
                  </a:ext>
                </a:extLst>
              </a:tr>
              <a:tr h="370840">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1954836118"/>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778736135"/>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39037683"/>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73260669"/>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120384206"/>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770798621"/>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72280562"/>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637874042"/>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2377105682"/>
                  </a:ext>
                </a:extLst>
              </a:tr>
            </a:tbl>
          </a:graphicData>
        </a:graphic>
      </p:graphicFrame>
    </p:spTree>
    <p:extLst>
      <p:ext uri="{BB962C8B-B14F-4D97-AF65-F5344CB8AC3E}">
        <p14:creationId xmlns:p14="http://schemas.microsoft.com/office/powerpoint/2010/main" val="2821124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7A398E-83B9-0E61-A9DA-8C7410E2662F}"/>
              </a:ext>
            </a:extLst>
          </p:cNvPr>
          <p:cNvSpPr>
            <a:spLocks noGrp="1"/>
          </p:cNvSpPr>
          <p:nvPr>
            <p:ph type="title"/>
          </p:nvPr>
        </p:nvSpPr>
        <p:spPr/>
        <p:txBody>
          <a:bodyPr/>
          <a:lstStyle/>
          <a:p>
            <a:r>
              <a:rPr kumimoji="1" lang="ja-JP" altLang="en-US" dirty="0"/>
              <a:t>イールドカーブ作成方法の概要</a:t>
            </a:r>
            <a:r>
              <a:rPr kumimoji="1" lang="en-US" altLang="ja-JP" dirty="0"/>
              <a:t>[1]</a:t>
            </a:r>
            <a:endParaRPr kumimoji="1" lang="ja-JP" altLang="en-US" dirty="0"/>
          </a:p>
        </p:txBody>
      </p:sp>
      <p:sp>
        <p:nvSpPr>
          <p:cNvPr id="4" name="四角形: 角を丸くする 3">
            <a:extLst>
              <a:ext uri="{FF2B5EF4-FFF2-40B4-BE49-F238E27FC236}">
                <a16:creationId xmlns:a16="http://schemas.microsoft.com/office/drawing/2014/main" id="{017D2C7B-CE1C-C650-D967-158730C48AF5}"/>
              </a:ext>
            </a:extLst>
          </p:cNvPr>
          <p:cNvSpPr/>
          <p:nvPr/>
        </p:nvSpPr>
        <p:spPr>
          <a:xfrm>
            <a:off x="978876" y="907473"/>
            <a:ext cx="10374923" cy="914400"/>
          </a:xfrm>
          <a:prstGeom prst="round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a:solidFill>
                  <a:schemeClr val="tx1"/>
                </a:solidFill>
              </a:rPr>
              <a:t>負債を割り引くイールドカーブはリスクフリーレートと上乗せスプレッドの２つの要素で構成される。</a:t>
            </a:r>
            <a:endParaRPr kumimoji="1" lang="ja-JP" altLang="en-US" sz="2400">
              <a:solidFill>
                <a:schemeClr val="tx1"/>
              </a:solidFill>
            </a:endParaRPr>
          </a:p>
        </p:txBody>
      </p:sp>
      <p:cxnSp>
        <p:nvCxnSpPr>
          <p:cNvPr id="19" name="直線矢印コネクタ 18">
            <a:extLst>
              <a:ext uri="{FF2B5EF4-FFF2-40B4-BE49-F238E27FC236}">
                <a16:creationId xmlns:a16="http://schemas.microsoft.com/office/drawing/2014/main" id="{ACDE701B-E6A1-7821-74E9-FB826C7E63F3}"/>
              </a:ext>
            </a:extLst>
          </p:cNvPr>
          <p:cNvCxnSpPr>
            <a:cxnSpLocks/>
          </p:cNvCxnSpPr>
          <p:nvPr/>
        </p:nvCxnSpPr>
        <p:spPr>
          <a:xfrm>
            <a:off x="838200" y="5835642"/>
            <a:ext cx="1020493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558C2E8E-D782-F349-1E00-497A8261CEA0}"/>
              </a:ext>
            </a:extLst>
          </p:cNvPr>
          <p:cNvSpPr txBox="1"/>
          <p:nvPr/>
        </p:nvSpPr>
        <p:spPr>
          <a:xfrm>
            <a:off x="10719972" y="6067197"/>
            <a:ext cx="646331" cy="369332"/>
          </a:xfrm>
          <a:prstGeom prst="rect">
            <a:avLst/>
          </a:prstGeom>
          <a:noFill/>
        </p:spPr>
        <p:txBody>
          <a:bodyPr wrap="none" rtlCol="0">
            <a:spAutoFit/>
          </a:bodyPr>
          <a:lstStyle/>
          <a:p>
            <a:r>
              <a:rPr lang="ja-JP" altLang="en-US"/>
              <a:t>年限</a:t>
            </a:r>
            <a:endParaRPr kumimoji="1" lang="ja-JP" altLang="en-US"/>
          </a:p>
        </p:txBody>
      </p:sp>
      <p:sp>
        <p:nvSpPr>
          <p:cNvPr id="18" name="フリーフォーム: 図形 17">
            <a:extLst>
              <a:ext uri="{FF2B5EF4-FFF2-40B4-BE49-F238E27FC236}">
                <a16:creationId xmlns:a16="http://schemas.microsoft.com/office/drawing/2014/main" id="{44E34234-2734-8849-17FE-9C45B4CFD682}"/>
              </a:ext>
            </a:extLst>
          </p:cNvPr>
          <p:cNvSpPr/>
          <p:nvPr/>
        </p:nvSpPr>
        <p:spPr>
          <a:xfrm>
            <a:off x="1547446" y="2686929"/>
            <a:ext cx="9186203" cy="2890305"/>
          </a:xfrm>
          <a:custGeom>
            <a:avLst/>
            <a:gdLst>
              <a:gd name="connsiteX0" fmla="*/ 0 w 9186203"/>
              <a:gd name="connsiteY0" fmla="*/ 2841674 h 2890305"/>
              <a:gd name="connsiteX1" fmla="*/ 3235569 w 9186203"/>
              <a:gd name="connsiteY1" fmla="*/ 2602523 h 2890305"/>
              <a:gd name="connsiteX2" fmla="*/ 6611816 w 9186203"/>
              <a:gd name="connsiteY2" fmla="*/ 647114 h 2890305"/>
              <a:gd name="connsiteX3" fmla="*/ 9186203 w 9186203"/>
              <a:gd name="connsiteY3" fmla="*/ 0 h 2890305"/>
            </a:gdLst>
            <a:ahLst/>
            <a:cxnLst>
              <a:cxn ang="0">
                <a:pos x="connsiteX0" y="connsiteY0"/>
              </a:cxn>
              <a:cxn ang="0">
                <a:pos x="connsiteX1" y="connsiteY1"/>
              </a:cxn>
              <a:cxn ang="0">
                <a:pos x="connsiteX2" y="connsiteY2"/>
              </a:cxn>
              <a:cxn ang="0">
                <a:pos x="connsiteX3" y="connsiteY3"/>
              </a:cxn>
            </a:cxnLst>
            <a:rect l="l" t="t" r="r" b="b"/>
            <a:pathLst>
              <a:path w="9186203" h="2890305">
                <a:moveTo>
                  <a:pt x="0" y="2841674"/>
                </a:moveTo>
                <a:cubicBezTo>
                  <a:pt x="1066800" y="2904978"/>
                  <a:pt x="2133600" y="2968283"/>
                  <a:pt x="3235569" y="2602523"/>
                </a:cubicBezTo>
                <a:cubicBezTo>
                  <a:pt x="4337538" y="2236763"/>
                  <a:pt x="5620044" y="1080868"/>
                  <a:pt x="6611816" y="647114"/>
                </a:cubicBezTo>
                <a:cubicBezTo>
                  <a:pt x="7603588" y="213360"/>
                  <a:pt x="8394895" y="106680"/>
                  <a:pt x="9186203" y="0"/>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フリーフォーム: 図形 28">
            <a:extLst>
              <a:ext uri="{FF2B5EF4-FFF2-40B4-BE49-F238E27FC236}">
                <a16:creationId xmlns:a16="http://schemas.microsoft.com/office/drawing/2014/main" id="{929A574B-BD9C-F813-4A3B-7199E003AB4B}"/>
              </a:ext>
            </a:extLst>
          </p:cNvPr>
          <p:cNvSpPr/>
          <p:nvPr/>
        </p:nvSpPr>
        <p:spPr>
          <a:xfrm rot="412688">
            <a:off x="1690080" y="2055215"/>
            <a:ext cx="8996399" cy="2922687"/>
          </a:xfrm>
          <a:custGeom>
            <a:avLst/>
            <a:gdLst>
              <a:gd name="connsiteX0" fmla="*/ 0 w 9186203"/>
              <a:gd name="connsiteY0" fmla="*/ 2841674 h 2890305"/>
              <a:gd name="connsiteX1" fmla="*/ 3235569 w 9186203"/>
              <a:gd name="connsiteY1" fmla="*/ 2602523 h 2890305"/>
              <a:gd name="connsiteX2" fmla="*/ 6611816 w 9186203"/>
              <a:gd name="connsiteY2" fmla="*/ 647114 h 2890305"/>
              <a:gd name="connsiteX3" fmla="*/ 9186203 w 9186203"/>
              <a:gd name="connsiteY3" fmla="*/ 0 h 2890305"/>
            </a:gdLst>
            <a:ahLst/>
            <a:cxnLst>
              <a:cxn ang="0">
                <a:pos x="connsiteX0" y="connsiteY0"/>
              </a:cxn>
              <a:cxn ang="0">
                <a:pos x="connsiteX1" y="connsiteY1"/>
              </a:cxn>
              <a:cxn ang="0">
                <a:pos x="connsiteX2" y="connsiteY2"/>
              </a:cxn>
              <a:cxn ang="0">
                <a:pos x="connsiteX3" y="connsiteY3"/>
              </a:cxn>
            </a:cxnLst>
            <a:rect l="l" t="t" r="r" b="b"/>
            <a:pathLst>
              <a:path w="9186203" h="2890305">
                <a:moveTo>
                  <a:pt x="0" y="2841674"/>
                </a:moveTo>
                <a:cubicBezTo>
                  <a:pt x="1066800" y="2904978"/>
                  <a:pt x="2133600" y="2968283"/>
                  <a:pt x="3235569" y="2602523"/>
                </a:cubicBezTo>
                <a:cubicBezTo>
                  <a:pt x="4337538" y="2236763"/>
                  <a:pt x="5620044" y="1080868"/>
                  <a:pt x="6611816" y="647114"/>
                </a:cubicBezTo>
                <a:cubicBezTo>
                  <a:pt x="7603588" y="213360"/>
                  <a:pt x="8394895" y="106680"/>
                  <a:pt x="9186203" y="0"/>
                </a:cubicBezTo>
              </a:path>
            </a:pathLst>
          </a:cu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cxnSp>
        <p:nvCxnSpPr>
          <p:cNvPr id="21" name="直線コネクタ 20">
            <a:extLst>
              <a:ext uri="{FF2B5EF4-FFF2-40B4-BE49-F238E27FC236}">
                <a16:creationId xmlns:a16="http://schemas.microsoft.com/office/drawing/2014/main" id="{C89E04B6-4EE2-64E4-A482-F7B996F91771}"/>
              </a:ext>
            </a:extLst>
          </p:cNvPr>
          <p:cNvCxnSpPr>
            <a:cxnSpLocks/>
          </p:cNvCxnSpPr>
          <p:nvPr/>
        </p:nvCxnSpPr>
        <p:spPr>
          <a:xfrm>
            <a:off x="6879101" y="4107766"/>
            <a:ext cx="1012873" cy="282927"/>
          </a:xfrm>
          <a:prstGeom prst="line">
            <a:avLst/>
          </a:prstGeom>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1203B8AF-993D-52B1-159B-01C121CB9378}"/>
              </a:ext>
            </a:extLst>
          </p:cNvPr>
          <p:cNvSpPr txBox="1"/>
          <p:nvPr/>
        </p:nvSpPr>
        <p:spPr>
          <a:xfrm>
            <a:off x="7891974" y="4317646"/>
            <a:ext cx="2262158" cy="369332"/>
          </a:xfrm>
          <a:prstGeom prst="rect">
            <a:avLst/>
          </a:prstGeom>
          <a:noFill/>
        </p:spPr>
        <p:txBody>
          <a:bodyPr wrap="none" rtlCol="0">
            <a:spAutoFit/>
          </a:bodyPr>
          <a:lstStyle/>
          <a:p>
            <a:r>
              <a:rPr kumimoji="1" lang="ja-JP" altLang="en-US"/>
              <a:t>リスクフリーレート</a:t>
            </a:r>
          </a:p>
        </p:txBody>
      </p:sp>
      <p:sp>
        <p:nvSpPr>
          <p:cNvPr id="34" name="矢印: 上 33">
            <a:extLst>
              <a:ext uri="{FF2B5EF4-FFF2-40B4-BE49-F238E27FC236}">
                <a16:creationId xmlns:a16="http://schemas.microsoft.com/office/drawing/2014/main" id="{028B5A40-6439-4713-F0D0-2F1344C0DF02}"/>
              </a:ext>
            </a:extLst>
          </p:cNvPr>
          <p:cNvSpPr/>
          <p:nvPr/>
        </p:nvSpPr>
        <p:spPr>
          <a:xfrm>
            <a:off x="1772063" y="4540083"/>
            <a:ext cx="484632" cy="95027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矢印: 上 34">
            <a:extLst>
              <a:ext uri="{FF2B5EF4-FFF2-40B4-BE49-F238E27FC236}">
                <a16:creationId xmlns:a16="http://schemas.microsoft.com/office/drawing/2014/main" id="{9ED30CB6-8021-C2C7-4688-52023B5D6145}"/>
              </a:ext>
            </a:extLst>
          </p:cNvPr>
          <p:cNvSpPr/>
          <p:nvPr/>
        </p:nvSpPr>
        <p:spPr>
          <a:xfrm>
            <a:off x="3242252" y="4710214"/>
            <a:ext cx="484632" cy="78014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矢印: 上 35">
            <a:extLst>
              <a:ext uri="{FF2B5EF4-FFF2-40B4-BE49-F238E27FC236}">
                <a16:creationId xmlns:a16="http://schemas.microsoft.com/office/drawing/2014/main" id="{137DD029-68C5-E622-6876-F07C7DDADEBD}"/>
              </a:ext>
            </a:extLst>
          </p:cNvPr>
          <p:cNvSpPr/>
          <p:nvPr/>
        </p:nvSpPr>
        <p:spPr>
          <a:xfrm>
            <a:off x="4645857" y="4577388"/>
            <a:ext cx="484632" cy="62276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矢印: 上 36">
            <a:extLst>
              <a:ext uri="{FF2B5EF4-FFF2-40B4-BE49-F238E27FC236}">
                <a16:creationId xmlns:a16="http://schemas.microsoft.com/office/drawing/2014/main" id="{39BE6B1B-9B06-6DE3-4195-37B875DE701A}"/>
              </a:ext>
            </a:extLst>
          </p:cNvPr>
          <p:cNvSpPr/>
          <p:nvPr/>
        </p:nvSpPr>
        <p:spPr>
          <a:xfrm>
            <a:off x="5681705" y="4184589"/>
            <a:ext cx="484632" cy="50239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8" name="直線コネクタ 37">
            <a:extLst>
              <a:ext uri="{FF2B5EF4-FFF2-40B4-BE49-F238E27FC236}">
                <a16:creationId xmlns:a16="http://schemas.microsoft.com/office/drawing/2014/main" id="{222BA0C0-C804-6945-AB75-01BC210B94E5}"/>
              </a:ext>
            </a:extLst>
          </p:cNvPr>
          <p:cNvCxnSpPr>
            <a:cxnSpLocks/>
          </p:cNvCxnSpPr>
          <p:nvPr/>
        </p:nvCxnSpPr>
        <p:spPr>
          <a:xfrm>
            <a:off x="3531521" y="5215290"/>
            <a:ext cx="1828270" cy="336258"/>
          </a:xfrm>
          <a:prstGeom prst="line">
            <a:avLst/>
          </a:prstGeom>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5B91D29A-7F5B-F322-85EC-6A39ED986132}"/>
              </a:ext>
            </a:extLst>
          </p:cNvPr>
          <p:cNvSpPr txBox="1"/>
          <p:nvPr/>
        </p:nvSpPr>
        <p:spPr>
          <a:xfrm>
            <a:off x="5359791" y="5382980"/>
            <a:ext cx="2031325" cy="369332"/>
          </a:xfrm>
          <a:prstGeom prst="rect">
            <a:avLst/>
          </a:prstGeom>
          <a:noFill/>
        </p:spPr>
        <p:txBody>
          <a:bodyPr wrap="none" rtlCol="0">
            <a:spAutoFit/>
          </a:bodyPr>
          <a:lstStyle/>
          <a:p>
            <a:r>
              <a:rPr lang="ja-JP" altLang="en-US"/>
              <a:t>上乗せスプレッド</a:t>
            </a:r>
            <a:endParaRPr kumimoji="1" lang="ja-JP" altLang="en-US"/>
          </a:p>
        </p:txBody>
      </p:sp>
      <p:cxnSp>
        <p:nvCxnSpPr>
          <p:cNvPr id="41" name="直線矢印コネクタ 40">
            <a:extLst>
              <a:ext uri="{FF2B5EF4-FFF2-40B4-BE49-F238E27FC236}">
                <a16:creationId xmlns:a16="http://schemas.microsoft.com/office/drawing/2014/main" id="{C34BF6DF-C26C-E6A1-B044-E0E108CD51F6}"/>
              </a:ext>
            </a:extLst>
          </p:cNvPr>
          <p:cNvCxnSpPr>
            <a:cxnSpLocks/>
          </p:cNvCxnSpPr>
          <p:nvPr/>
        </p:nvCxnSpPr>
        <p:spPr>
          <a:xfrm flipV="1">
            <a:off x="1547447" y="1954954"/>
            <a:ext cx="0" cy="451618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テキスト ボックス 41">
            <a:extLst>
              <a:ext uri="{FF2B5EF4-FFF2-40B4-BE49-F238E27FC236}">
                <a16:creationId xmlns:a16="http://schemas.microsoft.com/office/drawing/2014/main" id="{42318756-F3B0-069A-AE0E-3C0A66415679}"/>
              </a:ext>
            </a:extLst>
          </p:cNvPr>
          <p:cNvSpPr txBox="1"/>
          <p:nvPr/>
        </p:nvSpPr>
        <p:spPr>
          <a:xfrm>
            <a:off x="391053" y="1954954"/>
            <a:ext cx="1107996" cy="369332"/>
          </a:xfrm>
          <a:prstGeom prst="rect">
            <a:avLst/>
          </a:prstGeom>
          <a:noFill/>
        </p:spPr>
        <p:txBody>
          <a:bodyPr wrap="none" rtlCol="0">
            <a:spAutoFit/>
          </a:bodyPr>
          <a:lstStyle/>
          <a:p>
            <a:r>
              <a:rPr kumimoji="1" lang="ja-JP" altLang="en-US"/>
              <a:t>イールド</a:t>
            </a:r>
          </a:p>
        </p:txBody>
      </p:sp>
    </p:spTree>
    <p:extLst>
      <p:ext uri="{BB962C8B-B14F-4D97-AF65-F5344CB8AC3E}">
        <p14:creationId xmlns:p14="http://schemas.microsoft.com/office/powerpoint/2010/main" val="1572945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7A398E-83B9-0E61-A9DA-8C7410E2662F}"/>
              </a:ext>
            </a:extLst>
          </p:cNvPr>
          <p:cNvSpPr>
            <a:spLocks noGrp="1"/>
          </p:cNvSpPr>
          <p:nvPr>
            <p:ph type="title"/>
          </p:nvPr>
        </p:nvSpPr>
        <p:spPr/>
        <p:txBody>
          <a:bodyPr/>
          <a:lstStyle/>
          <a:p>
            <a:r>
              <a:rPr kumimoji="1" lang="ja-JP" altLang="en-US" dirty="0"/>
              <a:t>リスクフリーレートについて</a:t>
            </a:r>
            <a:r>
              <a:rPr kumimoji="1" lang="en-US" altLang="ja-JP" dirty="0"/>
              <a:t>[1]</a:t>
            </a:r>
            <a:endParaRPr kumimoji="1" lang="ja-JP" altLang="en-US" dirty="0"/>
          </a:p>
        </p:txBody>
      </p:sp>
      <p:sp>
        <p:nvSpPr>
          <p:cNvPr id="4" name="四角形: 角を丸くする 3">
            <a:extLst>
              <a:ext uri="{FF2B5EF4-FFF2-40B4-BE49-F238E27FC236}">
                <a16:creationId xmlns:a16="http://schemas.microsoft.com/office/drawing/2014/main" id="{017D2C7B-CE1C-C650-D967-158730C48AF5}"/>
              </a:ext>
            </a:extLst>
          </p:cNvPr>
          <p:cNvSpPr/>
          <p:nvPr/>
        </p:nvSpPr>
        <p:spPr>
          <a:xfrm>
            <a:off x="978876" y="907473"/>
            <a:ext cx="10374923" cy="914400"/>
          </a:xfrm>
          <a:prstGeom prst="round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400">
                <a:solidFill>
                  <a:schemeClr val="tx1"/>
                </a:solidFill>
              </a:rPr>
              <a:t>・リスクフリーレートは３つの区分で構成される。</a:t>
            </a:r>
            <a:endParaRPr kumimoji="1" lang="en-US" altLang="ja-JP" sz="2400">
              <a:solidFill>
                <a:schemeClr val="tx1"/>
              </a:solidFill>
            </a:endParaRPr>
          </a:p>
          <a:p>
            <a:r>
              <a:rPr lang="ja-JP" altLang="en-US" sz="2400">
                <a:solidFill>
                  <a:schemeClr val="tx1"/>
                </a:solidFill>
              </a:rPr>
              <a:t>・市場で観測される金利と終局金利を基に</a:t>
            </a:r>
            <a:r>
              <a:rPr lang="en-US" altLang="ja-JP" sz="2400">
                <a:solidFill>
                  <a:schemeClr val="tx1"/>
                </a:solidFill>
              </a:rPr>
              <a:t>Smith-Wilson</a:t>
            </a:r>
            <a:r>
              <a:rPr lang="ja-JP" altLang="en-US" sz="2400">
                <a:solidFill>
                  <a:schemeClr val="tx1"/>
                </a:solidFill>
              </a:rPr>
              <a:t>法で補間・補外</a:t>
            </a:r>
            <a:endParaRPr kumimoji="1" lang="en-US" altLang="ja-JP" sz="2400">
              <a:solidFill>
                <a:schemeClr val="tx1"/>
              </a:solidFill>
            </a:endParaRPr>
          </a:p>
        </p:txBody>
      </p:sp>
      <p:cxnSp>
        <p:nvCxnSpPr>
          <p:cNvPr id="6" name="直線矢印コネクタ 5">
            <a:extLst>
              <a:ext uri="{FF2B5EF4-FFF2-40B4-BE49-F238E27FC236}">
                <a16:creationId xmlns:a16="http://schemas.microsoft.com/office/drawing/2014/main" id="{67B919EB-96EF-E324-DA42-A774BB0DBECA}"/>
              </a:ext>
            </a:extLst>
          </p:cNvPr>
          <p:cNvCxnSpPr>
            <a:cxnSpLocks/>
          </p:cNvCxnSpPr>
          <p:nvPr/>
        </p:nvCxnSpPr>
        <p:spPr>
          <a:xfrm flipV="1">
            <a:off x="1547447" y="1954954"/>
            <a:ext cx="0" cy="451618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ACDE701B-E6A1-7821-74E9-FB826C7E63F3}"/>
              </a:ext>
            </a:extLst>
          </p:cNvPr>
          <p:cNvCxnSpPr>
            <a:cxnSpLocks/>
          </p:cNvCxnSpPr>
          <p:nvPr/>
        </p:nvCxnSpPr>
        <p:spPr>
          <a:xfrm>
            <a:off x="838200" y="5835642"/>
            <a:ext cx="1020493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00854E18-BB60-8F5A-3B1D-C52B0AB36A5F}"/>
              </a:ext>
            </a:extLst>
          </p:cNvPr>
          <p:cNvSpPr txBox="1"/>
          <p:nvPr/>
        </p:nvSpPr>
        <p:spPr>
          <a:xfrm>
            <a:off x="391053" y="1954954"/>
            <a:ext cx="1107996" cy="369332"/>
          </a:xfrm>
          <a:prstGeom prst="rect">
            <a:avLst/>
          </a:prstGeom>
          <a:noFill/>
        </p:spPr>
        <p:txBody>
          <a:bodyPr wrap="none" rtlCol="0">
            <a:spAutoFit/>
          </a:bodyPr>
          <a:lstStyle/>
          <a:p>
            <a:r>
              <a:rPr kumimoji="1" lang="ja-JP" altLang="en-US"/>
              <a:t>イールド</a:t>
            </a:r>
          </a:p>
        </p:txBody>
      </p:sp>
      <p:sp>
        <p:nvSpPr>
          <p:cNvPr id="27" name="テキスト ボックス 26">
            <a:extLst>
              <a:ext uri="{FF2B5EF4-FFF2-40B4-BE49-F238E27FC236}">
                <a16:creationId xmlns:a16="http://schemas.microsoft.com/office/drawing/2014/main" id="{558C2E8E-D782-F349-1E00-497A8261CEA0}"/>
              </a:ext>
            </a:extLst>
          </p:cNvPr>
          <p:cNvSpPr txBox="1"/>
          <p:nvPr/>
        </p:nvSpPr>
        <p:spPr>
          <a:xfrm>
            <a:off x="10719972" y="6067197"/>
            <a:ext cx="646331" cy="369332"/>
          </a:xfrm>
          <a:prstGeom prst="rect">
            <a:avLst/>
          </a:prstGeom>
          <a:noFill/>
        </p:spPr>
        <p:txBody>
          <a:bodyPr wrap="none" rtlCol="0">
            <a:spAutoFit/>
          </a:bodyPr>
          <a:lstStyle/>
          <a:p>
            <a:r>
              <a:rPr lang="ja-JP" altLang="en-US"/>
              <a:t>年限</a:t>
            </a:r>
            <a:endParaRPr kumimoji="1" lang="ja-JP" altLang="en-US"/>
          </a:p>
        </p:txBody>
      </p:sp>
      <p:sp>
        <p:nvSpPr>
          <p:cNvPr id="18" name="フリーフォーム: 図形 17">
            <a:extLst>
              <a:ext uri="{FF2B5EF4-FFF2-40B4-BE49-F238E27FC236}">
                <a16:creationId xmlns:a16="http://schemas.microsoft.com/office/drawing/2014/main" id="{44E34234-2734-8849-17FE-9C45B4CFD682}"/>
              </a:ext>
            </a:extLst>
          </p:cNvPr>
          <p:cNvSpPr/>
          <p:nvPr/>
        </p:nvSpPr>
        <p:spPr>
          <a:xfrm>
            <a:off x="1547446" y="2686929"/>
            <a:ext cx="9186203" cy="2890305"/>
          </a:xfrm>
          <a:custGeom>
            <a:avLst/>
            <a:gdLst>
              <a:gd name="connsiteX0" fmla="*/ 0 w 9186203"/>
              <a:gd name="connsiteY0" fmla="*/ 2841674 h 2890305"/>
              <a:gd name="connsiteX1" fmla="*/ 3235569 w 9186203"/>
              <a:gd name="connsiteY1" fmla="*/ 2602523 h 2890305"/>
              <a:gd name="connsiteX2" fmla="*/ 6611816 w 9186203"/>
              <a:gd name="connsiteY2" fmla="*/ 647114 h 2890305"/>
              <a:gd name="connsiteX3" fmla="*/ 9186203 w 9186203"/>
              <a:gd name="connsiteY3" fmla="*/ 0 h 2890305"/>
            </a:gdLst>
            <a:ahLst/>
            <a:cxnLst>
              <a:cxn ang="0">
                <a:pos x="connsiteX0" y="connsiteY0"/>
              </a:cxn>
              <a:cxn ang="0">
                <a:pos x="connsiteX1" y="connsiteY1"/>
              </a:cxn>
              <a:cxn ang="0">
                <a:pos x="connsiteX2" y="connsiteY2"/>
              </a:cxn>
              <a:cxn ang="0">
                <a:pos x="connsiteX3" y="connsiteY3"/>
              </a:cxn>
            </a:cxnLst>
            <a:rect l="l" t="t" r="r" b="b"/>
            <a:pathLst>
              <a:path w="9186203" h="2890305">
                <a:moveTo>
                  <a:pt x="0" y="2841674"/>
                </a:moveTo>
                <a:cubicBezTo>
                  <a:pt x="1066800" y="2904978"/>
                  <a:pt x="2133600" y="2968283"/>
                  <a:pt x="3235569" y="2602523"/>
                </a:cubicBezTo>
                <a:cubicBezTo>
                  <a:pt x="4337538" y="2236763"/>
                  <a:pt x="5620044" y="1080868"/>
                  <a:pt x="6611816" y="647114"/>
                </a:cubicBezTo>
                <a:cubicBezTo>
                  <a:pt x="7603588" y="213360"/>
                  <a:pt x="8394895" y="106680"/>
                  <a:pt x="9186203" y="0"/>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 name="直線コネクタ 4">
            <a:extLst>
              <a:ext uri="{FF2B5EF4-FFF2-40B4-BE49-F238E27FC236}">
                <a16:creationId xmlns:a16="http://schemas.microsoft.com/office/drawing/2014/main" id="{9A2DDCD6-674A-DA0E-2D73-A95D6EFC48AB}"/>
              </a:ext>
            </a:extLst>
          </p:cNvPr>
          <p:cNvCxnSpPr>
            <a:cxnSpLocks/>
          </p:cNvCxnSpPr>
          <p:nvPr/>
        </p:nvCxnSpPr>
        <p:spPr>
          <a:xfrm>
            <a:off x="4318782" y="1954954"/>
            <a:ext cx="0" cy="3880688"/>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F1345E09-6338-3AC0-77E3-46A1DD748BE2}"/>
              </a:ext>
            </a:extLst>
          </p:cNvPr>
          <p:cNvCxnSpPr>
            <a:cxnSpLocks/>
          </p:cNvCxnSpPr>
          <p:nvPr/>
        </p:nvCxnSpPr>
        <p:spPr>
          <a:xfrm>
            <a:off x="7186246" y="1954954"/>
            <a:ext cx="0" cy="3880688"/>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9" name="正方形/長方形 8">
            <a:extLst>
              <a:ext uri="{FF2B5EF4-FFF2-40B4-BE49-F238E27FC236}">
                <a16:creationId xmlns:a16="http://schemas.microsoft.com/office/drawing/2014/main" id="{12260D13-B281-411A-161E-DD7E688E6144}"/>
              </a:ext>
            </a:extLst>
          </p:cNvPr>
          <p:cNvSpPr/>
          <p:nvPr/>
        </p:nvSpPr>
        <p:spPr>
          <a:xfrm>
            <a:off x="1637715" y="1954954"/>
            <a:ext cx="2597544" cy="11540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b="1" u="sng"/>
              <a:t>第一区分</a:t>
            </a:r>
            <a:endParaRPr kumimoji="1" lang="en-US" altLang="ja-JP" b="1" u="sng"/>
          </a:p>
          <a:p>
            <a:r>
              <a:rPr kumimoji="1" lang="ja-JP" altLang="en-US"/>
              <a:t>市場金利を</a:t>
            </a:r>
            <a:r>
              <a:rPr kumimoji="1" lang="en-US" altLang="ja-JP"/>
              <a:t>Smith-Wilson</a:t>
            </a:r>
            <a:r>
              <a:rPr kumimoji="1" lang="ja-JP" altLang="en-US"/>
              <a:t>法で補間</a:t>
            </a:r>
            <a:endParaRPr kumimoji="1" lang="en-US" altLang="ja-JP"/>
          </a:p>
        </p:txBody>
      </p:sp>
      <p:sp>
        <p:nvSpPr>
          <p:cNvPr id="28" name="正方形/長方形 27">
            <a:extLst>
              <a:ext uri="{FF2B5EF4-FFF2-40B4-BE49-F238E27FC236}">
                <a16:creationId xmlns:a16="http://schemas.microsoft.com/office/drawing/2014/main" id="{39C30C95-F18C-86B7-2FDF-8C7FB1607164}"/>
              </a:ext>
            </a:extLst>
          </p:cNvPr>
          <p:cNvSpPr/>
          <p:nvPr/>
        </p:nvSpPr>
        <p:spPr>
          <a:xfrm>
            <a:off x="4488769" y="1954953"/>
            <a:ext cx="2597543" cy="11540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b="1" u="sng"/>
              <a:t>第二区分</a:t>
            </a:r>
            <a:endParaRPr kumimoji="1" lang="en-US" altLang="ja-JP" b="1" u="sng"/>
          </a:p>
          <a:p>
            <a:r>
              <a:rPr lang="en-US" altLang="ja-JP"/>
              <a:t>Smith-Wilson</a:t>
            </a:r>
            <a:r>
              <a:rPr lang="ja-JP" altLang="en-US"/>
              <a:t>法で補外</a:t>
            </a:r>
            <a:endParaRPr kumimoji="1" lang="ja-JP" altLang="en-US"/>
          </a:p>
        </p:txBody>
      </p:sp>
      <p:sp>
        <p:nvSpPr>
          <p:cNvPr id="30" name="正方形/長方形 29">
            <a:extLst>
              <a:ext uri="{FF2B5EF4-FFF2-40B4-BE49-F238E27FC236}">
                <a16:creationId xmlns:a16="http://schemas.microsoft.com/office/drawing/2014/main" id="{C1EA2014-0B86-AC76-95A2-460BE2C6A778}"/>
              </a:ext>
            </a:extLst>
          </p:cNvPr>
          <p:cNvSpPr/>
          <p:nvPr/>
        </p:nvSpPr>
        <p:spPr>
          <a:xfrm>
            <a:off x="7378505" y="1954954"/>
            <a:ext cx="2491748" cy="11540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b="1" u="sng"/>
              <a:t>第</a:t>
            </a:r>
            <a:r>
              <a:rPr lang="ja-JP" altLang="en-US" b="1" u="sng"/>
              <a:t>三</a:t>
            </a:r>
            <a:r>
              <a:rPr kumimoji="1" lang="ja-JP" altLang="en-US" b="1" u="sng"/>
              <a:t>区分</a:t>
            </a:r>
            <a:endParaRPr kumimoji="1" lang="en-US" altLang="ja-JP" b="1" u="sng"/>
          </a:p>
          <a:p>
            <a:r>
              <a:rPr lang="ja-JP" altLang="en-US"/>
              <a:t>フォワードレートが</a:t>
            </a:r>
            <a:endParaRPr lang="en-US" altLang="ja-JP"/>
          </a:p>
          <a:p>
            <a:r>
              <a:rPr lang="ja-JP" altLang="en-US"/>
              <a:t>終局金利に収束</a:t>
            </a:r>
            <a:endParaRPr kumimoji="1" lang="ja-JP" altLang="en-US"/>
          </a:p>
        </p:txBody>
      </p:sp>
      <p:sp>
        <p:nvSpPr>
          <p:cNvPr id="13" name="楕円 12">
            <a:extLst>
              <a:ext uri="{FF2B5EF4-FFF2-40B4-BE49-F238E27FC236}">
                <a16:creationId xmlns:a16="http://schemas.microsoft.com/office/drawing/2014/main" id="{47B06DD6-4BED-CA65-2911-DADEFCA85CCC}"/>
              </a:ext>
            </a:extLst>
          </p:cNvPr>
          <p:cNvSpPr/>
          <p:nvPr/>
        </p:nvSpPr>
        <p:spPr>
          <a:xfrm>
            <a:off x="1595846" y="5443555"/>
            <a:ext cx="156504" cy="17525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302BF51C-4A89-862E-F804-D2B1A7907894}"/>
              </a:ext>
            </a:extLst>
          </p:cNvPr>
          <p:cNvSpPr/>
          <p:nvPr/>
        </p:nvSpPr>
        <p:spPr>
          <a:xfrm>
            <a:off x="1937574" y="5489606"/>
            <a:ext cx="156504" cy="17525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90AF1B07-7349-207C-662B-1A3999389E64}"/>
              </a:ext>
            </a:extLst>
          </p:cNvPr>
          <p:cNvSpPr/>
          <p:nvPr/>
        </p:nvSpPr>
        <p:spPr>
          <a:xfrm>
            <a:off x="2388158" y="5503574"/>
            <a:ext cx="156504" cy="17525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2487917B-5864-85D0-AC42-BEB0F165A560}"/>
              </a:ext>
            </a:extLst>
          </p:cNvPr>
          <p:cNvSpPr/>
          <p:nvPr/>
        </p:nvSpPr>
        <p:spPr>
          <a:xfrm>
            <a:off x="2893841" y="5503574"/>
            <a:ext cx="156504" cy="17525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楕円 40">
            <a:extLst>
              <a:ext uri="{FF2B5EF4-FFF2-40B4-BE49-F238E27FC236}">
                <a16:creationId xmlns:a16="http://schemas.microsoft.com/office/drawing/2014/main" id="{83A6C8D4-6C14-F88A-7CA6-2792740EF66C}"/>
              </a:ext>
            </a:extLst>
          </p:cNvPr>
          <p:cNvSpPr/>
          <p:nvPr/>
        </p:nvSpPr>
        <p:spPr>
          <a:xfrm>
            <a:off x="3446039" y="5464344"/>
            <a:ext cx="156504" cy="17525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a:extLst>
              <a:ext uri="{FF2B5EF4-FFF2-40B4-BE49-F238E27FC236}">
                <a16:creationId xmlns:a16="http://schemas.microsoft.com/office/drawing/2014/main" id="{A7E29B3F-8105-02B2-A141-D5BEF1335B0B}"/>
              </a:ext>
            </a:extLst>
          </p:cNvPr>
          <p:cNvSpPr/>
          <p:nvPr/>
        </p:nvSpPr>
        <p:spPr>
          <a:xfrm>
            <a:off x="4245802" y="5328319"/>
            <a:ext cx="156504" cy="17525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5904A8E6-A60D-1484-DC39-B79FF95A5429}"/>
              </a:ext>
            </a:extLst>
          </p:cNvPr>
          <p:cNvSpPr txBox="1"/>
          <p:nvPr/>
        </p:nvSpPr>
        <p:spPr>
          <a:xfrm>
            <a:off x="3398311" y="5843723"/>
            <a:ext cx="1823599" cy="646331"/>
          </a:xfrm>
          <a:prstGeom prst="rect">
            <a:avLst/>
          </a:prstGeom>
          <a:noFill/>
        </p:spPr>
        <p:txBody>
          <a:bodyPr wrap="square" rtlCol="0">
            <a:spAutoFit/>
          </a:bodyPr>
          <a:lstStyle/>
          <a:p>
            <a:pPr algn="ctr"/>
            <a:r>
              <a:rPr kumimoji="1" lang="en-US" altLang="ja-JP"/>
              <a:t>LOT</a:t>
            </a:r>
          </a:p>
          <a:p>
            <a:pPr algn="ctr"/>
            <a:r>
              <a:rPr lang="ja-JP" altLang="en-US"/>
              <a:t>（補外開始点）</a:t>
            </a:r>
            <a:endParaRPr kumimoji="1" lang="ja-JP" altLang="en-US"/>
          </a:p>
        </p:txBody>
      </p:sp>
    </p:spTree>
    <p:extLst>
      <p:ext uri="{BB962C8B-B14F-4D97-AF65-F5344CB8AC3E}">
        <p14:creationId xmlns:p14="http://schemas.microsoft.com/office/powerpoint/2010/main" val="3952899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7A398E-83B9-0E61-A9DA-8C7410E2662F}"/>
              </a:ext>
            </a:extLst>
          </p:cNvPr>
          <p:cNvSpPr>
            <a:spLocks noGrp="1"/>
          </p:cNvSpPr>
          <p:nvPr>
            <p:ph type="title"/>
          </p:nvPr>
        </p:nvSpPr>
        <p:spPr/>
        <p:txBody>
          <a:bodyPr/>
          <a:lstStyle/>
          <a:p>
            <a:r>
              <a:rPr kumimoji="1" lang="ja-JP" altLang="en-US" dirty="0"/>
              <a:t>リスクフリーレートについて</a:t>
            </a:r>
            <a:r>
              <a:rPr kumimoji="1" lang="en-US" altLang="ja-JP" dirty="0"/>
              <a:t>[1]</a:t>
            </a:r>
            <a:endParaRPr kumimoji="1" lang="ja-JP" altLang="en-US" dirty="0"/>
          </a:p>
        </p:txBody>
      </p:sp>
      <p:sp>
        <p:nvSpPr>
          <p:cNvPr id="4" name="四角形: 角を丸くする 3">
            <a:extLst>
              <a:ext uri="{FF2B5EF4-FFF2-40B4-BE49-F238E27FC236}">
                <a16:creationId xmlns:a16="http://schemas.microsoft.com/office/drawing/2014/main" id="{017D2C7B-CE1C-C650-D967-158730C48AF5}"/>
              </a:ext>
            </a:extLst>
          </p:cNvPr>
          <p:cNvSpPr/>
          <p:nvPr/>
        </p:nvSpPr>
        <p:spPr>
          <a:xfrm>
            <a:off x="978876" y="907473"/>
            <a:ext cx="10374923" cy="914400"/>
          </a:xfrm>
          <a:prstGeom prst="round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400">
                <a:solidFill>
                  <a:schemeClr val="tx1"/>
                </a:solidFill>
              </a:rPr>
              <a:t>・第一区分ではスワップ金利または国債金利が用いられる。</a:t>
            </a:r>
            <a:endParaRPr kumimoji="1" lang="en-US" altLang="ja-JP" sz="2400">
              <a:solidFill>
                <a:schemeClr val="tx1"/>
              </a:solidFill>
            </a:endParaRPr>
          </a:p>
          <a:p>
            <a:r>
              <a:rPr lang="ja-JP" altLang="en-US" sz="2400">
                <a:solidFill>
                  <a:schemeClr val="tx1"/>
                </a:solidFill>
              </a:rPr>
              <a:t>・</a:t>
            </a:r>
            <a:r>
              <a:rPr lang="en-US" altLang="ja-JP" sz="2400">
                <a:solidFill>
                  <a:schemeClr val="tx1"/>
                </a:solidFill>
              </a:rPr>
              <a:t>LOT</a:t>
            </a:r>
            <a:r>
              <a:rPr lang="ja-JP" altLang="en-US" sz="2400">
                <a:solidFill>
                  <a:schemeClr val="tx1"/>
                </a:solidFill>
              </a:rPr>
              <a:t>は市場で取引される資産の流動性等を踏まえて決められる</a:t>
            </a:r>
            <a:endParaRPr kumimoji="1" lang="en-US" altLang="ja-JP" sz="2400">
              <a:solidFill>
                <a:schemeClr val="tx1"/>
              </a:solidFill>
            </a:endParaRPr>
          </a:p>
        </p:txBody>
      </p:sp>
      <p:cxnSp>
        <p:nvCxnSpPr>
          <p:cNvPr id="6" name="直線矢印コネクタ 5">
            <a:extLst>
              <a:ext uri="{FF2B5EF4-FFF2-40B4-BE49-F238E27FC236}">
                <a16:creationId xmlns:a16="http://schemas.microsoft.com/office/drawing/2014/main" id="{67B919EB-96EF-E324-DA42-A774BB0DBECA}"/>
              </a:ext>
            </a:extLst>
          </p:cNvPr>
          <p:cNvCxnSpPr>
            <a:cxnSpLocks/>
          </p:cNvCxnSpPr>
          <p:nvPr/>
        </p:nvCxnSpPr>
        <p:spPr>
          <a:xfrm flipV="1">
            <a:off x="1547447" y="1954954"/>
            <a:ext cx="0" cy="451618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ACDE701B-E6A1-7821-74E9-FB826C7E63F3}"/>
              </a:ext>
            </a:extLst>
          </p:cNvPr>
          <p:cNvCxnSpPr>
            <a:cxnSpLocks/>
          </p:cNvCxnSpPr>
          <p:nvPr/>
        </p:nvCxnSpPr>
        <p:spPr>
          <a:xfrm>
            <a:off x="838200" y="5835642"/>
            <a:ext cx="1020493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00854E18-BB60-8F5A-3B1D-C52B0AB36A5F}"/>
              </a:ext>
            </a:extLst>
          </p:cNvPr>
          <p:cNvSpPr txBox="1"/>
          <p:nvPr/>
        </p:nvSpPr>
        <p:spPr>
          <a:xfrm>
            <a:off x="391053" y="1954954"/>
            <a:ext cx="1107996" cy="369332"/>
          </a:xfrm>
          <a:prstGeom prst="rect">
            <a:avLst/>
          </a:prstGeom>
          <a:noFill/>
        </p:spPr>
        <p:txBody>
          <a:bodyPr wrap="none" rtlCol="0">
            <a:spAutoFit/>
          </a:bodyPr>
          <a:lstStyle/>
          <a:p>
            <a:r>
              <a:rPr kumimoji="1" lang="ja-JP" altLang="en-US"/>
              <a:t>イールド</a:t>
            </a:r>
          </a:p>
        </p:txBody>
      </p:sp>
      <p:sp>
        <p:nvSpPr>
          <p:cNvPr id="27" name="テキスト ボックス 26">
            <a:extLst>
              <a:ext uri="{FF2B5EF4-FFF2-40B4-BE49-F238E27FC236}">
                <a16:creationId xmlns:a16="http://schemas.microsoft.com/office/drawing/2014/main" id="{558C2E8E-D782-F349-1E00-497A8261CEA0}"/>
              </a:ext>
            </a:extLst>
          </p:cNvPr>
          <p:cNvSpPr txBox="1"/>
          <p:nvPr/>
        </p:nvSpPr>
        <p:spPr>
          <a:xfrm>
            <a:off x="10719972" y="6067197"/>
            <a:ext cx="646331" cy="369332"/>
          </a:xfrm>
          <a:prstGeom prst="rect">
            <a:avLst/>
          </a:prstGeom>
          <a:noFill/>
        </p:spPr>
        <p:txBody>
          <a:bodyPr wrap="none" rtlCol="0">
            <a:spAutoFit/>
          </a:bodyPr>
          <a:lstStyle/>
          <a:p>
            <a:r>
              <a:rPr lang="ja-JP" altLang="en-US"/>
              <a:t>年限</a:t>
            </a:r>
            <a:endParaRPr kumimoji="1" lang="ja-JP" altLang="en-US"/>
          </a:p>
        </p:txBody>
      </p:sp>
      <p:sp>
        <p:nvSpPr>
          <p:cNvPr id="18" name="フリーフォーム: 図形 17">
            <a:extLst>
              <a:ext uri="{FF2B5EF4-FFF2-40B4-BE49-F238E27FC236}">
                <a16:creationId xmlns:a16="http://schemas.microsoft.com/office/drawing/2014/main" id="{44E34234-2734-8849-17FE-9C45B4CFD682}"/>
              </a:ext>
            </a:extLst>
          </p:cNvPr>
          <p:cNvSpPr/>
          <p:nvPr/>
        </p:nvSpPr>
        <p:spPr>
          <a:xfrm>
            <a:off x="1547446" y="2686929"/>
            <a:ext cx="9186203" cy="2890305"/>
          </a:xfrm>
          <a:custGeom>
            <a:avLst/>
            <a:gdLst>
              <a:gd name="connsiteX0" fmla="*/ 0 w 9186203"/>
              <a:gd name="connsiteY0" fmla="*/ 2841674 h 2890305"/>
              <a:gd name="connsiteX1" fmla="*/ 3235569 w 9186203"/>
              <a:gd name="connsiteY1" fmla="*/ 2602523 h 2890305"/>
              <a:gd name="connsiteX2" fmla="*/ 6611816 w 9186203"/>
              <a:gd name="connsiteY2" fmla="*/ 647114 h 2890305"/>
              <a:gd name="connsiteX3" fmla="*/ 9186203 w 9186203"/>
              <a:gd name="connsiteY3" fmla="*/ 0 h 2890305"/>
            </a:gdLst>
            <a:ahLst/>
            <a:cxnLst>
              <a:cxn ang="0">
                <a:pos x="connsiteX0" y="connsiteY0"/>
              </a:cxn>
              <a:cxn ang="0">
                <a:pos x="connsiteX1" y="connsiteY1"/>
              </a:cxn>
              <a:cxn ang="0">
                <a:pos x="connsiteX2" y="connsiteY2"/>
              </a:cxn>
              <a:cxn ang="0">
                <a:pos x="connsiteX3" y="connsiteY3"/>
              </a:cxn>
            </a:cxnLst>
            <a:rect l="l" t="t" r="r" b="b"/>
            <a:pathLst>
              <a:path w="9186203" h="2890305">
                <a:moveTo>
                  <a:pt x="0" y="2841674"/>
                </a:moveTo>
                <a:cubicBezTo>
                  <a:pt x="1066800" y="2904978"/>
                  <a:pt x="2133600" y="2968283"/>
                  <a:pt x="3235569" y="2602523"/>
                </a:cubicBezTo>
                <a:cubicBezTo>
                  <a:pt x="4337538" y="2236763"/>
                  <a:pt x="5620044" y="1080868"/>
                  <a:pt x="6611816" y="647114"/>
                </a:cubicBezTo>
                <a:cubicBezTo>
                  <a:pt x="7603588" y="213360"/>
                  <a:pt x="8394895" y="106680"/>
                  <a:pt x="9186203" y="0"/>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 name="直線コネクタ 4">
            <a:extLst>
              <a:ext uri="{FF2B5EF4-FFF2-40B4-BE49-F238E27FC236}">
                <a16:creationId xmlns:a16="http://schemas.microsoft.com/office/drawing/2014/main" id="{9A2DDCD6-674A-DA0E-2D73-A95D6EFC48AB}"/>
              </a:ext>
            </a:extLst>
          </p:cNvPr>
          <p:cNvCxnSpPr>
            <a:cxnSpLocks/>
          </p:cNvCxnSpPr>
          <p:nvPr/>
        </p:nvCxnSpPr>
        <p:spPr>
          <a:xfrm>
            <a:off x="4318782" y="1954954"/>
            <a:ext cx="0" cy="3880688"/>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9" name="正方形/長方形 8">
            <a:extLst>
              <a:ext uri="{FF2B5EF4-FFF2-40B4-BE49-F238E27FC236}">
                <a16:creationId xmlns:a16="http://schemas.microsoft.com/office/drawing/2014/main" id="{12260D13-B281-411A-161E-DD7E688E6144}"/>
              </a:ext>
            </a:extLst>
          </p:cNvPr>
          <p:cNvSpPr/>
          <p:nvPr/>
        </p:nvSpPr>
        <p:spPr>
          <a:xfrm>
            <a:off x="1637715" y="1954954"/>
            <a:ext cx="2597544" cy="11540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b="1" u="sng"/>
              <a:t>第一区分</a:t>
            </a:r>
            <a:endParaRPr kumimoji="1" lang="en-US" altLang="ja-JP" b="1" u="sng"/>
          </a:p>
          <a:p>
            <a:r>
              <a:rPr kumimoji="1" lang="ja-JP" altLang="en-US"/>
              <a:t>市場金利を</a:t>
            </a:r>
            <a:r>
              <a:rPr kumimoji="1" lang="en-US" altLang="ja-JP"/>
              <a:t>Smith-Wilson</a:t>
            </a:r>
            <a:r>
              <a:rPr kumimoji="1" lang="ja-JP" altLang="en-US"/>
              <a:t>法で補間</a:t>
            </a:r>
            <a:endParaRPr kumimoji="1" lang="en-US" altLang="ja-JP"/>
          </a:p>
        </p:txBody>
      </p:sp>
      <p:sp>
        <p:nvSpPr>
          <p:cNvPr id="13" name="楕円 12">
            <a:extLst>
              <a:ext uri="{FF2B5EF4-FFF2-40B4-BE49-F238E27FC236}">
                <a16:creationId xmlns:a16="http://schemas.microsoft.com/office/drawing/2014/main" id="{47B06DD6-4BED-CA65-2911-DADEFCA85CCC}"/>
              </a:ext>
            </a:extLst>
          </p:cNvPr>
          <p:cNvSpPr/>
          <p:nvPr/>
        </p:nvSpPr>
        <p:spPr>
          <a:xfrm>
            <a:off x="1595846" y="5443555"/>
            <a:ext cx="156504" cy="17525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302BF51C-4A89-862E-F804-D2B1A7907894}"/>
              </a:ext>
            </a:extLst>
          </p:cNvPr>
          <p:cNvSpPr/>
          <p:nvPr/>
        </p:nvSpPr>
        <p:spPr>
          <a:xfrm>
            <a:off x="1937574" y="5489606"/>
            <a:ext cx="156504" cy="17525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90AF1B07-7349-207C-662B-1A3999389E64}"/>
              </a:ext>
            </a:extLst>
          </p:cNvPr>
          <p:cNvSpPr/>
          <p:nvPr/>
        </p:nvSpPr>
        <p:spPr>
          <a:xfrm>
            <a:off x="2388158" y="5503574"/>
            <a:ext cx="156504" cy="17525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2487917B-5864-85D0-AC42-BEB0F165A560}"/>
              </a:ext>
            </a:extLst>
          </p:cNvPr>
          <p:cNvSpPr/>
          <p:nvPr/>
        </p:nvSpPr>
        <p:spPr>
          <a:xfrm>
            <a:off x="2893841" y="5503574"/>
            <a:ext cx="156504" cy="17525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楕円 40">
            <a:extLst>
              <a:ext uri="{FF2B5EF4-FFF2-40B4-BE49-F238E27FC236}">
                <a16:creationId xmlns:a16="http://schemas.microsoft.com/office/drawing/2014/main" id="{83A6C8D4-6C14-F88A-7CA6-2792740EF66C}"/>
              </a:ext>
            </a:extLst>
          </p:cNvPr>
          <p:cNvSpPr/>
          <p:nvPr/>
        </p:nvSpPr>
        <p:spPr>
          <a:xfrm>
            <a:off x="3446039" y="5464344"/>
            <a:ext cx="156504" cy="17525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a:extLst>
              <a:ext uri="{FF2B5EF4-FFF2-40B4-BE49-F238E27FC236}">
                <a16:creationId xmlns:a16="http://schemas.microsoft.com/office/drawing/2014/main" id="{A7E29B3F-8105-02B2-A141-D5BEF1335B0B}"/>
              </a:ext>
            </a:extLst>
          </p:cNvPr>
          <p:cNvSpPr/>
          <p:nvPr/>
        </p:nvSpPr>
        <p:spPr>
          <a:xfrm>
            <a:off x="4245802" y="5328319"/>
            <a:ext cx="156504" cy="17525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5904A8E6-A60D-1484-DC39-B79FF95A5429}"/>
              </a:ext>
            </a:extLst>
          </p:cNvPr>
          <p:cNvSpPr txBox="1"/>
          <p:nvPr/>
        </p:nvSpPr>
        <p:spPr>
          <a:xfrm>
            <a:off x="3398311" y="5843723"/>
            <a:ext cx="1823599" cy="646331"/>
          </a:xfrm>
          <a:prstGeom prst="rect">
            <a:avLst/>
          </a:prstGeom>
          <a:noFill/>
        </p:spPr>
        <p:txBody>
          <a:bodyPr wrap="square" rtlCol="0">
            <a:spAutoFit/>
          </a:bodyPr>
          <a:lstStyle/>
          <a:p>
            <a:pPr algn="ctr"/>
            <a:r>
              <a:rPr kumimoji="1" lang="en-US" altLang="ja-JP"/>
              <a:t>LOT</a:t>
            </a:r>
          </a:p>
          <a:p>
            <a:pPr algn="ctr"/>
            <a:r>
              <a:rPr lang="ja-JP" altLang="en-US"/>
              <a:t>（補外開始点）</a:t>
            </a:r>
            <a:endParaRPr kumimoji="1" lang="ja-JP" altLang="en-US"/>
          </a:p>
        </p:txBody>
      </p:sp>
      <p:cxnSp>
        <p:nvCxnSpPr>
          <p:cNvPr id="8" name="直線コネクタ 7">
            <a:extLst>
              <a:ext uri="{FF2B5EF4-FFF2-40B4-BE49-F238E27FC236}">
                <a16:creationId xmlns:a16="http://schemas.microsoft.com/office/drawing/2014/main" id="{93D05F01-BCA2-F3ED-EFFF-C960712A57C7}"/>
              </a:ext>
            </a:extLst>
          </p:cNvPr>
          <p:cNvCxnSpPr>
            <a:cxnSpLocks/>
          </p:cNvCxnSpPr>
          <p:nvPr/>
        </p:nvCxnSpPr>
        <p:spPr>
          <a:xfrm flipH="1">
            <a:off x="1674098" y="3435394"/>
            <a:ext cx="4421902" cy="20641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28D22104-8ADE-F8F8-D3AD-ED82F7C71948}"/>
              </a:ext>
            </a:extLst>
          </p:cNvPr>
          <p:cNvCxnSpPr>
            <a:cxnSpLocks/>
          </p:cNvCxnSpPr>
          <p:nvPr/>
        </p:nvCxnSpPr>
        <p:spPr>
          <a:xfrm flipH="1">
            <a:off x="2049552" y="3435393"/>
            <a:ext cx="4046448" cy="21013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EBA9181D-52D3-885D-C63B-27BE7CF558B8}"/>
              </a:ext>
            </a:extLst>
          </p:cNvPr>
          <p:cNvCxnSpPr>
            <a:cxnSpLocks/>
          </p:cNvCxnSpPr>
          <p:nvPr/>
        </p:nvCxnSpPr>
        <p:spPr>
          <a:xfrm flipH="1">
            <a:off x="2458176" y="3435392"/>
            <a:ext cx="3637824" cy="212250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EC90BC26-4CE4-BA7C-D65F-628BC0981012}"/>
              </a:ext>
            </a:extLst>
          </p:cNvPr>
          <p:cNvCxnSpPr>
            <a:cxnSpLocks/>
          </p:cNvCxnSpPr>
          <p:nvPr/>
        </p:nvCxnSpPr>
        <p:spPr>
          <a:xfrm flipH="1">
            <a:off x="2953286" y="3435391"/>
            <a:ext cx="3142714" cy="2114941"/>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B5B677A4-7A57-9BEF-5121-D2444F91EC4C}"/>
              </a:ext>
            </a:extLst>
          </p:cNvPr>
          <p:cNvCxnSpPr>
            <a:cxnSpLocks/>
          </p:cNvCxnSpPr>
          <p:nvPr/>
        </p:nvCxnSpPr>
        <p:spPr>
          <a:xfrm flipH="1">
            <a:off x="3522936" y="3435390"/>
            <a:ext cx="2573064" cy="21081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AD20150D-C58E-BC8B-FBB1-9E7DEA02119A}"/>
              </a:ext>
            </a:extLst>
          </p:cNvPr>
          <p:cNvCxnSpPr>
            <a:cxnSpLocks/>
          </p:cNvCxnSpPr>
          <p:nvPr/>
        </p:nvCxnSpPr>
        <p:spPr>
          <a:xfrm flipH="1">
            <a:off x="4271368" y="3435389"/>
            <a:ext cx="1824632" cy="2002657"/>
          </a:xfrm>
          <a:prstGeom prst="line">
            <a:avLst/>
          </a:prstGeom>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037F6517-7CB8-D7A3-D3BE-C1A4AE7ADB8E}"/>
              </a:ext>
            </a:extLst>
          </p:cNvPr>
          <p:cNvSpPr txBox="1"/>
          <p:nvPr/>
        </p:nvSpPr>
        <p:spPr>
          <a:xfrm>
            <a:off x="4524643" y="2655149"/>
            <a:ext cx="3629520" cy="738664"/>
          </a:xfrm>
          <a:prstGeom prst="rect">
            <a:avLst/>
          </a:prstGeom>
          <a:noFill/>
        </p:spPr>
        <p:txBody>
          <a:bodyPr wrap="none" rtlCol="0">
            <a:spAutoFit/>
          </a:bodyPr>
          <a:lstStyle/>
          <a:p>
            <a:pPr algn="ctr"/>
            <a:r>
              <a:rPr kumimoji="1" lang="ja-JP" altLang="en-US" sz="2400" b="1"/>
              <a:t>スワップ金利 </a:t>
            </a:r>
            <a:r>
              <a:rPr kumimoji="1" lang="en-US" altLang="ja-JP"/>
              <a:t>or </a:t>
            </a:r>
            <a:r>
              <a:rPr kumimoji="1" lang="ja-JP" altLang="en-US" sz="2400" b="1"/>
              <a:t>国債金利</a:t>
            </a:r>
            <a:br>
              <a:rPr kumimoji="1" lang="en-US" altLang="ja-JP" sz="2400" b="1"/>
            </a:br>
            <a:r>
              <a:rPr kumimoji="1" lang="ja-JP" altLang="en-US"/>
              <a:t>（日本の場合は国債金利）</a:t>
            </a:r>
          </a:p>
        </p:txBody>
      </p:sp>
      <p:sp>
        <p:nvSpPr>
          <p:cNvPr id="26" name="楕円 25">
            <a:extLst>
              <a:ext uri="{FF2B5EF4-FFF2-40B4-BE49-F238E27FC236}">
                <a16:creationId xmlns:a16="http://schemas.microsoft.com/office/drawing/2014/main" id="{6CD41DB3-7593-91E0-C62A-D4E47AB48F64}"/>
              </a:ext>
            </a:extLst>
          </p:cNvPr>
          <p:cNvSpPr/>
          <p:nvPr/>
        </p:nvSpPr>
        <p:spPr>
          <a:xfrm>
            <a:off x="3522936" y="5872882"/>
            <a:ext cx="1542549" cy="646331"/>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5" name="直線コネクタ 34">
            <a:extLst>
              <a:ext uri="{FF2B5EF4-FFF2-40B4-BE49-F238E27FC236}">
                <a16:creationId xmlns:a16="http://schemas.microsoft.com/office/drawing/2014/main" id="{D939E5A2-4B68-5720-CD7E-47A22AB59F51}"/>
              </a:ext>
            </a:extLst>
          </p:cNvPr>
          <p:cNvCxnSpPr>
            <a:cxnSpLocks/>
          </p:cNvCxnSpPr>
          <p:nvPr/>
        </p:nvCxnSpPr>
        <p:spPr>
          <a:xfrm flipH="1">
            <a:off x="5065485" y="4436717"/>
            <a:ext cx="1969617" cy="1698021"/>
          </a:xfrm>
          <a:prstGeom prst="line">
            <a:avLst/>
          </a:prstGeom>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C4FFAE2A-6A38-F24B-9790-9E7F5A3C61FF}"/>
              </a:ext>
            </a:extLst>
          </p:cNvPr>
          <p:cNvSpPr txBox="1"/>
          <p:nvPr/>
        </p:nvSpPr>
        <p:spPr>
          <a:xfrm>
            <a:off x="6880077" y="3988979"/>
            <a:ext cx="4649417" cy="738664"/>
          </a:xfrm>
          <a:prstGeom prst="rect">
            <a:avLst/>
          </a:prstGeom>
          <a:noFill/>
        </p:spPr>
        <p:txBody>
          <a:bodyPr wrap="square" rtlCol="0">
            <a:spAutoFit/>
          </a:bodyPr>
          <a:lstStyle/>
          <a:p>
            <a:pPr algn="ctr"/>
            <a:r>
              <a:rPr kumimoji="1" lang="ja-JP" altLang="en-US" sz="2400"/>
              <a:t>流動性等を踏まえて</a:t>
            </a:r>
            <a:r>
              <a:rPr lang="ja-JP" altLang="en-US" sz="2400"/>
              <a:t>決定される</a:t>
            </a:r>
            <a:br>
              <a:rPr lang="en-US" altLang="ja-JP" sz="2400"/>
            </a:br>
            <a:r>
              <a:rPr lang="ja-JP" altLang="en-US"/>
              <a:t>（日本の場合は</a:t>
            </a:r>
            <a:r>
              <a:rPr lang="en-US" altLang="ja-JP"/>
              <a:t>30</a:t>
            </a:r>
            <a:r>
              <a:rPr lang="ja-JP" altLang="en-US"/>
              <a:t>年）</a:t>
            </a:r>
            <a:endParaRPr kumimoji="1" lang="ja-JP" altLang="en-US" sz="2400"/>
          </a:p>
        </p:txBody>
      </p:sp>
    </p:spTree>
    <p:extLst>
      <p:ext uri="{BB962C8B-B14F-4D97-AF65-F5344CB8AC3E}">
        <p14:creationId xmlns:p14="http://schemas.microsoft.com/office/powerpoint/2010/main" val="1211938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7A398E-83B9-0E61-A9DA-8C7410E2662F}"/>
              </a:ext>
            </a:extLst>
          </p:cNvPr>
          <p:cNvSpPr>
            <a:spLocks noGrp="1"/>
          </p:cNvSpPr>
          <p:nvPr>
            <p:ph type="title"/>
          </p:nvPr>
        </p:nvSpPr>
        <p:spPr/>
        <p:txBody>
          <a:bodyPr/>
          <a:lstStyle/>
          <a:p>
            <a:r>
              <a:rPr kumimoji="1" lang="ja-JP" altLang="en-US" dirty="0"/>
              <a:t>リスクフリーレートについて</a:t>
            </a:r>
            <a:r>
              <a:rPr kumimoji="1" lang="en-US" altLang="ja-JP" dirty="0"/>
              <a:t>[1]</a:t>
            </a:r>
            <a:endParaRPr kumimoji="1" lang="ja-JP" altLang="en-US" dirty="0"/>
          </a:p>
        </p:txBody>
      </p:sp>
      <mc:AlternateContent xmlns:mc="http://schemas.openxmlformats.org/markup-compatibility/2006" xmlns:a14="http://schemas.microsoft.com/office/drawing/2010/main">
        <mc:Choice Requires="a14">
          <p:sp>
            <p:nvSpPr>
              <p:cNvPr id="4" name="四角形: 角を丸くする 3">
                <a:extLst>
                  <a:ext uri="{FF2B5EF4-FFF2-40B4-BE49-F238E27FC236}">
                    <a16:creationId xmlns:a16="http://schemas.microsoft.com/office/drawing/2014/main" id="{017D2C7B-CE1C-C650-D967-158730C48AF5}"/>
                  </a:ext>
                </a:extLst>
              </p:cNvPr>
              <p:cNvSpPr/>
              <p:nvPr/>
            </p:nvSpPr>
            <p:spPr>
              <a:xfrm>
                <a:off x="978876" y="907473"/>
                <a:ext cx="10374923" cy="914400"/>
              </a:xfrm>
              <a:prstGeom prst="round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400">
                    <a:solidFill>
                      <a:schemeClr val="tx1"/>
                    </a:solidFill>
                  </a:rPr>
                  <a:t>・終局金利への収束時点は</a:t>
                </a:r>
                <a14:m>
                  <m:oMath xmlns:m="http://schemas.openxmlformats.org/officeDocument/2006/math">
                    <m:func>
                      <m:funcPr>
                        <m:ctrlPr>
                          <a:rPr kumimoji="1" lang="en-US" altLang="ja-JP" sz="2400" b="0" i="1" smtClean="0">
                            <a:solidFill>
                              <a:schemeClr val="tx1"/>
                            </a:solidFill>
                            <a:latin typeface="Cambria Math" panose="02040503050406030204" pitchFamily="18" charset="0"/>
                          </a:rPr>
                        </m:ctrlPr>
                      </m:funcPr>
                      <m:fName>
                        <m:r>
                          <m:rPr>
                            <m:sty m:val="p"/>
                          </m:rPr>
                          <a:rPr kumimoji="1" lang="en-US" altLang="ja-JP" sz="2400" b="0" i="0" smtClean="0">
                            <a:solidFill>
                              <a:schemeClr val="tx1"/>
                            </a:solidFill>
                            <a:latin typeface="Cambria Math" panose="02040503050406030204" pitchFamily="18" charset="0"/>
                          </a:rPr>
                          <m:t>min</m:t>
                        </m:r>
                      </m:fName>
                      <m:e>
                        <m:d>
                          <m:dPr>
                            <m:ctrlPr>
                              <a:rPr kumimoji="1" lang="en-US" altLang="ja-JP" sz="2400" b="0" i="1" smtClean="0">
                                <a:solidFill>
                                  <a:schemeClr val="tx1"/>
                                </a:solidFill>
                                <a:latin typeface="Cambria Math" panose="02040503050406030204" pitchFamily="18" charset="0"/>
                              </a:rPr>
                            </m:ctrlPr>
                          </m:dPr>
                          <m:e>
                            <m:r>
                              <m:rPr>
                                <m:sty m:val="p"/>
                              </m:rPr>
                              <a:rPr kumimoji="1" lang="en-US" altLang="ja-JP" sz="2400" b="0" i="0" smtClean="0">
                                <a:solidFill>
                                  <a:schemeClr val="tx1"/>
                                </a:solidFill>
                                <a:latin typeface="Cambria Math" panose="02040503050406030204" pitchFamily="18" charset="0"/>
                              </a:rPr>
                              <m:t>LOT</m:t>
                            </m:r>
                            <m:r>
                              <a:rPr kumimoji="1" lang="en-US" altLang="ja-JP" sz="2400" b="0" i="1" smtClean="0">
                                <a:solidFill>
                                  <a:schemeClr val="tx1"/>
                                </a:solidFill>
                                <a:latin typeface="Cambria Math" panose="02040503050406030204" pitchFamily="18" charset="0"/>
                              </a:rPr>
                              <m:t>+30,60</m:t>
                            </m:r>
                          </m:e>
                        </m:d>
                      </m:e>
                    </m:func>
                  </m:oMath>
                </a14:m>
                <a:endParaRPr lang="en-US" altLang="ja-JP" sz="2400">
                  <a:solidFill>
                    <a:schemeClr val="tx1"/>
                  </a:solidFill>
                </a:endParaRPr>
              </a:p>
              <a:p>
                <a:r>
                  <a:rPr kumimoji="1" lang="ja-JP" altLang="en-US" sz="2400">
                    <a:solidFill>
                      <a:schemeClr val="tx1"/>
                    </a:solidFill>
                  </a:rPr>
                  <a:t>・日本の場合は</a:t>
                </a:r>
                <a:r>
                  <a:rPr kumimoji="1" lang="en-US" altLang="ja-JP" sz="2400">
                    <a:solidFill>
                      <a:schemeClr val="tx1"/>
                    </a:solidFill>
                  </a:rPr>
                  <a:t>60</a:t>
                </a:r>
                <a:r>
                  <a:rPr kumimoji="1" lang="ja-JP" altLang="en-US" sz="2400">
                    <a:solidFill>
                      <a:schemeClr val="tx1"/>
                    </a:solidFill>
                  </a:rPr>
                  <a:t>年</a:t>
                </a:r>
                <a:endParaRPr lang="en-US" altLang="ja-JP" sz="2400">
                  <a:solidFill>
                    <a:schemeClr val="tx1"/>
                  </a:solidFill>
                </a:endParaRPr>
              </a:p>
            </p:txBody>
          </p:sp>
        </mc:Choice>
        <mc:Fallback xmlns="">
          <p:sp>
            <p:nvSpPr>
              <p:cNvPr id="4" name="四角形: 角を丸くする 3">
                <a:extLst>
                  <a:ext uri="{FF2B5EF4-FFF2-40B4-BE49-F238E27FC236}">
                    <a16:creationId xmlns:a16="http://schemas.microsoft.com/office/drawing/2014/main" id="{017D2C7B-CE1C-C650-D967-158730C48AF5}"/>
                  </a:ext>
                </a:extLst>
              </p:cNvPr>
              <p:cNvSpPr>
                <a:spLocks noRot="1" noChangeAspect="1" noMove="1" noResize="1" noEditPoints="1" noAdjustHandles="1" noChangeArrowheads="1" noChangeShapeType="1" noTextEdit="1"/>
              </p:cNvSpPr>
              <p:nvPr/>
            </p:nvSpPr>
            <p:spPr>
              <a:xfrm>
                <a:off x="978876" y="907473"/>
                <a:ext cx="10374923" cy="914400"/>
              </a:xfrm>
              <a:prstGeom prst="roundRect">
                <a:avLst/>
              </a:prstGeom>
              <a:blipFill>
                <a:blip r:embed="rId2"/>
                <a:stretch>
                  <a:fillRect l="-529" t="-662" b="-9272"/>
                </a:stretch>
              </a:blipFill>
              <a:ln w="3175">
                <a:solidFill>
                  <a:schemeClr val="tx1"/>
                </a:solidFill>
              </a:ln>
            </p:spPr>
            <p:txBody>
              <a:bodyPr/>
              <a:lstStyle/>
              <a:p>
                <a:r>
                  <a:rPr lang="en-US">
                    <a:noFill/>
                  </a:rPr>
                  <a:t> </a:t>
                </a:r>
              </a:p>
            </p:txBody>
          </p:sp>
        </mc:Fallback>
      </mc:AlternateContent>
      <p:cxnSp>
        <p:nvCxnSpPr>
          <p:cNvPr id="20" name="直線矢印コネクタ 19">
            <a:extLst>
              <a:ext uri="{FF2B5EF4-FFF2-40B4-BE49-F238E27FC236}">
                <a16:creationId xmlns:a16="http://schemas.microsoft.com/office/drawing/2014/main" id="{7395823B-B66D-4331-4762-2638CC01DA67}"/>
              </a:ext>
            </a:extLst>
          </p:cNvPr>
          <p:cNvCxnSpPr>
            <a:cxnSpLocks/>
          </p:cNvCxnSpPr>
          <p:nvPr/>
        </p:nvCxnSpPr>
        <p:spPr>
          <a:xfrm flipV="1">
            <a:off x="1547447" y="1954954"/>
            <a:ext cx="0" cy="451618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FB87B42A-2312-516D-9812-08AFFD20CBC5}"/>
              </a:ext>
            </a:extLst>
          </p:cNvPr>
          <p:cNvCxnSpPr>
            <a:cxnSpLocks/>
          </p:cNvCxnSpPr>
          <p:nvPr/>
        </p:nvCxnSpPr>
        <p:spPr>
          <a:xfrm>
            <a:off x="838200" y="5835642"/>
            <a:ext cx="1020493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ABF5BD3F-0AE2-182A-2F5A-70E2A78644D8}"/>
              </a:ext>
            </a:extLst>
          </p:cNvPr>
          <p:cNvSpPr txBox="1"/>
          <p:nvPr/>
        </p:nvSpPr>
        <p:spPr>
          <a:xfrm>
            <a:off x="391053" y="1954954"/>
            <a:ext cx="1107996" cy="369332"/>
          </a:xfrm>
          <a:prstGeom prst="rect">
            <a:avLst/>
          </a:prstGeom>
          <a:noFill/>
        </p:spPr>
        <p:txBody>
          <a:bodyPr wrap="none" rtlCol="0">
            <a:spAutoFit/>
          </a:bodyPr>
          <a:lstStyle/>
          <a:p>
            <a:r>
              <a:rPr kumimoji="1" lang="ja-JP" altLang="en-US"/>
              <a:t>イールド</a:t>
            </a:r>
          </a:p>
        </p:txBody>
      </p:sp>
      <p:sp>
        <p:nvSpPr>
          <p:cNvPr id="23" name="テキスト ボックス 22">
            <a:extLst>
              <a:ext uri="{FF2B5EF4-FFF2-40B4-BE49-F238E27FC236}">
                <a16:creationId xmlns:a16="http://schemas.microsoft.com/office/drawing/2014/main" id="{6F338C65-7ACA-66C9-704B-B1A9C91F32BE}"/>
              </a:ext>
            </a:extLst>
          </p:cNvPr>
          <p:cNvSpPr txBox="1"/>
          <p:nvPr/>
        </p:nvSpPr>
        <p:spPr>
          <a:xfrm>
            <a:off x="10719972" y="6067197"/>
            <a:ext cx="646331" cy="369332"/>
          </a:xfrm>
          <a:prstGeom prst="rect">
            <a:avLst/>
          </a:prstGeom>
          <a:noFill/>
        </p:spPr>
        <p:txBody>
          <a:bodyPr wrap="none" rtlCol="0">
            <a:spAutoFit/>
          </a:bodyPr>
          <a:lstStyle/>
          <a:p>
            <a:r>
              <a:rPr lang="ja-JP" altLang="en-US"/>
              <a:t>年限</a:t>
            </a:r>
            <a:endParaRPr kumimoji="1" lang="ja-JP" altLang="en-US"/>
          </a:p>
        </p:txBody>
      </p:sp>
      <p:sp>
        <p:nvSpPr>
          <p:cNvPr id="24" name="フリーフォーム: 図形 23">
            <a:extLst>
              <a:ext uri="{FF2B5EF4-FFF2-40B4-BE49-F238E27FC236}">
                <a16:creationId xmlns:a16="http://schemas.microsoft.com/office/drawing/2014/main" id="{553592D0-D8DC-59FE-009B-6A49EE8DCE24}"/>
              </a:ext>
            </a:extLst>
          </p:cNvPr>
          <p:cNvSpPr/>
          <p:nvPr/>
        </p:nvSpPr>
        <p:spPr>
          <a:xfrm>
            <a:off x="1547446" y="2686929"/>
            <a:ext cx="9186203" cy="2890305"/>
          </a:xfrm>
          <a:custGeom>
            <a:avLst/>
            <a:gdLst>
              <a:gd name="connsiteX0" fmla="*/ 0 w 9186203"/>
              <a:gd name="connsiteY0" fmla="*/ 2841674 h 2890305"/>
              <a:gd name="connsiteX1" fmla="*/ 3235569 w 9186203"/>
              <a:gd name="connsiteY1" fmla="*/ 2602523 h 2890305"/>
              <a:gd name="connsiteX2" fmla="*/ 6611816 w 9186203"/>
              <a:gd name="connsiteY2" fmla="*/ 647114 h 2890305"/>
              <a:gd name="connsiteX3" fmla="*/ 9186203 w 9186203"/>
              <a:gd name="connsiteY3" fmla="*/ 0 h 2890305"/>
            </a:gdLst>
            <a:ahLst/>
            <a:cxnLst>
              <a:cxn ang="0">
                <a:pos x="connsiteX0" y="connsiteY0"/>
              </a:cxn>
              <a:cxn ang="0">
                <a:pos x="connsiteX1" y="connsiteY1"/>
              </a:cxn>
              <a:cxn ang="0">
                <a:pos x="connsiteX2" y="connsiteY2"/>
              </a:cxn>
              <a:cxn ang="0">
                <a:pos x="connsiteX3" y="connsiteY3"/>
              </a:cxn>
            </a:cxnLst>
            <a:rect l="l" t="t" r="r" b="b"/>
            <a:pathLst>
              <a:path w="9186203" h="2890305">
                <a:moveTo>
                  <a:pt x="0" y="2841674"/>
                </a:moveTo>
                <a:cubicBezTo>
                  <a:pt x="1066800" y="2904978"/>
                  <a:pt x="2133600" y="2968283"/>
                  <a:pt x="3235569" y="2602523"/>
                </a:cubicBezTo>
                <a:cubicBezTo>
                  <a:pt x="4337538" y="2236763"/>
                  <a:pt x="5620044" y="1080868"/>
                  <a:pt x="6611816" y="647114"/>
                </a:cubicBezTo>
                <a:cubicBezTo>
                  <a:pt x="7603588" y="213360"/>
                  <a:pt x="8394895" y="106680"/>
                  <a:pt x="9186203" y="0"/>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 name="直線コネクタ 25">
            <a:extLst>
              <a:ext uri="{FF2B5EF4-FFF2-40B4-BE49-F238E27FC236}">
                <a16:creationId xmlns:a16="http://schemas.microsoft.com/office/drawing/2014/main" id="{8DF3BC85-3A4F-CF47-52F7-69EE07502644}"/>
              </a:ext>
            </a:extLst>
          </p:cNvPr>
          <p:cNvCxnSpPr>
            <a:cxnSpLocks/>
          </p:cNvCxnSpPr>
          <p:nvPr/>
        </p:nvCxnSpPr>
        <p:spPr>
          <a:xfrm>
            <a:off x="7186246" y="1954954"/>
            <a:ext cx="0" cy="3880688"/>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30" name="正方形/長方形 29">
            <a:extLst>
              <a:ext uri="{FF2B5EF4-FFF2-40B4-BE49-F238E27FC236}">
                <a16:creationId xmlns:a16="http://schemas.microsoft.com/office/drawing/2014/main" id="{B60EBD5D-F921-3B1C-87F7-DACA2301AD07}"/>
              </a:ext>
            </a:extLst>
          </p:cNvPr>
          <p:cNvSpPr/>
          <p:nvPr/>
        </p:nvSpPr>
        <p:spPr>
          <a:xfrm>
            <a:off x="7378505" y="1954954"/>
            <a:ext cx="2491748" cy="11540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b="1" u="sng"/>
              <a:t>第</a:t>
            </a:r>
            <a:r>
              <a:rPr lang="ja-JP" altLang="en-US" b="1" u="sng"/>
              <a:t>三</a:t>
            </a:r>
            <a:r>
              <a:rPr kumimoji="1" lang="ja-JP" altLang="en-US" b="1" u="sng"/>
              <a:t>区分</a:t>
            </a:r>
            <a:endParaRPr kumimoji="1" lang="en-US" altLang="ja-JP" b="1" u="sng"/>
          </a:p>
          <a:p>
            <a:r>
              <a:rPr lang="ja-JP" altLang="en-US"/>
              <a:t>フォワードレートが</a:t>
            </a:r>
            <a:endParaRPr lang="en-US" altLang="ja-JP"/>
          </a:p>
          <a:p>
            <a:r>
              <a:rPr lang="ja-JP" altLang="en-US"/>
              <a:t>終局金利に収束</a:t>
            </a:r>
            <a:endParaRPr kumimoji="1" lang="ja-JP" altLang="en-US"/>
          </a:p>
        </p:txBody>
      </p:sp>
      <p:sp>
        <p:nvSpPr>
          <p:cNvPr id="33" name="楕円 32">
            <a:extLst>
              <a:ext uri="{FF2B5EF4-FFF2-40B4-BE49-F238E27FC236}">
                <a16:creationId xmlns:a16="http://schemas.microsoft.com/office/drawing/2014/main" id="{E265D8A1-1E15-882B-0CC6-0E68785A1286}"/>
              </a:ext>
            </a:extLst>
          </p:cNvPr>
          <p:cNvSpPr/>
          <p:nvPr/>
        </p:nvSpPr>
        <p:spPr>
          <a:xfrm>
            <a:off x="1595846" y="5443555"/>
            <a:ext cx="156504" cy="17525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C92BD39D-87F9-4B61-C6F8-4A1710EE94A9}"/>
              </a:ext>
            </a:extLst>
          </p:cNvPr>
          <p:cNvSpPr/>
          <p:nvPr/>
        </p:nvSpPr>
        <p:spPr>
          <a:xfrm>
            <a:off x="1937574" y="5489606"/>
            <a:ext cx="156504" cy="17525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F26BADB1-5619-5442-13BA-4FFCCC1B3794}"/>
              </a:ext>
            </a:extLst>
          </p:cNvPr>
          <p:cNvSpPr/>
          <p:nvPr/>
        </p:nvSpPr>
        <p:spPr>
          <a:xfrm>
            <a:off x="2388158" y="5503574"/>
            <a:ext cx="156504" cy="17525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146AEB48-D5A3-F5FD-27A1-1B01A2D1A0D9}"/>
              </a:ext>
            </a:extLst>
          </p:cNvPr>
          <p:cNvSpPr/>
          <p:nvPr/>
        </p:nvSpPr>
        <p:spPr>
          <a:xfrm>
            <a:off x="2893841" y="5503574"/>
            <a:ext cx="156504" cy="17525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9C416524-49AA-CF23-269D-A80CE2BD0242}"/>
              </a:ext>
            </a:extLst>
          </p:cNvPr>
          <p:cNvSpPr/>
          <p:nvPr/>
        </p:nvSpPr>
        <p:spPr>
          <a:xfrm>
            <a:off x="3446039" y="5464344"/>
            <a:ext cx="156504" cy="17525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A0153329-E580-A73F-B718-A64AE8D52F4C}"/>
              </a:ext>
            </a:extLst>
          </p:cNvPr>
          <p:cNvSpPr/>
          <p:nvPr/>
        </p:nvSpPr>
        <p:spPr>
          <a:xfrm>
            <a:off x="4245802" y="5328319"/>
            <a:ext cx="156504" cy="17525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A59C6472-A919-84F1-7C15-362512858A0E}"/>
                  </a:ext>
                </a:extLst>
              </p:cNvPr>
              <p:cNvSpPr txBox="1"/>
              <p:nvPr/>
            </p:nvSpPr>
            <p:spPr>
              <a:xfrm>
                <a:off x="4245802" y="5867808"/>
                <a:ext cx="609463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unc>
                        <m:funcPr>
                          <m:ctrlPr>
                            <a:rPr kumimoji="1" lang="en-US" altLang="ja-JP" sz="1800" b="0" i="1" smtClean="0">
                              <a:solidFill>
                                <a:schemeClr val="tx1"/>
                              </a:solidFill>
                              <a:latin typeface="Cambria Math" panose="02040503050406030204" pitchFamily="18" charset="0"/>
                            </a:rPr>
                          </m:ctrlPr>
                        </m:funcPr>
                        <m:fName>
                          <m:r>
                            <m:rPr>
                              <m:sty m:val="p"/>
                            </m:rPr>
                            <a:rPr kumimoji="1" lang="en-US" altLang="ja-JP" sz="1800" b="0" i="0" smtClean="0">
                              <a:solidFill>
                                <a:schemeClr val="tx1"/>
                              </a:solidFill>
                              <a:latin typeface="Cambria Math" panose="02040503050406030204" pitchFamily="18" charset="0"/>
                            </a:rPr>
                            <m:t>min</m:t>
                          </m:r>
                        </m:fName>
                        <m:e>
                          <m:d>
                            <m:dPr>
                              <m:ctrlPr>
                                <a:rPr kumimoji="1" lang="en-US" altLang="ja-JP" sz="1800" b="0" i="1" smtClean="0">
                                  <a:solidFill>
                                    <a:schemeClr val="tx1"/>
                                  </a:solidFill>
                                  <a:latin typeface="Cambria Math" panose="02040503050406030204" pitchFamily="18" charset="0"/>
                                </a:rPr>
                              </m:ctrlPr>
                            </m:dPr>
                            <m:e>
                              <m:r>
                                <m:rPr>
                                  <m:sty m:val="p"/>
                                </m:rPr>
                                <a:rPr kumimoji="1" lang="en-US" altLang="ja-JP" sz="1800" b="0" i="0" smtClean="0">
                                  <a:solidFill>
                                    <a:schemeClr val="tx1"/>
                                  </a:solidFill>
                                  <a:latin typeface="Cambria Math" panose="02040503050406030204" pitchFamily="18" charset="0"/>
                                </a:rPr>
                                <m:t>LOT</m:t>
                              </m:r>
                              <m:r>
                                <a:rPr kumimoji="1" lang="en-US" altLang="ja-JP" sz="1800" b="0" i="1" smtClean="0">
                                  <a:solidFill>
                                    <a:schemeClr val="tx1"/>
                                  </a:solidFill>
                                  <a:latin typeface="Cambria Math" panose="02040503050406030204" pitchFamily="18" charset="0"/>
                                </a:rPr>
                                <m:t>+30,60</m:t>
                              </m:r>
                            </m:e>
                          </m:d>
                        </m:e>
                      </m:func>
                    </m:oMath>
                  </m:oMathPara>
                </a14:m>
                <a:endParaRPr lang="ja-JP" altLang="en-US"/>
              </a:p>
            </p:txBody>
          </p:sp>
        </mc:Choice>
        <mc:Fallback xmlns="">
          <p:sp>
            <p:nvSpPr>
              <p:cNvPr id="19" name="テキスト ボックス 18">
                <a:extLst>
                  <a:ext uri="{FF2B5EF4-FFF2-40B4-BE49-F238E27FC236}">
                    <a16:creationId xmlns:a16="http://schemas.microsoft.com/office/drawing/2014/main" id="{A59C6472-A919-84F1-7C15-362512858A0E}"/>
                  </a:ext>
                </a:extLst>
              </p:cNvPr>
              <p:cNvSpPr txBox="1">
                <a:spLocks noRot="1" noChangeAspect="1" noMove="1" noResize="1" noEditPoints="1" noAdjustHandles="1" noChangeArrowheads="1" noChangeShapeType="1" noTextEdit="1"/>
              </p:cNvSpPr>
              <p:nvPr/>
            </p:nvSpPr>
            <p:spPr>
              <a:xfrm>
                <a:off x="4245802" y="5867808"/>
                <a:ext cx="6094638" cy="369332"/>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17531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7A398E-83B9-0E61-A9DA-8C7410E2662F}"/>
              </a:ext>
            </a:extLst>
          </p:cNvPr>
          <p:cNvSpPr>
            <a:spLocks noGrp="1"/>
          </p:cNvSpPr>
          <p:nvPr>
            <p:ph type="title"/>
          </p:nvPr>
        </p:nvSpPr>
        <p:spPr/>
        <p:txBody>
          <a:bodyPr/>
          <a:lstStyle/>
          <a:p>
            <a:r>
              <a:rPr kumimoji="1" lang="ja-JP" altLang="en-US" dirty="0"/>
              <a:t>リスクフリーレートについて</a:t>
            </a:r>
            <a:r>
              <a:rPr kumimoji="1" lang="en-US" altLang="ja-JP" dirty="0"/>
              <a:t>[1]</a:t>
            </a:r>
            <a:endParaRPr kumimoji="1" lang="ja-JP" altLang="en-US" dirty="0"/>
          </a:p>
        </p:txBody>
      </p:sp>
      <p:sp>
        <p:nvSpPr>
          <p:cNvPr id="4" name="四角形: 角を丸くする 3">
            <a:extLst>
              <a:ext uri="{FF2B5EF4-FFF2-40B4-BE49-F238E27FC236}">
                <a16:creationId xmlns:a16="http://schemas.microsoft.com/office/drawing/2014/main" id="{017D2C7B-CE1C-C650-D967-158730C48AF5}"/>
              </a:ext>
            </a:extLst>
          </p:cNvPr>
          <p:cNvSpPr/>
          <p:nvPr/>
        </p:nvSpPr>
        <p:spPr>
          <a:xfrm>
            <a:off x="978876" y="907473"/>
            <a:ext cx="10374923" cy="914400"/>
          </a:xfrm>
          <a:prstGeom prst="round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400">
                <a:solidFill>
                  <a:schemeClr val="tx1"/>
                </a:solidFill>
              </a:rPr>
              <a:t>・終局</a:t>
            </a:r>
            <a:r>
              <a:rPr lang="ja-JP" altLang="en-US" sz="2400">
                <a:solidFill>
                  <a:schemeClr val="tx1"/>
                </a:solidFill>
              </a:rPr>
              <a:t>金利は</a:t>
            </a:r>
            <a:r>
              <a:rPr lang="ja-JP" altLang="en-US" sz="2400" b="1">
                <a:solidFill>
                  <a:schemeClr val="tx1"/>
                </a:solidFill>
              </a:rPr>
              <a:t>期待実質金利</a:t>
            </a:r>
            <a:r>
              <a:rPr lang="ja-JP" altLang="en-US" sz="2400">
                <a:solidFill>
                  <a:schemeClr val="tx1"/>
                </a:solidFill>
              </a:rPr>
              <a:t>と</a:t>
            </a:r>
            <a:r>
              <a:rPr lang="ja-JP" altLang="en-US" sz="2400" b="1">
                <a:solidFill>
                  <a:schemeClr val="tx1"/>
                </a:solidFill>
              </a:rPr>
              <a:t>期待インフレ目標</a:t>
            </a:r>
            <a:r>
              <a:rPr lang="ja-JP" altLang="en-US" sz="2400">
                <a:solidFill>
                  <a:schemeClr val="tx1"/>
                </a:solidFill>
              </a:rPr>
              <a:t>の和で計算される</a:t>
            </a:r>
          </a:p>
          <a:p>
            <a:r>
              <a:rPr lang="ja-JP" altLang="en-US" sz="2400">
                <a:solidFill>
                  <a:schemeClr val="tx1"/>
                </a:solidFill>
              </a:rPr>
              <a:t>・毎年見直しが行われるが，変動は</a:t>
            </a:r>
            <a:r>
              <a:rPr lang="en-US" altLang="ja-JP" sz="2400">
                <a:solidFill>
                  <a:schemeClr val="tx1"/>
                </a:solidFill>
              </a:rPr>
              <a:t>15bp</a:t>
            </a:r>
            <a:r>
              <a:rPr lang="ja-JP" altLang="en-US" sz="2400">
                <a:solidFill>
                  <a:schemeClr val="tx1"/>
                </a:solidFill>
              </a:rPr>
              <a:t>まで</a:t>
            </a:r>
            <a:endParaRPr lang="en-US" altLang="ja-JP" sz="2400">
              <a:solidFill>
                <a:schemeClr val="tx1"/>
              </a:solidFill>
            </a:endParaRPr>
          </a:p>
        </p:txBody>
      </p:sp>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930E3EDC-3E4D-2933-1F70-1024F2A7230E}"/>
                  </a:ext>
                </a:extLst>
              </p:cNvPr>
              <p:cNvSpPr txBox="1"/>
              <p:nvPr/>
            </p:nvSpPr>
            <p:spPr>
              <a:xfrm>
                <a:off x="1626731" y="2158484"/>
                <a:ext cx="8619447" cy="622799"/>
              </a:xfrm>
              <a:prstGeom prst="rect">
                <a:avLst/>
              </a:prstGeom>
              <a:noFill/>
              <a:ln w="3175">
                <a:solidFill>
                  <a:schemeClr val="tx1"/>
                </a:solidFill>
              </a:ln>
            </p:spPr>
            <p:txBody>
              <a:bodyPr wrap="square">
                <a:spAutoFit/>
              </a:bodyPr>
              <a:lstStyle/>
              <a:p>
                <a14:m>
                  <m:oMath xmlns:m="http://schemas.openxmlformats.org/officeDocument/2006/math">
                    <m:r>
                      <a:rPr lang="ja-JP" altLang="en-US" sz="1800" i="1" dirty="0" smtClean="0">
                        <a:solidFill>
                          <a:schemeClr val="tx1"/>
                        </a:solidFill>
                        <a:latin typeface="Cambria Math" panose="02040503050406030204" pitchFamily="18" charset="0"/>
                      </a:rPr>
                      <m:t>期待実質金利</m:t>
                    </m:r>
                    <m:r>
                      <a:rPr lang="en-US" altLang="ja-JP" sz="1800" i="1" dirty="0" smtClean="0">
                        <a:solidFill>
                          <a:schemeClr val="tx1"/>
                        </a:solidFill>
                        <a:latin typeface="Cambria Math" panose="02040503050406030204" pitchFamily="18" charset="0"/>
                      </a:rPr>
                      <m:t>=</m:t>
                    </m:r>
                    <m:r>
                      <a:rPr lang="ja-JP" altLang="en-US" sz="1800" i="1" dirty="0" smtClean="0">
                        <a:solidFill>
                          <a:schemeClr val="tx1"/>
                        </a:solidFill>
                        <a:latin typeface="Cambria Math" panose="02040503050406030204" pitchFamily="18" charset="0"/>
                      </a:rPr>
                      <m:t>実質金利の算術平均</m:t>
                    </m:r>
                    <m:r>
                      <a:rPr lang="en-US" altLang="ja-JP" sz="1800" i="1" dirty="0" smtClean="0">
                        <a:solidFill>
                          <a:schemeClr val="tx1"/>
                        </a:solidFill>
                        <a:latin typeface="Cambria Math" panose="02040503050406030204" pitchFamily="18" charset="0"/>
                      </a:rPr>
                      <m:t>=</m:t>
                    </m:r>
                    <m:f>
                      <m:fPr>
                        <m:ctrlPr>
                          <a:rPr lang="en-US" altLang="ja-JP" b="0" i="1" dirty="0" smtClean="0">
                            <a:latin typeface="Cambria Math" panose="02040503050406030204" pitchFamily="18" charset="0"/>
                          </a:rPr>
                        </m:ctrlPr>
                      </m:fPr>
                      <m:num>
                        <m:r>
                          <a:rPr lang="ja-JP" altLang="en-US" i="1" dirty="0">
                            <a:latin typeface="Cambria Math" panose="02040503050406030204" pitchFamily="18" charset="0"/>
                          </a:rPr>
                          <m:t>名目</m:t>
                        </m:r>
                        <m:r>
                          <m:rPr>
                            <m:nor/>
                          </m:rPr>
                          <a:rPr lang="ja-JP" altLang="en-US" dirty="0"/>
                          <m:t>短期</m:t>
                        </m:r>
                        <m:r>
                          <a:rPr lang="ja-JP" altLang="en-US" i="1" dirty="0">
                            <a:latin typeface="Cambria Math" panose="02040503050406030204" pitchFamily="18" charset="0"/>
                          </a:rPr>
                          <m:t>金利</m:t>
                        </m:r>
                        <m:r>
                          <a:rPr lang="en-US" altLang="ja-JP" b="0" i="1" dirty="0" smtClean="0">
                            <a:latin typeface="Cambria Math" panose="02040503050406030204" pitchFamily="18" charset="0"/>
                          </a:rPr>
                          <m:t>−</m:t>
                        </m:r>
                        <m:r>
                          <a:rPr lang="ja-JP" altLang="en-US" i="1" dirty="0">
                            <a:latin typeface="Cambria Math" panose="02040503050406030204" pitchFamily="18" charset="0"/>
                          </a:rPr>
                          <m:t>インフレ</m:t>
                        </m:r>
                        <m:r>
                          <a:rPr lang="ja-JP" altLang="en-US" i="1" dirty="0" smtClean="0">
                            <a:latin typeface="Cambria Math" panose="02040503050406030204" pitchFamily="18" charset="0"/>
                          </a:rPr>
                          <m:t>率</m:t>
                        </m:r>
                      </m:num>
                      <m:den>
                        <m:r>
                          <a:rPr lang="ja-JP" altLang="en-US" i="1" dirty="0">
                            <a:latin typeface="Cambria Math" panose="02040503050406030204" pitchFamily="18" charset="0"/>
                          </a:rPr>
                          <m:t>インフレ率</m:t>
                        </m:r>
                      </m:den>
                    </m:f>
                  </m:oMath>
                </a14:m>
                <a:r>
                  <a:rPr lang="ja-JP" altLang="en-US" b="0"/>
                  <a:t>の算術平均</a:t>
                </a:r>
                <a:endParaRPr lang="en-US" altLang="ja-JP" b="0"/>
              </a:p>
            </p:txBody>
          </p:sp>
        </mc:Choice>
        <mc:Fallback xmlns="">
          <p:sp>
            <p:nvSpPr>
              <p:cNvPr id="25" name="テキスト ボックス 24">
                <a:extLst>
                  <a:ext uri="{FF2B5EF4-FFF2-40B4-BE49-F238E27FC236}">
                    <a16:creationId xmlns:a16="http://schemas.microsoft.com/office/drawing/2014/main" id="{930E3EDC-3E4D-2933-1F70-1024F2A7230E}"/>
                  </a:ext>
                </a:extLst>
              </p:cNvPr>
              <p:cNvSpPr txBox="1">
                <a:spLocks noRot="1" noChangeAspect="1" noMove="1" noResize="1" noEditPoints="1" noAdjustHandles="1" noChangeArrowheads="1" noChangeShapeType="1" noTextEdit="1"/>
              </p:cNvSpPr>
              <p:nvPr/>
            </p:nvSpPr>
            <p:spPr>
              <a:xfrm>
                <a:off x="1626731" y="2158484"/>
                <a:ext cx="8619447" cy="622799"/>
              </a:xfrm>
              <a:prstGeom prst="rect">
                <a:avLst/>
              </a:prstGeom>
              <a:blipFill>
                <a:blip r:embed="rId2"/>
                <a:stretch>
                  <a:fillRect/>
                </a:stretch>
              </a:blipFill>
              <a:ln w="3175">
                <a:solidFill>
                  <a:schemeClr val="tx1"/>
                </a:solidFill>
              </a:ln>
            </p:spPr>
            <p:txBody>
              <a:bodyPr/>
              <a:lstStyle/>
              <a:p>
                <a:r>
                  <a:rPr lang="en-US">
                    <a:noFill/>
                  </a:rPr>
                  <a:t> </a:t>
                </a:r>
              </a:p>
            </p:txBody>
          </p:sp>
        </mc:Fallback>
      </mc:AlternateContent>
      <p:sp>
        <p:nvSpPr>
          <p:cNvPr id="27" name="テキスト ボックス 26">
            <a:extLst>
              <a:ext uri="{FF2B5EF4-FFF2-40B4-BE49-F238E27FC236}">
                <a16:creationId xmlns:a16="http://schemas.microsoft.com/office/drawing/2014/main" id="{D9ADD5D9-F478-C6A8-123C-FE7233DC7038}"/>
              </a:ext>
            </a:extLst>
          </p:cNvPr>
          <p:cNvSpPr txBox="1"/>
          <p:nvPr/>
        </p:nvSpPr>
        <p:spPr>
          <a:xfrm>
            <a:off x="978876" y="3063062"/>
            <a:ext cx="8619447" cy="369909"/>
          </a:xfrm>
          <a:prstGeom prst="rect">
            <a:avLst/>
          </a:prstGeom>
          <a:noFill/>
        </p:spPr>
        <p:txBody>
          <a:bodyPr wrap="square">
            <a:spAutoFit/>
          </a:bodyPr>
          <a:lstStyle/>
          <a:p>
            <a:r>
              <a:rPr lang="ja-JP" altLang="en-US" b="0"/>
              <a:t>実際は仕様書では以下の表に従って計算に使用する期待実質金利が決めれれる．</a:t>
            </a:r>
            <a:endParaRPr lang="en-US" altLang="ja-JP" b="0"/>
          </a:p>
        </p:txBody>
      </p:sp>
      <p:graphicFrame>
        <p:nvGraphicFramePr>
          <p:cNvPr id="5" name="表 5">
            <a:extLst>
              <a:ext uri="{FF2B5EF4-FFF2-40B4-BE49-F238E27FC236}">
                <a16:creationId xmlns:a16="http://schemas.microsoft.com/office/drawing/2014/main" id="{EA0EC68F-33B2-49A2-5890-07A5E409A221}"/>
              </a:ext>
            </a:extLst>
          </p:cNvPr>
          <p:cNvGraphicFramePr>
            <a:graphicFrameLocks noGrp="1"/>
          </p:cNvGraphicFramePr>
          <p:nvPr>
            <p:extLst>
              <p:ext uri="{D42A27DB-BD31-4B8C-83A1-F6EECF244321}">
                <p14:modId xmlns:p14="http://schemas.microsoft.com/office/powerpoint/2010/main" val="3197714398"/>
              </p:ext>
            </p:extLst>
          </p:nvPr>
        </p:nvGraphicFramePr>
        <p:xfrm>
          <a:off x="2752383" y="3798858"/>
          <a:ext cx="6368142" cy="1750604"/>
        </p:xfrm>
        <a:graphic>
          <a:graphicData uri="http://schemas.openxmlformats.org/drawingml/2006/table">
            <a:tbl>
              <a:tblPr firstRow="1" bandRow="1">
                <a:tableStyleId>{5C22544A-7EE6-4342-B048-85BDC9FD1C3A}</a:tableStyleId>
              </a:tblPr>
              <a:tblGrid>
                <a:gridCol w="4294414">
                  <a:extLst>
                    <a:ext uri="{9D8B030D-6E8A-4147-A177-3AD203B41FA5}">
                      <a16:colId xmlns:a16="http://schemas.microsoft.com/office/drawing/2014/main" val="874393842"/>
                    </a:ext>
                  </a:extLst>
                </a:gridCol>
                <a:gridCol w="2073728">
                  <a:extLst>
                    <a:ext uri="{9D8B030D-6E8A-4147-A177-3AD203B41FA5}">
                      <a16:colId xmlns:a16="http://schemas.microsoft.com/office/drawing/2014/main" val="3454226357"/>
                    </a:ext>
                  </a:extLst>
                </a:gridCol>
              </a:tblGrid>
              <a:tr h="288345">
                <a:tc>
                  <a:txBody>
                    <a:bodyPr/>
                    <a:lstStyle/>
                    <a:p>
                      <a:pPr algn="ctr"/>
                      <a:r>
                        <a:rPr kumimoji="1" lang="ja-JP" altLang="en-US"/>
                        <a:t>主要通貨</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kumimoji="1" lang="ja-JP" altLang="en-US"/>
                        <a:t>実質期待金利</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206076675"/>
                  </a:ext>
                </a:extLst>
              </a:tr>
              <a:tr h="370840">
                <a:tc>
                  <a:txBody>
                    <a:bodyPr/>
                    <a:lstStyle/>
                    <a:p>
                      <a:r>
                        <a:rPr kumimoji="1" lang="en-US" altLang="ja-JP"/>
                        <a:t>AUD,CAD,CHF,CZK,DKK,EUR,GBP,JPY,NOK,NZD,SEK,SGD,USD</a:t>
                      </a:r>
                    </a:p>
                  </a:txBody>
                  <a:tcPr>
                    <a:lnL w="12700" cap="flat" cmpd="sng" algn="ctr">
                      <a:solidFill>
                        <a:schemeClr val="tx1"/>
                      </a:solidFill>
                      <a:prstDash val="solid"/>
                      <a:round/>
                      <a:headEnd type="none" w="med" len="med"/>
                      <a:tailEnd type="none" w="med" len="med"/>
                    </a:lnL>
                  </a:tcPr>
                </a:tc>
                <a:tc>
                  <a:txBody>
                    <a:bodyPr/>
                    <a:lstStyle/>
                    <a:p>
                      <a:pPr algn="ctr"/>
                      <a:r>
                        <a:rPr kumimoji="1" lang="en-US" altLang="ja-JP"/>
                        <a:t>1.8%</a:t>
                      </a:r>
                      <a:endParaRPr kumimoji="1" lang="ja-JP" altLang="en-US"/>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294784818"/>
                  </a:ext>
                </a:extLst>
              </a:tr>
              <a:tr h="373924">
                <a:tc>
                  <a:txBody>
                    <a:bodyPr/>
                    <a:lstStyle/>
                    <a:p>
                      <a:r>
                        <a:rPr kumimoji="1" lang="en-US" altLang="ja-JP"/>
                        <a:t>HKD,ILS,KRW,TWD</a:t>
                      </a:r>
                    </a:p>
                  </a:txBody>
                  <a:tcPr>
                    <a:lnL w="12700" cap="flat" cmpd="sng" algn="ctr">
                      <a:solidFill>
                        <a:schemeClr val="tx1"/>
                      </a:solidFill>
                      <a:prstDash val="solid"/>
                      <a:round/>
                      <a:headEnd type="none" w="med" len="med"/>
                      <a:tailEnd type="none" w="med" len="med"/>
                    </a:lnL>
                  </a:tcPr>
                </a:tc>
                <a:tc>
                  <a:txBody>
                    <a:bodyPr/>
                    <a:lstStyle/>
                    <a:p>
                      <a:pPr algn="ctr"/>
                      <a:r>
                        <a:rPr kumimoji="1" lang="en-US" altLang="ja-JP"/>
                        <a:t>2.4%</a:t>
                      </a:r>
                      <a:endParaRPr kumimoji="1" lang="ja-JP" altLang="en-US"/>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53549195"/>
                  </a:ext>
                </a:extLst>
              </a:tr>
              <a:tr h="370840">
                <a:tc>
                  <a:txBody>
                    <a:bodyPr/>
                    <a:lstStyle/>
                    <a:p>
                      <a:r>
                        <a:rPr kumimoji="1" lang="ja-JP" altLang="en-US"/>
                        <a:t>その他</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kumimoji="1" lang="en-US" altLang="ja-JP"/>
                        <a:t>3.0%</a:t>
                      </a:r>
                      <a:endParaRPr kumimoji="1" lang="ja-JP" altLang="en-US"/>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900642"/>
                  </a:ext>
                </a:extLst>
              </a:tr>
            </a:tbl>
          </a:graphicData>
        </a:graphic>
      </p:graphicFrame>
    </p:spTree>
    <p:extLst>
      <p:ext uri="{BB962C8B-B14F-4D97-AF65-F5344CB8AC3E}">
        <p14:creationId xmlns:p14="http://schemas.microsoft.com/office/powerpoint/2010/main" val="93488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7A398E-83B9-0E61-A9DA-8C7410E2662F}"/>
              </a:ext>
            </a:extLst>
          </p:cNvPr>
          <p:cNvSpPr>
            <a:spLocks noGrp="1"/>
          </p:cNvSpPr>
          <p:nvPr>
            <p:ph type="title"/>
          </p:nvPr>
        </p:nvSpPr>
        <p:spPr/>
        <p:txBody>
          <a:bodyPr/>
          <a:lstStyle/>
          <a:p>
            <a:r>
              <a:rPr kumimoji="1" lang="ja-JP" altLang="en-US" dirty="0"/>
              <a:t>リスクフリーレートについて</a:t>
            </a:r>
            <a:r>
              <a:rPr kumimoji="1" lang="en-US" altLang="ja-JP" dirty="0"/>
              <a:t>[1]</a:t>
            </a:r>
            <a:endParaRPr kumimoji="1" lang="ja-JP" altLang="en-US" dirty="0"/>
          </a:p>
        </p:txBody>
      </p:sp>
      <p:sp>
        <p:nvSpPr>
          <p:cNvPr id="4" name="四角形: 角を丸くする 3">
            <a:extLst>
              <a:ext uri="{FF2B5EF4-FFF2-40B4-BE49-F238E27FC236}">
                <a16:creationId xmlns:a16="http://schemas.microsoft.com/office/drawing/2014/main" id="{017D2C7B-CE1C-C650-D967-158730C48AF5}"/>
              </a:ext>
            </a:extLst>
          </p:cNvPr>
          <p:cNvSpPr/>
          <p:nvPr/>
        </p:nvSpPr>
        <p:spPr>
          <a:xfrm>
            <a:off x="978876" y="907473"/>
            <a:ext cx="10374923" cy="914400"/>
          </a:xfrm>
          <a:prstGeom prst="round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400">
                <a:solidFill>
                  <a:schemeClr val="tx1"/>
                </a:solidFill>
              </a:rPr>
              <a:t>・終局</a:t>
            </a:r>
            <a:r>
              <a:rPr lang="ja-JP" altLang="en-US" sz="2400">
                <a:solidFill>
                  <a:schemeClr val="tx1"/>
                </a:solidFill>
              </a:rPr>
              <a:t>金利は</a:t>
            </a:r>
            <a:r>
              <a:rPr lang="ja-JP" altLang="en-US" sz="2400" b="1">
                <a:solidFill>
                  <a:schemeClr val="tx1"/>
                </a:solidFill>
              </a:rPr>
              <a:t>期待実質金利</a:t>
            </a:r>
            <a:r>
              <a:rPr lang="ja-JP" altLang="en-US" sz="2400">
                <a:solidFill>
                  <a:schemeClr val="tx1"/>
                </a:solidFill>
              </a:rPr>
              <a:t>と</a:t>
            </a:r>
            <a:r>
              <a:rPr lang="ja-JP" altLang="en-US" sz="2400" b="1">
                <a:solidFill>
                  <a:schemeClr val="tx1"/>
                </a:solidFill>
              </a:rPr>
              <a:t>期待インフレ目標</a:t>
            </a:r>
            <a:r>
              <a:rPr lang="ja-JP" altLang="en-US" sz="2400">
                <a:solidFill>
                  <a:schemeClr val="tx1"/>
                </a:solidFill>
              </a:rPr>
              <a:t>の和で計算される</a:t>
            </a:r>
          </a:p>
          <a:p>
            <a:r>
              <a:rPr lang="ja-JP" altLang="en-US" sz="2400">
                <a:solidFill>
                  <a:schemeClr val="tx1"/>
                </a:solidFill>
              </a:rPr>
              <a:t>・毎年見直しが行われるが，変動は</a:t>
            </a:r>
            <a:r>
              <a:rPr lang="en-US" altLang="ja-JP" sz="2400">
                <a:solidFill>
                  <a:schemeClr val="tx1"/>
                </a:solidFill>
              </a:rPr>
              <a:t>15bp</a:t>
            </a:r>
            <a:r>
              <a:rPr lang="ja-JP" altLang="en-US" sz="2400">
                <a:solidFill>
                  <a:schemeClr val="tx1"/>
                </a:solidFill>
              </a:rPr>
              <a:t>まで</a:t>
            </a:r>
            <a:endParaRPr lang="en-US" altLang="ja-JP" sz="2400">
              <a:solidFill>
                <a:schemeClr val="tx1"/>
              </a:solidFill>
            </a:endParaRPr>
          </a:p>
        </p:txBody>
      </p:sp>
      <p:sp>
        <p:nvSpPr>
          <p:cNvPr id="3" name="テキスト ボックス 2">
            <a:extLst>
              <a:ext uri="{FF2B5EF4-FFF2-40B4-BE49-F238E27FC236}">
                <a16:creationId xmlns:a16="http://schemas.microsoft.com/office/drawing/2014/main" id="{EA4590E2-7A2A-0C1D-3E37-DBCFF32CDB2C}"/>
              </a:ext>
            </a:extLst>
          </p:cNvPr>
          <p:cNvSpPr txBox="1"/>
          <p:nvPr/>
        </p:nvSpPr>
        <p:spPr>
          <a:xfrm>
            <a:off x="1294686" y="2122714"/>
            <a:ext cx="4801314" cy="369332"/>
          </a:xfrm>
          <a:prstGeom prst="rect">
            <a:avLst/>
          </a:prstGeom>
          <a:noFill/>
        </p:spPr>
        <p:txBody>
          <a:bodyPr wrap="none" rtlCol="0">
            <a:spAutoFit/>
          </a:bodyPr>
          <a:lstStyle/>
          <a:p>
            <a:r>
              <a:rPr lang="ja-JP" altLang="en-US" b="1" u="sng"/>
              <a:t>中央銀行がインフレ目標を公表している場合</a:t>
            </a:r>
            <a:endParaRPr kumimoji="1" lang="ja-JP" altLang="en-US" b="1" u="sng"/>
          </a:p>
        </p:txBody>
      </p:sp>
      <p:sp>
        <p:nvSpPr>
          <p:cNvPr id="8" name="テキスト ボックス 7">
            <a:extLst>
              <a:ext uri="{FF2B5EF4-FFF2-40B4-BE49-F238E27FC236}">
                <a16:creationId xmlns:a16="http://schemas.microsoft.com/office/drawing/2014/main" id="{6F571302-8565-CDC0-B440-AB964C33CCAB}"/>
              </a:ext>
            </a:extLst>
          </p:cNvPr>
          <p:cNvSpPr txBox="1"/>
          <p:nvPr/>
        </p:nvSpPr>
        <p:spPr>
          <a:xfrm>
            <a:off x="1294686" y="5048311"/>
            <a:ext cx="5032147" cy="369332"/>
          </a:xfrm>
          <a:prstGeom prst="rect">
            <a:avLst/>
          </a:prstGeom>
          <a:noFill/>
        </p:spPr>
        <p:txBody>
          <a:bodyPr wrap="none" rtlCol="0">
            <a:spAutoFit/>
          </a:bodyPr>
          <a:lstStyle/>
          <a:p>
            <a:r>
              <a:rPr lang="ja-JP" altLang="en-US" b="1" u="sng"/>
              <a:t>中央銀行がインフレ目標を公表していない場合</a:t>
            </a:r>
            <a:endParaRPr kumimoji="1" lang="ja-JP" altLang="en-US" b="1" u="sng"/>
          </a:p>
        </p:txBody>
      </p:sp>
      <mc:AlternateContent xmlns:mc="http://schemas.openxmlformats.org/markup-compatibility/2006" xmlns:a14="http://schemas.microsoft.com/office/drawing/2010/main">
        <mc:Choice Requires="a14">
          <p:graphicFrame>
            <p:nvGraphicFramePr>
              <p:cNvPr id="9" name="表 5">
                <a:extLst>
                  <a:ext uri="{FF2B5EF4-FFF2-40B4-BE49-F238E27FC236}">
                    <a16:creationId xmlns:a16="http://schemas.microsoft.com/office/drawing/2014/main" id="{A2604DC4-D6BD-926B-B72E-EF4C7820581F}"/>
                  </a:ext>
                </a:extLst>
              </p:cNvPr>
              <p:cNvGraphicFramePr>
                <a:graphicFrameLocks noGrp="1"/>
              </p:cNvGraphicFramePr>
              <p:nvPr>
                <p:extLst>
                  <p:ext uri="{D42A27DB-BD31-4B8C-83A1-F6EECF244321}">
                    <p14:modId xmlns:p14="http://schemas.microsoft.com/office/powerpoint/2010/main" val="678668190"/>
                  </p:ext>
                </p:extLst>
              </p:nvPr>
            </p:nvGraphicFramePr>
            <p:xfrm>
              <a:off x="2838450" y="2610387"/>
              <a:ext cx="6143625" cy="2255424"/>
            </p:xfrm>
            <a:graphic>
              <a:graphicData uri="http://schemas.openxmlformats.org/drawingml/2006/table">
                <a:tbl>
                  <a:tblPr firstRow="1" bandRow="1">
                    <a:tableStyleId>{5C22544A-7EE6-4342-B048-85BDC9FD1C3A}</a:tableStyleId>
                  </a:tblPr>
                  <a:tblGrid>
                    <a:gridCol w="3848100">
                      <a:extLst>
                        <a:ext uri="{9D8B030D-6E8A-4147-A177-3AD203B41FA5}">
                          <a16:colId xmlns:a16="http://schemas.microsoft.com/office/drawing/2014/main" val="874393842"/>
                        </a:ext>
                      </a:extLst>
                    </a:gridCol>
                    <a:gridCol w="2295525">
                      <a:extLst>
                        <a:ext uri="{9D8B030D-6E8A-4147-A177-3AD203B41FA5}">
                          <a16:colId xmlns:a16="http://schemas.microsoft.com/office/drawing/2014/main" val="3454226357"/>
                        </a:ext>
                      </a:extLst>
                    </a:gridCol>
                  </a:tblGrid>
                  <a:tr h="329632">
                    <a:tc>
                      <a:txBody>
                        <a:bodyPr/>
                        <a:lstStyle/>
                        <a:p>
                          <a:pPr algn="ctr"/>
                          <a:r>
                            <a:rPr kumimoji="1" lang="ja-JP" altLang="en-US"/>
                            <a:t>公表されている</a:t>
                          </a:r>
                          <a:endParaRPr kumimoji="1" lang="en-US" altLang="ja-JP"/>
                        </a:p>
                        <a:p>
                          <a:pPr algn="ctr"/>
                          <a:r>
                            <a:rPr kumimoji="1" lang="ja-JP" altLang="en-US"/>
                            <a:t>インフレ目標</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kumimoji="1" lang="ja-JP" altLang="en-US"/>
                            <a:t>終局金利で使用する</a:t>
                          </a:r>
                          <a:endParaRPr kumimoji="1" lang="en-US" altLang="ja-JP"/>
                        </a:p>
                        <a:p>
                          <a:pPr algn="ctr"/>
                          <a:r>
                            <a:rPr kumimoji="1" lang="ja-JP" altLang="en-US"/>
                            <a:t>期待インフレ目標</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206076675"/>
                      </a:ext>
                    </a:extLst>
                  </a:tr>
                  <a:tr h="411497">
                    <a:tc>
                      <a:txBody>
                        <a:bodyPr/>
                        <a:lstStyle/>
                        <a:p>
                          <a:pPr marL="0" lvl="1" indent="0"/>
                          <a14:m>
                            <m:oMathPara xmlns:m="http://schemas.openxmlformats.org/officeDocument/2006/math">
                              <m:oMathParaPr>
                                <m:jc m:val="centerGroup"/>
                              </m:oMathParaPr>
                              <m:oMath xmlns:m="http://schemas.openxmlformats.org/officeDocument/2006/math">
                                <m:r>
                                  <a:rPr kumimoji="1" lang="ja-JP" altLang="en-US" i="1" dirty="0" smtClean="0">
                                    <a:latin typeface="Cambria Math" panose="02040503050406030204" pitchFamily="18" charset="0"/>
                                  </a:rPr>
                                  <m:t>インフレ目標</m:t>
                                </m:r>
                                <m:r>
                                  <a:rPr kumimoji="1" lang="en-US" altLang="ja-JP" b="0" i="1" smtClean="0">
                                    <a:latin typeface="Cambria Math" panose="02040503050406030204" pitchFamily="18" charset="0"/>
                                  </a:rPr>
                                  <m:t>≤1%</m:t>
                                </m:r>
                              </m:oMath>
                            </m:oMathPara>
                          </a14:m>
                          <a:endParaRPr kumimoji="1" lang="en-US" altLang="ja-JP"/>
                        </a:p>
                      </a:txBody>
                      <a:tcPr>
                        <a:lnL w="12700" cap="flat" cmpd="sng" algn="ctr">
                          <a:solidFill>
                            <a:schemeClr val="tx1"/>
                          </a:solidFill>
                          <a:prstDash val="solid"/>
                          <a:round/>
                          <a:headEnd type="none" w="med" len="med"/>
                          <a:tailEnd type="none" w="med" len="med"/>
                        </a:lnL>
                      </a:tcPr>
                    </a:tc>
                    <a:tc>
                      <a:txBody>
                        <a:bodyPr/>
                        <a:lstStyle/>
                        <a:p>
                          <a:pPr algn="ctr"/>
                          <a:r>
                            <a:rPr kumimoji="1" lang="en-US" altLang="ja-JP"/>
                            <a:t>1.0%</a:t>
                          </a:r>
                          <a:endParaRPr kumimoji="1" lang="ja-JP" altLang="en-US"/>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294784818"/>
                      </a:ext>
                    </a:extLst>
                  </a:tr>
                  <a:tr h="403501">
                    <a:tc>
                      <a:txBody>
                        <a:bodyPr/>
                        <a:lstStyle/>
                        <a:p>
                          <a:pPr/>
                          <a14:m>
                            <m:oMathPara xmlns:m="http://schemas.openxmlformats.org/officeDocument/2006/math">
                              <m:oMathParaPr>
                                <m:jc m:val="centerGroup"/>
                              </m:oMathParaPr>
                              <m:oMath xmlns:m="http://schemas.openxmlformats.org/officeDocument/2006/math">
                                <m:r>
                                  <a:rPr kumimoji="1" lang="en-US" altLang="ja-JP" i="1" dirty="0" smtClean="0">
                                    <a:latin typeface="Cambria Math" panose="02040503050406030204" pitchFamily="18" charset="0"/>
                                  </a:rPr>
                                  <m:t>1%</m:t>
                                </m:r>
                                <m:r>
                                  <a:rPr kumimoji="1" lang="en-US" altLang="ja-JP" b="0" i="1" smtClean="0">
                                    <a:latin typeface="Cambria Math" panose="02040503050406030204" pitchFamily="18" charset="0"/>
                                  </a:rPr>
                                  <m:t>&lt;</m:t>
                                </m:r>
                                <m:r>
                                  <a:rPr kumimoji="1" lang="ja-JP" altLang="en-US" b="0" i="1" smtClean="0">
                                    <a:latin typeface="Cambria Math" panose="02040503050406030204" pitchFamily="18" charset="0"/>
                                  </a:rPr>
                                  <m:t>インフレ目標</m:t>
                                </m:r>
                                <m:r>
                                  <a:rPr kumimoji="1" lang="en-US" altLang="ja-JP" i="1" dirty="0" smtClean="0">
                                    <a:latin typeface="Cambria Math" panose="02040503050406030204" pitchFamily="18" charset="0"/>
                                  </a:rPr>
                                  <m:t>&lt;3%</m:t>
                                </m:r>
                              </m:oMath>
                            </m:oMathPara>
                          </a14:m>
                          <a:endParaRPr kumimoji="1" lang="en-US" altLang="ja-JP"/>
                        </a:p>
                      </a:txBody>
                      <a:tcPr>
                        <a:lnL w="12700" cap="flat" cmpd="sng" algn="ctr">
                          <a:solidFill>
                            <a:schemeClr val="tx1"/>
                          </a:solidFill>
                          <a:prstDash val="solid"/>
                          <a:round/>
                          <a:headEnd type="none" w="med" len="med"/>
                          <a:tailEnd type="none" w="med" len="med"/>
                        </a:lnL>
                      </a:tcPr>
                    </a:tc>
                    <a:tc>
                      <a:txBody>
                        <a:bodyPr/>
                        <a:lstStyle/>
                        <a:p>
                          <a:pPr algn="ctr"/>
                          <a:r>
                            <a:rPr kumimoji="1" lang="en-US" altLang="ja-JP"/>
                            <a:t>2.4%</a:t>
                          </a:r>
                          <a:endParaRPr kumimoji="1" lang="ja-JP" altLang="en-US"/>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53549195"/>
                      </a:ext>
                    </a:extLst>
                  </a:tr>
                  <a:tr h="400173">
                    <a:tc>
                      <a:txBody>
                        <a:bodyPr/>
                        <a:lstStyle/>
                        <a:p>
                          <a:pPr/>
                          <a14:m>
                            <m:oMathPara xmlns:m="http://schemas.openxmlformats.org/officeDocument/2006/math">
                              <m:oMathParaPr>
                                <m:jc m:val="centerGroup"/>
                              </m:oMathParaPr>
                              <m:oMath xmlns:m="http://schemas.openxmlformats.org/officeDocument/2006/math">
                                <m:r>
                                  <a:rPr kumimoji="1" lang="en-US" altLang="ja-JP" b="0" i="1" dirty="0" smtClean="0">
                                    <a:latin typeface="Cambria Math" panose="02040503050406030204" pitchFamily="18" charset="0"/>
                                  </a:rPr>
                                  <m:t>3%≤</m:t>
                                </m:r>
                                <m:r>
                                  <a:rPr kumimoji="1" lang="ja-JP" altLang="en-US" i="1" dirty="0" smtClean="0">
                                    <a:latin typeface="Cambria Math" panose="02040503050406030204" pitchFamily="18" charset="0"/>
                                  </a:rPr>
                                  <m:t>インフレ目標</m:t>
                                </m:r>
                                <m:r>
                                  <a:rPr kumimoji="1" lang="en-US" altLang="ja-JP" b="0" i="1" dirty="0" smtClean="0">
                                    <a:latin typeface="Cambria Math" panose="02040503050406030204" pitchFamily="18" charset="0"/>
                                  </a:rPr>
                                  <m:t>&lt;4%</m:t>
                                </m:r>
                              </m:oMath>
                            </m:oMathPara>
                          </a14:m>
                          <a:endParaRPr kumimoji="1" lang="ja-JP" altLang="en-US"/>
                        </a:p>
                      </a:txBody>
                      <a:tcPr>
                        <a:lnL w="12700" cap="flat" cmpd="sng" algn="ctr">
                          <a:solidFill>
                            <a:schemeClr val="tx1"/>
                          </a:solidFill>
                          <a:prstDash val="solid"/>
                          <a:round/>
                          <a:headEnd type="none" w="med" len="med"/>
                          <a:tailEnd type="none" w="med" len="med"/>
                        </a:lnL>
                      </a:tcPr>
                    </a:tc>
                    <a:tc>
                      <a:txBody>
                        <a:bodyPr/>
                        <a:lstStyle/>
                        <a:p>
                          <a:pPr algn="ctr"/>
                          <a:r>
                            <a:rPr kumimoji="1" lang="en-US" altLang="ja-JP"/>
                            <a:t>3.0%</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33900642"/>
                      </a:ext>
                    </a:extLst>
                  </a:tr>
                  <a:tr h="400173">
                    <a:tc>
                      <a:txBody>
                        <a:bodyPr/>
                        <a:lstStyle/>
                        <a:p>
                          <a:pPr marL="0" indent="0"/>
                          <a14:m>
                            <m:oMathPara xmlns:m="http://schemas.openxmlformats.org/officeDocument/2006/math">
                              <m:oMathParaPr>
                                <m:jc m:val="centerGroup"/>
                              </m:oMathParaPr>
                              <m:oMath xmlns:m="http://schemas.openxmlformats.org/officeDocument/2006/math">
                                <m:r>
                                  <a:rPr kumimoji="1" lang="en-US" altLang="ja-JP" i="1" dirty="0" smtClean="0">
                                    <a:latin typeface="Cambria Math" panose="02040503050406030204" pitchFamily="18" charset="0"/>
                                  </a:rPr>
                                  <m:t>4%≤</m:t>
                                </m:r>
                                <m:r>
                                  <a:rPr kumimoji="1" lang="ja-JP" altLang="en-US" i="1" dirty="0" smtClean="0">
                                    <a:latin typeface="Cambria Math" panose="02040503050406030204" pitchFamily="18" charset="0"/>
                                  </a:rPr>
                                  <m:t>インフレ目標</m:t>
                                </m:r>
                              </m:oMath>
                            </m:oMathPara>
                          </a14:m>
                          <a:endParaRPr kumimoji="1" lang="ja-JP" altLang="en-US"/>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kumimoji="1" lang="en-US" altLang="ja-JP"/>
                            <a:t>4.0%</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51522842"/>
                      </a:ext>
                    </a:extLst>
                  </a:tr>
                </a:tbl>
              </a:graphicData>
            </a:graphic>
          </p:graphicFrame>
        </mc:Choice>
        <mc:Fallback xmlns="">
          <p:graphicFrame>
            <p:nvGraphicFramePr>
              <p:cNvPr id="9" name="表 5">
                <a:extLst>
                  <a:ext uri="{FF2B5EF4-FFF2-40B4-BE49-F238E27FC236}">
                    <a16:creationId xmlns:a16="http://schemas.microsoft.com/office/drawing/2014/main" id="{A2604DC4-D6BD-926B-B72E-EF4C7820581F}"/>
                  </a:ext>
                </a:extLst>
              </p:cNvPr>
              <p:cNvGraphicFramePr>
                <a:graphicFrameLocks noGrp="1"/>
              </p:cNvGraphicFramePr>
              <p:nvPr>
                <p:extLst>
                  <p:ext uri="{D42A27DB-BD31-4B8C-83A1-F6EECF244321}">
                    <p14:modId xmlns:p14="http://schemas.microsoft.com/office/powerpoint/2010/main" val="678668190"/>
                  </p:ext>
                </p:extLst>
              </p:nvPr>
            </p:nvGraphicFramePr>
            <p:xfrm>
              <a:off x="2838450" y="2610387"/>
              <a:ext cx="6143625" cy="2255424"/>
            </p:xfrm>
            <a:graphic>
              <a:graphicData uri="http://schemas.openxmlformats.org/drawingml/2006/table">
                <a:tbl>
                  <a:tblPr firstRow="1" bandRow="1">
                    <a:tableStyleId>{5C22544A-7EE6-4342-B048-85BDC9FD1C3A}</a:tableStyleId>
                  </a:tblPr>
                  <a:tblGrid>
                    <a:gridCol w="3848100">
                      <a:extLst>
                        <a:ext uri="{9D8B030D-6E8A-4147-A177-3AD203B41FA5}">
                          <a16:colId xmlns:a16="http://schemas.microsoft.com/office/drawing/2014/main" val="874393842"/>
                        </a:ext>
                      </a:extLst>
                    </a:gridCol>
                    <a:gridCol w="2295525">
                      <a:extLst>
                        <a:ext uri="{9D8B030D-6E8A-4147-A177-3AD203B41FA5}">
                          <a16:colId xmlns:a16="http://schemas.microsoft.com/office/drawing/2014/main" val="3454226357"/>
                        </a:ext>
                      </a:extLst>
                    </a:gridCol>
                  </a:tblGrid>
                  <a:tr h="640080">
                    <a:tc>
                      <a:txBody>
                        <a:bodyPr/>
                        <a:lstStyle/>
                        <a:p>
                          <a:pPr algn="ctr"/>
                          <a:r>
                            <a:rPr kumimoji="1" lang="ja-JP" altLang="en-US"/>
                            <a:t>公表されている</a:t>
                          </a:r>
                          <a:endParaRPr kumimoji="1" lang="en-US" altLang="ja-JP"/>
                        </a:p>
                        <a:p>
                          <a:pPr algn="ctr"/>
                          <a:r>
                            <a:rPr kumimoji="1" lang="ja-JP" altLang="en-US"/>
                            <a:t>インフレ目標</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kumimoji="1" lang="ja-JP" altLang="en-US"/>
                            <a:t>終局金利で使用する</a:t>
                          </a:r>
                          <a:endParaRPr kumimoji="1" lang="en-US" altLang="ja-JP"/>
                        </a:p>
                        <a:p>
                          <a:pPr algn="ctr"/>
                          <a:r>
                            <a:rPr kumimoji="1" lang="ja-JP" altLang="en-US"/>
                            <a:t>期待インフレ目標</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206076675"/>
                      </a:ext>
                    </a:extLst>
                  </a:tr>
                  <a:tr h="411497">
                    <a:tc>
                      <a:txBody>
                        <a:bodyPr/>
                        <a:lstStyle/>
                        <a:p>
                          <a:endParaRPr lang="en-US"/>
                        </a:p>
                      </a:txBody>
                      <a:tcPr>
                        <a:lnL w="12700" cap="flat" cmpd="sng" algn="ctr">
                          <a:solidFill>
                            <a:schemeClr val="tx1"/>
                          </a:solidFill>
                          <a:prstDash val="solid"/>
                          <a:round/>
                          <a:headEnd type="none" w="med" len="med"/>
                          <a:tailEnd type="none" w="med" len="med"/>
                        </a:lnL>
                        <a:blipFill>
                          <a:blip r:embed="rId3"/>
                          <a:stretch>
                            <a:fillRect l="-158" t="-161765" r="-60285" b="-305882"/>
                          </a:stretch>
                        </a:blipFill>
                      </a:tcPr>
                    </a:tc>
                    <a:tc>
                      <a:txBody>
                        <a:bodyPr/>
                        <a:lstStyle/>
                        <a:p>
                          <a:pPr algn="ctr"/>
                          <a:r>
                            <a:rPr kumimoji="1" lang="en-US" altLang="ja-JP"/>
                            <a:t>1.0%</a:t>
                          </a:r>
                          <a:endParaRPr kumimoji="1" lang="ja-JP" altLang="en-US"/>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294784818"/>
                      </a:ext>
                    </a:extLst>
                  </a:tr>
                  <a:tr h="403501">
                    <a:tc>
                      <a:txBody>
                        <a:bodyPr/>
                        <a:lstStyle/>
                        <a:p>
                          <a:endParaRPr lang="en-US"/>
                        </a:p>
                      </a:txBody>
                      <a:tcPr>
                        <a:lnL w="12700" cap="flat" cmpd="sng" algn="ctr">
                          <a:solidFill>
                            <a:schemeClr val="tx1"/>
                          </a:solidFill>
                          <a:prstDash val="solid"/>
                          <a:round/>
                          <a:headEnd type="none" w="med" len="med"/>
                          <a:tailEnd type="none" w="med" len="med"/>
                        </a:lnL>
                        <a:blipFill>
                          <a:blip r:embed="rId3"/>
                          <a:stretch>
                            <a:fillRect l="-158" t="-269697" r="-60285" b="-215152"/>
                          </a:stretch>
                        </a:blipFill>
                      </a:tcPr>
                    </a:tc>
                    <a:tc>
                      <a:txBody>
                        <a:bodyPr/>
                        <a:lstStyle/>
                        <a:p>
                          <a:pPr algn="ctr"/>
                          <a:r>
                            <a:rPr kumimoji="1" lang="en-US" altLang="ja-JP"/>
                            <a:t>2.4%</a:t>
                          </a:r>
                          <a:endParaRPr kumimoji="1" lang="ja-JP" altLang="en-US"/>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53549195"/>
                      </a:ext>
                    </a:extLst>
                  </a:tr>
                  <a:tr h="400173">
                    <a:tc>
                      <a:txBody>
                        <a:bodyPr/>
                        <a:lstStyle/>
                        <a:p>
                          <a:endParaRPr lang="en-US"/>
                        </a:p>
                      </a:txBody>
                      <a:tcPr>
                        <a:lnL w="12700" cap="flat" cmpd="sng" algn="ctr">
                          <a:solidFill>
                            <a:schemeClr val="tx1"/>
                          </a:solidFill>
                          <a:prstDash val="solid"/>
                          <a:round/>
                          <a:headEnd type="none" w="med" len="med"/>
                          <a:tailEnd type="none" w="med" len="med"/>
                        </a:lnL>
                        <a:blipFill>
                          <a:blip r:embed="rId3"/>
                          <a:stretch>
                            <a:fillRect l="-158" t="-369697" r="-60285" b="-115152"/>
                          </a:stretch>
                        </a:blipFill>
                      </a:tcPr>
                    </a:tc>
                    <a:tc>
                      <a:txBody>
                        <a:bodyPr/>
                        <a:lstStyle/>
                        <a:p>
                          <a:pPr algn="ctr"/>
                          <a:r>
                            <a:rPr kumimoji="1" lang="en-US" altLang="ja-JP"/>
                            <a:t>3.0%</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33900642"/>
                      </a:ext>
                    </a:extLst>
                  </a:tr>
                  <a:tr h="400173">
                    <a:tc>
                      <a:txBody>
                        <a:bodyPr/>
                        <a:lstStyle/>
                        <a:p>
                          <a:endParaRPr lang="en-US"/>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blipFill>
                          <a:blip r:embed="rId3"/>
                          <a:stretch>
                            <a:fillRect l="-158" t="-469697" r="-60285" b="-15152"/>
                          </a:stretch>
                        </a:blipFill>
                      </a:tcPr>
                    </a:tc>
                    <a:tc>
                      <a:txBody>
                        <a:bodyPr/>
                        <a:lstStyle/>
                        <a:p>
                          <a:pPr algn="ctr"/>
                          <a:r>
                            <a:rPr kumimoji="1" lang="en-US" altLang="ja-JP"/>
                            <a:t>4.0%</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51522842"/>
                      </a:ext>
                    </a:extLst>
                  </a:tr>
                </a:tbl>
              </a:graphicData>
            </a:graphic>
          </p:graphicFrame>
        </mc:Fallback>
      </mc:AlternateContent>
      <p:sp>
        <p:nvSpPr>
          <p:cNvPr id="6" name="テキスト ボックス 5">
            <a:extLst>
              <a:ext uri="{FF2B5EF4-FFF2-40B4-BE49-F238E27FC236}">
                <a16:creationId xmlns:a16="http://schemas.microsoft.com/office/drawing/2014/main" id="{E96CAD73-B3A1-F368-8B2C-8E8A9DAF1D5F}"/>
              </a:ext>
            </a:extLst>
          </p:cNvPr>
          <p:cNvSpPr txBox="1"/>
          <p:nvPr/>
        </p:nvSpPr>
        <p:spPr>
          <a:xfrm>
            <a:off x="2028825" y="5417643"/>
            <a:ext cx="7372350" cy="923330"/>
          </a:xfrm>
          <a:prstGeom prst="rect">
            <a:avLst/>
          </a:prstGeom>
          <a:noFill/>
        </p:spPr>
        <p:txBody>
          <a:bodyPr wrap="square" rtlCol="0">
            <a:spAutoFit/>
          </a:bodyPr>
          <a:lstStyle/>
          <a:p>
            <a:pPr marL="285750" indent="-285750">
              <a:buFont typeface="Wingdings" panose="05000000000000000000" pitchFamily="2" charset="2"/>
              <a:buChar char="Ø"/>
            </a:pPr>
            <a:r>
              <a:rPr kumimoji="1" lang="ja-JP" altLang="en-US"/>
              <a:t>原則</a:t>
            </a:r>
            <a:r>
              <a:rPr kumimoji="1" lang="en-US" altLang="ja-JP"/>
              <a:t>2%</a:t>
            </a:r>
            <a:r>
              <a:rPr kumimoji="1" lang="ja-JP" altLang="en-US"/>
              <a:t>に設定．</a:t>
            </a:r>
            <a:endParaRPr kumimoji="1" lang="en-US" altLang="ja-JP"/>
          </a:p>
          <a:p>
            <a:pPr marL="285750" indent="-285750">
              <a:buFont typeface="Wingdings" panose="05000000000000000000" pitchFamily="2" charset="2"/>
              <a:buChar char="Ø"/>
            </a:pPr>
            <a:r>
              <a:rPr lang="ja-JP" altLang="en-US"/>
              <a:t>ただし，過去のインフレ率やその見通しが実質的に</a:t>
            </a:r>
            <a:r>
              <a:rPr lang="en-US" altLang="ja-JP"/>
              <a:t>2%</a:t>
            </a:r>
            <a:r>
              <a:rPr lang="ja-JP" altLang="en-US"/>
              <a:t>よりも高いあるいは低い場合はこれに一致するようにきめる．</a:t>
            </a:r>
            <a:endParaRPr kumimoji="1" lang="ja-JP" altLang="en-US"/>
          </a:p>
        </p:txBody>
      </p:sp>
    </p:spTree>
    <p:extLst>
      <p:ext uri="{BB962C8B-B14F-4D97-AF65-F5344CB8AC3E}">
        <p14:creationId xmlns:p14="http://schemas.microsoft.com/office/powerpoint/2010/main" val="2734306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7A398E-83B9-0E61-A9DA-8C7410E2662F}"/>
              </a:ext>
            </a:extLst>
          </p:cNvPr>
          <p:cNvSpPr>
            <a:spLocks noGrp="1"/>
          </p:cNvSpPr>
          <p:nvPr>
            <p:ph type="title"/>
          </p:nvPr>
        </p:nvSpPr>
        <p:spPr/>
        <p:txBody>
          <a:bodyPr/>
          <a:lstStyle/>
          <a:p>
            <a:r>
              <a:rPr lang="en-US" altLang="ja-JP"/>
              <a:t>3</a:t>
            </a:r>
            <a:r>
              <a:rPr lang="ja-JP" altLang="en-US"/>
              <a:t>バケットアプローチ</a:t>
            </a:r>
            <a:r>
              <a:rPr lang="en-US" altLang="ja-JP"/>
              <a:t>[1]</a:t>
            </a:r>
            <a:endParaRPr kumimoji="1" lang="ja-JP" altLang="en-US"/>
          </a:p>
        </p:txBody>
      </p:sp>
      <p:sp>
        <p:nvSpPr>
          <p:cNvPr id="4" name="四角形: 角を丸くする 3">
            <a:extLst>
              <a:ext uri="{FF2B5EF4-FFF2-40B4-BE49-F238E27FC236}">
                <a16:creationId xmlns:a16="http://schemas.microsoft.com/office/drawing/2014/main" id="{017D2C7B-CE1C-C650-D967-158730C48AF5}"/>
              </a:ext>
            </a:extLst>
          </p:cNvPr>
          <p:cNvSpPr/>
          <p:nvPr/>
        </p:nvSpPr>
        <p:spPr>
          <a:xfrm>
            <a:off x="978876" y="907473"/>
            <a:ext cx="10374923" cy="914400"/>
          </a:xfrm>
          <a:prstGeom prst="round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400">
                <a:solidFill>
                  <a:schemeClr val="tx1"/>
                </a:solidFill>
              </a:rPr>
              <a:t>・</a:t>
            </a:r>
            <a:r>
              <a:rPr kumimoji="1" lang="en-US" altLang="ja-JP" sz="2400">
                <a:solidFill>
                  <a:schemeClr val="tx1"/>
                </a:solidFill>
              </a:rPr>
              <a:t>ICS</a:t>
            </a:r>
            <a:r>
              <a:rPr kumimoji="1" lang="ja-JP" altLang="en-US" sz="2400">
                <a:solidFill>
                  <a:schemeClr val="tx1"/>
                </a:solidFill>
              </a:rPr>
              <a:t>では保険負債を</a:t>
            </a:r>
            <a:r>
              <a:rPr kumimoji="1" lang="en-US" altLang="ja-JP" sz="2400">
                <a:solidFill>
                  <a:schemeClr val="tx1"/>
                </a:solidFill>
              </a:rPr>
              <a:t>ALM</a:t>
            </a:r>
            <a:r>
              <a:rPr kumimoji="1" lang="ja-JP" altLang="en-US" sz="2400">
                <a:solidFill>
                  <a:schemeClr val="tx1"/>
                </a:solidFill>
              </a:rPr>
              <a:t>の観点から３つのバケットに分類している</a:t>
            </a:r>
            <a:endParaRPr kumimoji="1" lang="en-US" altLang="ja-JP" sz="2400">
              <a:solidFill>
                <a:schemeClr val="tx1"/>
              </a:solidFill>
            </a:endParaRPr>
          </a:p>
          <a:p>
            <a:r>
              <a:rPr lang="ja-JP" altLang="en-US" sz="2400">
                <a:solidFill>
                  <a:schemeClr val="tx1"/>
                </a:solidFill>
              </a:rPr>
              <a:t>・上乗せスプレッドの計算方法はバケットによって異なる</a:t>
            </a:r>
            <a:endParaRPr kumimoji="1" lang="ja-JP" altLang="en-US" sz="2400">
              <a:solidFill>
                <a:schemeClr val="tx1"/>
              </a:solidFill>
            </a:endParaRPr>
          </a:p>
        </p:txBody>
      </p:sp>
      <p:sp>
        <p:nvSpPr>
          <p:cNvPr id="5" name="楕円 4">
            <a:extLst>
              <a:ext uri="{FF2B5EF4-FFF2-40B4-BE49-F238E27FC236}">
                <a16:creationId xmlns:a16="http://schemas.microsoft.com/office/drawing/2014/main" id="{75A75292-3476-E832-390E-121D4FFF01C0}"/>
              </a:ext>
            </a:extLst>
          </p:cNvPr>
          <p:cNvSpPr/>
          <p:nvPr/>
        </p:nvSpPr>
        <p:spPr>
          <a:xfrm>
            <a:off x="1197462" y="4221708"/>
            <a:ext cx="1778392" cy="9144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a:solidFill>
                  <a:schemeClr val="bg1"/>
                </a:solidFill>
              </a:rPr>
              <a:t>保険負債</a:t>
            </a:r>
          </a:p>
        </p:txBody>
      </p:sp>
      <p:sp>
        <p:nvSpPr>
          <p:cNvPr id="9" name="正方形/長方形 8">
            <a:extLst>
              <a:ext uri="{FF2B5EF4-FFF2-40B4-BE49-F238E27FC236}">
                <a16:creationId xmlns:a16="http://schemas.microsoft.com/office/drawing/2014/main" id="{8B960A0E-E164-A587-A205-2779D6E7B9C0}"/>
              </a:ext>
            </a:extLst>
          </p:cNvPr>
          <p:cNvSpPr/>
          <p:nvPr/>
        </p:nvSpPr>
        <p:spPr>
          <a:xfrm>
            <a:off x="6166337" y="2770614"/>
            <a:ext cx="176784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t>Top</a:t>
            </a:r>
            <a:r>
              <a:rPr kumimoji="1" lang="ja-JP" altLang="en-US"/>
              <a:t>　</a:t>
            </a:r>
            <a:endParaRPr kumimoji="1" lang="en-US" altLang="ja-JP"/>
          </a:p>
          <a:p>
            <a:pPr algn="ctr"/>
            <a:r>
              <a:rPr kumimoji="1" lang="en-US" altLang="ja-JP"/>
              <a:t>Bucket</a:t>
            </a:r>
            <a:endParaRPr kumimoji="1" lang="ja-JP" altLang="en-US"/>
          </a:p>
        </p:txBody>
      </p:sp>
      <p:sp>
        <p:nvSpPr>
          <p:cNvPr id="10" name="正方形/長方形 9">
            <a:extLst>
              <a:ext uri="{FF2B5EF4-FFF2-40B4-BE49-F238E27FC236}">
                <a16:creationId xmlns:a16="http://schemas.microsoft.com/office/drawing/2014/main" id="{C48E0A2B-4C34-C141-7AED-88B713CD4104}"/>
              </a:ext>
            </a:extLst>
          </p:cNvPr>
          <p:cNvSpPr/>
          <p:nvPr/>
        </p:nvSpPr>
        <p:spPr>
          <a:xfrm>
            <a:off x="6166337" y="4221708"/>
            <a:ext cx="1774873"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t>Middle</a:t>
            </a:r>
            <a:r>
              <a:rPr kumimoji="1" lang="ja-JP" altLang="en-US"/>
              <a:t>　</a:t>
            </a:r>
            <a:r>
              <a:rPr kumimoji="1" lang="en-US" altLang="ja-JP"/>
              <a:t>Bucket</a:t>
            </a:r>
            <a:endParaRPr kumimoji="1" lang="ja-JP" altLang="en-US"/>
          </a:p>
        </p:txBody>
      </p:sp>
      <p:sp>
        <p:nvSpPr>
          <p:cNvPr id="11" name="正方形/長方形 10">
            <a:extLst>
              <a:ext uri="{FF2B5EF4-FFF2-40B4-BE49-F238E27FC236}">
                <a16:creationId xmlns:a16="http://schemas.microsoft.com/office/drawing/2014/main" id="{C27E4C8A-B11F-8099-2489-88066130B778}"/>
              </a:ext>
            </a:extLst>
          </p:cNvPr>
          <p:cNvSpPr/>
          <p:nvPr/>
        </p:nvSpPr>
        <p:spPr>
          <a:xfrm>
            <a:off x="6166337" y="5672803"/>
            <a:ext cx="177487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t>General</a:t>
            </a:r>
            <a:r>
              <a:rPr kumimoji="1" lang="ja-JP" altLang="en-US"/>
              <a:t>　</a:t>
            </a:r>
            <a:r>
              <a:rPr kumimoji="1" lang="en-US" altLang="ja-JP"/>
              <a:t>Bucket</a:t>
            </a:r>
            <a:endParaRPr kumimoji="1" lang="ja-JP" altLang="en-US"/>
          </a:p>
        </p:txBody>
      </p:sp>
      <p:cxnSp>
        <p:nvCxnSpPr>
          <p:cNvPr id="13" name="直線コネクタ 12">
            <a:extLst>
              <a:ext uri="{FF2B5EF4-FFF2-40B4-BE49-F238E27FC236}">
                <a16:creationId xmlns:a16="http://schemas.microsoft.com/office/drawing/2014/main" id="{9777102A-0D6F-0EDB-3594-DA01DAADA5A7}"/>
              </a:ext>
            </a:extLst>
          </p:cNvPr>
          <p:cNvCxnSpPr>
            <a:cxnSpLocks/>
            <a:stCxn id="5" idx="6"/>
            <a:endCxn id="9" idx="1"/>
          </p:cNvCxnSpPr>
          <p:nvPr/>
        </p:nvCxnSpPr>
        <p:spPr>
          <a:xfrm flipV="1">
            <a:off x="2975854" y="3227814"/>
            <a:ext cx="3190483" cy="14510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C1119B94-7FB7-F808-80D7-D7A9B14D250F}"/>
              </a:ext>
            </a:extLst>
          </p:cNvPr>
          <p:cNvCxnSpPr>
            <a:cxnSpLocks/>
            <a:stCxn id="5" idx="6"/>
            <a:endCxn id="10" idx="1"/>
          </p:cNvCxnSpPr>
          <p:nvPr/>
        </p:nvCxnSpPr>
        <p:spPr>
          <a:xfrm>
            <a:off x="2975854" y="4678908"/>
            <a:ext cx="319048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F693977E-9B3B-819A-74E3-812088D6021A}"/>
              </a:ext>
            </a:extLst>
          </p:cNvPr>
          <p:cNvCxnSpPr>
            <a:cxnSpLocks/>
            <a:stCxn id="5" idx="6"/>
            <a:endCxn id="11" idx="1"/>
          </p:cNvCxnSpPr>
          <p:nvPr/>
        </p:nvCxnSpPr>
        <p:spPr>
          <a:xfrm>
            <a:off x="2975854" y="4678908"/>
            <a:ext cx="3190483" cy="1451095"/>
          </a:xfrm>
          <a:prstGeom prst="line">
            <a:avLst/>
          </a:prstGeom>
        </p:spPr>
        <p:style>
          <a:lnRef idx="1">
            <a:schemeClr val="accent1"/>
          </a:lnRef>
          <a:fillRef idx="0">
            <a:schemeClr val="accent1"/>
          </a:fillRef>
          <a:effectRef idx="0">
            <a:schemeClr val="accent1"/>
          </a:effectRef>
          <a:fontRef idx="minor">
            <a:schemeClr val="tx1"/>
          </a:fontRef>
        </p:style>
      </p:cxnSp>
      <p:sp>
        <p:nvSpPr>
          <p:cNvPr id="22" name="楕円 21">
            <a:extLst>
              <a:ext uri="{FF2B5EF4-FFF2-40B4-BE49-F238E27FC236}">
                <a16:creationId xmlns:a16="http://schemas.microsoft.com/office/drawing/2014/main" id="{54A850CA-83C9-F1AB-D88F-37877B90BFBF}"/>
              </a:ext>
            </a:extLst>
          </p:cNvPr>
          <p:cNvSpPr/>
          <p:nvPr/>
        </p:nvSpPr>
        <p:spPr>
          <a:xfrm>
            <a:off x="3681902" y="3483437"/>
            <a:ext cx="2144688" cy="2221025"/>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３つに分類</a:t>
            </a:r>
          </a:p>
        </p:txBody>
      </p:sp>
      <p:sp>
        <p:nvSpPr>
          <p:cNvPr id="23" name="テキスト ボックス 22">
            <a:extLst>
              <a:ext uri="{FF2B5EF4-FFF2-40B4-BE49-F238E27FC236}">
                <a16:creationId xmlns:a16="http://schemas.microsoft.com/office/drawing/2014/main" id="{1849B546-B926-0E22-635D-90AA52970191}"/>
              </a:ext>
            </a:extLst>
          </p:cNvPr>
          <p:cNvSpPr txBox="1"/>
          <p:nvPr/>
        </p:nvSpPr>
        <p:spPr>
          <a:xfrm>
            <a:off x="8793208" y="1973078"/>
            <a:ext cx="2405577" cy="646331"/>
          </a:xfrm>
          <a:prstGeom prst="rect">
            <a:avLst/>
          </a:prstGeom>
          <a:noFill/>
          <a:ln w="3175">
            <a:solidFill>
              <a:schemeClr val="tx1"/>
            </a:solidFill>
          </a:ln>
        </p:spPr>
        <p:txBody>
          <a:bodyPr wrap="square" rtlCol="0">
            <a:spAutoFit/>
          </a:bodyPr>
          <a:lstStyle/>
          <a:p>
            <a:r>
              <a:rPr lang="ja-JP" altLang="en-US"/>
              <a:t>キャッシュフローの</a:t>
            </a:r>
            <a:endParaRPr lang="en-US" altLang="ja-JP"/>
          </a:p>
          <a:p>
            <a:r>
              <a:rPr lang="ja-JP" altLang="en-US"/>
              <a:t>マッチング度合い</a:t>
            </a:r>
            <a:endParaRPr kumimoji="1" lang="ja-JP" altLang="en-US"/>
          </a:p>
        </p:txBody>
      </p:sp>
      <p:sp>
        <p:nvSpPr>
          <p:cNvPr id="24" name="楕円 23">
            <a:extLst>
              <a:ext uri="{FF2B5EF4-FFF2-40B4-BE49-F238E27FC236}">
                <a16:creationId xmlns:a16="http://schemas.microsoft.com/office/drawing/2014/main" id="{E274605D-E520-EFA1-FA95-93D5E9B035A6}"/>
              </a:ext>
            </a:extLst>
          </p:cNvPr>
          <p:cNvSpPr/>
          <p:nvPr/>
        </p:nvSpPr>
        <p:spPr>
          <a:xfrm>
            <a:off x="9216146" y="2770614"/>
            <a:ext cx="1559706" cy="6463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solidFill>
                  <a:schemeClr val="tx1"/>
                </a:solidFill>
              </a:rPr>
              <a:t>強い</a:t>
            </a:r>
            <a:endParaRPr kumimoji="1" lang="ja-JP" altLang="en-US">
              <a:solidFill>
                <a:schemeClr val="tx1"/>
              </a:solidFill>
            </a:endParaRPr>
          </a:p>
        </p:txBody>
      </p:sp>
      <p:sp>
        <p:nvSpPr>
          <p:cNvPr id="25" name="楕円 24">
            <a:extLst>
              <a:ext uri="{FF2B5EF4-FFF2-40B4-BE49-F238E27FC236}">
                <a16:creationId xmlns:a16="http://schemas.microsoft.com/office/drawing/2014/main" id="{717F6473-1791-BC71-8C29-1D4F96355F72}"/>
              </a:ext>
            </a:extLst>
          </p:cNvPr>
          <p:cNvSpPr/>
          <p:nvPr/>
        </p:nvSpPr>
        <p:spPr>
          <a:xfrm>
            <a:off x="9216145" y="5806837"/>
            <a:ext cx="1559705" cy="6463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弱い</a:t>
            </a:r>
          </a:p>
        </p:txBody>
      </p:sp>
      <p:sp>
        <p:nvSpPr>
          <p:cNvPr id="26" name="矢印: 左右 25">
            <a:extLst>
              <a:ext uri="{FF2B5EF4-FFF2-40B4-BE49-F238E27FC236}">
                <a16:creationId xmlns:a16="http://schemas.microsoft.com/office/drawing/2014/main" id="{D2CBBC73-42EB-093A-9C5F-7E9FD96AF163}"/>
              </a:ext>
            </a:extLst>
          </p:cNvPr>
          <p:cNvSpPr/>
          <p:nvPr/>
        </p:nvSpPr>
        <p:spPr>
          <a:xfrm rot="5400000">
            <a:off x="8813106" y="4381630"/>
            <a:ext cx="2365782" cy="484632"/>
          </a:xfrm>
          <a:prstGeom prst="leftRightArrow">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702412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286</TotalTime>
  <Words>2555</Words>
  <Application>Microsoft Office PowerPoint</Application>
  <PresentationFormat>ワイド画面</PresentationFormat>
  <Paragraphs>343</Paragraphs>
  <Slides>27</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27</vt:i4>
      </vt:variant>
    </vt:vector>
  </HeadingPairs>
  <TitlesOfParts>
    <vt:vector size="34" baseType="lpstr">
      <vt:lpstr>游ゴシック</vt:lpstr>
      <vt:lpstr>游ゴシック Light</vt:lpstr>
      <vt:lpstr>游明朝</vt:lpstr>
      <vt:lpstr>Arial</vt:lpstr>
      <vt:lpstr>Cambria Math</vt:lpstr>
      <vt:lpstr>Wingdings</vt:lpstr>
      <vt:lpstr>Office テーマ</vt:lpstr>
      <vt:lpstr>ICSにおけるイールドカーブの作成手法</vt:lpstr>
      <vt:lpstr>目次</vt:lpstr>
      <vt:lpstr>イールドカーブ作成方法の概要[1]</vt:lpstr>
      <vt:lpstr>リスクフリーレートについて[1]</vt:lpstr>
      <vt:lpstr>リスクフリーレートについて[1]</vt:lpstr>
      <vt:lpstr>リスクフリーレートについて[1]</vt:lpstr>
      <vt:lpstr>リスクフリーレートについて[1]</vt:lpstr>
      <vt:lpstr>リスクフリーレートについて[1]</vt:lpstr>
      <vt:lpstr>3バケットアプローチ[1]</vt:lpstr>
      <vt:lpstr>上乗せするスプレッドの種類[1]</vt:lpstr>
      <vt:lpstr>イールドカーブの作成（Valuation）[1]</vt:lpstr>
      <vt:lpstr>イールドカーブの作成（Valuation）[1]</vt:lpstr>
      <vt:lpstr>イールドカーブの作成（Valuation）[1]</vt:lpstr>
      <vt:lpstr>イールドカーブの作成（NDSR Up,Dn）[1]</vt:lpstr>
      <vt:lpstr>イールドカーブの作成（IRR）[1]</vt:lpstr>
      <vt:lpstr>イールドカーブの作成（IRR Mean）[1]</vt:lpstr>
      <vt:lpstr>イールドカーブの作成（IRR Mean以外）[1][2]</vt:lpstr>
      <vt:lpstr>イールドカーブの作成（IRR Mean以外）[2]</vt:lpstr>
      <vt:lpstr>イールドカーブの作成（IRR Mean以外）[1]</vt:lpstr>
      <vt:lpstr>イールドカーブの作成（IRR Mean以外）[1]</vt:lpstr>
      <vt:lpstr>イールドカーブの作成（IRR Mean以外）[2]</vt:lpstr>
      <vt:lpstr>【付録】バシチェックモデル[5]</vt:lpstr>
      <vt:lpstr>【付録】バシチェックモデル[5]</vt:lpstr>
      <vt:lpstr>【付録】主成分分析[4]</vt:lpstr>
      <vt:lpstr>【付録】主成分分析[4]</vt:lpstr>
      <vt:lpstr>参考文献</vt:lpstr>
      <vt:lpstr>バージョン情報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ICSメモ</dc:title>
  <dc:creator>sasaki wataru</dc:creator>
  <cp:lastModifiedBy>西村 翼</cp:lastModifiedBy>
  <cp:revision>2</cp:revision>
  <dcterms:created xsi:type="dcterms:W3CDTF">2022-06-04T20:19:14Z</dcterms:created>
  <dcterms:modified xsi:type="dcterms:W3CDTF">2023-02-10T00:02:04Z</dcterms:modified>
</cp:coreProperties>
</file>