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C8112-B6B4-4AAD-8436-F21298D8ECD8}" v="3066" dt="2022-05-18T13:42:0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C2CC8112-B6B4-4AAD-8436-F21298D8ECD8}"/>
    <pc:docChg chg="undo custSel addSld delSld modSld sldOrd modMainMaster">
      <pc:chgData name="西村 翼" userId="5a6fcaf58e44607b" providerId="LiveId" clId="{C2CC8112-B6B4-4AAD-8436-F21298D8ECD8}" dt="2022-05-18T13:43:50.904" v="4916" actId="27636"/>
      <pc:docMkLst>
        <pc:docMk/>
      </pc:docMkLst>
      <pc:sldChg chg="modSp mod">
        <pc:chgData name="西村 翼" userId="5a6fcaf58e44607b" providerId="LiveId" clId="{C2CC8112-B6B4-4AAD-8436-F21298D8ECD8}" dt="2022-05-18T08:28:08.574" v="57" actId="20577"/>
        <pc:sldMkLst>
          <pc:docMk/>
          <pc:sldMk cId="1452633894" sldId="258"/>
        </pc:sldMkLst>
        <pc:spChg chg="mod">
          <ac:chgData name="西村 翼" userId="5a6fcaf58e44607b" providerId="LiveId" clId="{C2CC8112-B6B4-4AAD-8436-F21298D8ECD8}" dt="2022-05-18T08:28:08.574" v="57" actId="20577"/>
          <ac:spMkLst>
            <pc:docMk/>
            <pc:sldMk cId="1452633894" sldId="258"/>
            <ac:spMk id="3" creationId="{2F19CEB5-25FE-45C6-9610-04E7F5D6119F}"/>
          </ac:spMkLst>
        </pc:spChg>
      </pc:sldChg>
      <pc:sldChg chg="modSp mod">
        <pc:chgData name="西村 翼" userId="5a6fcaf58e44607b" providerId="LiveId" clId="{C2CC8112-B6B4-4AAD-8436-F21298D8ECD8}" dt="2022-05-18T08:38:52.624" v="878" actId="20577"/>
        <pc:sldMkLst>
          <pc:docMk/>
          <pc:sldMk cId="2902101794" sldId="259"/>
        </pc:sldMkLst>
        <pc:spChg chg="mod">
          <ac:chgData name="西村 翼" userId="5a6fcaf58e44607b" providerId="LiveId" clId="{C2CC8112-B6B4-4AAD-8436-F21298D8ECD8}" dt="2022-05-18T08:38:52.624" v="878" actId="20577"/>
          <ac:spMkLst>
            <pc:docMk/>
            <pc:sldMk cId="2902101794" sldId="259"/>
            <ac:spMk id="2" creationId="{6ABA6342-7398-FAB9-64CF-A5A2F0E5B965}"/>
          </ac:spMkLst>
        </pc:spChg>
        <pc:spChg chg="mod">
          <ac:chgData name="西村 翼" userId="5a6fcaf58e44607b" providerId="LiveId" clId="{C2CC8112-B6B4-4AAD-8436-F21298D8ECD8}" dt="2022-05-18T08:38:26.780" v="840" actId="20577"/>
          <ac:spMkLst>
            <pc:docMk/>
            <pc:sldMk cId="2902101794" sldId="259"/>
            <ac:spMk id="3" creationId="{5FC12B2F-7EAA-9419-6AD4-ABEB8361B330}"/>
          </ac:spMkLst>
        </pc:spChg>
        <pc:spChg chg="mod">
          <ac:chgData name="西村 翼" userId="5a6fcaf58e44607b" providerId="LiveId" clId="{C2CC8112-B6B4-4AAD-8436-F21298D8ECD8}" dt="2022-05-18T08:28:19.466" v="65" actId="20577"/>
          <ac:spMkLst>
            <pc:docMk/>
            <pc:sldMk cId="2902101794" sldId="259"/>
            <ac:spMk id="5" creationId="{752FFB06-A8A0-2D6D-A632-5D6AF477106B}"/>
          </ac:spMkLst>
        </pc:spChg>
      </pc:sldChg>
      <pc:sldChg chg="modSp new del mod ord">
        <pc:chgData name="西村 翼" userId="5a6fcaf58e44607b" providerId="LiveId" clId="{C2CC8112-B6B4-4AAD-8436-F21298D8ECD8}" dt="2022-05-18T13:37:03.558" v="4662" actId="2696"/>
        <pc:sldMkLst>
          <pc:docMk/>
          <pc:sldMk cId="3461645050" sldId="260"/>
        </pc:sldMkLst>
        <pc:spChg chg="mod">
          <ac:chgData name="西村 翼" userId="5a6fcaf58e44607b" providerId="LiveId" clId="{C2CC8112-B6B4-4AAD-8436-F21298D8ECD8}" dt="2022-05-18T08:52:07.233" v="1692" actId="20577"/>
          <ac:spMkLst>
            <pc:docMk/>
            <pc:sldMk cId="3461645050" sldId="260"/>
            <ac:spMk id="2" creationId="{B78BC2C0-5184-4150-BB02-F0A15BE58424}"/>
          </ac:spMkLst>
        </pc:spChg>
        <pc:spChg chg="mod">
          <ac:chgData name="西村 翼" userId="5a6fcaf58e44607b" providerId="LiveId" clId="{C2CC8112-B6B4-4AAD-8436-F21298D8ECD8}" dt="2022-05-18T13:04:59.636" v="2557" actId="21"/>
          <ac:spMkLst>
            <pc:docMk/>
            <pc:sldMk cId="3461645050" sldId="260"/>
            <ac:spMk id="3" creationId="{EBCEF1D7-A9DA-44CA-AB57-10F3030AFAF6}"/>
          </ac:spMkLst>
        </pc:spChg>
      </pc:sldChg>
      <pc:sldChg chg="modSp add mod">
        <pc:chgData name="西村 翼" userId="5a6fcaf58e44607b" providerId="LiveId" clId="{C2CC8112-B6B4-4AAD-8436-F21298D8ECD8}" dt="2022-05-18T13:05:24.534" v="2569" actId="20577"/>
        <pc:sldMkLst>
          <pc:docMk/>
          <pc:sldMk cId="1862818354" sldId="261"/>
        </pc:sldMkLst>
        <pc:spChg chg="mod">
          <ac:chgData name="西村 翼" userId="5a6fcaf58e44607b" providerId="LiveId" clId="{C2CC8112-B6B4-4AAD-8436-F21298D8ECD8}" dt="2022-05-18T13:05:24.534" v="2569" actId="20577"/>
          <ac:spMkLst>
            <pc:docMk/>
            <pc:sldMk cId="1862818354" sldId="261"/>
            <ac:spMk id="3" creationId="{EBCEF1D7-A9DA-44CA-AB57-10F3030AFAF6}"/>
          </ac:spMkLst>
        </pc:spChg>
      </pc:sldChg>
      <pc:sldChg chg="modSp add mod">
        <pc:chgData name="西村 翼" userId="5a6fcaf58e44607b" providerId="LiveId" clId="{C2CC8112-B6B4-4AAD-8436-F21298D8ECD8}" dt="2022-05-18T13:33:35.458" v="4409" actId="21"/>
        <pc:sldMkLst>
          <pc:docMk/>
          <pc:sldMk cId="2356985929" sldId="262"/>
        </pc:sldMkLst>
        <pc:spChg chg="mod">
          <ac:chgData name="西村 翼" userId="5a6fcaf58e44607b" providerId="LiveId" clId="{C2CC8112-B6B4-4AAD-8436-F21298D8ECD8}" dt="2022-05-18T08:57:46.816" v="2014" actId="20577"/>
          <ac:spMkLst>
            <pc:docMk/>
            <pc:sldMk cId="2356985929" sldId="262"/>
            <ac:spMk id="2" creationId="{B78BC2C0-5184-4150-BB02-F0A15BE58424}"/>
          </ac:spMkLst>
        </pc:spChg>
        <pc:spChg chg="mod">
          <ac:chgData name="西村 翼" userId="5a6fcaf58e44607b" providerId="LiveId" clId="{C2CC8112-B6B4-4AAD-8436-F21298D8ECD8}" dt="2022-05-18T13:33:35.458" v="4409" actId="21"/>
          <ac:spMkLst>
            <pc:docMk/>
            <pc:sldMk cId="2356985929" sldId="262"/>
            <ac:spMk id="3" creationId="{EBCEF1D7-A9DA-44CA-AB57-10F3030AFAF6}"/>
          </ac:spMkLst>
        </pc:spChg>
      </pc:sldChg>
      <pc:sldChg chg="addSp modSp add mod">
        <pc:chgData name="西村 翼" userId="5a6fcaf58e44607b" providerId="LiveId" clId="{C2CC8112-B6B4-4AAD-8436-F21298D8ECD8}" dt="2022-05-18T13:42:13.218" v="4914" actId="1076"/>
        <pc:sldMkLst>
          <pc:docMk/>
          <pc:sldMk cId="679760765" sldId="263"/>
        </pc:sldMkLst>
        <pc:spChg chg="mod">
          <ac:chgData name="西村 翼" userId="5a6fcaf58e44607b" providerId="LiveId" clId="{C2CC8112-B6B4-4AAD-8436-F21298D8ECD8}" dt="2022-05-18T13:25:29.650" v="3962" actId="20577"/>
          <ac:spMkLst>
            <pc:docMk/>
            <pc:sldMk cId="679760765" sldId="263"/>
            <ac:spMk id="3" creationId="{EBCEF1D7-A9DA-44CA-AB57-10F3030AFAF6}"/>
          </ac:spMkLst>
        </pc:spChg>
        <pc:spChg chg="add mod">
          <ac:chgData name="西村 翼" userId="5a6fcaf58e44607b" providerId="LiveId" clId="{C2CC8112-B6B4-4AAD-8436-F21298D8ECD8}" dt="2022-05-18T13:42:13.218" v="4914" actId="1076"/>
          <ac:spMkLst>
            <pc:docMk/>
            <pc:sldMk cId="679760765" sldId="263"/>
            <ac:spMk id="7" creationId="{C4A87182-04ED-4FC0-A486-D0D4F26502A3}"/>
          </ac:spMkLst>
        </pc:spChg>
      </pc:sldChg>
      <pc:sldChg chg="modSp add mod">
        <pc:chgData name="西村 翼" userId="5a6fcaf58e44607b" providerId="LiveId" clId="{C2CC8112-B6B4-4AAD-8436-F21298D8ECD8}" dt="2022-05-18T13:43:50.904" v="4916" actId="27636"/>
        <pc:sldMkLst>
          <pc:docMk/>
          <pc:sldMk cId="2274601757" sldId="264"/>
        </pc:sldMkLst>
        <pc:spChg chg="mod">
          <ac:chgData name="西村 翼" userId="5a6fcaf58e44607b" providerId="LiveId" clId="{C2CC8112-B6B4-4AAD-8436-F21298D8ECD8}" dt="2022-05-18T13:31:00.144" v="4347" actId="20577"/>
          <ac:spMkLst>
            <pc:docMk/>
            <pc:sldMk cId="2274601757" sldId="264"/>
            <ac:spMk id="2" creationId="{B78BC2C0-5184-4150-BB02-F0A15BE58424}"/>
          </ac:spMkLst>
        </pc:spChg>
        <pc:spChg chg="mod">
          <ac:chgData name="西村 翼" userId="5a6fcaf58e44607b" providerId="LiveId" clId="{C2CC8112-B6B4-4AAD-8436-F21298D8ECD8}" dt="2022-05-18T13:43:50.904" v="4916" actId="27636"/>
          <ac:spMkLst>
            <pc:docMk/>
            <pc:sldMk cId="2274601757" sldId="264"/>
            <ac:spMk id="3" creationId="{EBCEF1D7-A9DA-44CA-AB57-10F3030AFAF6}"/>
          </ac:spMkLst>
        </pc:spChg>
      </pc:sldChg>
      <pc:sldMasterChg chg="modSldLayout">
        <pc:chgData name="西村 翼" userId="5a6fcaf58e44607b" providerId="LiveId" clId="{C2CC8112-B6B4-4AAD-8436-F21298D8ECD8}" dt="2022-05-18T13:05:56.977" v="2570" actId="404"/>
        <pc:sldMasterMkLst>
          <pc:docMk/>
          <pc:sldMasterMk cId="2086738938" sldId="2147483648"/>
        </pc:sldMasterMkLst>
        <pc:sldLayoutChg chg="modSp mod">
          <pc:chgData name="西村 翼" userId="5a6fcaf58e44607b" providerId="LiveId" clId="{C2CC8112-B6B4-4AAD-8436-F21298D8ECD8}" dt="2022-05-18T13:05:56.977" v="2570" actId="404"/>
          <pc:sldLayoutMkLst>
            <pc:docMk/>
            <pc:sldMasterMk cId="2086738938" sldId="2147483648"/>
            <pc:sldLayoutMk cId="3122641388" sldId="2147483650"/>
          </pc:sldLayoutMkLst>
          <pc:spChg chg="mod">
            <ac:chgData name="西村 翼" userId="5a6fcaf58e44607b" providerId="LiveId" clId="{C2CC8112-B6B4-4AAD-8436-F21298D8ECD8}" dt="2022-05-18T13:05:56.977" v="2570" actId="404"/>
            <ac:spMkLst>
              <pc:docMk/>
              <pc:sldMasterMk cId="2086738938" sldId="2147483648"/>
              <pc:sldLayoutMk cId="3122641388" sldId="2147483650"/>
              <ac:spMk id="2" creationId="{D67A63FD-A9CF-4F17-B75C-238D06A278F1}"/>
            </ac:spMkLst>
          </pc:spChg>
          <pc:spChg chg="mod">
            <ac:chgData name="西村 翼" userId="5a6fcaf58e44607b" providerId="LiveId" clId="{C2CC8112-B6B4-4AAD-8436-F21298D8ECD8}" dt="2022-05-18T08:37:23.225" v="825" actId="12"/>
            <ac:spMkLst>
              <pc:docMk/>
              <pc:sldMasterMk cId="2086738938" sldId="2147483648"/>
              <pc:sldLayoutMk cId="3122641388" sldId="2147483650"/>
              <ac:spMk id="3" creationId="{55387B83-8B2E-46B8-B5E0-1F12F05741B1}"/>
            </ac:spMkLst>
          </pc:spChg>
        </pc:sldLayoutChg>
        <pc:sldLayoutChg chg="modSp">
          <pc:chgData name="西村 翼" userId="5a6fcaf58e44607b" providerId="LiveId" clId="{C2CC8112-B6B4-4AAD-8436-F21298D8ECD8}" dt="2022-05-18T08:38:08.153" v="836" actId="12"/>
          <pc:sldLayoutMkLst>
            <pc:docMk/>
            <pc:sldMasterMk cId="2086738938" sldId="2147483648"/>
            <pc:sldLayoutMk cId="689048292" sldId="2147483654"/>
          </pc:sldLayoutMkLst>
          <pc:spChg chg="mod">
            <ac:chgData name="西村 翼" userId="5a6fcaf58e44607b" providerId="LiveId" clId="{C2CC8112-B6B4-4AAD-8436-F21298D8ECD8}" dt="2022-05-18T08:30:05.226" v="112" actId="404"/>
            <ac:spMkLst>
              <pc:docMk/>
              <pc:sldMasterMk cId="2086738938" sldId="2147483648"/>
              <pc:sldLayoutMk cId="689048292" sldId="2147483654"/>
              <ac:spMk id="2" creationId="{D67A63FD-A9CF-4F17-B75C-238D06A278F1}"/>
            </ac:spMkLst>
          </pc:spChg>
          <pc:spChg chg="mod">
            <ac:chgData name="西村 翼" userId="5a6fcaf58e44607b" providerId="LiveId" clId="{C2CC8112-B6B4-4AAD-8436-F21298D8ECD8}" dt="2022-05-18T08:37:48.981" v="831" actId="12"/>
            <ac:spMkLst>
              <pc:docMk/>
              <pc:sldMasterMk cId="2086738938" sldId="2147483648"/>
              <pc:sldLayoutMk cId="689048292" sldId="2147483654"/>
              <ac:spMk id="11" creationId="{AA412C64-37EA-4955-980B-CD9A3098919A}"/>
            </ac:spMkLst>
          </pc:spChg>
          <pc:spChg chg="mod">
            <ac:chgData name="西村 翼" userId="5a6fcaf58e44607b" providerId="LiveId" clId="{C2CC8112-B6B4-4AAD-8436-F21298D8ECD8}" dt="2022-05-18T08:38:08.153" v="836" actId="12"/>
            <ac:spMkLst>
              <pc:docMk/>
              <pc:sldMasterMk cId="2086738938" sldId="2147483648"/>
              <pc:sldLayoutMk cId="689048292" sldId="2147483654"/>
              <ac:spMk id="12" creationId="{81E04CF5-8900-46F7-A4D3-396B8F91CA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9AE01C8-B32C-4AC7-A2F8-FEED64CD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28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46" y="864899"/>
            <a:ext cx="11585196" cy="529462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l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28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A412C64-37EA-4955-980B-CD9A3098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9" y="871597"/>
            <a:ext cx="5707869" cy="531376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l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81E04CF5-8900-46F7-A4D3-396B8F91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98" y="871597"/>
            <a:ext cx="5707869" cy="531376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l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9571F2A-21DC-4DE0-9A28-4DAA8FFE7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1592-4D9F-40F0-BCFE-4788FF790311}" type="datetime1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629C-70A5-41F0-8A5C-F078CAFB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DFL</a:t>
            </a:r>
            <a:r>
              <a:rPr lang="ja-JP" altLang="en-US" dirty="0"/>
              <a:t>案件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9CEB5-25FE-45C6-9610-04E7F5D61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与信集中リスクに関する事項まとめ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D37A-837E-4F76-BAC2-56B5192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BA65C-E3B7-49E4-B3C2-61F4E6A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与信集中リスク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F1D2-572C-4898-B88A-3A1CBF8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A6342-7398-FAB9-64CF-A5A2F0E5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先方のニーズと確認ポイント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12B2F-7EAA-9419-6AD4-ABEB8361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先方が求める与信集中リスクの指標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ポートフォリオ全体を考慮しているか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デフォルト相関を考慮しているか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ユーザー設定のパラメータ妥当性を説明できるか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個社別寄与度を把握できるか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算出負荷は妥当か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リスク分散を考慮しているか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信用リスクにおける与信集中リスクを表象するのに妥当か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個社別寄与度の妥当性を説明できるか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変動要因の分析は可能か</a:t>
            </a:r>
            <a:endParaRPr kumimoji="1" lang="en-US" altLang="ja-JP" dirty="0"/>
          </a:p>
          <a:p>
            <a:r>
              <a:rPr lang="ja-JP" altLang="en-US" dirty="0"/>
              <a:t>確認する際のポイント</a:t>
            </a:r>
            <a:endParaRPr lang="en-US" altLang="ja-JP" dirty="0"/>
          </a:p>
          <a:p>
            <a:pPr lvl="1"/>
            <a:r>
              <a:rPr kumimoji="1" lang="ja-JP" altLang="en-US" dirty="0"/>
              <a:t>こちらで調整可能な</a:t>
            </a:r>
            <a:r>
              <a:rPr lang="ja-JP" altLang="en-US" dirty="0"/>
              <a:t>部分はどこか</a:t>
            </a:r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2685-3505-2B4E-74B5-BDDB1ED8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FFB06-A8A0-2D6D-A632-5D6AF47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与信集中リスク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93CCD-B26C-C8B6-3E0C-E05A4AC2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1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C2C0-5184-4150-BB02-F0A15BE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現行の算式（</a:t>
            </a:r>
            <a:r>
              <a:rPr kumimoji="1" lang="en-US" altLang="ja-JP" dirty="0"/>
              <a:t>ICS(Insurance Capital Standard)</a:t>
            </a:r>
            <a:r>
              <a:rPr kumimoji="1" lang="ja-JP" altLang="en-US" dirty="0"/>
              <a:t>基準）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ja-JP" dirty="0"/>
                  <a:t>ICS</a:t>
                </a:r>
                <a:r>
                  <a:rPr kumimoji="1" lang="ja-JP" altLang="en-US" dirty="0"/>
                  <a:t>における与信集中リスクの算式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1656×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≤100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≤100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𝐼𝐶</m:t>
                                  </m:r>
                                  <m:sSub>
                                    <m:sSub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：債務者グループベースの与信額</a:t>
                </a:r>
                <a:r>
                  <a:rPr kumimoji="1" lang="en-US" altLang="ja-JP" sz="2000" dirty="0"/>
                  <a:t>(Credit Amount)</a:t>
                </a:r>
                <a:r>
                  <a:rPr kumimoji="1" lang="ja-JP" altLang="en-US" sz="2000" dirty="0"/>
                  <a:t>上位</a:t>
                </a:r>
                <a:r>
                  <a:rPr kumimoji="1" lang="en-US" altLang="ja-JP" sz="2000" dirty="0"/>
                  <a:t>100</a:t>
                </a:r>
                <a:r>
                  <a:rPr kumimoji="1" lang="ja-JP" altLang="en-US" sz="2000" dirty="0"/>
                  <a:t>位以内に該当する債務者グループ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の与信額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𝐼𝐶</m:t>
                    </m:r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：与信額上位</a:t>
                </a:r>
                <a:r>
                  <a:rPr kumimoji="1" lang="en-US" altLang="ja-JP" sz="2000" dirty="0"/>
                  <a:t>100</a:t>
                </a:r>
                <a:r>
                  <a:rPr kumimoji="1" lang="ja-JP" altLang="en-US" sz="2000" dirty="0"/>
                  <a:t>グループに該当</a:t>
                </a:r>
                <a:r>
                  <a:rPr lang="ja-JP" altLang="en-US" sz="2000" dirty="0"/>
                  <a:t>する債務者グループ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の個社別信用リスク量</a:t>
                </a:r>
                <a:r>
                  <a:rPr kumimoji="1" lang="en-US" altLang="ja-JP" sz="2000" dirty="0"/>
                  <a:t>	 (Individual Credit Risk)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：与信額上位</a:t>
                </a:r>
                <a:r>
                  <a:rPr kumimoji="1" lang="en-US" altLang="ja-JP" sz="2000" dirty="0"/>
                  <a:t>101</a:t>
                </a:r>
                <a:r>
                  <a:rPr kumimoji="1" lang="ja-JP" altLang="en-US" sz="2000" dirty="0"/>
                  <a:t>番目の債務者グループの与信額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r>
                  <a:rPr lang="ja-JP" altLang="en-US" dirty="0"/>
                  <a:t>リスク量ベースの</a:t>
                </a:r>
                <a:r>
                  <a:rPr lang="en-US" altLang="ja-JP" dirty="0"/>
                  <a:t>ICS</a:t>
                </a:r>
                <a:r>
                  <a:rPr lang="ja-JP" altLang="en-US" dirty="0"/>
                  <a:t>算式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リスク量上位</a:t>
                </a: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先におけるエクスポージャーとリスク量を乗じた額の和を全体のリスク量で除したものを  ベースとしている．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≤100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≤100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𝐼𝐶</m:t>
                                  </m:r>
                                  <m:sSub>
                                    <m:sSub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：水準調整のための係数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ja-JP" altLang="en-US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88BED-BD75-49B8-B8D9-F77E3A5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86DC-E24B-4CB2-95B2-332E96A8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869AB-935F-4F1E-94FF-6D05922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28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C2C0-5184-4150-BB02-F0A15BE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算式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DFL</a:t>
                </a:r>
                <a:r>
                  <a:rPr kumimoji="1" lang="ja-JP" altLang="en-US" dirty="0"/>
                  <a:t>より受領したツールの算式Ａ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𝐶𝑅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𝐶𝑅</m:t>
                                          </m:r>
                                        </m:sup>
                                      </m:sSubSup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：ポートフォリオ全体の集中状況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：大口集中に対するペナルティ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：実質的な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グループあたりの平均リスク量（次ページにて定義）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𝐶𝑅</m:t>
                        </m:r>
                      </m:sup>
                    </m:sSubSup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：債務者グループ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000" dirty="0"/>
                  <a:t>の信用リスク相当額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𝐶𝑅</m:t>
                        </m:r>
                      </m:sup>
                    </m:sSubSup>
                  </m:oMath>
                </a14:m>
                <a:r>
                  <a:rPr lang="en-US" altLang="ja-JP" sz="2000" b="0" dirty="0"/>
                  <a:t>	</a:t>
                </a:r>
                <a:r>
                  <a:rPr lang="ja-JP" altLang="en-US" sz="2000" b="0" dirty="0"/>
                  <a:t>：信用リスク相当額（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𝐶𝑅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ja-JP" altLang="en-US" sz="2000" b="0" dirty="0"/>
                  <a:t>）</a:t>
                </a:r>
                <a:endParaRPr lang="en-US" altLang="ja-JP" sz="2000" b="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3" t="-9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88BED-BD75-49B8-B8D9-F77E3A5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86DC-E24B-4CB2-95B2-332E96A8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869AB-935F-4F1E-94FF-6D05922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698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C2C0-5184-4150-BB02-F0A15BE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算式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446" y="864899"/>
                <a:ext cx="11585196" cy="524803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dirty="0"/>
                  <a:t>DFL</a:t>
                </a:r>
                <a:r>
                  <a:rPr kumimoji="1" lang="ja-JP" altLang="en-US" dirty="0"/>
                  <a:t>より受領したツールの算式Ａ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  <m:r>
                                    <a:rPr lang="en-US" altLang="ja-JP" sz="2000" b="0" i="1" dirty="0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sz="20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𝐶𝑅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ja-JP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ja-JP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𝐶𝑅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ja-JP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≪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000" dirty="0"/>
                  <a:t>について≫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をグループごとの</a:t>
                </a:r>
                <a:r>
                  <a:rPr lang="en-US" altLang="ja-JP" sz="2000" dirty="0"/>
                  <a:t>EXP</a:t>
                </a:r>
                <a:r>
                  <a:rPr lang="ja-JP" altLang="en-US" sz="2000" dirty="0"/>
                  <a:t>（エクスポージャー）または，リスク量を昇順に並べたときの累積分布関数とした場合，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=1−2</m:t>
                      </m:r>
                      <m:nary>
                        <m:nary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sz="2000" b="0" dirty="0"/>
              </a:p>
              <a:p>
                <a:pPr marL="0" indent="0">
                  <a:buNone/>
                </a:pPr>
                <a:r>
                  <a:rPr lang="ja-JP" altLang="en-US" sz="2000" dirty="0"/>
                  <a:t>≪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リスク量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ベース</m:t>
                    </m:r>
                  </m:oMath>
                </a14:m>
                <a:r>
                  <a:rPr lang="ja-JP" altLang="en-US" sz="2000" dirty="0"/>
                  <a:t>とする場合の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≫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𝐶𝑅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𝐶𝑅</m:t>
                        </m:r>
                      </m:sup>
                    </m:sSubSup>
                  </m:oMath>
                </a14:m>
                <a:r>
                  <a:rPr lang="ja-JP" altLang="en-US" sz="2000" dirty="0"/>
                  <a:t>とする場合（要は，債務者のリスク量順（昇順）に並べる場合），以下で定義．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𝐶𝑅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sz="2000" b="0" dirty="0"/>
              </a:p>
              <a:p>
                <a:pPr marL="0" indent="0">
                  <a:buNone/>
                </a:pPr>
                <a:r>
                  <a:rPr lang="ja-JP" altLang="en-US" sz="2000" dirty="0"/>
                  <a:t>≪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000" dirty="0"/>
                  <a:t>について≫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𝐶𝑅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𝐶𝑅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2000" dirty="0"/>
                  <a:t>後半は実質的な債務者数の逆数を表す．完全な分散が図られていると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000" dirty="0"/>
                  <a:t>となる．したがって，これは分散を加味した実質的な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グループあたりの平均リスク量を表す．また，実質的な債務者は必ず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000" dirty="0"/>
                  <a:t>以下となる．</a:t>
                </a: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2000" dirty="0"/>
                  <a:t>このため，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000" dirty="0"/>
                  <a:t>（大口集中に対するペナルティ）は実質的な債務者数が大きい（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000" dirty="0"/>
                  <a:t>が小さい）ほど，小さい値になる．逆に，実質的な債務者数が小さい（集中している）ほど，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000" dirty="0"/>
                  <a:t>が大きく，大きな値になる．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46" y="864899"/>
                <a:ext cx="11585196" cy="5248034"/>
              </a:xfrm>
              <a:blipFill>
                <a:blip r:embed="rId2"/>
                <a:stretch>
                  <a:fillRect l="-105" t="-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88BED-BD75-49B8-B8D9-F77E3A5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86DC-E24B-4CB2-95B2-332E96A8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869AB-935F-4F1E-94FF-6D05922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5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4A87182-04ED-4FC0-A486-D0D4F26502A3}"/>
                  </a:ext>
                </a:extLst>
              </p:cNvPr>
              <p:cNvSpPr/>
              <p:nvPr/>
            </p:nvSpPr>
            <p:spPr>
              <a:xfrm>
                <a:off x="7683462" y="3612741"/>
                <a:ext cx="4132092" cy="6449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ローレンツ曲線（降順</a:t>
                </a:r>
                <a:r>
                  <a:rPr kumimoji="1" lang="en-US" altLang="ja-JP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Ver.</a:t>
                </a:r>
                <a:r>
                  <a:rPr kumimoji="1" lang="ja-JP" altLang="en-US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sz="1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sz="1000" b="0" dirty="0"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ある分布が一様分布</a:t>
                </a:r>
                <a:r>
                  <a:rPr lang="ja-JP" altLang="en-US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から</a:t>
                </a:r>
                <a:r>
                  <a:rPr kumimoji="1" lang="ja-JP" altLang="en-US" sz="1000" dirty="0"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（分位点の意味で）どの程度ずれているかを示す指標．</a:t>
                </a:r>
                <a:endParaRPr kumimoji="1" lang="en-US" altLang="ja-JP" sz="1000" dirty="0"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4A87182-04ED-4FC0-A486-D0D4F2650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62" y="3612741"/>
                <a:ext cx="4132092" cy="644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76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C2C0-5184-4150-BB02-F0A15BE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算式</a:t>
            </a:r>
            <a:r>
              <a:rPr lang="en-US" altLang="ja-JP" dirty="0"/>
              <a:t>B</a:t>
            </a:r>
            <a:r>
              <a:rPr lang="ja-JP" altLang="en-US" dirty="0"/>
              <a:t>と算式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446" y="864898"/>
                <a:ext cx="11585196" cy="548826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dirty="0"/>
                  <a:t>DFL</a:t>
                </a:r>
                <a:r>
                  <a:rPr kumimoji="1" lang="ja-JP" altLang="en-US" dirty="0"/>
                  <a:t>より受領したツールの算式</a:t>
                </a:r>
                <a:r>
                  <a:rPr kumimoji="1" lang="en-US" altLang="ja-JP" dirty="0"/>
                  <a:t>B</a:t>
                </a:r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𝐴𝐶𝑅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𝐴𝑅𝐶</m:t>
                          </m:r>
                        </m:sub>
                      </m:sSub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𝐴𝑅𝐶</m:t>
                    </m:r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：資産集中リスク（</a:t>
                </a:r>
                <a:r>
                  <a:rPr kumimoji="1" lang="en-US" altLang="ja-JP" sz="2000" dirty="0"/>
                  <a:t>Asset Concentration Risk</a:t>
                </a:r>
                <a:r>
                  <a:rPr kumimoji="1" lang="ja-JP" altLang="en-US" sz="2000" dirty="0"/>
                  <a:t>）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：水準調整の係数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𝐴𝑅𝐶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：資産集中係数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𝐴𝑅𝐶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ja-JP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altLang="ja-JP" sz="2000" b="0" dirty="0"/>
                  <a:t>	</a:t>
                </a:r>
                <a:r>
                  <a:rPr lang="ja-JP" altLang="en-US" sz="2000" b="0" dirty="0"/>
                  <a:t>：</a:t>
                </a:r>
                <a:r>
                  <a:rPr lang="ja-JP" altLang="en-US" sz="2000" dirty="0"/>
                  <a:t>全体のリスク量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：債務者グループ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000" dirty="0"/>
                  <a:t>の信用リスク量 </a:t>
                </a:r>
                <a:r>
                  <a:rPr lang="en-US" altLang="ja-JP" sz="2000" dirty="0"/>
                  <a:t>/ </a:t>
                </a:r>
                <a:r>
                  <a:rPr lang="ja-JP" altLang="en-US" sz="2000" dirty="0"/>
                  <a:t>全体のリスク量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r>
                  <a:rPr kumimoji="1" lang="en-US" altLang="ja-JP" dirty="0"/>
                  <a:t>DFL</a:t>
                </a:r>
                <a:r>
                  <a:rPr kumimoji="1" lang="ja-JP" altLang="en-US" dirty="0"/>
                  <a:t>より受領したツールの算式</a:t>
                </a:r>
                <a:r>
                  <a:rPr lang="en-US" altLang="ja-JP" dirty="0"/>
                  <a:t>C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𝐸𝑋𝑃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  <m:r>
                                    <a:rPr lang="en-US" altLang="ja-JP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sz="20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𝐶𝑅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ja-JP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 dirty="0">
                                              <a:latin typeface="Cambria Math" panose="02040503050406030204" pitchFamily="18" charset="0"/>
                                            </a:rPr>
                                            <m:t>𝐶𝑅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ja-JP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sz="2000" dirty="0"/>
                  <a:t>	</a:t>
                </a:r>
                <a:r>
                  <a:rPr kumimoji="1" lang="ja-JP" altLang="en-US" sz="2000" dirty="0"/>
                  <a:t>：ポートフォリオ全体の集中状況（算式</a:t>
                </a:r>
                <a:r>
                  <a:rPr kumimoji="1" lang="en-US" altLang="ja-JP" sz="2000" dirty="0"/>
                  <a:t>A</a:t>
                </a:r>
                <a:r>
                  <a:rPr kumimoji="1" lang="ja-JP" altLang="en-US" sz="2000" dirty="0"/>
                  <a:t>での</a:t>
                </a:r>
                <a:r>
                  <a:rPr kumimoji="1" lang="en-US" altLang="ja-JP" sz="2000" dirty="0"/>
                  <a:t>EXP</a:t>
                </a:r>
                <a:r>
                  <a:rPr kumimoji="1" lang="ja-JP" altLang="en-US" sz="2000" dirty="0"/>
                  <a:t>ベース）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：個別リスク量の平均 </a:t>
                </a:r>
                <a:r>
                  <a:rPr lang="en-US" altLang="ja-JP" sz="2000" dirty="0"/>
                  <a:t>+ </a:t>
                </a:r>
                <a:r>
                  <a:rPr lang="ja-JP" altLang="en-US" sz="2000" dirty="0"/>
                  <a:t>個別リスク量の標準偏差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：水準調整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2000" i="1" dirty="0"/>
                  <a:t>	</a:t>
                </a:r>
                <a:r>
                  <a:rPr lang="ja-JP" altLang="en-US" sz="2000" dirty="0"/>
                  <a:t>：債務者グループ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の信用リスク量相当額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CEF1D7-A9DA-44CA-AB57-10F3030A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46" y="864898"/>
                <a:ext cx="11585196" cy="5488267"/>
              </a:xfrm>
              <a:blipFill>
                <a:blip r:embed="rId2"/>
                <a:stretch>
                  <a:fillRect l="-105" t="-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88BED-BD75-49B8-B8D9-F77E3A5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86DC-E24B-4CB2-95B2-332E96A8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869AB-935F-4F1E-94FF-6D05922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46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733</Words>
  <Application>Microsoft Office PowerPoint</Application>
  <PresentationFormat>ワイド画面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DFL案件</vt:lpstr>
      <vt:lpstr>先方のニーズと確認ポイント</vt:lpstr>
      <vt:lpstr>現行の算式（ICS(Insurance Capital Standard)基準）</vt:lpstr>
      <vt:lpstr>算式A</vt:lpstr>
      <vt:lpstr>算式A</vt:lpstr>
      <vt:lpstr>算式Bと算式C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4</cp:revision>
  <dcterms:created xsi:type="dcterms:W3CDTF">2021-11-16T14:21:45Z</dcterms:created>
  <dcterms:modified xsi:type="dcterms:W3CDTF">2022-05-18T13:44:00Z</dcterms:modified>
</cp:coreProperties>
</file>