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1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村 翼" initials="西村" lastIdx="1" clrIdx="0">
    <p:extLst>
      <p:ext uri="{19B8F6BF-5375-455C-9EA6-DF929625EA0E}">
        <p15:presenceInfo xmlns:p15="http://schemas.microsoft.com/office/powerpoint/2012/main" userId="5a6fcaf58e44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11F65-81CB-4597-B1F8-E5B4CD09D8F9}" v="5" dt="2023-11-11T12:02:1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6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2023/11/11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AA4D151F-864F-A9D3-BB3D-CC1E399070DD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539712 w 12192001"/>
              <a:gd name="connsiteY2" fmla="*/ 1569563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539712" y="156956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A05E30-C5A4-9EFF-7BE8-7A16932451E8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539712 w 12192001"/>
              <a:gd name="connsiteY2" fmla="*/ 1569563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539712" y="156956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363" y="1578395"/>
            <a:ext cx="10124388" cy="1655763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36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363" y="3746402"/>
            <a:ext cx="10124388" cy="901016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F2AEF5-22D1-1BFC-91F1-62D2F730213C}"/>
              </a:ext>
            </a:extLst>
          </p:cNvPr>
          <p:cNvSpPr/>
          <p:nvPr userDrawn="1"/>
        </p:nvSpPr>
        <p:spPr>
          <a:xfrm>
            <a:off x="-2" y="6317163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B6F3E-8789-5FF1-1D39-1D32E9B32776}"/>
              </a:ext>
            </a:extLst>
          </p:cNvPr>
          <p:cNvSpPr/>
          <p:nvPr userDrawn="1"/>
        </p:nvSpPr>
        <p:spPr>
          <a:xfrm>
            <a:off x="-1" y="0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96837"/>
            <a:ext cx="11585196" cy="460825"/>
          </a:xfrm>
          <a:ln>
            <a:noFill/>
          </a:ln>
        </p:spPr>
        <p:txBody>
          <a:bodyPr>
            <a:noAutofit/>
          </a:bodyPr>
          <a:lstStyle>
            <a:lvl1pPr>
              <a:defRPr sz="3200" b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52" y="654499"/>
            <a:ext cx="11763234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lnSpc>
                <a:spcPct val="110000"/>
              </a:lnSpc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lnSpc>
                <a:spcPct val="110000"/>
              </a:lnSpc>
              <a:buFont typeface="Wingdings" panose="05000000000000000000" pitchFamily="2" charset="2"/>
              <a:buChar char="u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lnSpc>
                <a:spcPct val="110000"/>
              </a:lnSpc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lnSpc>
                <a:spcPct val="110000"/>
              </a:lnSpc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lnSpc>
                <a:spcPct val="110000"/>
              </a:lnSpc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439426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5867A3E6-471E-47E6-955F-9856BA57961E}" type="datetime1">
              <a:rPr lang="ja-JP" altLang="en-US" smtClean="0"/>
              <a:pPr/>
              <a:t>2023/11/11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557662"/>
            <a:ext cx="1219200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B6F3E-8789-5FF1-1D39-1D32E9B32776}"/>
              </a:ext>
            </a:extLst>
          </p:cNvPr>
          <p:cNvSpPr/>
          <p:nvPr userDrawn="1"/>
        </p:nvSpPr>
        <p:spPr>
          <a:xfrm>
            <a:off x="-1" y="0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F2AEF5-22D1-1BFC-91F1-62D2F730213C}"/>
              </a:ext>
            </a:extLst>
          </p:cNvPr>
          <p:cNvSpPr/>
          <p:nvPr userDrawn="1"/>
        </p:nvSpPr>
        <p:spPr>
          <a:xfrm>
            <a:off x="-2" y="6317163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"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96837"/>
            <a:ext cx="11585196" cy="460823"/>
          </a:xfrm>
          <a:ln>
            <a:noFill/>
          </a:ln>
        </p:spPr>
        <p:txBody>
          <a:bodyPr>
            <a:noAutofit/>
          </a:bodyPr>
          <a:lstStyle>
            <a:lvl1pPr>
              <a:defRPr sz="3200" b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3" y="654499"/>
            <a:ext cx="5857848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lnSpc>
                <a:spcPct val="110000"/>
              </a:lnSpc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lnSpc>
                <a:spcPct val="110000"/>
              </a:lnSpc>
              <a:buFont typeface="Wingdings" panose="05000000000000000000" pitchFamily="2" charset="2"/>
              <a:buChar char="u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lnSpc>
                <a:spcPct val="110000"/>
              </a:lnSpc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lnSpc>
                <a:spcPct val="110000"/>
              </a:lnSpc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lnSpc>
                <a:spcPct val="110000"/>
              </a:lnSpc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439426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5867A3E6-471E-47E6-955F-9856BA57961E}" type="datetime1">
              <a:rPr lang="ja-JP" altLang="en-US" smtClean="0"/>
              <a:pPr/>
              <a:t>2023/11/11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A0957F1-F85A-DF26-EB84-CC1F7156D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29196" y="654499"/>
            <a:ext cx="5857848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14E5AE4-95E3-0453-5788-7D7144C74E8F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557662"/>
            <a:ext cx="1219200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95A59B05-D563-44B1-B489-0212807ADAD0}" type="datetime1">
              <a:rPr lang="ja-JP" altLang="en-US" smtClean="0"/>
              <a:t>2023/11/11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8AEB-A888-CFA3-0591-D00FD28DF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600" dirty="0"/>
              <a:t>はじてのパターン認識</a:t>
            </a:r>
            <a:r>
              <a:rPr lang="en-US" altLang="ja-JP" sz="4000" dirty="0"/>
              <a:t> </a:t>
            </a:r>
            <a:r>
              <a:rPr lang="ja-JP" altLang="en-US" sz="3600" dirty="0"/>
              <a:t>ディープラーニング編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8296C8-3DFD-6818-C23D-02D2B7ECA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Chapter. 1</a:t>
            </a:r>
            <a:r>
              <a:rPr kumimoji="1" lang="ja-JP" altLang="en-US" dirty="0"/>
              <a:t>　はじめに</a:t>
            </a:r>
            <a:endParaRPr kumimoji="1" lang="en-US" altLang="ja-JP" dirty="0"/>
          </a:p>
          <a:p>
            <a:r>
              <a:rPr kumimoji="1" lang="en-US" altLang="ja-JP" dirty="0"/>
              <a:t>Chapter. 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lang="ja-JP" altLang="en-US" dirty="0"/>
              <a:t>　復習・誤差逆伝播法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034346BE-A88C-9D5B-663A-227B5BA1047C}"/>
              </a:ext>
            </a:extLst>
          </p:cNvPr>
          <p:cNvSpPr txBox="1">
            <a:spLocks/>
          </p:cNvSpPr>
          <p:nvPr/>
        </p:nvSpPr>
        <p:spPr>
          <a:xfrm>
            <a:off x="8656950" y="6357509"/>
            <a:ext cx="3409360" cy="3946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2023/11/15 </a:t>
            </a:r>
            <a:r>
              <a:rPr lang="ja-JP" altLang="en-US" sz="2000" dirty="0"/>
              <a:t>　作成者：西村 翼</a:t>
            </a:r>
          </a:p>
        </p:txBody>
      </p:sp>
    </p:spTree>
    <p:extLst>
      <p:ext uri="{BB962C8B-B14F-4D97-AF65-F5344CB8AC3E}">
        <p14:creationId xmlns:p14="http://schemas.microsoft.com/office/powerpoint/2010/main" val="4814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3C5E6-0C27-04D9-9D44-8DD509D8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Chapter. 1 </a:t>
            </a:r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D114F-0BBD-2983-7A28-3901C18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77" y="638075"/>
            <a:ext cx="7805283" cy="33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/>
              <a:t>Hinton et al. (2012) </a:t>
            </a:r>
            <a:r>
              <a:rPr lang="ja-JP" altLang="en-US" sz="1400" dirty="0"/>
              <a:t>にて</a:t>
            </a:r>
            <a:r>
              <a:rPr kumimoji="1" lang="ja-JP" altLang="en-US" sz="1400" dirty="0"/>
              <a:t>，特徴抽出器と識別器を同時に学習できることが実証された．</a:t>
            </a:r>
            <a:endParaRPr kumimoji="1" lang="en-US" altLang="ja-JP" sz="1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F4D1-229A-7BD4-5342-92C80638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3E6-471E-47E6-955F-9856BA57961E}" type="datetime1">
              <a:rPr lang="ja-JP" altLang="en-US" smtClean="0"/>
              <a:t>2023/11/11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5895D-BA78-6321-866C-58895BC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A9EF9-62EA-8C77-5F91-28FC51D2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DBEC0F-0CBA-F096-1D0F-8D31686E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597" y="678961"/>
            <a:ext cx="3844665" cy="552454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CC1A701D-2F3F-C876-923F-A076B2FF11CD}"/>
              </a:ext>
            </a:extLst>
          </p:cNvPr>
          <p:cNvSpPr txBox="1">
            <a:spLocks/>
          </p:cNvSpPr>
          <p:nvPr/>
        </p:nvSpPr>
        <p:spPr>
          <a:xfrm>
            <a:off x="3022833" y="1053236"/>
            <a:ext cx="5064406" cy="83032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050" dirty="0"/>
              <a:t>2012</a:t>
            </a:r>
            <a:r>
              <a:rPr lang="ja-JP" altLang="en-US" sz="1050" dirty="0"/>
              <a:t>年以前は，特徴抽出を担う「</a:t>
            </a:r>
            <a:r>
              <a:rPr lang="ja-JP" altLang="en-US" sz="1050" b="1" dirty="0">
                <a:solidFill>
                  <a:srgbClr val="FF0000"/>
                </a:solidFill>
              </a:rPr>
              <a:t>特徴抽出器</a:t>
            </a:r>
            <a:r>
              <a:rPr lang="ja-JP" altLang="en-US" sz="1050" dirty="0"/>
              <a:t>」と，識別規則の学習を担う「</a:t>
            </a:r>
            <a:r>
              <a:rPr lang="ja-JP" altLang="en-US" sz="1050" b="1" dirty="0">
                <a:solidFill>
                  <a:srgbClr val="FF0000"/>
                </a:solidFill>
              </a:rPr>
              <a:t>識別器</a:t>
            </a:r>
            <a:r>
              <a:rPr lang="ja-JP" altLang="en-US" sz="1050" dirty="0"/>
              <a:t>」を分けて学習を行っていた．学習できるのは，高々</a:t>
            </a:r>
            <a:r>
              <a:rPr lang="en-US" altLang="ja-JP" sz="1050" dirty="0"/>
              <a:t>1</a:t>
            </a:r>
            <a:r>
              <a:rPr lang="ja-JP" altLang="en-US" sz="1050" dirty="0"/>
              <a:t>層の隠れ層からなるパーセクトロンや</a:t>
            </a:r>
            <a:r>
              <a:rPr lang="en-US" altLang="ja-JP" sz="1050" dirty="0"/>
              <a:t>SMV</a:t>
            </a:r>
            <a:r>
              <a:rPr lang="ja-JP" altLang="en-US" sz="1050" dirty="0"/>
              <a:t>による「識別器」だけであった．</a:t>
            </a:r>
            <a:br>
              <a:rPr lang="en-US" altLang="ja-JP" sz="1050" dirty="0"/>
            </a:br>
            <a:r>
              <a:rPr lang="ja-JP" altLang="en-US" sz="1050" dirty="0"/>
              <a:t>（「特徴抽出器」は学習しないものであった）</a:t>
            </a:r>
            <a:endParaRPr lang="en-US" altLang="ja-JP" sz="105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992D2E0-43BA-6F4D-D1BB-4593524F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3" y="958204"/>
            <a:ext cx="2714645" cy="2466993"/>
          </a:xfrm>
          <a:prstGeom prst="rect">
            <a:avLst/>
          </a:prstGeom>
        </p:spPr>
      </p:pic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E90DB5E-D840-A1C0-C242-C498C069AFFB}"/>
              </a:ext>
            </a:extLst>
          </p:cNvPr>
          <p:cNvSpPr txBox="1">
            <a:spLocks/>
          </p:cNvSpPr>
          <p:nvPr/>
        </p:nvSpPr>
        <p:spPr>
          <a:xfrm>
            <a:off x="3022833" y="2317144"/>
            <a:ext cx="5064406" cy="62864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050" dirty="0"/>
              <a:t>Hinton et al. (2012) </a:t>
            </a:r>
            <a:r>
              <a:rPr lang="ja-JP" altLang="en-US" sz="1050" dirty="0"/>
              <a:t>では．「特徴抽出器」と「識別器」と一緒に学習できることを実証した．入力から識別まで一括して学習・認識を行うという意味で，</a:t>
            </a:r>
            <a:r>
              <a:rPr lang="en-US" altLang="ja-JP" sz="1050" b="1" dirty="0">
                <a:solidFill>
                  <a:srgbClr val="FF0000"/>
                </a:solidFill>
              </a:rPr>
              <a:t>End-to-End</a:t>
            </a:r>
            <a:r>
              <a:rPr lang="ja-JP" altLang="en-US" sz="1050" dirty="0"/>
              <a:t>のパターン認識と呼んでいる．</a:t>
            </a:r>
            <a:endParaRPr lang="en-US" altLang="ja-JP" sz="1050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206CB6F-353C-2B0A-D754-65E28232B90E}"/>
              </a:ext>
            </a:extLst>
          </p:cNvPr>
          <p:cNvSpPr txBox="1">
            <a:spLocks/>
          </p:cNvSpPr>
          <p:nvPr/>
        </p:nvSpPr>
        <p:spPr>
          <a:xfrm>
            <a:off x="238151" y="3555075"/>
            <a:ext cx="7805283" cy="13427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ja-JP" sz="1200" dirty="0"/>
              <a:t>End-to-End </a:t>
            </a:r>
            <a:r>
              <a:rPr lang="ja-JP" altLang="en-US" sz="1200" dirty="0"/>
              <a:t>のパターン認識を可能にした要因は以下の</a:t>
            </a:r>
            <a:r>
              <a:rPr lang="en-US" altLang="ja-JP" sz="1200" dirty="0"/>
              <a:t>3</a:t>
            </a:r>
            <a:r>
              <a:rPr lang="ja-JP" altLang="en-US" sz="1200" dirty="0"/>
              <a:t>つである．</a:t>
            </a:r>
            <a:endParaRPr lang="en-US" altLang="ja-JP" sz="12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ja-JP" sz="1200" dirty="0"/>
              <a:t>End-to-End </a:t>
            </a:r>
            <a:r>
              <a:rPr lang="ja-JP" altLang="en-US" sz="1200" dirty="0"/>
              <a:t>のパターン認識系に必要な深い処理を実現するための技術が進歩した</a:t>
            </a:r>
            <a:endParaRPr lang="en-US" altLang="ja-JP" sz="12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ja-JP" sz="1200" dirty="0"/>
              <a:t>GPU</a:t>
            </a:r>
            <a:r>
              <a:rPr lang="ja-JP" altLang="en-US" sz="1200" dirty="0"/>
              <a:t>の性能向上により深い処理を効率的に実行できる環境が整った</a:t>
            </a:r>
            <a:endParaRPr lang="en-US" altLang="ja-JP" sz="12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altLang="ja-JP" sz="1200"/>
              <a:t>End-to-End </a:t>
            </a:r>
            <a:endParaRPr lang="en-US" altLang="ja-JP" sz="12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altLang="ja-JP" sz="1200" dirty="0"/>
          </a:p>
          <a:p>
            <a:pPr marL="0" indent="0">
              <a:spcBef>
                <a:spcPts val="400"/>
              </a:spcBef>
              <a:buFont typeface="Wingdings" panose="05000000000000000000" pitchFamily="2" charset="2"/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2951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3283</TotalTime>
  <Words>225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はじてのパターン認識 ディープラーニング編</vt:lpstr>
      <vt:lpstr>Chapter. 1 はじめに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翼 西村</cp:lastModifiedBy>
  <cp:revision>7</cp:revision>
  <dcterms:created xsi:type="dcterms:W3CDTF">2021-11-16T14:21:45Z</dcterms:created>
  <dcterms:modified xsi:type="dcterms:W3CDTF">2023-11-12T05:42:32Z</dcterms:modified>
</cp:coreProperties>
</file>