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61" r:id="rId2"/>
    <p:sldId id="259" r:id="rId3"/>
    <p:sldId id="262" r:id="rId4"/>
    <p:sldId id="263" r:id="rId5"/>
    <p:sldId id="264" r:id="rId6"/>
    <p:sldId id="265" r:id="rId7"/>
    <p:sldId id="266" r:id="rId8"/>
    <p:sldId id="267" r:id="rId9"/>
    <p:sldId id="268" r:id="rId10"/>
    <p:sldId id="272" r:id="rId11"/>
    <p:sldId id="269" r:id="rId12"/>
    <p:sldId id="270" r:id="rId13"/>
    <p:sldId id="27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EE6791-0CE8-4B16-A39A-B45C7DA1649F}" v="851" dt="2023-11-11T05:51:57.57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06" autoAdjust="0"/>
  </p:normalViewPr>
  <p:slideViewPr>
    <p:cSldViewPr snapToGrid="0">
      <p:cViewPr varScale="1">
        <p:scale>
          <a:sx n="100" d="100"/>
          <a:sy n="100" d="100"/>
        </p:scale>
        <p:origin x="27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C3E244A3-019E-44F9-9EE1-3F274802FDA5}"/>
    <pc:docChg chg="modMainMaster">
      <pc:chgData name="西村 翼" userId="5a6fcaf58e44607b" providerId="LiveId" clId="{C3E244A3-019E-44F9-9EE1-3F274802FDA5}" dt="2023-11-04T01:57:24.376" v="3" actId="207"/>
      <pc:docMkLst>
        <pc:docMk/>
      </pc:docMkLst>
      <pc:sldMasterChg chg="modSldLayout">
        <pc:chgData name="西村 翼" userId="5a6fcaf58e44607b" providerId="LiveId" clId="{C3E244A3-019E-44F9-9EE1-3F274802FDA5}" dt="2023-11-04T01:57:24.376" v="3" actId="207"/>
        <pc:sldMasterMkLst>
          <pc:docMk/>
          <pc:sldMasterMk cId="2086738938" sldId="2147483648"/>
        </pc:sldMasterMkLst>
        <pc:sldLayoutChg chg="modSp">
          <pc:chgData name="西村 翼" userId="5a6fcaf58e44607b" providerId="LiveId" clId="{C3E244A3-019E-44F9-9EE1-3F274802FDA5}" dt="2023-11-04T01:57:13.575" v="1" actId="207"/>
          <pc:sldLayoutMkLst>
            <pc:docMk/>
            <pc:sldMasterMk cId="2086738938" sldId="2147483648"/>
            <pc:sldLayoutMk cId="3122641388" sldId="2147483650"/>
          </pc:sldLayoutMkLst>
          <pc:spChg chg="mod">
            <ac:chgData name="西村 翼" userId="5a6fcaf58e44607b" providerId="LiveId" clId="{C3E244A3-019E-44F9-9EE1-3F274802FDA5}" dt="2023-11-04T01:57:13.575" v="1" actId="207"/>
            <ac:spMkLst>
              <pc:docMk/>
              <pc:sldMasterMk cId="2086738938" sldId="2147483648"/>
              <pc:sldLayoutMk cId="3122641388" sldId="2147483650"/>
              <ac:spMk id="4" creationId="{C22A4FFD-16A7-41E3-99C4-8E42B6292B68}"/>
            </ac:spMkLst>
          </pc:spChg>
          <pc:spChg chg="mod">
            <ac:chgData name="西村 翼" userId="5a6fcaf58e44607b" providerId="LiveId" clId="{C3E244A3-019E-44F9-9EE1-3F274802FDA5}" dt="2023-11-04T01:57:13.575" v="1" actId="207"/>
            <ac:spMkLst>
              <pc:docMk/>
              <pc:sldMasterMk cId="2086738938" sldId="2147483648"/>
              <pc:sldLayoutMk cId="3122641388" sldId="2147483650"/>
              <ac:spMk id="5" creationId="{A75E9A27-4A62-4E1C-9107-256A8454BD2A}"/>
            </ac:spMkLst>
          </pc:spChg>
          <pc:spChg chg="mod">
            <ac:chgData name="西村 翼" userId="5a6fcaf58e44607b" providerId="LiveId" clId="{C3E244A3-019E-44F9-9EE1-3F274802FDA5}" dt="2023-11-04T01:57:13.575" v="1" actId="207"/>
            <ac:spMkLst>
              <pc:docMk/>
              <pc:sldMasterMk cId="2086738938" sldId="2147483648"/>
              <pc:sldLayoutMk cId="3122641388" sldId="2147483650"/>
              <ac:spMk id="6" creationId="{5E47B95C-FC11-41B9-9018-BBC6B55A44B6}"/>
            </ac:spMkLst>
          </pc:spChg>
        </pc:sldLayoutChg>
        <pc:sldLayoutChg chg="modSp">
          <pc:chgData name="西村 翼" userId="5a6fcaf58e44607b" providerId="LiveId" clId="{C3E244A3-019E-44F9-9EE1-3F274802FDA5}" dt="2023-11-04T01:57:24.376" v="3" actId="207"/>
          <pc:sldLayoutMkLst>
            <pc:docMk/>
            <pc:sldMasterMk cId="2086738938" sldId="2147483648"/>
            <pc:sldLayoutMk cId="46274230" sldId="2147483655"/>
          </pc:sldLayoutMkLst>
          <pc:spChg chg="mod">
            <ac:chgData name="西村 翼" userId="5a6fcaf58e44607b" providerId="LiveId" clId="{C3E244A3-019E-44F9-9EE1-3F274802FDA5}" dt="2023-11-04T01:57:24.376" v="3" actId="207"/>
            <ac:spMkLst>
              <pc:docMk/>
              <pc:sldMasterMk cId="2086738938" sldId="2147483648"/>
              <pc:sldLayoutMk cId="46274230" sldId="2147483655"/>
              <ac:spMk id="4" creationId="{C22A4FFD-16A7-41E3-99C4-8E42B6292B68}"/>
            </ac:spMkLst>
          </pc:spChg>
          <pc:spChg chg="mod">
            <ac:chgData name="西村 翼" userId="5a6fcaf58e44607b" providerId="LiveId" clId="{C3E244A3-019E-44F9-9EE1-3F274802FDA5}" dt="2023-11-04T01:57:24.376" v="3" actId="207"/>
            <ac:spMkLst>
              <pc:docMk/>
              <pc:sldMasterMk cId="2086738938" sldId="2147483648"/>
              <pc:sldLayoutMk cId="46274230" sldId="2147483655"/>
              <ac:spMk id="5" creationId="{A75E9A27-4A62-4E1C-9107-256A8454BD2A}"/>
            </ac:spMkLst>
          </pc:spChg>
          <pc:spChg chg="mod">
            <ac:chgData name="西村 翼" userId="5a6fcaf58e44607b" providerId="LiveId" clId="{C3E244A3-019E-44F9-9EE1-3F274802FDA5}" dt="2023-11-04T01:57:24.376" v="3" actId="207"/>
            <ac:spMkLst>
              <pc:docMk/>
              <pc:sldMasterMk cId="2086738938" sldId="2147483648"/>
              <pc:sldLayoutMk cId="46274230" sldId="2147483655"/>
              <ac:spMk id="6" creationId="{5E47B95C-FC11-41B9-9018-BBC6B55A44B6}"/>
            </ac:spMkLst>
          </pc:spChg>
        </pc:sldLayoutChg>
      </pc:sldMasterChg>
    </pc:docChg>
  </pc:docChgLst>
  <pc:docChgLst>
    <pc:chgData name="翼 西村" userId="5a6fcaf58e44607b" providerId="LiveId" clId="{A30400B3-9488-4283-B999-91D177F2CD58}"/>
    <pc:docChg chg="undo custSel addSld modSld">
      <pc:chgData name="翼 西村" userId="5a6fcaf58e44607b" providerId="LiveId" clId="{A30400B3-9488-4283-B999-91D177F2CD58}" dt="2023-11-09T07:00:14.021" v="3343" actId="1036"/>
      <pc:docMkLst>
        <pc:docMk/>
      </pc:docMkLst>
      <pc:sldChg chg="modSp mod">
        <pc:chgData name="翼 西村" userId="5a6fcaf58e44607b" providerId="LiveId" clId="{A30400B3-9488-4283-B999-91D177F2CD58}" dt="2023-11-09T05:42:37.131" v="1974" actId="20577"/>
        <pc:sldMkLst>
          <pc:docMk/>
          <pc:sldMk cId="916191365" sldId="262"/>
        </pc:sldMkLst>
        <pc:spChg chg="mod">
          <ac:chgData name="翼 西村" userId="5a6fcaf58e44607b" providerId="LiveId" clId="{A30400B3-9488-4283-B999-91D177F2CD58}" dt="2023-11-09T03:42:34.995" v="2" actId="20577"/>
          <ac:spMkLst>
            <pc:docMk/>
            <pc:sldMk cId="916191365" sldId="262"/>
            <ac:spMk id="8" creationId="{210F27D3-39B9-C415-6278-0B067D1C786C}"/>
          </ac:spMkLst>
        </pc:spChg>
        <pc:spChg chg="mod">
          <ac:chgData name="翼 西村" userId="5a6fcaf58e44607b" providerId="LiveId" clId="{A30400B3-9488-4283-B999-91D177F2CD58}" dt="2023-11-09T05:32:29.210" v="1776" actId="20577"/>
          <ac:spMkLst>
            <pc:docMk/>
            <pc:sldMk cId="916191365" sldId="262"/>
            <ac:spMk id="10" creationId="{7635478C-23D5-310A-B0C0-A256ED485F11}"/>
          </ac:spMkLst>
        </pc:spChg>
        <pc:spChg chg="mod">
          <ac:chgData name="翼 西村" userId="5a6fcaf58e44607b" providerId="LiveId" clId="{A30400B3-9488-4283-B999-91D177F2CD58}" dt="2023-11-09T05:33:56.656" v="1848" actId="20577"/>
          <ac:spMkLst>
            <pc:docMk/>
            <pc:sldMk cId="916191365" sldId="262"/>
            <ac:spMk id="17" creationId="{7A02B99C-C8A6-C0F7-17FE-4266CCB31744}"/>
          </ac:spMkLst>
        </pc:spChg>
        <pc:graphicFrameChg chg="mod">
          <ac:chgData name="翼 西村" userId="5a6fcaf58e44607b" providerId="LiveId" clId="{A30400B3-9488-4283-B999-91D177F2CD58}" dt="2023-11-09T05:42:37.131" v="1974" actId="20577"/>
          <ac:graphicFrameMkLst>
            <pc:docMk/>
            <pc:sldMk cId="916191365" sldId="262"/>
            <ac:graphicFrameMk id="19" creationId="{4A4FA984-4C10-6BDC-F6F0-1A87594B4F31}"/>
          </ac:graphicFrameMkLst>
        </pc:graphicFrameChg>
      </pc:sldChg>
      <pc:sldChg chg="modSp mod">
        <pc:chgData name="翼 西村" userId="5a6fcaf58e44607b" providerId="LiveId" clId="{A30400B3-9488-4283-B999-91D177F2CD58}" dt="2023-11-09T06:52:00.096" v="3325" actId="20577"/>
        <pc:sldMkLst>
          <pc:docMk/>
          <pc:sldMk cId="3975534687" sldId="264"/>
        </pc:sldMkLst>
        <pc:spChg chg="mod">
          <ac:chgData name="翼 西村" userId="5a6fcaf58e44607b" providerId="LiveId" clId="{A30400B3-9488-4283-B999-91D177F2CD58}" dt="2023-11-09T06:52:00.096" v="3325" actId="20577"/>
          <ac:spMkLst>
            <pc:docMk/>
            <pc:sldMk cId="3975534687" sldId="264"/>
            <ac:spMk id="3" creationId="{99AADC39-0319-51F2-8A60-D966DCA0A444}"/>
          </ac:spMkLst>
        </pc:spChg>
        <pc:spChg chg="mod">
          <ac:chgData name="翼 西村" userId="5a6fcaf58e44607b" providerId="LiveId" clId="{A30400B3-9488-4283-B999-91D177F2CD58}" dt="2023-11-09T06:45:14.157" v="3245" actId="20577"/>
          <ac:spMkLst>
            <pc:docMk/>
            <pc:sldMk cId="3975534687" sldId="264"/>
            <ac:spMk id="8" creationId="{8AB7B926-6923-D49A-14C9-80E0418F5DF5}"/>
          </ac:spMkLst>
        </pc:spChg>
        <pc:spChg chg="mod">
          <ac:chgData name="翼 西村" userId="5a6fcaf58e44607b" providerId="LiveId" clId="{A30400B3-9488-4283-B999-91D177F2CD58}" dt="2023-11-09T06:34:15.112" v="3244"/>
          <ac:spMkLst>
            <pc:docMk/>
            <pc:sldMk cId="3975534687" sldId="264"/>
            <ac:spMk id="9" creationId="{3B32E085-D99B-1158-ECA0-EA99EECE00FF}"/>
          </ac:spMkLst>
        </pc:spChg>
      </pc:sldChg>
      <pc:sldChg chg="modSp">
        <pc:chgData name="翼 西村" userId="5a6fcaf58e44607b" providerId="LiveId" clId="{A30400B3-9488-4283-B999-91D177F2CD58}" dt="2023-11-09T06:53:44.873" v="3326" actId="20577"/>
        <pc:sldMkLst>
          <pc:docMk/>
          <pc:sldMk cId="2770827120" sldId="265"/>
        </pc:sldMkLst>
        <pc:spChg chg="mod">
          <ac:chgData name="翼 西村" userId="5a6fcaf58e44607b" providerId="LiveId" clId="{A30400B3-9488-4283-B999-91D177F2CD58}" dt="2023-11-09T06:53:44.873" v="3326" actId="20577"/>
          <ac:spMkLst>
            <pc:docMk/>
            <pc:sldMk cId="2770827120" sldId="265"/>
            <ac:spMk id="8" creationId="{75CD8651-0ED6-9046-7BF3-8D2AC591D955}"/>
          </ac:spMkLst>
        </pc:spChg>
      </pc:sldChg>
      <pc:sldChg chg="addSp modSp new mod">
        <pc:chgData name="翼 西村" userId="5a6fcaf58e44607b" providerId="LiveId" clId="{A30400B3-9488-4283-B999-91D177F2CD58}" dt="2023-11-09T05:18:05.603" v="1196" actId="20577"/>
        <pc:sldMkLst>
          <pc:docMk/>
          <pc:sldMk cId="3229998865" sldId="268"/>
        </pc:sldMkLst>
        <pc:spChg chg="mod">
          <ac:chgData name="翼 西村" userId="5a6fcaf58e44607b" providerId="LiveId" clId="{A30400B3-9488-4283-B999-91D177F2CD58}" dt="2023-11-09T05:14:40.392" v="951" actId="20577"/>
          <ac:spMkLst>
            <pc:docMk/>
            <pc:sldMk cId="3229998865" sldId="268"/>
            <ac:spMk id="2" creationId="{9CABB90F-C817-D190-8066-EB5A3A41E6CF}"/>
          </ac:spMkLst>
        </pc:spChg>
        <pc:spChg chg="mod">
          <ac:chgData name="翼 西村" userId="5a6fcaf58e44607b" providerId="LiveId" clId="{A30400B3-9488-4283-B999-91D177F2CD58}" dt="2023-11-09T05:13:59.068" v="934" actId="20577"/>
          <ac:spMkLst>
            <pc:docMk/>
            <pc:sldMk cId="3229998865" sldId="268"/>
            <ac:spMk id="3" creationId="{0A37C592-C5C5-6D9B-39DC-04145901BFD2}"/>
          </ac:spMkLst>
        </pc:spChg>
        <pc:spChg chg="mod">
          <ac:chgData name="翼 西村" userId="5a6fcaf58e44607b" providerId="LiveId" clId="{A30400B3-9488-4283-B999-91D177F2CD58}" dt="2023-11-09T05:15:04.717" v="974" actId="20577"/>
          <ac:spMkLst>
            <pc:docMk/>
            <pc:sldMk cId="3229998865" sldId="268"/>
            <ac:spMk id="5" creationId="{6BBB0413-54E6-6586-BEFD-613B6AC5AA25}"/>
          </ac:spMkLst>
        </pc:spChg>
        <pc:grpChg chg="add mod">
          <ac:chgData name="翼 西村" userId="5a6fcaf58e44607b" providerId="LiveId" clId="{A30400B3-9488-4283-B999-91D177F2CD58}" dt="2023-11-09T05:17:40.881" v="1172" actId="1035"/>
          <ac:grpSpMkLst>
            <pc:docMk/>
            <pc:sldMk cId="3229998865" sldId="268"/>
            <ac:grpSpMk id="12" creationId="{56FB1641-3E2C-16FA-2F1A-6134F5A97D64}"/>
          </ac:grpSpMkLst>
        </pc:grpChg>
        <pc:graphicFrameChg chg="add mod modGraphic">
          <ac:chgData name="翼 西村" userId="5a6fcaf58e44607b" providerId="LiveId" clId="{A30400B3-9488-4283-B999-91D177F2CD58}" dt="2023-11-09T05:18:05.603" v="1196" actId="20577"/>
          <ac:graphicFrameMkLst>
            <pc:docMk/>
            <pc:sldMk cId="3229998865" sldId="268"/>
            <ac:graphicFrameMk id="7" creationId="{F7904241-3634-7EF8-BB25-1DADC2440616}"/>
          </ac:graphicFrameMkLst>
        </pc:graphicFrameChg>
        <pc:picChg chg="add mod ord">
          <ac:chgData name="翼 西村" userId="5a6fcaf58e44607b" providerId="LiveId" clId="{A30400B3-9488-4283-B999-91D177F2CD58}" dt="2023-11-09T05:05:35.296" v="810" actId="164"/>
          <ac:picMkLst>
            <pc:docMk/>
            <pc:sldMk cId="3229998865" sldId="268"/>
            <ac:picMk id="9" creationId="{A5AA248E-CD73-FC4D-0153-8F3BF0D74A09}"/>
          </ac:picMkLst>
        </pc:picChg>
        <pc:picChg chg="add mod">
          <ac:chgData name="翼 西村" userId="5a6fcaf58e44607b" providerId="LiveId" clId="{A30400B3-9488-4283-B999-91D177F2CD58}" dt="2023-11-09T05:05:35.296" v="810" actId="164"/>
          <ac:picMkLst>
            <pc:docMk/>
            <pc:sldMk cId="3229998865" sldId="268"/>
            <ac:picMk id="11" creationId="{A813F6E5-F730-3F49-D704-B2027B8DDEBA}"/>
          </ac:picMkLst>
        </pc:picChg>
        <pc:picChg chg="add mod">
          <ac:chgData name="翼 西村" userId="5a6fcaf58e44607b" providerId="LiveId" clId="{A30400B3-9488-4283-B999-91D177F2CD58}" dt="2023-11-09T05:17:40.881" v="1172" actId="1035"/>
          <ac:picMkLst>
            <pc:docMk/>
            <pc:sldMk cId="3229998865" sldId="268"/>
            <ac:picMk id="14" creationId="{4F31DFD7-E5AB-84D0-4129-5B633E4F980E}"/>
          </ac:picMkLst>
        </pc:picChg>
      </pc:sldChg>
      <pc:sldChg chg="modSp new mod">
        <pc:chgData name="翼 西村" userId="5a6fcaf58e44607b" providerId="LiveId" clId="{A30400B3-9488-4283-B999-91D177F2CD58}" dt="2023-11-09T06:25:15.194" v="3242" actId="20577"/>
        <pc:sldMkLst>
          <pc:docMk/>
          <pc:sldMk cId="4035150776" sldId="269"/>
        </pc:sldMkLst>
        <pc:spChg chg="mod">
          <ac:chgData name="翼 西村" userId="5a6fcaf58e44607b" providerId="LiveId" clId="{A30400B3-9488-4283-B999-91D177F2CD58}" dt="2023-11-09T05:14:56.186" v="965" actId="20577"/>
          <ac:spMkLst>
            <pc:docMk/>
            <pc:sldMk cId="4035150776" sldId="269"/>
            <ac:spMk id="2" creationId="{F6572C60-1737-6035-8584-C70DA8696927}"/>
          </ac:spMkLst>
        </pc:spChg>
        <pc:spChg chg="mod">
          <ac:chgData name="翼 西村" userId="5a6fcaf58e44607b" providerId="LiveId" clId="{A30400B3-9488-4283-B999-91D177F2CD58}" dt="2023-11-09T06:25:15.194" v="3242" actId="20577"/>
          <ac:spMkLst>
            <pc:docMk/>
            <pc:sldMk cId="4035150776" sldId="269"/>
            <ac:spMk id="3" creationId="{81EAB9A5-56E0-E658-3384-0AB45B9D438A}"/>
          </ac:spMkLst>
        </pc:spChg>
        <pc:spChg chg="mod">
          <ac:chgData name="翼 西村" userId="5a6fcaf58e44607b" providerId="LiveId" clId="{A30400B3-9488-4283-B999-91D177F2CD58}" dt="2023-11-09T05:15:10.714" v="979" actId="20577"/>
          <ac:spMkLst>
            <pc:docMk/>
            <pc:sldMk cId="4035150776" sldId="269"/>
            <ac:spMk id="5" creationId="{863F76C7-7E53-3ADD-39AA-9D2DFAEC7953}"/>
          </ac:spMkLst>
        </pc:spChg>
      </pc:sldChg>
      <pc:sldChg chg="addSp modSp new mod">
        <pc:chgData name="翼 西村" userId="5a6fcaf58e44607b" providerId="LiveId" clId="{A30400B3-9488-4283-B999-91D177F2CD58}" dt="2023-11-09T06:51:12.519" v="3321" actId="20577"/>
        <pc:sldMkLst>
          <pc:docMk/>
          <pc:sldMk cId="4042872545" sldId="270"/>
        </pc:sldMkLst>
        <pc:spChg chg="mod">
          <ac:chgData name="翼 西村" userId="5a6fcaf58e44607b" providerId="LiveId" clId="{A30400B3-9488-4283-B999-91D177F2CD58}" dt="2023-11-09T06:48:25.505" v="3308"/>
          <ac:spMkLst>
            <pc:docMk/>
            <pc:sldMk cId="4042872545" sldId="270"/>
            <ac:spMk id="2" creationId="{99C7E28D-6E09-D961-41AF-7C749D67BA3A}"/>
          </ac:spMkLst>
        </pc:spChg>
        <pc:spChg chg="mod">
          <ac:chgData name="翼 西村" userId="5a6fcaf58e44607b" providerId="LiveId" clId="{A30400B3-9488-4283-B999-91D177F2CD58}" dt="2023-11-09T06:51:12.519" v="3321" actId="20577"/>
          <ac:spMkLst>
            <pc:docMk/>
            <pc:sldMk cId="4042872545" sldId="270"/>
            <ac:spMk id="5" creationId="{D104D972-80A9-E38C-DDD7-9A1340A890FA}"/>
          </ac:spMkLst>
        </pc:spChg>
        <pc:picChg chg="add mod">
          <ac:chgData name="翼 西村" userId="5a6fcaf58e44607b" providerId="LiveId" clId="{A30400B3-9488-4283-B999-91D177F2CD58}" dt="2023-11-09T06:47:26.914" v="3252" actId="1076"/>
          <ac:picMkLst>
            <pc:docMk/>
            <pc:sldMk cId="4042872545" sldId="270"/>
            <ac:picMk id="8" creationId="{99AB4289-98F2-CF1D-EB5F-0D8545C7120B}"/>
          </ac:picMkLst>
        </pc:picChg>
      </pc:sldChg>
      <pc:sldChg chg="addSp delSp modSp add mod">
        <pc:chgData name="翼 西村" userId="5a6fcaf58e44607b" providerId="LiveId" clId="{A30400B3-9488-4283-B999-91D177F2CD58}" dt="2023-11-09T07:00:14.021" v="3343" actId="1036"/>
        <pc:sldMkLst>
          <pc:docMk/>
          <pc:sldMk cId="115560861" sldId="271"/>
        </pc:sldMkLst>
        <pc:picChg chg="del">
          <ac:chgData name="翼 西村" userId="5a6fcaf58e44607b" providerId="LiveId" clId="{A30400B3-9488-4283-B999-91D177F2CD58}" dt="2023-11-09T07:00:06.737" v="3328" actId="478"/>
          <ac:picMkLst>
            <pc:docMk/>
            <pc:sldMk cId="115560861" sldId="271"/>
            <ac:picMk id="8" creationId="{99AB4289-98F2-CF1D-EB5F-0D8545C7120B}"/>
          </ac:picMkLst>
        </pc:picChg>
        <pc:picChg chg="add mod">
          <ac:chgData name="翼 西村" userId="5a6fcaf58e44607b" providerId="LiveId" clId="{A30400B3-9488-4283-B999-91D177F2CD58}" dt="2023-11-09T07:00:14.021" v="3343" actId="1036"/>
          <ac:picMkLst>
            <pc:docMk/>
            <pc:sldMk cId="115560861" sldId="271"/>
            <ac:picMk id="9" creationId="{BE76B9D8-B145-BFAB-12D6-BD8421A328B6}"/>
          </ac:picMkLst>
        </pc:picChg>
      </pc:sldChg>
    </pc:docChg>
  </pc:docChgLst>
  <pc:docChgLst>
    <pc:chgData name="西村 翼" userId="5a6fcaf58e44607b" providerId="LiveId" clId="{98EE6791-0CE8-4B16-A39A-B45C7DA1649F}"/>
    <pc:docChg chg="undo redo custSel addSld delSld modSld sldOrd modMainMaster">
      <pc:chgData name="西村 翼" userId="5a6fcaf58e44607b" providerId="LiveId" clId="{98EE6791-0CE8-4B16-A39A-B45C7DA1649F}" dt="2023-11-11T05:51:57.576" v="7354" actId="20577"/>
      <pc:docMkLst>
        <pc:docMk/>
      </pc:docMkLst>
      <pc:sldChg chg="addSp delSp modSp mod">
        <pc:chgData name="西村 翼" userId="5a6fcaf58e44607b" providerId="LiveId" clId="{98EE6791-0CE8-4B16-A39A-B45C7DA1649F}" dt="2023-11-05T03:06:54.046" v="4221" actId="21"/>
        <pc:sldMkLst>
          <pc:docMk/>
          <pc:sldMk cId="2129511895" sldId="259"/>
        </pc:sldMkLst>
        <pc:spChg chg="mod">
          <ac:chgData name="西村 翼" userId="5a6fcaf58e44607b" providerId="LiveId" clId="{98EE6791-0CE8-4B16-A39A-B45C7DA1649F}" dt="2023-11-04T09:13:53.720" v="1594" actId="20577"/>
          <ac:spMkLst>
            <pc:docMk/>
            <pc:sldMk cId="2129511895" sldId="259"/>
            <ac:spMk id="2" creationId="{F103C5E6-0C27-04D9-9D44-8DD509D8312C}"/>
          </ac:spMkLst>
        </pc:spChg>
        <pc:spChg chg="mod">
          <ac:chgData name="西村 翼" userId="5a6fcaf58e44607b" providerId="LiveId" clId="{98EE6791-0CE8-4B16-A39A-B45C7DA1649F}" dt="2023-11-04T09:01:38.841" v="900" actId="404"/>
          <ac:spMkLst>
            <pc:docMk/>
            <pc:sldMk cId="2129511895" sldId="259"/>
            <ac:spMk id="3" creationId="{D0FD114F-0BBD-2983-7A28-3901C18D5AD0}"/>
          </ac:spMkLst>
        </pc:spChg>
        <pc:spChg chg="mod">
          <ac:chgData name="西村 翼" userId="5a6fcaf58e44607b" providerId="LiveId" clId="{98EE6791-0CE8-4B16-A39A-B45C7DA1649F}" dt="2023-11-04T09:43:03.613" v="2171" actId="20577"/>
          <ac:spMkLst>
            <pc:docMk/>
            <pc:sldMk cId="2129511895" sldId="259"/>
            <ac:spMk id="5" creationId="{C235895D-BA78-6321-866C-58895BCA5F5E}"/>
          </ac:spMkLst>
        </pc:spChg>
        <pc:spChg chg="add del mod">
          <ac:chgData name="西村 翼" userId="5a6fcaf58e44607b" providerId="LiveId" clId="{98EE6791-0CE8-4B16-A39A-B45C7DA1649F}" dt="2023-11-05T03:06:54.046" v="4221" actId="21"/>
          <ac:spMkLst>
            <pc:docMk/>
            <pc:sldMk cId="2129511895" sldId="259"/>
            <ac:spMk id="7" creationId="{81A9CA71-5638-F241-EBB5-560BE78FDCD1}"/>
          </ac:spMkLst>
        </pc:spChg>
        <pc:spChg chg="add mod">
          <ac:chgData name="西村 翼" userId="5a6fcaf58e44607b" providerId="LiveId" clId="{98EE6791-0CE8-4B16-A39A-B45C7DA1649F}" dt="2023-11-04T09:01:47.889" v="901" actId="1076"/>
          <ac:spMkLst>
            <pc:docMk/>
            <pc:sldMk cId="2129511895" sldId="259"/>
            <ac:spMk id="8" creationId="{68EFB0D8-282E-81D3-9595-B260ADC84619}"/>
          </ac:spMkLst>
        </pc:spChg>
        <pc:spChg chg="add mod">
          <ac:chgData name="西村 翼" userId="5a6fcaf58e44607b" providerId="LiveId" clId="{98EE6791-0CE8-4B16-A39A-B45C7DA1649F}" dt="2023-11-04T09:07:25.565" v="1217" actId="1076"/>
          <ac:spMkLst>
            <pc:docMk/>
            <pc:sldMk cId="2129511895" sldId="259"/>
            <ac:spMk id="9" creationId="{33EED0EB-700C-8ABB-E908-F203CA5CFAA2}"/>
          </ac:spMkLst>
        </pc:spChg>
        <pc:spChg chg="add mod ord">
          <ac:chgData name="西村 翼" userId="5a6fcaf58e44607b" providerId="LiveId" clId="{98EE6791-0CE8-4B16-A39A-B45C7DA1649F}" dt="2023-11-04T09:01:47.889" v="901" actId="1076"/>
          <ac:spMkLst>
            <pc:docMk/>
            <pc:sldMk cId="2129511895" sldId="259"/>
            <ac:spMk id="10" creationId="{0D3573C4-2B4B-962A-AFB0-5D3192BE9D40}"/>
          </ac:spMkLst>
        </pc:spChg>
        <pc:spChg chg="add mod ord">
          <ac:chgData name="西村 翼" userId="5a6fcaf58e44607b" providerId="LiveId" clId="{98EE6791-0CE8-4B16-A39A-B45C7DA1649F}" dt="2023-11-04T09:01:47.889" v="901" actId="1076"/>
          <ac:spMkLst>
            <pc:docMk/>
            <pc:sldMk cId="2129511895" sldId="259"/>
            <ac:spMk id="11" creationId="{496B50E6-326D-116E-DF0D-9C0612927767}"/>
          </ac:spMkLst>
        </pc:spChg>
        <pc:spChg chg="add mod">
          <ac:chgData name="西村 翼" userId="5a6fcaf58e44607b" providerId="LiveId" clId="{98EE6791-0CE8-4B16-A39A-B45C7DA1649F}" dt="2023-11-04T09:01:47.889" v="901" actId="1076"/>
          <ac:spMkLst>
            <pc:docMk/>
            <pc:sldMk cId="2129511895" sldId="259"/>
            <ac:spMk id="12" creationId="{B074BA1A-7C7B-E668-B2BE-D47A709513D5}"/>
          </ac:spMkLst>
        </pc:spChg>
        <pc:spChg chg="add mod">
          <ac:chgData name="西村 翼" userId="5a6fcaf58e44607b" providerId="LiveId" clId="{98EE6791-0CE8-4B16-A39A-B45C7DA1649F}" dt="2023-11-04T09:01:47.889" v="901" actId="1076"/>
          <ac:spMkLst>
            <pc:docMk/>
            <pc:sldMk cId="2129511895" sldId="259"/>
            <ac:spMk id="13" creationId="{E19DA9DE-E13C-A354-9C81-AA05B9FE444C}"/>
          </ac:spMkLst>
        </pc:spChg>
        <pc:spChg chg="add mod">
          <ac:chgData name="西村 翼" userId="5a6fcaf58e44607b" providerId="LiveId" clId="{98EE6791-0CE8-4B16-A39A-B45C7DA1649F}" dt="2023-11-04T09:07:27.352" v="1218" actId="1076"/>
          <ac:spMkLst>
            <pc:docMk/>
            <pc:sldMk cId="2129511895" sldId="259"/>
            <ac:spMk id="15" creationId="{9AE62311-719F-4175-5A2E-3962E9875A25}"/>
          </ac:spMkLst>
        </pc:spChg>
        <pc:spChg chg="add mod">
          <ac:chgData name="西村 翼" userId="5a6fcaf58e44607b" providerId="LiveId" clId="{98EE6791-0CE8-4B16-A39A-B45C7DA1649F}" dt="2023-11-04T09:07:23.123" v="1216" actId="1076"/>
          <ac:spMkLst>
            <pc:docMk/>
            <pc:sldMk cId="2129511895" sldId="259"/>
            <ac:spMk id="16" creationId="{11DA499E-FA9F-A5E7-B7AA-B628ED1B9539}"/>
          </ac:spMkLst>
        </pc:spChg>
        <pc:spChg chg="add del mod">
          <ac:chgData name="西村 翼" userId="5a6fcaf58e44607b" providerId="LiveId" clId="{98EE6791-0CE8-4B16-A39A-B45C7DA1649F}" dt="2023-11-04T09:06:14.032" v="1158" actId="478"/>
          <ac:spMkLst>
            <pc:docMk/>
            <pc:sldMk cId="2129511895" sldId="259"/>
            <ac:spMk id="17" creationId="{6A365959-C190-00BE-D1CE-F2D795F09889}"/>
          </ac:spMkLst>
        </pc:spChg>
        <pc:graphicFrameChg chg="add mod modGraphic">
          <ac:chgData name="西村 翼" userId="5a6fcaf58e44607b" providerId="LiveId" clId="{98EE6791-0CE8-4B16-A39A-B45C7DA1649F}" dt="2023-11-04T09:08:47.858" v="1302" actId="20577"/>
          <ac:graphicFrameMkLst>
            <pc:docMk/>
            <pc:sldMk cId="2129511895" sldId="259"/>
            <ac:graphicFrameMk id="18" creationId="{A59B367A-87CD-5935-87E2-DA8D2556E61A}"/>
          </ac:graphicFrameMkLst>
        </pc:graphicFrameChg>
      </pc:sldChg>
      <pc:sldChg chg="addSp delSp modSp mod">
        <pc:chgData name="西村 翼" userId="5a6fcaf58e44607b" providerId="LiveId" clId="{98EE6791-0CE8-4B16-A39A-B45C7DA1649F}" dt="2023-11-04T08:28:36.207" v="6" actId="1076"/>
        <pc:sldMkLst>
          <pc:docMk/>
          <pc:sldMk cId="481405856" sldId="261"/>
        </pc:sldMkLst>
        <pc:spChg chg="mod">
          <ac:chgData name="西村 翼" userId="5a6fcaf58e44607b" providerId="LiveId" clId="{98EE6791-0CE8-4B16-A39A-B45C7DA1649F}" dt="2023-11-04T08:28:36.207" v="6" actId="1076"/>
          <ac:spMkLst>
            <pc:docMk/>
            <pc:sldMk cId="481405856" sldId="261"/>
            <ac:spMk id="2" creationId="{A45B8AEB-A888-CFA3-0591-D00FD28DF1EE}"/>
          </ac:spMkLst>
        </pc:spChg>
        <pc:spChg chg="del">
          <ac:chgData name="西村 翼" userId="5a6fcaf58e44607b" providerId="LiveId" clId="{98EE6791-0CE8-4B16-A39A-B45C7DA1649F}" dt="2023-11-04T08:28:18.376" v="1" actId="478"/>
          <ac:spMkLst>
            <pc:docMk/>
            <pc:sldMk cId="481405856" sldId="261"/>
            <ac:spMk id="3" creationId="{A48296C8-3DFD-6818-C23D-02D2B7ECA7A3}"/>
          </ac:spMkLst>
        </pc:spChg>
        <pc:spChg chg="add del mod">
          <ac:chgData name="西村 翼" userId="5a6fcaf58e44607b" providerId="LiveId" clId="{98EE6791-0CE8-4B16-A39A-B45C7DA1649F}" dt="2023-11-04T08:28:21.113" v="2" actId="478"/>
          <ac:spMkLst>
            <pc:docMk/>
            <pc:sldMk cId="481405856" sldId="261"/>
            <ac:spMk id="6" creationId="{27C9975B-86E0-5337-FDD7-EE4816A0579C}"/>
          </ac:spMkLst>
        </pc:spChg>
      </pc:sldChg>
      <pc:sldChg chg="addSp delSp modSp new mod">
        <pc:chgData name="西村 翼" userId="5a6fcaf58e44607b" providerId="LiveId" clId="{98EE6791-0CE8-4B16-A39A-B45C7DA1649F}" dt="2023-11-05T01:34:27.316" v="2976" actId="20577"/>
        <pc:sldMkLst>
          <pc:docMk/>
          <pc:sldMk cId="916191365" sldId="262"/>
        </pc:sldMkLst>
        <pc:spChg chg="mod">
          <ac:chgData name="西村 翼" userId="5a6fcaf58e44607b" providerId="LiveId" clId="{98EE6791-0CE8-4B16-A39A-B45C7DA1649F}" dt="2023-11-04T09:14:20.260" v="1606" actId="20577"/>
          <ac:spMkLst>
            <pc:docMk/>
            <pc:sldMk cId="916191365" sldId="262"/>
            <ac:spMk id="2" creationId="{8F1D15B0-BAE1-FE83-80B6-026299C50912}"/>
          </ac:spMkLst>
        </pc:spChg>
        <pc:spChg chg="mod">
          <ac:chgData name="西村 翼" userId="5a6fcaf58e44607b" providerId="LiveId" clId="{98EE6791-0CE8-4B16-A39A-B45C7DA1649F}" dt="2023-11-04T09:16:42.507" v="1622" actId="14100"/>
          <ac:spMkLst>
            <pc:docMk/>
            <pc:sldMk cId="916191365" sldId="262"/>
            <ac:spMk id="3" creationId="{55937424-1421-84BC-4892-9A0217F0BD80}"/>
          </ac:spMkLst>
        </pc:spChg>
        <pc:spChg chg="mod">
          <ac:chgData name="西村 翼" userId="5a6fcaf58e44607b" providerId="LiveId" clId="{98EE6791-0CE8-4B16-A39A-B45C7DA1649F}" dt="2023-11-04T09:43:09.089" v="2173" actId="20577"/>
          <ac:spMkLst>
            <pc:docMk/>
            <pc:sldMk cId="916191365" sldId="262"/>
            <ac:spMk id="5" creationId="{6356A9D6-8E02-8EBA-C4A9-E7262C377472}"/>
          </ac:spMkLst>
        </pc:spChg>
        <pc:spChg chg="add mod">
          <ac:chgData name="西村 翼" userId="5a6fcaf58e44607b" providerId="LiveId" clId="{98EE6791-0CE8-4B16-A39A-B45C7DA1649F}" dt="2023-11-05T01:34:16.237" v="2969" actId="20577"/>
          <ac:spMkLst>
            <pc:docMk/>
            <pc:sldMk cId="916191365" sldId="262"/>
            <ac:spMk id="8" creationId="{210F27D3-39B9-C415-6278-0B067D1C786C}"/>
          </ac:spMkLst>
        </pc:spChg>
        <pc:spChg chg="add mod">
          <ac:chgData name="西村 翼" userId="5a6fcaf58e44607b" providerId="LiveId" clId="{98EE6791-0CE8-4B16-A39A-B45C7DA1649F}" dt="2023-11-04T09:35:21.855" v="1953" actId="1076"/>
          <ac:spMkLst>
            <pc:docMk/>
            <pc:sldMk cId="916191365" sldId="262"/>
            <ac:spMk id="10" creationId="{7635478C-23D5-310A-B0C0-A256ED485F11}"/>
          </ac:spMkLst>
        </pc:spChg>
        <pc:spChg chg="add del">
          <ac:chgData name="西村 翼" userId="5a6fcaf58e44607b" providerId="LiveId" clId="{98EE6791-0CE8-4B16-A39A-B45C7DA1649F}" dt="2023-11-04T09:31:55.355" v="1882"/>
          <ac:spMkLst>
            <pc:docMk/>
            <pc:sldMk cId="916191365" sldId="262"/>
            <ac:spMk id="11" creationId="{5337B74E-C9CB-8235-66D9-F46030E0C8A5}"/>
          </ac:spMkLst>
        </pc:spChg>
        <pc:spChg chg="add del">
          <ac:chgData name="西村 翼" userId="5a6fcaf58e44607b" providerId="LiveId" clId="{98EE6791-0CE8-4B16-A39A-B45C7DA1649F}" dt="2023-11-04T09:32:03.643" v="1884"/>
          <ac:spMkLst>
            <pc:docMk/>
            <pc:sldMk cId="916191365" sldId="262"/>
            <ac:spMk id="12" creationId="{3005F9F5-ABF8-8D5C-97AC-17EFA733876A}"/>
          </ac:spMkLst>
        </pc:spChg>
        <pc:spChg chg="add del">
          <ac:chgData name="西村 翼" userId="5a6fcaf58e44607b" providerId="LiveId" clId="{98EE6791-0CE8-4B16-A39A-B45C7DA1649F}" dt="2023-11-04T09:32:16.588" v="1886"/>
          <ac:spMkLst>
            <pc:docMk/>
            <pc:sldMk cId="916191365" sldId="262"/>
            <ac:spMk id="13" creationId="{A7456C19-6F12-0F9B-503D-C03BFA199E27}"/>
          </ac:spMkLst>
        </pc:spChg>
        <pc:spChg chg="add del">
          <ac:chgData name="西村 翼" userId="5a6fcaf58e44607b" providerId="LiveId" clId="{98EE6791-0CE8-4B16-A39A-B45C7DA1649F}" dt="2023-11-04T09:32:24.370" v="1888"/>
          <ac:spMkLst>
            <pc:docMk/>
            <pc:sldMk cId="916191365" sldId="262"/>
            <ac:spMk id="14" creationId="{741A4E52-8A89-3258-4611-4F40C268E9FD}"/>
          </ac:spMkLst>
        </pc:spChg>
        <pc:spChg chg="add del">
          <ac:chgData name="西村 翼" userId="5a6fcaf58e44607b" providerId="LiveId" clId="{98EE6791-0CE8-4B16-A39A-B45C7DA1649F}" dt="2023-11-04T09:32:35.229" v="1890"/>
          <ac:spMkLst>
            <pc:docMk/>
            <pc:sldMk cId="916191365" sldId="262"/>
            <ac:spMk id="15" creationId="{D5487283-1A71-ECE8-0B17-54340D718783}"/>
          </ac:spMkLst>
        </pc:spChg>
        <pc:spChg chg="add mod">
          <ac:chgData name="西村 翼" userId="5a6fcaf58e44607b" providerId="LiveId" clId="{98EE6791-0CE8-4B16-A39A-B45C7DA1649F}" dt="2023-11-05T01:34:27.316" v="2976" actId="20577"/>
          <ac:spMkLst>
            <pc:docMk/>
            <pc:sldMk cId="916191365" sldId="262"/>
            <ac:spMk id="17" creationId="{7A02B99C-C8A6-C0F7-17FE-4266CCB31744}"/>
          </ac:spMkLst>
        </pc:spChg>
        <pc:spChg chg="add del">
          <ac:chgData name="西村 翼" userId="5a6fcaf58e44607b" providerId="LiveId" clId="{98EE6791-0CE8-4B16-A39A-B45C7DA1649F}" dt="2023-11-04T09:36:14.380" v="1961"/>
          <ac:spMkLst>
            <pc:docMk/>
            <pc:sldMk cId="916191365" sldId="262"/>
            <ac:spMk id="18" creationId="{F0072D5C-AF89-6F15-C4D6-8BC7D2B9BEEA}"/>
          </ac:spMkLst>
        </pc:spChg>
        <pc:graphicFrameChg chg="add mod modGraphic">
          <ac:chgData name="西村 翼" userId="5a6fcaf58e44607b" providerId="LiveId" clId="{98EE6791-0CE8-4B16-A39A-B45C7DA1649F}" dt="2023-11-04T09:35:27.772" v="1954" actId="1076"/>
          <ac:graphicFrameMkLst>
            <pc:docMk/>
            <pc:sldMk cId="916191365" sldId="262"/>
            <ac:graphicFrameMk id="7" creationId="{AD4DD8FB-1F2A-997D-EDA3-7A4CAA3A8796}"/>
          </ac:graphicFrameMkLst>
        </pc:graphicFrameChg>
        <pc:graphicFrameChg chg="add mod modGraphic">
          <ac:chgData name="西村 翼" userId="5a6fcaf58e44607b" providerId="LiveId" clId="{98EE6791-0CE8-4B16-A39A-B45C7DA1649F}" dt="2023-11-04T09:44:03.191" v="2179" actId="20577"/>
          <ac:graphicFrameMkLst>
            <pc:docMk/>
            <pc:sldMk cId="916191365" sldId="262"/>
            <ac:graphicFrameMk id="9" creationId="{FFB93648-6FD6-B97A-3B30-02065AD45151}"/>
          </ac:graphicFrameMkLst>
        </pc:graphicFrameChg>
        <pc:graphicFrameChg chg="add mod modGraphic">
          <ac:chgData name="西村 翼" userId="5a6fcaf58e44607b" providerId="LiveId" clId="{98EE6791-0CE8-4B16-A39A-B45C7DA1649F}" dt="2023-11-04T09:44:08.834" v="2183" actId="113"/>
          <ac:graphicFrameMkLst>
            <pc:docMk/>
            <pc:sldMk cId="916191365" sldId="262"/>
            <ac:graphicFrameMk id="16" creationId="{3BC0F330-BA8A-01FD-6374-CBCE575F24AF}"/>
          </ac:graphicFrameMkLst>
        </pc:graphicFrameChg>
        <pc:graphicFrameChg chg="add mod modGraphic">
          <ac:chgData name="西村 翼" userId="5a6fcaf58e44607b" providerId="LiveId" clId="{98EE6791-0CE8-4B16-A39A-B45C7DA1649F}" dt="2023-11-05T01:32:54.922" v="2895" actId="1076"/>
          <ac:graphicFrameMkLst>
            <pc:docMk/>
            <pc:sldMk cId="916191365" sldId="262"/>
            <ac:graphicFrameMk id="19" creationId="{4A4FA984-4C10-6BDC-F6F0-1A87594B4F31}"/>
          </ac:graphicFrameMkLst>
        </pc:graphicFrameChg>
      </pc:sldChg>
      <pc:sldChg chg="addSp modSp new mod">
        <pc:chgData name="西村 翼" userId="5a6fcaf58e44607b" providerId="LiveId" clId="{98EE6791-0CE8-4B16-A39A-B45C7DA1649F}" dt="2023-11-09T13:20:21.427" v="6478" actId="1076"/>
        <pc:sldMkLst>
          <pc:docMk/>
          <pc:sldMk cId="570022428" sldId="263"/>
        </pc:sldMkLst>
        <pc:spChg chg="mod">
          <ac:chgData name="西村 翼" userId="5a6fcaf58e44607b" providerId="LiveId" clId="{98EE6791-0CE8-4B16-A39A-B45C7DA1649F}" dt="2023-11-04T09:43:29.880" v="2175"/>
          <ac:spMkLst>
            <pc:docMk/>
            <pc:sldMk cId="570022428" sldId="263"/>
            <ac:spMk id="2" creationId="{CE4C9635-B491-EBCC-9D57-CFE4992F250C}"/>
          </ac:spMkLst>
        </pc:spChg>
        <pc:spChg chg="mod">
          <ac:chgData name="西村 翼" userId="5a6fcaf58e44607b" providerId="LiveId" clId="{98EE6791-0CE8-4B16-A39A-B45C7DA1649F}" dt="2023-11-04T09:48:32.857" v="2334" actId="27636"/>
          <ac:spMkLst>
            <pc:docMk/>
            <pc:sldMk cId="570022428" sldId="263"/>
            <ac:spMk id="3" creationId="{809C8FA0-2564-C691-489F-0E6B8A4D0EEA}"/>
          </ac:spMkLst>
        </pc:spChg>
        <pc:spChg chg="mod">
          <ac:chgData name="西村 翼" userId="5a6fcaf58e44607b" providerId="LiveId" clId="{98EE6791-0CE8-4B16-A39A-B45C7DA1649F}" dt="2023-11-04T09:43:36.155" v="2176"/>
          <ac:spMkLst>
            <pc:docMk/>
            <pc:sldMk cId="570022428" sldId="263"/>
            <ac:spMk id="5" creationId="{40709573-A3BB-C6B4-9873-34B411E1D440}"/>
          </ac:spMkLst>
        </pc:spChg>
        <pc:spChg chg="add mod">
          <ac:chgData name="西村 翼" userId="5a6fcaf58e44607b" providerId="LiveId" clId="{98EE6791-0CE8-4B16-A39A-B45C7DA1649F}" dt="2023-11-05T01:50:38.525" v="3063" actId="20577"/>
          <ac:spMkLst>
            <pc:docMk/>
            <pc:sldMk cId="570022428" sldId="263"/>
            <ac:spMk id="8" creationId="{D5DEA4B5-70BA-3239-CCB6-D2F437680297}"/>
          </ac:spMkLst>
        </pc:spChg>
        <pc:spChg chg="add mod">
          <ac:chgData name="西村 翼" userId="5a6fcaf58e44607b" providerId="LiveId" clId="{98EE6791-0CE8-4B16-A39A-B45C7DA1649F}" dt="2023-11-09T13:20:21.427" v="6478" actId="1076"/>
          <ac:spMkLst>
            <pc:docMk/>
            <pc:sldMk cId="570022428" sldId="263"/>
            <ac:spMk id="10" creationId="{537A9006-28BC-AF01-DA84-A66802E84B62}"/>
          </ac:spMkLst>
        </pc:spChg>
        <pc:spChg chg="add mod">
          <ac:chgData name="西村 翼" userId="5a6fcaf58e44607b" providerId="LiveId" clId="{98EE6791-0CE8-4B16-A39A-B45C7DA1649F}" dt="2023-11-05T01:53:37.137" v="3132" actId="20577"/>
          <ac:spMkLst>
            <pc:docMk/>
            <pc:sldMk cId="570022428" sldId="263"/>
            <ac:spMk id="12" creationId="{017EC94A-3D7E-19DE-343E-D9A81A2B41D4}"/>
          </ac:spMkLst>
        </pc:spChg>
        <pc:graphicFrameChg chg="add mod modGraphic">
          <ac:chgData name="西村 翼" userId="5a6fcaf58e44607b" providerId="LiveId" clId="{98EE6791-0CE8-4B16-A39A-B45C7DA1649F}" dt="2023-11-05T01:51:26.727" v="3075" actId="113"/>
          <ac:graphicFrameMkLst>
            <pc:docMk/>
            <pc:sldMk cId="570022428" sldId="263"/>
            <ac:graphicFrameMk id="7" creationId="{C5AEA006-749F-0DCA-B6C9-7FB8D708E108}"/>
          </ac:graphicFrameMkLst>
        </pc:graphicFrameChg>
        <pc:graphicFrameChg chg="add mod modGraphic">
          <ac:chgData name="西村 翼" userId="5a6fcaf58e44607b" providerId="LiveId" clId="{98EE6791-0CE8-4B16-A39A-B45C7DA1649F}" dt="2023-11-05T01:51:18.539" v="3069" actId="207"/>
          <ac:graphicFrameMkLst>
            <pc:docMk/>
            <pc:sldMk cId="570022428" sldId="263"/>
            <ac:graphicFrameMk id="9" creationId="{D108E22C-44CD-4952-1A1D-A00A11F48FBB}"/>
          </ac:graphicFrameMkLst>
        </pc:graphicFrameChg>
        <pc:graphicFrameChg chg="add mod modGraphic">
          <ac:chgData name="西村 翼" userId="5a6fcaf58e44607b" providerId="LiveId" clId="{98EE6791-0CE8-4B16-A39A-B45C7DA1649F}" dt="2023-11-09T13:20:17.874" v="6477" actId="1076"/>
          <ac:graphicFrameMkLst>
            <pc:docMk/>
            <pc:sldMk cId="570022428" sldId="263"/>
            <ac:graphicFrameMk id="11" creationId="{BBA54BA1-E099-B5BB-4E75-765D389E74E7}"/>
          </ac:graphicFrameMkLst>
        </pc:graphicFrameChg>
      </pc:sldChg>
      <pc:sldChg chg="addSp modSp new mod">
        <pc:chgData name="西村 翼" userId="5a6fcaf58e44607b" providerId="LiveId" clId="{98EE6791-0CE8-4B16-A39A-B45C7DA1649F}" dt="2023-11-09T13:53:04.448" v="6986"/>
        <pc:sldMkLst>
          <pc:docMk/>
          <pc:sldMk cId="3975534687" sldId="264"/>
        </pc:sldMkLst>
        <pc:spChg chg="mod">
          <ac:chgData name="西村 翼" userId="5a6fcaf58e44607b" providerId="LiveId" clId="{98EE6791-0CE8-4B16-A39A-B45C7DA1649F}" dt="2023-11-05T01:54:09.675" v="3134"/>
          <ac:spMkLst>
            <pc:docMk/>
            <pc:sldMk cId="3975534687" sldId="264"/>
            <ac:spMk id="2" creationId="{3DAFA2B4-E85D-844E-3441-7250559F1F28}"/>
          </ac:spMkLst>
        </pc:spChg>
        <pc:spChg chg="mod">
          <ac:chgData name="西村 翼" userId="5a6fcaf58e44607b" providerId="LiveId" clId="{98EE6791-0CE8-4B16-A39A-B45C7DA1649F}" dt="2023-11-05T03:05:37.572" v="4190" actId="14100"/>
          <ac:spMkLst>
            <pc:docMk/>
            <pc:sldMk cId="3975534687" sldId="264"/>
            <ac:spMk id="3" creationId="{99AADC39-0319-51F2-8A60-D966DCA0A444}"/>
          </ac:spMkLst>
        </pc:spChg>
        <pc:spChg chg="mod">
          <ac:chgData name="西村 翼" userId="5a6fcaf58e44607b" providerId="LiveId" clId="{98EE6791-0CE8-4B16-A39A-B45C7DA1649F}" dt="2023-11-05T01:54:23.351" v="3135"/>
          <ac:spMkLst>
            <pc:docMk/>
            <pc:sldMk cId="3975534687" sldId="264"/>
            <ac:spMk id="5" creationId="{A36BD784-7AA1-3620-A31F-E433C997BE14}"/>
          </ac:spMkLst>
        </pc:spChg>
        <pc:spChg chg="add mod">
          <ac:chgData name="西村 翼" userId="5a6fcaf58e44607b" providerId="LiveId" clId="{98EE6791-0CE8-4B16-A39A-B45C7DA1649F}" dt="2023-11-05T03:11:05.902" v="4383" actId="20577"/>
          <ac:spMkLst>
            <pc:docMk/>
            <pc:sldMk cId="3975534687" sldId="264"/>
            <ac:spMk id="8" creationId="{8AB7B926-6923-D49A-14C9-80E0418F5DF5}"/>
          </ac:spMkLst>
        </pc:spChg>
        <pc:spChg chg="add mod">
          <ac:chgData name="西村 翼" userId="5a6fcaf58e44607b" providerId="LiveId" clId="{98EE6791-0CE8-4B16-A39A-B45C7DA1649F}" dt="2023-11-05T03:12:11.717" v="4406" actId="1076"/>
          <ac:spMkLst>
            <pc:docMk/>
            <pc:sldMk cId="3975534687" sldId="264"/>
            <ac:spMk id="9" creationId="{3B32E085-D99B-1158-ECA0-EA99EECE00FF}"/>
          </ac:spMkLst>
        </pc:spChg>
        <pc:spChg chg="add mod">
          <ac:chgData name="西村 翼" userId="5a6fcaf58e44607b" providerId="LiveId" clId="{98EE6791-0CE8-4B16-A39A-B45C7DA1649F}" dt="2023-11-05T03:12:34.588" v="4411" actId="1076"/>
          <ac:spMkLst>
            <pc:docMk/>
            <pc:sldMk cId="3975534687" sldId="264"/>
            <ac:spMk id="11" creationId="{54E77A51-09B1-46DF-C9A3-DC86F71AF2F4}"/>
          </ac:spMkLst>
        </pc:spChg>
        <pc:graphicFrameChg chg="add mod modGraphic">
          <ac:chgData name="西村 翼" userId="5a6fcaf58e44607b" providerId="LiveId" clId="{98EE6791-0CE8-4B16-A39A-B45C7DA1649F}" dt="2023-11-09T13:53:04.448" v="6986"/>
          <ac:graphicFrameMkLst>
            <pc:docMk/>
            <pc:sldMk cId="3975534687" sldId="264"/>
            <ac:graphicFrameMk id="7" creationId="{8E9A36B3-C7FD-D475-2269-A110118C0029}"/>
          </ac:graphicFrameMkLst>
        </pc:graphicFrameChg>
        <pc:graphicFrameChg chg="add mod modGraphic">
          <ac:chgData name="西村 翼" userId="5a6fcaf58e44607b" providerId="LiveId" clId="{98EE6791-0CE8-4B16-A39A-B45C7DA1649F}" dt="2023-11-05T03:12:26.409" v="4410" actId="1076"/>
          <ac:graphicFrameMkLst>
            <pc:docMk/>
            <pc:sldMk cId="3975534687" sldId="264"/>
            <ac:graphicFrameMk id="10" creationId="{F5341ADB-3B9E-DBB2-8ED8-4030E683D72B}"/>
          </ac:graphicFrameMkLst>
        </pc:graphicFrameChg>
      </pc:sldChg>
      <pc:sldChg chg="addSp delSp modSp new mod">
        <pc:chgData name="西村 翼" userId="5a6fcaf58e44607b" providerId="LiveId" clId="{98EE6791-0CE8-4B16-A39A-B45C7DA1649F}" dt="2023-11-09T13:52:55.268" v="6985" actId="20577"/>
        <pc:sldMkLst>
          <pc:docMk/>
          <pc:sldMk cId="2770827120" sldId="265"/>
        </pc:sldMkLst>
        <pc:spChg chg="mod">
          <ac:chgData name="西村 翼" userId="5a6fcaf58e44607b" providerId="LiveId" clId="{98EE6791-0CE8-4B16-A39A-B45C7DA1649F}" dt="2023-11-05T03:19:24.774" v="4413"/>
          <ac:spMkLst>
            <pc:docMk/>
            <pc:sldMk cId="2770827120" sldId="265"/>
            <ac:spMk id="2" creationId="{C9739A9A-E2CD-728F-F0B3-8DD8A3E93F05}"/>
          </ac:spMkLst>
        </pc:spChg>
        <pc:spChg chg="mod">
          <ac:chgData name="西村 翼" userId="5a6fcaf58e44607b" providerId="LiveId" clId="{98EE6791-0CE8-4B16-A39A-B45C7DA1649F}" dt="2023-11-05T03:20:26.103" v="4497" actId="27636"/>
          <ac:spMkLst>
            <pc:docMk/>
            <pc:sldMk cId="2770827120" sldId="265"/>
            <ac:spMk id="3" creationId="{DF949DB4-A658-25B1-9793-5D6028F6F756}"/>
          </ac:spMkLst>
        </pc:spChg>
        <pc:spChg chg="mod">
          <ac:chgData name="西村 翼" userId="5a6fcaf58e44607b" providerId="LiveId" clId="{98EE6791-0CE8-4B16-A39A-B45C7DA1649F}" dt="2023-11-05T08:28:06.171" v="4975"/>
          <ac:spMkLst>
            <pc:docMk/>
            <pc:sldMk cId="2770827120" sldId="265"/>
            <ac:spMk id="5" creationId="{3FD02F1B-C6F7-22ED-BB8A-CD1846D79E73}"/>
          </ac:spMkLst>
        </pc:spChg>
        <pc:spChg chg="add mod">
          <ac:chgData name="西村 翼" userId="5a6fcaf58e44607b" providerId="LiveId" clId="{98EE6791-0CE8-4B16-A39A-B45C7DA1649F}" dt="2023-11-05T03:26:02.456" v="4810" actId="27636"/>
          <ac:spMkLst>
            <pc:docMk/>
            <pc:sldMk cId="2770827120" sldId="265"/>
            <ac:spMk id="8" creationId="{75CD8651-0ED6-9046-7BF3-8D2AC591D955}"/>
          </ac:spMkLst>
        </pc:spChg>
        <pc:spChg chg="add del">
          <ac:chgData name="西村 翼" userId="5a6fcaf58e44607b" providerId="LiveId" clId="{98EE6791-0CE8-4B16-A39A-B45C7DA1649F}" dt="2023-11-05T03:22:38.122" v="4612"/>
          <ac:spMkLst>
            <pc:docMk/>
            <pc:sldMk cId="2770827120" sldId="265"/>
            <ac:spMk id="10" creationId="{8634EF3B-F073-47CC-8C69-7694B182FD67}"/>
          </ac:spMkLst>
        </pc:spChg>
        <pc:spChg chg="add mod">
          <ac:chgData name="西村 翼" userId="5a6fcaf58e44607b" providerId="LiveId" clId="{98EE6791-0CE8-4B16-A39A-B45C7DA1649F}" dt="2023-11-09T12:37:14.383" v="5886" actId="20577"/>
          <ac:spMkLst>
            <pc:docMk/>
            <pc:sldMk cId="2770827120" sldId="265"/>
            <ac:spMk id="12" creationId="{31ABBF43-C00C-B13D-061A-E7F0D78C5B80}"/>
          </ac:spMkLst>
        </pc:spChg>
        <pc:graphicFrameChg chg="add mod modGraphic">
          <ac:chgData name="西村 翼" userId="5a6fcaf58e44607b" providerId="LiveId" clId="{98EE6791-0CE8-4B16-A39A-B45C7DA1649F}" dt="2023-11-05T03:20:51.011" v="4535" actId="20577"/>
          <ac:graphicFrameMkLst>
            <pc:docMk/>
            <pc:sldMk cId="2770827120" sldId="265"/>
            <ac:graphicFrameMk id="7" creationId="{EA18166D-A767-6926-79D2-67BEEDE97F92}"/>
          </ac:graphicFrameMkLst>
        </pc:graphicFrameChg>
        <pc:graphicFrameChg chg="add mod modGraphic">
          <ac:chgData name="西村 翼" userId="5a6fcaf58e44607b" providerId="LiveId" clId="{98EE6791-0CE8-4B16-A39A-B45C7DA1649F}" dt="2023-11-05T03:21:28.195" v="4581" actId="1035"/>
          <ac:graphicFrameMkLst>
            <pc:docMk/>
            <pc:sldMk cId="2770827120" sldId="265"/>
            <ac:graphicFrameMk id="9" creationId="{2132C95C-7D93-D8D8-05C4-B7E5DEEFB88B}"/>
          </ac:graphicFrameMkLst>
        </pc:graphicFrameChg>
        <pc:graphicFrameChg chg="add mod modGraphic">
          <ac:chgData name="西村 翼" userId="5a6fcaf58e44607b" providerId="LiveId" clId="{98EE6791-0CE8-4B16-A39A-B45C7DA1649F}" dt="2023-11-09T13:52:55.268" v="6985" actId="20577"/>
          <ac:graphicFrameMkLst>
            <pc:docMk/>
            <pc:sldMk cId="2770827120" sldId="265"/>
            <ac:graphicFrameMk id="11" creationId="{3585ED48-0C1F-C376-545F-F27E830075B4}"/>
          </ac:graphicFrameMkLst>
        </pc:graphicFrameChg>
        <pc:graphicFrameChg chg="add mod modGraphic">
          <ac:chgData name="西村 翼" userId="5a6fcaf58e44607b" providerId="LiveId" clId="{98EE6791-0CE8-4B16-A39A-B45C7DA1649F}" dt="2023-11-05T03:31:37.186" v="4974" actId="20577"/>
          <ac:graphicFrameMkLst>
            <pc:docMk/>
            <pc:sldMk cId="2770827120" sldId="265"/>
            <ac:graphicFrameMk id="13" creationId="{217A0C2A-956D-D519-2D8D-A6CC514D4370}"/>
          </ac:graphicFrameMkLst>
        </pc:graphicFrameChg>
      </pc:sldChg>
      <pc:sldChg chg="addSp delSp modSp new mod">
        <pc:chgData name="西村 翼" userId="5a6fcaf58e44607b" providerId="LiveId" clId="{98EE6791-0CE8-4B16-A39A-B45C7DA1649F}" dt="2023-11-05T08:46:46.265" v="5585" actId="27636"/>
        <pc:sldMkLst>
          <pc:docMk/>
          <pc:sldMk cId="3377313594" sldId="266"/>
        </pc:sldMkLst>
        <pc:spChg chg="mod">
          <ac:chgData name="西村 翼" userId="5a6fcaf58e44607b" providerId="LiveId" clId="{98EE6791-0CE8-4B16-A39A-B45C7DA1649F}" dt="2023-11-05T08:28:32.931" v="4977"/>
          <ac:spMkLst>
            <pc:docMk/>
            <pc:sldMk cId="3377313594" sldId="266"/>
            <ac:spMk id="2" creationId="{C2C634D9-C7AD-2BC8-6936-F6AE5113C893}"/>
          </ac:spMkLst>
        </pc:spChg>
        <pc:spChg chg="mod">
          <ac:chgData name="西村 翼" userId="5a6fcaf58e44607b" providerId="LiveId" clId="{98EE6791-0CE8-4B16-A39A-B45C7DA1649F}" dt="2023-11-05T08:29:59.454" v="5087" actId="14100"/>
          <ac:spMkLst>
            <pc:docMk/>
            <pc:sldMk cId="3377313594" sldId="266"/>
            <ac:spMk id="3" creationId="{C5D044BA-9C18-1E37-22A9-964246B2F526}"/>
          </ac:spMkLst>
        </pc:spChg>
        <pc:spChg chg="mod">
          <ac:chgData name="西村 翼" userId="5a6fcaf58e44607b" providerId="LiveId" clId="{98EE6791-0CE8-4B16-A39A-B45C7DA1649F}" dt="2023-11-05T08:44:33.471" v="5502"/>
          <ac:spMkLst>
            <pc:docMk/>
            <pc:sldMk cId="3377313594" sldId="266"/>
            <ac:spMk id="5" creationId="{011C83F1-2B6B-6A65-C89D-4FCA7BD3CD89}"/>
          </ac:spMkLst>
        </pc:spChg>
        <pc:spChg chg="add mod">
          <ac:chgData name="西村 翼" userId="5a6fcaf58e44607b" providerId="LiveId" clId="{98EE6791-0CE8-4B16-A39A-B45C7DA1649F}" dt="2023-11-05T08:36:27.993" v="5235" actId="20577"/>
          <ac:spMkLst>
            <pc:docMk/>
            <pc:sldMk cId="3377313594" sldId="266"/>
            <ac:spMk id="8" creationId="{533EEC83-FEDD-92BF-349C-221A91D5DEBB}"/>
          </ac:spMkLst>
        </pc:spChg>
        <pc:spChg chg="add mod">
          <ac:chgData name="西村 翼" userId="5a6fcaf58e44607b" providerId="LiveId" clId="{98EE6791-0CE8-4B16-A39A-B45C7DA1649F}" dt="2023-11-05T08:42:38.935" v="5400" actId="1076"/>
          <ac:spMkLst>
            <pc:docMk/>
            <pc:sldMk cId="3377313594" sldId="266"/>
            <ac:spMk id="10" creationId="{B7789ACC-8E5E-99C8-0FD9-286762F4B2D9}"/>
          </ac:spMkLst>
        </pc:spChg>
        <pc:spChg chg="add mod">
          <ac:chgData name="西村 翼" userId="5a6fcaf58e44607b" providerId="LiveId" clId="{98EE6791-0CE8-4B16-A39A-B45C7DA1649F}" dt="2023-11-05T08:46:46.265" v="5585" actId="27636"/>
          <ac:spMkLst>
            <pc:docMk/>
            <pc:sldMk cId="3377313594" sldId="266"/>
            <ac:spMk id="12" creationId="{7AE58D2B-914C-818C-0225-D08A4FA81766}"/>
          </ac:spMkLst>
        </pc:spChg>
        <pc:spChg chg="add del">
          <ac:chgData name="西村 翼" userId="5a6fcaf58e44607b" providerId="LiveId" clId="{98EE6791-0CE8-4B16-A39A-B45C7DA1649F}" dt="2023-11-05T08:43:16.911" v="5406"/>
          <ac:spMkLst>
            <pc:docMk/>
            <pc:sldMk cId="3377313594" sldId="266"/>
            <ac:spMk id="13" creationId="{0E7D2BC0-ADAA-B514-CD28-5F7CC3ABDDEB}"/>
          </ac:spMkLst>
        </pc:spChg>
        <pc:spChg chg="add mod">
          <ac:chgData name="西村 翼" userId="5a6fcaf58e44607b" providerId="LiveId" clId="{98EE6791-0CE8-4B16-A39A-B45C7DA1649F}" dt="2023-11-05T08:45:19.436" v="5504"/>
          <ac:spMkLst>
            <pc:docMk/>
            <pc:sldMk cId="3377313594" sldId="266"/>
            <ac:spMk id="14" creationId="{B156FB75-E637-3C3E-C61E-74B4ECA11BF9}"/>
          </ac:spMkLst>
        </pc:spChg>
        <pc:graphicFrameChg chg="add mod modGraphic">
          <ac:chgData name="西村 翼" userId="5a6fcaf58e44607b" providerId="LiveId" clId="{98EE6791-0CE8-4B16-A39A-B45C7DA1649F}" dt="2023-11-05T08:30:13.069" v="5090" actId="1076"/>
          <ac:graphicFrameMkLst>
            <pc:docMk/>
            <pc:sldMk cId="3377313594" sldId="266"/>
            <ac:graphicFrameMk id="7" creationId="{01430E83-20DC-FC90-9B92-8DED0E65B956}"/>
          </ac:graphicFrameMkLst>
        </pc:graphicFrameChg>
        <pc:graphicFrameChg chg="add mod">
          <ac:chgData name="西村 翼" userId="5a6fcaf58e44607b" providerId="LiveId" clId="{98EE6791-0CE8-4B16-A39A-B45C7DA1649F}" dt="2023-11-05T08:42:31.973" v="5399" actId="1076"/>
          <ac:graphicFrameMkLst>
            <pc:docMk/>
            <pc:sldMk cId="3377313594" sldId="266"/>
            <ac:graphicFrameMk id="9" creationId="{06E58824-0FF6-DA09-7DD7-B609D9F468DA}"/>
          </ac:graphicFrameMkLst>
        </pc:graphicFrameChg>
        <pc:graphicFrameChg chg="add mod">
          <ac:chgData name="西村 翼" userId="5a6fcaf58e44607b" providerId="LiveId" clId="{98EE6791-0CE8-4B16-A39A-B45C7DA1649F}" dt="2023-11-05T08:42:58.656" v="5404" actId="1076"/>
          <ac:graphicFrameMkLst>
            <pc:docMk/>
            <pc:sldMk cId="3377313594" sldId="266"/>
            <ac:graphicFrameMk id="11" creationId="{9257F6CB-2972-95DA-8B5A-0B968D3F191C}"/>
          </ac:graphicFrameMkLst>
        </pc:graphicFrameChg>
      </pc:sldChg>
      <pc:sldChg chg="delSp modSp add mod">
        <pc:chgData name="西村 翼" userId="5a6fcaf58e44607b" providerId="LiveId" clId="{98EE6791-0CE8-4B16-A39A-B45C7DA1649F}" dt="2023-11-05T08:57:38.249" v="5884" actId="20577"/>
        <pc:sldMkLst>
          <pc:docMk/>
          <pc:sldMk cId="2210257716" sldId="267"/>
        </pc:sldMkLst>
        <pc:spChg chg="mod">
          <ac:chgData name="西村 翼" userId="5a6fcaf58e44607b" providerId="LiveId" clId="{98EE6791-0CE8-4B16-A39A-B45C7DA1649F}" dt="2023-11-05T08:57:38.249" v="5884" actId="20577"/>
          <ac:spMkLst>
            <pc:docMk/>
            <pc:sldMk cId="2210257716" sldId="267"/>
            <ac:spMk id="3" creationId="{C5D044BA-9C18-1E37-22A9-964246B2F526}"/>
          </ac:spMkLst>
        </pc:spChg>
        <pc:spChg chg="del">
          <ac:chgData name="西村 翼" userId="5a6fcaf58e44607b" providerId="LiveId" clId="{98EE6791-0CE8-4B16-A39A-B45C7DA1649F}" dt="2023-11-05T08:47:21.807" v="5587" actId="478"/>
          <ac:spMkLst>
            <pc:docMk/>
            <pc:sldMk cId="2210257716" sldId="267"/>
            <ac:spMk id="8" creationId="{533EEC83-FEDD-92BF-349C-221A91D5DEBB}"/>
          </ac:spMkLst>
        </pc:spChg>
        <pc:spChg chg="del">
          <ac:chgData name="西村 翼" userId="5a6fcaf58e44607b" providerId="LiveId" clId="{98EE6791-0CE8-4B16-A39A-B45C7DA1649F}" dt="2023-11-05T08:47:21.807" v="5587" actId="478"/>
          <ac:spMkLst>
            <pc:docMk/>
            <pc:sldMk cId="2210257716" sldId="267"/>
            <ac:spMk id="10" creationId="{B7789ACC-8E5E-99C8-0FD9-286762F4B2D9}"/>
          </ac:spMkLst>
        </pc:spChg>
        <pc:spChg chg="del">
          <ac:chgData name="西村 翼" userId="5a6fcaf58e44607b" providerId="LiveId" clId="{98EE6791-0CE8-4B16-A39A-B45C7DA1649F}" dt="2023-11-05T08:47:21.807" v="5587" actId="478"/>
          <ac:spMkLst>
            <pc:docMk/>
            <pc:sldMk cId="2210257716" sldId="267"/>
            <ac:spMk id="12" creationId="{7AE58D2B-914C-818C-0225-D08A4FA81766}"/>
          </ac:spMkLst>
        </pc:spChg>
        <pc:graphicFrameChg chg="del">
          <ac:chgData name="西村 翼" userId="5a6fcaf58e44607b" providerId="LiveId" clId="{98EE6791-0CE8-4B16-A39A-B45C7DA1649F}" dt="2023-11-05T08:47:21.807" v="5587" actId="478"/>
          <ac:graphicFrameMkLst>
            <pc:docMk/>
            <pc:sldMk cId="2210257716" sldId="267"/>
            <ac:graphicFrameMk id="7" creationId="{01430E83-20DC-FC90-9B92-8DED0E65B956}"/>
          </ac:graphicFrameMkLst>
        </pc:graphicFrameChg>
        <pc:graphicFrameChg chg="del">
          <ac:chgData name="西村 翼" userId="5a6fcaf58e44607b" providerId="LiveId" clId="{98EE6791-0CE8-4B16-A39A-B45C7DA1649F}" dt="2023-11-05T08:47:21.807" v="5587" actId="478"/>
          <ac:graphicFrameMkLst>
            <pc:docMk/>
            <pc:sldMk cId="2210257716" sldId="267"/>
            <ac:graphicFrameMk id="9" creationId="{06E58824-0FF6-DA09-7DD7-B609D9F468DA}"/>
          </ac:graphicFrameMkLst>
        </pc:graphicFrameChg>
        <pc:graphicFrameChg chg="del">
          <ac:chgData name="西村 翼" userId="5a6fcaf58e44607b" providerId="LiveId" clId="{98EE6791-0CE8-4B16-A39A-B45C7DA1649F}" dt="2023-11-05T08:47:21.807" v="5587" actId="478"/>
          <ac:graphicFrameMkLst>
            <pc:docMk/>
            <pc:sldMk cId="2210257716" sldId="267"/>
            <ac:graphicFrameMk id="11" creationId="{9257F6CB-2972-95DA-8B5A-0B968D3F191C}"/>
          </ac:graphicFrameMkLst>
        </pc:graphicFrameChg>
      </pc:sldChg>
      <pc:sldChg chg="addSp delSp modSp mod ord">
        <pc:chgData name="西村 翼" userId="5a6fcaf58e44607b" providerId="LiveId" clId="{98EE6791-0CE8-4B16-A39A-B45C7DA1649F}" dt="2023-11-11T05:51:57.576" v="7354" actId="20577"/>
        <pc:sldMkLst>
          <pc:docMk/>
          <pc:sldMk cId="4035150776" sldId="269"/>
        </pc:sldMkLst>
        <pc:spChg chg="add del mod">
          <ac:chgData name="西村 翼" userId="5a6fcaf58e44607b" providerId="LiveId" clId="{98EE6791-0CE8-4B16-A39A-B45C7DA1649F}" dt="2023-11-11T05:51:57.576" v="7354" actId="20577"/>
          <ac:spMkLst>
            <pc:docMk/>
            <pc:sldMk cId="4035150776" sldId="269"/>
            <ac:spMk id="3" creationId="{81EAB9A5-56E0-E658-3384-0AB45B9D438A}"/>
          </ac:spMkLst>
        </pc:spChg>
        <pc:spChg chg="add del mod">
          <ac:chgData name="西村 翼" userId="5a6fcaf58e44607b" providerId="LiveId" clId="{98EE6791-0CE8-4B16-A39A-B45C7DA1649F}" dt="2023-11-09T13:35:16.767" v="6843" actId="478"/>
          <ac:spMkLst>
            <pc:docMk/>
            <pc:sldMk cId="4035150776" sldId="269"/>
            <ac:spMk id="8" creationId="{7490FD46-FFC1-C8C7-2849-0668A3527FD8}"/>
          </ac:spMkLst>
        </pc:spChg>
        <pc:graphicFrameChg chg="add mod modGraphic">
          <ac:chgData name="西村 翼" userId="5a6fcaf58e44607b" providerId="LiveId" clId="{98EE6791-0CE8-4B16-A39A-B45C7DA1649F}" dt="2023-11-09T13:55:38.783" v="7037" actId="20577"/>
          <ac:graphicFrameMkLst>
            <pc:docMk/>
            <pc:sldMk cId="4035150776" sldId="269"/>
            <ac:graphicFrameMk id="9" creationId="{3CA0938F-1E9F-BCFD-4DFA-D44A121C00F6}"/>
          </ac:graphicFrameMkLst>
        </pc:graphicFrameChg>
      </pc:sldChg>
      <pc:sldChg chg="add">
        <pc:chgData name="西村 翼" userId="5a6fcaf58e44607b" providerId="LiveId" clId="{98EE6791-0CE8-4B16-A39A-B45C7DA1649F}" dt="2023-11-09T12:48:36.792" v="5887" actId="2890"/>
        <pc:sldMkLst>
          <pc:docMk/>
          <pc:sldMk cId="449708408" sldId="272"/>
        </pc:sldMkLst>
      </pc:sldChg>
      <pc:sldChg chg="add del">
        <pc:chgData name="西村 翼" userId="5a6fcaf58e44607b" providerId="LiveId" clId="{98EE6791-0CE8-4B16-A39A-B45C7DA1649F}" dt="2023-11-09T13:08:15.989" v="5897"/>
        <pc:sldMkLst>
          <pc:docMk/>
          <pc:sldMk cId="2223056316" sldId="273"/>
        </pc:sldMkLst>
      </pc:sldChg>
      <pc:sldChg chg="add del">
        <pc:chgData name="西村 翼" userId="5a6fcaf58e44607b" providerId="LiveId" clId="{98EE6791-0CE8-4B16-A39A-B45C7DA1649F}" dt="2023-11-09T13:08:11.574" v="5895"/>
        <pc:sldMkLst>
          <pc:docMk/>
          <pc:sldMk cId="2805988061" sldId="273"/>
        </pc:sldMkLst>
      </pc:sldChg>
      <pc:sldMasterChg chg="modSldLayout">
        <pc:chgData name="西村 翼" userId="5a6fcaf58e44607b" providerId="LiveId" clId="{98EE6791-0CE8-4B16-A39A-B45C7DA1649F}" dt="2023-11-04T09:07:54.857" v="1220" actId="404"/>
        <pc:sldMasterMkLst>
          <pc:docMk/>
          <pc:sldMasterMk cId="2086738938" sldId="2147483648"/>
        </pc:sldMasterMkLst>
        <pc:sldLayoutChg chg="modSp mod">
          <pc:chgData name="西村 翼" userId="5a6fcaf58e44607b" providerId="LiveId" clId="{98EE6791-0CE8-4B16-A39A-B45C7DA1649F}" dt="2023-11-04T09:07:47.525" v="1219" actId="404"/>
          <pc:sldLayoutMkLst>
            <pc:docMk/>
            <pc:sldMasterMk cId="2086738938" sldId="2147483648"/>
            <pc:sldLayoutMk cId="3122641388" sldId="2147483650"/>
          </pc:sldLayoutMkLst>
          <pc:spChg chg="mod">
            <ac:chgData name="西村 翼" userId="5a6fcaf58e44607b" providerId="LiveId" clId="{98EE6791-0CE8-4B16-A39A-B45C7DA1649F}" dt="2023-11-04T09:07:47.525" v="1219" actId="404"/>
            <ac:spMkLst>
              <pc:docMk/>
              <pc:sldMasterMk cId="2086738938" sldId="2147483648"/>
              <pc:sldLayoutMk cId="3122641388" sldId="2147483650"/>
              <ac:spMk id="3" creationId="{55387B83-8B2E-46B8-B5E0-1F12F05741B1}"/>
            </ac:spMkLst>
          </pc:spChg>
          <pc:spChg chg="mod">
            <ac:chgData name="西村 翼" userId="5a6fcaf58e44607b" providerId="LiveId" clId="{98EE6791-0CE8-4B16-A39A-B45C7DA1649F}" dt="2023-11-04T08:55:41.804" v="715"/>
            <ac:spMkLst>
              <pc:docMk/>
              <pc:sldMasterMk cId="2086738938" sldId="2147483648"/>
              <pc:sldLayoutMk cId="3122641388" sldId="2147483650"/>
              <ac:spMk id="7" creationId="{B37B6F3E-8789-5FF1-1D39-1D32E9B32776}"/>
            </ac:spMkLst>
          </pc:spChg>
          <pc:spChg chg="mod">
            <ac:chgData name="西村 翼" userId="5a6fcaf58e44607b" providerId="LiveId" clId="{98EE6791-0CE8-4B16-A39A-B45C7DA1649F}" dt="2023-11-04T08:55:47.353" v="725"/>
            <ac:spMkLst>
              <pc:docMk/>
              <pc:sldMasterMk cId="2086738938" sldId="2147483648"/>
              <pc:sldLayoutMk cId="3122641388" sldId="2147483650"/>
              <ac:spMk id="10" creationId="{8CF2AEF5-22D1-1BFC-91F1-62D2F730213C}"/>
            </ac:spMkLst>
          </pc:spChg>
        </pc:sldLayoutChg>
        <pc:sldLayoutChg chg="modSp">
          <pc:chgData name="西村 翼" userId="5a6fcaf58e44607b" providerId="LiveId" clId="{98EE6791-0CE8-4B16-A39A-B45C7DA1649F}" dt="2023-11-04T09:07:54.857" v="1220" actId="404"/>
          <pc:sldLayoutMkLst>
            <pc:docMk/>
            <pc:sldMasterMk cId="2086738938" sldId="2147483648"/>
            <pc:sldLayoutMk cId="46274230" sldId="2147483655"/>
          </pc:sldLayoutMkLst>
          <pc:spChg chg="mod">
            <ac:chgData name="西村 翼" userId="5a6fcaf58e44607b" providerId="LiveId" clId="{98EE6791-0CE8-4B16-A39A-B45C7DA1649F}" dt="2023-11-04T09:07:54.857" v="1220" actId="404"/>
            <ac:spMkLst>
              <pc:docMk/>
              <pc:sldMasterMk cId="2086738938" sldId="2147483648"/>
              <pc:sldLayoutMk cId="46274230" sldId="2147483655"/>
              <ac:spMk id="3" creationId="{55387B83-8B2E-46B8-B5E0-1F12F05741B1}"/>
            </ac:spMkLst>
          </pc:spChg>
          <pc:spChg chg="mod">
            <ac:chgData name="西村 翼" userId="5a6fcaf58e44607b" providerId="LiveId" clId="{98EE6791-0CE8-4B16-A39A-B45C7DA1649F}" dt="2023-11-04T08:55:56.084" v="735"/>
            <ac:spMkLst>
              <pc:docMk/>
              <pc:sldMasterMk cId="2086738938" sldId="2147483648"/>
              <pc:sldLayoutMk cId="46274230" sldId="2147483655"/>
              <ac:spMk id="7" creationId="{B37B6F3E-8789-5FF1-1D39-1D32E9B32776}"/>
            </ac:spMkLst>
          </pc:spChg>
          <pc:spChg chg="mod">
            <ac:chgData name="西村 翼" userId="5a6fcaf58e44607b" providerId="LiveId" clId="{98EE6791-0CE8-4B16-A39A-B45C7DA1649F}" dt="2023-11-04T09:07:54.857" v="1220" actId="404"/>
            <ac:spMkLst>
              <pc:docMk/>
              <pc:sldMasterMk cId="2086738938" sldId="2147483648"/>
              <pc:sldLayoutMk cId="46274230" sldId="2147483655"/>
              <ac:spMk id="9" creationId="{FA0957F1-F85A-DF26-EB84-CC1F7156D68B}"/>
            </ac:spMkLst>
          </pc:spChg>
          <pc:spChg chg="mod">
            <ac:chgData name="西村 翼" userId="5a6fcaf58e44607b" providerId="LiveId" clId="{98EE6791-0CE8-4B16-A39A-B45C7DA1649F}" dt="2023-11-04T08:55:59.835" v="745"/>
            <ac:spMkLst>
              <pc:docMk/>
              <pc:sldMasterMk cId="2086738938" sldId="2147483648"/>
              <pc:sldLayoutMk cId="46274230" sldId="2147483655"/>
              <ac:spMk id="10" creationId="{8CF2AEF5-22D1-1BFC-91F1-62D2F730213C}"/>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2023/11/11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Ref idx="1002">
        <a:schemeClr val="bg1"/>
      </p:bgRef>
    </p:bg>
    <p:spTree>
      <p:nvGrpSpPr>
        <p:cNvPr id="1" name=""/>
        <p:cNvGrpSpPr/>
        <p:nvPr/>
      </p:nvGrpSpPr>
      <p:grpSpPr>
        <a:xfrm>
          <a:off x="0" y="0"/>
          <a:ext cx="0" cy="0"/>
          <a:chOff x="0" y="0"/>
          <a:chExt cx="0" cy="0"/>
        </a:xfrm>
      </p:grpSpPr>
      <p:sp>
        <p:nvSpPr>
          <p:cNvPr id="5" name="正方形/長方形 3">
            <a:extLst>
              <a:ext uri="{FF2B5EF4-FFF2-40B4-BE49-F238E27FC236}">
                <a16:creationId xmlns:a16="http://schemas.microsoft.com/office/drawing/2014/main" id="{AA4D151F-864F-A9D3-BB3D-CC1E399070DD}"/>
              </a:ext>
            </a:extLst>
          </p:cNvPr>
          <p:cNvSpPr/>
          <p:nvPr userDrawn="1"/>
        </p:nvSpPr>
        <p:spPr>
          <a:xfrm rot="10800000">
            <a:off x="-2"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8A05E30-C5A4-9EFF-7BE8-7A16932451E8}"/>
              </a:ext>
            </a:extLst>
          </p:cNvPr>
          <p:cNvSpPr/>
          <p:nvPr userDrawn="1"/>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112363" y="1578395"/>
            <a:ext cx="10124388" cy="1655763"/>
          </a:xfrm>
          <a:ln>
            <a:noFill/>
          </a:ln>
        </p:spPr>
        <p:txBody>
          <a:bodyPr anchor="b">
            <a:normAutofit/>
          </a:bodyPr>
          <a:lstStyle>
            <a:lvl1pPr algn="l">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112363" y="3746402"/>
            <a:ext cx="10124388" cy="901016"/>
          </a:xfrm>
          <a:ln>
            <a:noFill/>
          </a:ln>
        </p:spPr>
        <p:txBody>
          <a:bodyPr>
            <a:normAutofit/>
          </a:bodyPr>
          <a:lstStyle>
            <a:lvl1pPr marL="0" indent="0" algn="l">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442610"/>
            <a:ext cx="41148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439427"/>
            <a:ext cx="27432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32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3"/>
          </a:xfrm>
          <a:ln>
            <a:noFill/>
          </a:ln>
        </p:spPr>
        <p:txBody>
          <a:bodyPr>
            <a:noAutofit/>
          </a:bodyPr>
          <a:lstStyle>
            <a:lvl1pPr>
              <a:defRPr sz="32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38953" y="654499"/>
            <a:ext cx="5857848"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2023/11/11</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9" name="コンテンツ プレースホルダー 2">
            <a:extLst>
              <a:ext uri="{FF2B5EF4-FFF2-40B4-BE49-F238E27FC236}">
                <a16:creationId xmlns:a16="http://schemas.microsoft.com/office/drawing/2014/main" id="{FA0957F1-F85A-DF26-EB84-CC1F7156D68B}"/>
              </a:ext>
            </a:extLst>
          </p:cNvPr>
          <p:cNvSpPr>
            <a:spLocks noGrp="1"/>
          </p:cNvSpPr>
          <p:nvPr>
            <p:ph idx="13"/>
          </p:nvPr>
        </p:nvSpPr>
        <p:spPr>
          <a:xfrm>
            <a:off x="6129196" y="654499"/>
            <a:ext cx="5857848" cy="5592390"/>
          </a:xfrm>
          <a:ln>
            <a:solidFill>
              <a:schemeClr val="bg1"/>
            </a:solidFill>
          </a:ln>
        </p:spPr>
        <p:txBody>
          <a:bodyPr>
            <a:normAutofit/>
          </a:bodyPr>
          <a:lstStyle>
            <a:lvl1pPr marL="355600" indent="-355600">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12" name="直線コネクタ 11">
            <a:extLst>
              <a:ext uri="{FF2B5EF4-FFF2-40B4-BE49-F238E27FC236}">
                <a16:creationId xmlns:a16="http://schemas.microsoft.com/office/drawing/2014/main" id="{C14E5AE4-95E3-0453-5788-7D7144C74E8F}"/>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742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95A59B05-D563-44B1-B489-0212807ADAD0}" type="datetime1">
              <a:rPr lang="ja-JP" altLang="en-US" smtClean="0"/>
              <a:t>2023/11/11</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B8AEB-A888-CFA3-0591-D00FD28DF1EE}"/>
              </a:ext>
            </a:extLst>
          </p:cNvPr>
          <p:cNvSpPr>
            <a:spLocks noGrp="1"/>
          </p:cNvSpPr>
          <p:nvPr>
            <p:ph type="ctrTitle"/>
          </p:nvPr>
        </p:nvSpPr>
        <p:spPr>
          <a:xfrm>
            <a:off x="429491" y="2601118"/>
            <a:ext cx="11333018" cy="1655763"/>
          </a:xfrm>
        </p:spPr>
        <p:txBody>
          <a:bodyPr/>
          <a:lstStyle/>
          <a:p>
            <a:r>
              <a:rPr lang="en-US" altLang="ja-JP" sz="3600" dirty="0"/>
              <a:t>An Arbitrage-Free Three-Factor Term Structure Model and the Recent Behavior of Long-Term Yields and Distant-Horizon Forward Rates</a:t>
            </a:r>
            <a:endParaRPr kumimoji="1" lang="ja-JP" altLang="en-US" dirty="0"/>
          </a:p>
        </p:txBody>
      </p:sp>
      <p:sp>
        <p:nvSpPr>
          <p:cNvPr id="4" name="字幕 2">
            <a:extLst>
              <a:ext uri="{FF2B5EF4-FFF2-40B4-BE49-F238E27FC236}">
                <a16:creationId xmlns:a16="http://schemas.microsoft.com/office/drawing/2014/main" id="{034346BE-A88C-9D5B-663A-227B5BA1047C}"/>
              </a:ext>
            </a:extLst>
          </p:cNvPr>
          <p:cNvSpPr txBox="1">
            <a:spLocks/>
          </p:cNvSpPr>
          <p:nvPr/>
        </p:nvSpPr>
        <p:spPr>
          <a:xfrm>
            <a:off x="8656950" y="6357509"/>
            <a:ext cx="3409360" cy="394639"/>
          </a:xfrm>
          <a:prstGeom prst="rect">
            <a:avLst/>
          </a:prstGeom>
          <a:ln>
            <a:noFill/>
          </a:ln>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000" dirty="0"/>
              <a:t>2023/11/15 </a:t>
            </a:r>
            <a:r>
              <a:rPr lang="ja-JP" altLang="en-US" sz="2000" dirty="0"/>
              <a:t>　作成者：西村 翼</a:t>
            </a:r>
          </a:p>
        </p:txBody>
      </p:sp>
    </p:spTree>
    <p:extLst>
      <p:ext uri="{BB962C8B-B14F-4D97-AF65-F5344CB8AC3E}">
        <p14:creationId xmlns:p14="http://schemas.microsoft.com/office/powerpoint/2010/main" val="48140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2C60-1737-6035-8584-C70DA8696927}"/>
              </a:ext>
            </a:extLst>
          </p:cNvPr>
          <p:cNvSpPr>
            <a:spLocks noGrp="1"/>
          </p:cNvSpPr>
          <p:nvPr>
            <p:ph type="title"/>
          </p:nvPr>
        </p:nvSpPr>
        <p:spPr/>
        <p:txBody>
          <a:bodyPr/>
          <a:lstStyle/>
          <a:p>
            <a:r>
              <a:rPr lang="en-US" altLang="ja-JP" dirty="0"/>
              <a:t>Appendix. </a:t>
            </a:r>
            <a:r>
              <a:rPr lang="ja-JP" altLang="en-US" dirty="0"/>
              <a:t>補足事項</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1EAB9A5-56E0-E658-3384-0AB45B9D438A}"/>
                  </a:ext>
                </a:extLst>
              </p:cNvPr>
              <p:cNvSpPr>
                <a:spLocks noGrp="1"/>
              </p:cNvSpPr>
              <p:nvPr>
                <p:ph idx="1"/>
              </p:nvPr>
            </p:nvSpPr>
            <p:spPr/>
            <p:txBody>
              <a:bodyPr>
                <a:normAutofit lnSpcReduction="10000"/>
              </a:bodyPr>
              <a:lstStyle/>
              <a:p>
                <a:pPr marL="0" indent="0">
                  <a:buNone/>
                </a:pPr>
                <a:r>
                  <a:rPr kumimoji="1" lang="ja-JP" altLang="en-US" sz="1600" dirty="0"/>
                  <a:t>先ほどの等式を用いて，</a:t>
                </a:r>
                <a:r>
                  <a:rPr kumimoji="1" lang="en-US" altLang="ja-JP" sz="1600" dirty="0"/>
                  <a:t>(2-1)</a:t>
                </a:r>
                <a:r>
                  <a:rPr kumimoji="1" lang="ja-JP" altLang="en-US" sz="1600" dirty="0"/>
                  <a:t>式から導かれる満期</a:t>
                </a:r>
                <a14:m>
                  <m:oMath xmlns:m="http://schemas.openxmlformats.org/officeDocument/2006/math">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 </m:t>
                    </m:r>
                  </m:oMath>
                </a14:m>
                <a:r>
                  <a:rPr kumimoji="1" lang="ja-JP" altLang="en-US" sz="1600" dirty="0"/>
                  <a:t>の債券価格</a:t>
                </a:r>
                <a14:m>
                  <m:oMath xmlns:m="http://schemas.openxmlformats.org/officeDocument/2006/math">
                    <m:r>
                      <a:rPr kumimoji="1" lang="en-US" altLang="ja-JP" sz="1600" b="0" i="0" smtClean="0">
                        <a:latin typeface="Cambria Math" panose="02040503050406030204" pitchFamily="18" charset="0"/>
                      </a:rPr>
                      <m:t> </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𝑃</m:t>
                        </m:r>
                      </m:e>
                      <m:sub>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sub>
                      <m:sup>
                        <m:r>
                          <a:rPr kumimoji="1" lang="en-US" altLang="ja-JP" sz="1600" b="0" i="1" smtClean="0">
                            <a:latin typeface="Cambria Math" panose="02040503050406030204" pitchFamily="18" charset="0"/>
                          </a:rPr>
                          <m:t>𝑅</m:t>
                        </m:r>
                      </m:sup>
                    </m:sSubSup>
                    <m:r>
                      <a:rPr kumimoji="1" lang="en-US" altLang="ja-JP" sz="1600" b="0" i="1" smtClean="0">
                        <a:latin typeface="Cambria Math" panose="02040503050406030204" pitchFamily="18" charset="0"/>
                      </a:rPr>
                      <m:t> </m:t>
                    </m:r>
                    <m:r>
                      <a:rPr lang="ja-JP" altLang="en-US" sz="1600" i="1">
                        <a:latin typeface="Cambria Math" panose="02040503050406030204" pitchFamily="18" charset="0"/>
                      </a:rPr>
                      <m:t>について</m:t>
                    </m:r>
                  </m:oMath>
                </a14:m>
                <a:r>
                  <a:rPr kumimoji="1" lang="ja-JP" altLang="en-US" sz="1600" dirty="0"/>
                  <a:t>計算する．</a:t>
                </a:r>
                <a:endParaRPr kumimoji="1" lang="en-US" altLang="ja-JP" sz="1600" dirty="0"/>
              </a:p>
              <a:p>
                <a:pPr marL="0" indent="0">
                  <a:buNone/>
                </a:pPr>
                <a14:m>
                  <m:oMathPara xmlns:m="http://schemas.openxmlformats.org/officeDocument/2006/math">
                    <m:oMathParaPr>
                      <m:jc m:val="centerGroup"/>
                    </m:oMathParaPr>
                    <m:oMath xmlns:m="http://schemas.openxmlformats.org/officeDocument/2006/math">
                      <m:r>
                        <m:rPr>
                          <m:nor/>
                        </m:rPr>
                        <a:rPr lang="en-US" altLang="ja-JP" sz="1600" i="1" dirty="0" smtClean="0"/>
                        <m:t>MRS</m:t>
                      </m:r>
                      <m:r>
                        <a:rPr lang="en-US" altLang="ja-JP" sz="1600" b="0" i="1" dirty="0"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i="1">
                                  <a:latin typeface="Cambria Math" panose="02040503050406030204" pitchFamily="18" charset="0"/>
                                </a:rPr>
                                <m:t>𝑋</m:t>
                              </m:r>
                            </m:sub>
                          </m:sSub>
                        </m:num>
                        <m:den>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i="1">
                                  <a:latin typeface="Cambria Math" panose="02040503050406030204" pitchFamily="18" charset="0"/>
                                </a:rPr>
                                <m:t>𝑌</m:t>
                              </m:r>
                            </m:sub>
                          </m:sSub>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𝑋</m:t>
                              </m:r>
                            </m:sub>
                          </m:sSub>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𝑌</m:t>
                              </m:r>
                            </m:sub>
                          </m:sSub>
                        </m:den>
                      </m:f>
                      <m:r>
                        <a:rPr lang="en-US" altLang="ja-JP" sz="1600" b="0" i="1" smtClean="0">
                          <a:latin typeface="Cambria Math" panose="02040503050406030204" pitchFamily="18" charset="0"/>
                        </a:rPr>
                        <m:t>.</m:t>
                      </m:r>
                    </m:oMath>
                  </m:oMathPara>
                </a14:m>
                <a:endParaRPr lang="en-US" altLang="ja-JP" sz="1600" dirty="0"/>
              </a:p>
              <a:p>
                <a:pPr marL="0" indent="0">
                  <a:buNone/>
                </a:pPr>
                <a:r>
                  <a:rPr kumimoji="1" lang="en-US" altLang="ja-JP" sz="1600" dirty="0"/>
                  <a:t>2</a:t>
                </a:r>
                <a:r>
                  <a:rPr kumimoji="1" lang="ja-JP" altLang="en-US" sz="1600" dirty="0"/>
                  <a:t>つの債券を考える．</a:t>
                </a:r>
                <a:br>
                  <a:rPr kumimoji="1" lang="en-US" altLang="ja-JP" sz="1600" dirty="0"/>
                </a:br>
                <a:r>
                  <a:rPr kumimoji="1" lang="ja-JP" altLang="en-US" sz="1600" dirty="0"/>
                  <a:t>時点</a:t>
                </a:r>
                <a14:m>
                  <m:oMath xmlns:m="http://schemas.openxmlformats.org/officeDocument/2006/math">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 </m:t>
                    </m:r>
                  </m:oMath>
                </a14:m>
                <a:r>
                  <a:rPr kumimoji="1" lang="ja-JP" altLang="en-US" sz="1600" dirty="0"/>
                  <a:t>における満期</a:t>
                </a:r>
                <a14:m>
                  <m:oMath xmlns:m="http://schemas.openxmlformats.org/officeDocument/2006/math">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 </m:t>
                    </m:r>
                  </m:oMath>
                </a14:m>
                <a:r>
                  <a:rPr kumimoji="1" lang="ja-JP" altLang="en-US" sz="1600" dirty="0"/>
                  <a:t>の債券とその価格 </a:t>
                </a:r>
                <a14:m>
                  <m:oMath xmlns:m="http://schemas.openxmlformats.org/officeDocument/2006/math">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oMath>
                </a14:m>
                <a:r>
                  <a:rPr kumimoji="1" lang="en-US" altLang="ja-JP" sz="1600" dirty="0"/>
                  <a:t> </a:t>
                </a:r>
                <a:r>
                  <a:rPr kumimoji="1" lang="ja-JP" altLang="en-US" sz="1600" dirty="0"/>
                  <a:t>と満期ゼロの債券とその価格 </a:t>
                </a:r>
                <a14:m>
                  <m:oMath xmlns:m="http://schemas.openxmlformats.org/officeDocument/2006/math">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oMath>
                </a14:m>
                <a:r>
                  <a:rPr kumimoji="1" lang="en-US" altLang="ja-JP" sz="1600" dirty="0"/>
                  <a:t> </a:t>
                </a:r>
                <a:r>
                  <a:rPr kumimoji="1" lang="ja-JP" altLang="en-US" sz="1600" dirty="0"/>
                  <a:t>では以下の式が成り立つ．ここで，</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𝔼</m:t>
                        </m:r>
                      </m:e>
                      <m:sub>
                        <m:r>
                          <a:rPr kumimoji="1" lang="en-US" altLang="ja-JP" sz="1600" b="0" i="1" smtClean="0">
                            <a:latin typeface="Cambria Math" panose="02040503050406030204" pitchFamily="18" charset="0"/>
                          </a:rPr>
                          <m:t>𝑡</m:t>
                        </m:r>
                      </m:sub>
                    </m:sSub>
                  </m:oMath>
                </a14:m>
                <a:r>
                  <a:rPr kumimoji="1" lang="en-US" altLang="ja-JP" sz="1600" dirty="0"/>
                  <a:t> </a:t>
                </a:r>
                <a:r>
                  <a:rPr kumimoji="1" lang="ja-JP" altLang="en-US" sz="1600" dirty="0"/>
                  <a:t>は離散</a:t>
                </a:r>
                <a:r>
                  <a:rPr kumimoji="1" lang="en-US" altLang="ja-JP" sz="1600" dirty="0"/>
                  <a:t>Ver.</a:t>
                </a:r>
                <a:r>
                  <a:rPr kumimoji="1" lang="ja-JP" altLang="en-US" sz="1600" dirty="0"/>
                  <a:t>の期待値（</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𝑋</m:t>
                        </m:r>
                      </m:e>
                    </m:d>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𝑛</m:t>
                    </m:r>
                    <m:nary>
                      <m:naryPr>
                        <m:chr m:val="∑"/>
                        <m:ctrlPr>
                          <a:rPr lang="en-US" altLang="ja-JP" sz="1600" b="0" i="1" smtClean="0">
                            <a:latin typeface="Cambria Math" panose="02040503050406030204" pitchFamily="18" charset="0"/>
                          </a:rPr>
                        </m:ctrlPr>
                      </m:naryPr>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𝑋</m:t>
                            </m:r>
                          </m:e>
                          <m:sub>
                            <m:r>
                              <a:rPr lang="en-US" altLang="ja-JP" sz="1600" b="0" i="1" smtClean="0">
                                <a:latin typeface="Cambria Math" panose="02040503050406030204" pitchFamily="18" charset="0"/>
                              </a:rPr>
                              <m:t>𝑖</m:t>
                            </m:r>
                          </m:sub>
                        </m:sSub>
                      </m:e>
                    </m:nary>
                  </m:oMath>
                </a14:m>
                <a:r>
                  <a:rPr kumimoji="1" lang="ja-JP" altLang="en-US" sz="1600" dirty="0"/>
                  <a:t>）を指すため，期待値と微分の順序交換は可能である</a:t>
                </a:r>
                <a:r>
                  <a:rPr lang="ja-JP" altLang="en-US" sz="1600" dirty="0"/>
                  <a:t>．</a:t>
                </a:r>
                <a:endParaRPr kumimoji="1" lang="en-US" altLang="ja-JP" sz="1600" dirty="0"/>
              </a:p>
              <a:p>
                <a:pPr marL="0" indent="0">
                  <a:buNone/>
                </a:pPr>
                <a14:m>
                  <m:oMathPara xmlns:m="http://schemas.openxmlformats.org/officeDocument/2006/math">
                    <m:oMathParaPr>
                      <m:jc m:val="centerGroup"/>
                    </m:oMathParaPr>
                    <m:oMath xmlns:m="http://schemas.openxmlformats.org/officeDocument/2006/math">
                      <m:f>
                        <m:fPr>
                          <m:ctrlPr>
                            <a:rPr lang="en-US" altLang="ja-JP" sz="1600" i="1">
                              <a:latin typeface="Cambria Math" panose="02040503050406030204" pitchFamily="18" charset="0"/>
                            </a:rPr>
                          </m:ctrlPr>
                        </m:fPr>
                        <m:num>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num>
                        <m:den>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den>
                      </m:f>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𝑀</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𝑇</m:t>
                              </m:r>
                            </m:e>
                            <m:sub>
                              <m:r>
                                <a:rPr kumimoji="1" lang="en-US" altLang="ja-JP" sz="1600" b="0" i="1" smtClean="0">
                                  <a:latin typeface="Cambria Math" panose="02040503050406030204" pitchFamily="18" charset="0"/>
                                </a:rPr>
                                <m:t>𝑛</m:t>
                              </m:r>
                            </m:sub>
                          </m:sSub>
                        </m:num>
                        <m:den>
                          <m:r>
                            <a:rPr kumimoji="1" lang="en-US" altLang="ja-JP" sz="1600" b="0" i="1" smtClean="0">
                              <a:latin typeface="Cambria Math" panose="02040503050406030204" pitchFamily="18" charset="0"/>
                            </a:rPr>
                            <m:t>𝑀</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𝑈</m:t>
                              </m:r>
                            </m:e>
                            <m:sub>
                              <m:r>
                                <a:rPr kumimoji="1" lang="en-US" altLang="ja-JP" sz="1600" b="0" i="1" smtClean="0">
                                  <a:latin typeface="Cambria Math" panose="02040503050406030204" pitchFamily="18" charset="0"/>
                                </a:rPr>
                                <m:t>𝑡</m:t>
                              </m:r>
                            </m:sub>
                          </m:sSub>
                        </m:den>
                      </m:f>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f>
                            <m:fPr>
                              <m:ctrlPr>
                                <a:rPr kumimoji="1" lang="en-US" altLang="ja-JP" sz="1600" b="0" i="1" smtClean="0">
                                  <a:latin typeface="Cambria Math" panose="02040503050406030204" pitchFamily="18" charset="0"/>
                                </a:rPr>
                              </m:ctrlPr>
                            </m:fPr>
                            <m:num>
                              <m:r>
                                <a:rPr lang="en-US" altLang="ja-JP" sz="1600" i="1">
                                  <a:latin typeface="Cambria Math" panose="02040503050406030204" pitchFamily="18" charset="0"/>
                                </a:rPr>
                                <m:t>𝜕</m:t>
                              </m:r>
                            </m:num>
                            <m:den>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𝑐</m:t>
                                  </m:r>
                                </m:e>
                                <m:sub>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sub>
                              </m:sSub>
                            </m:den>
                          </m:f>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𝛽</m:t>
                                  </m:r>
                                </m:e>
                                <m:sup>
                                  <m:r>
                                    <a:rPr lang="en-US" altLang="ja-JP" sz="1600" b="0" i="1" smtClean="0">
                                      <a:latin typeface="Cambria Math" panose="02040503050406030204" pitchFamily="18" charset="0"/>
                                    </a:rPr>
                                    <m:t>𝑛</m:t>
                                  </m:r>
                                </m:sup>
                              </m:sSup>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𝑢</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m:t>
                                      </m:r>
                                      <m:r>
                                        <a:rPr lang="en-US" altLang="ja-JP" sz="1600" i="1">
                                          <a:latin typeface="Cambria Math" panose="02040503050406030204" pitchFamily="18" charset="0"/>
                                        </a:rPr>
                                        <m:t>𝑡</m:t>
                                      </m:r>
                                    </m:sub>
                                  </m:sSub>
                                </m:e>
                              </m:d>
                            </m:e>
                          </m:d>
                        </m:num>
                        <m:den>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den>
                          </m:f>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𝔼</m:t>
                              </m:r>
                            </m:e>
                            <m:sub>
                              <m:r>
                                <a:rPr kumimoji="1" lang="en-US" altLang="ja-JP" sz="1600" b="0" i="1" smtClean="0">
                                  <a:latin typeface="Cambria Math" panose="02040503050406030204" pitchFamily="18" charset="0"/>
                                </a:rPr>
                                <m:t>𝑡</m:t>
                              </m:r>
                            </m:sub>
                          </m:sSub>
                          <m:d>
                            <m:dPr>
                              <m:begChr m:val="["/>
                              <m:endChr m:val="]"/>
                              <m:ctrlPr>
                                <a:rPr kumimoji="1" lang="en-US" altLang="ja-JP" sz="1600" b="0" i="1" smtClean="0">
                                  <a:latin typeface="Cambria Math" panose="02040503050406030204" pitchFamily="18" charset="0"/>
                                </a:rPr>
                              </m:ctrlPr>
                            </m:dPr>
                            <m:e>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𝛽</m:t>
                                  </m:r>
                                </m:e>
                                <m:sup>
                                  <m:r>
                                    <a:rPr lang="en-US" altLang="ja-JP" sz="1600" b="0" i="1" smtClean="0">
                                      <a:latin typeface="Cambria Math" panose="02040503050406030204" pitchFamily="18" charset="0"/>
                                    </a:rPr>
                                    <m:t>0</m:t>
                                  </m:r>
                                </m:sup>
                              </m:sSup>
                              <m:r>
                                <a:rPr lang="en-US" altLang="ja-JP" sz="1600" i="1">
                                  <a:latin typeface="Cambria Math" panose="02040503050406030204" pitchFamily="18" charset="0"/>
                                </a:rPr>
                                <m:t>⋅</m:t>
                              </m:r>
                              <m:r>
                                <a:rPr lang="en-US" altLang="ja-JP" sz="1600" i="1">
                                  <a:latin typeface="Cambria Math" panose="02040503050406030204" pitchFamily="18" charset="0"/>
                                </a:rPr>
                                <m:t>𝑢</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e>
                              </m:d>
                            </m:e>
                          </m:d>
                        </m:den>
                      </m:f>
                      <m:r>
                        <a:rPr kumimoji="1"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𝛽</m:t>
                                  </m:r>
                                </m:e>
                                <m:sup>
                                  <m:r>
                                    <a:rPr lang="en-US" altLang="ja-JP" sz="1600" i="1">
                                      <a:latin typeface="Cambria Math" panose="02040503050406030204" pitchFamily="18" charset="0"/>
                                    </a:rPr>
                                    <m:t>𝑛</m:t>
                                  </m:r>
                                </m:sup>
                              </m:sSup>
                              <m:r>
                                <a:rPr lang="en-US" altLang="ja-JP" sz="1600" i="1">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den>
                              </m:f>
                              <m:r>
                                <a:rPr lang="en-US" altLang="ja-JP" sz="1600" i="1">
                                  <a:latin typeface="Cambria Math" panose="02040503050406030204" pitchFamily="18" charset="0"/>
                                </a:rPr>
                                <m:t>𝑢</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e>
                              </m:d>
                            </m:e>
                          </m:d>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den>
                          </m:f>
                          <m:r>
                            <a:rPr lang="en-US" altLang="ja-JP" sz="1600" i="1">
                              <a:latin typeface="Cambria Math" panose="02040503050406030204" pitchFamily="18" charset="0"/>
                            </a:rPr>
                            <m:t>𝑢</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e>
                          </m:d>
                        </m:den>
                      </m:f>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𝔼</m:t>
                          </m:r>
                        </m:e>
                        <m:sub>
                          <m:r>
                            <a:rPr kumimoji="1" lang="en-US" altLang="ja-JP" sz="1600" b="0" i="1" smtClean="0">
                              <a:latin typeface="Cambria Math" panose="02040503050406030204" pitchFamily="18" charset="0"/>
                            </a:rPr>
                            <m:t>𝑡</m:t>
                          </m:r>
                        </m:sub>
                      </m:sSub>
                      <m:d>
                        <m:dPr>
                          <m:begChr m:val="["/>
                          <m:endChr m:val="]"/>
                          <m:ctrlPr>
                            <a:rPr kumimoji="1" lang="en-US" altLang="ja-JP" sz="1600" b="0" i="1" smtClean="0">
                              <a:latin typeface="Cambria Math" panose="02040503050406030204" pitchFamily="18" charset="0"/>
                            </a:rPr>
                          </m:ctrlPr>
                        </m:dPr>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𝛽</m:t>
                              </m:r>
                            </m:e>
                            <m:sup>
                              <m:r>
                                <a:rPr kumimoji="1" lang="en-US" altLang="ja-JP" sz="1600" b="0" i="1" smtClean="0">
                                  <a:latin typeface="Cambria Math" panose="02040503050406030204" pitchFamily="18" charset="0"/>
                                </a:rPr>
                                <m:t>𝑛</m:t>
                              </m:r>
                            </m:sup>
                          </m:sSup>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e>
                              </m:d>
                            </m:num>
                            <m:den>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e>
                              </m:d>
                            </m:den>
                          </m:f>
                        </m:e>
                      </m:d>
                      <m:r>
                        <a:rPr kumimoji="1" lang="en-US" altLang="ja-JP" sz="1600" b="0" i="1" smtClean="0">
                          <a:latin typeface="Cambria Math" panose="02040503050406030204" pitchFamily="18" charset="0"/>
                        </a:rPr>
                        <m:t>.</m:t>
                      </m:r>
                    </m:oMath>
                  </m:oMathPara>
                </a14:m>
                <a:endParaRPr kumimoji="1" lang="en-US" altLang="ja-JP" sz="1600" dirty="0"/>
              </a:p>
              <a:p>
                <a:pPr marL="0" indent="0">
                  <a:buNone/>
                </a:pPr>
                <a:r>
                  <a:rPr lang="ja-JP" altLang="en-US" sz="1600" dirty="0"/>
                  <a:t>また，</a:t>
                </a:r>
                <a:r>
                  <a:rPr lang="en-US" altLang="ja-JP" sz="1600" dirty="0"/>
                  <a:t> </a:t>
                </a:r>
                <a14:m>
                  <m:oMath xmlns:m="http://schemas.openxmlformats.org/officeDocument/2006/math">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r>
                      <a:rPr lang="en-US" altLang="ja-JP" sz="1600" b="0" i="1" smtClean="0">
                        <a:latin typeface="Cambria Math" panose="02040503050406030204" pitchFamily="18" charset="0"/>
                      </a:rPr>
                      <m:t>=1</m:t>
                    </m:r>
                  </m:oMath>
                </a14:m>
                <a:r>
                  <a:rPr kumimoji="1" lang="en-US" altLang="ja-JP" sz="1600" dirty="0"/>
                  <a:t> </a:t>
                </a:r>
                <a:r>
                  <a:rPr kumimoji="1" lang="ja-JP" altLang="en-US" sz="1600" dirty="0"/>
                  <a:t>であることより，以下が求められる．</a:t>
                </a:r>
                <a:endParaRPr lang="en-US" altLang="ja-JP" sz="1600" dirty="0"/>
              </a:p>
              <a:p>
                <a:pPr marL="0" indent="0">
                  <a:buNone/>
                </a:pPr>
                <a14:m>
                  <m:oMathPara xmlns:m="http://schemas.openxmlformats.org/officeDocument/2006/math">
                    <m:oMathParaPr>
                      <m:jc m:val="centerGroup"/>
                    </m:oMathParaPr>
                    <m:oMath xmlns:m="http://schemas.openxmlformats.org/officeDocument/2006/math">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r>
                            <a:rPr lang="en-US" altLang="ja-JP" sz="1600" i="1">
                              <a:latin typeface="Cambria Math" panose="02040503050406030204" pitchFamily="18" charset="0"/>
                            </a:rPr>
                            <m:t>𝑅</m:t>
                          </m:r>
                        </m:sup>
                      </m:sSubSup>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𝔼</m:t>
                          </m:r>
                        </m:e>
                        <m:sub>
                          <m:r>
                            <a:rPr kumimoji="1" lang="en-US" altLang="ja-JP" sz="1600" b="0" i="1" smtClean="0">
                              <a:latin typeface="Cambria Math" panose="02040503050406030204" pitchFamily="18" charset="0"/>
                            </a:rPr>
                            <m:t>𝑡</m:t>
                          </m:r>
                        </m:sub>
                      </m:sSub>
                      <m:d>
                        <m:dPr>
                          <m:begChr m:val="["/>
                          <m:endChr m:val="]"/>
                          <m:ctrlPr>
                            <a:rPr kumimoji="1" lang="en-US" altLang="ja-JP" sz="1600" b="0" i="1" smtClean="0">
                              <a:latin typeface="Cambria Math" panose="02040503050406030204" pitchFamily="18" charset="0"/>
                            </a:rPr>
                          </m:ctrlPr>
                        </m:dPr>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𝛽</m:t>
                              </m:r>
                            </m:e>
                            <m:sup>
                              <m:r>
                                <a:rPr kumimoji="1" lang="en-US" altLang="ja-JP" sz="1600" b="0" i="1" smtClean="0">
                                  <a:latin typeface="Cambria Math" panose="02040503050406030204" pitchFamily="18" charset="0"/>
                                </a:rPr>
                                <m:t>𝑛</m:t>
                              </m:r>
                            </m:sup>
                          </m:sSup>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𝑛</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e>
                              </m:d>
                            </m:num>
                            <m:den>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𝑡</m:t>
                                      </m:r>
                                    </m:sub>
                                  </m:sSub>
                                </m:e>
                              </m:d>
                            </m:den>
                          </m:f>
                        </m:e>
                      </m:d>
                      <m:r>
                        <a:rPr lang="en-US" altLang="ja-JP" sz="1600" b="0" i="1" smtClean="0">
                          <a:latin typeface="Cambria Math" panose="02040503050406030204" pitchFamily="18" charset="0"/>
                        </a:rPr>
                        <m:t>.</m:t>
                      </m:r>
                    </m:oMath>
                  </m:oMathPara>
                </a14:m>
                <a:endParaRPr kumimoji="1" lang="en-US" altLang="ja-JP" sz="1600" dirty="0"/>
              </a:p>
              <a:p>
                <a:pPr marL="0" indent="0">
                  <a:buNone/>
                </a:pPr>
                <a:r>
                  <a:rPr kumimoji="1" lang="ja-JP" altLang="en-US" sz="1600" dirty="0"/>
                  <a:t>連続時間の場合においても同様で</a:t>
                </a:r>
                <a:r>
                  <a:rPr lang="ja-JP" altLang="en-US" sz="1600" dirty="0"/>
                  <a:t>あり，限界効用逓減の法則より</a:t>
                </a:r>
                <a14:m>
                  <m:oMath xmlns:m="http://schemas.openxmlformats.org/officeDocument/2006/math">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𝑐</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r>
                      <a:rPr lang="en-US" altLang="ja-JP" sz="1600" b="0" i="1" smtClean="0">
                        <a:latin typeface="Cambria Math" panose="02040503050406030204" pitchFamily="18" charset="0"/>
                      </a:rPr>
                      <m:t>,  </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𝑢</m:t>
                        </m:r>
                      </m:e>
                      <m:sup>
                        <m:r>
                          <a:rPr lang="en-US" altLang="ja-JP" sz="1600" b="0" i="1" smtClean="0">
                            <a:latin typeface="Cambria Math" panose="02040503050406030204" pitchFamily="18" charset="0"/>
                          </a:rPr>
                          <m:t>′</m:t>
                        </m:r>
                      </m:sup>
                    </m:sSup>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𝑐</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e>
                    </m:d>
                    <m:r>
                      <a:rPr lang="en-US" altLang="ja-JP" sz="1600" b="0" i="1" smtClean="0">
                        <a:latin typeface="Cambria Math" panose="02040503050406030204" pitchFamily="18" charset="0"/>
                      </a:rPr>
                      <m:t>&lt;</m:t>
                    </m:r>
                    <m:r>
                      <a:rPr lang="en-US" altLang="ja-JP" sz="1600" b="0" i="1" smtClean="0">
                        <a:latin typeface="Cambria Math" panose="02040503050406030204" pitchFamily="18" charset="0"/>
                      </a:rPr>
                      <m:t>𝐾</m:t>
                    </m:r>
                    <m:r>
                      <a:rPr lang="en-US" altLang="ja-JP" sz="1600" b="0" i="1" smtClean="0">
                        <a:latin typeface="Cambria Math" panose="02040503050406030204" pitchFamily="18" charset="0"/>
                      </a:rPr>
                      <m:t> </m:t>
                    </m:r>
                  </m:oMath>
                </a14:m>
                <a:r>
                  <a:rPr kumimoji="1" lang="ja-JP" altLang="en-US" sz="1600" dirty="0"/>
                  <a:t>を満たす</a:t>
                </a:r>
                <a:r>
                  <a:rPr lang="ja-JP" altLang="en-US" sz="1600" dirty="0"/>
                  <a:t>ある定数</a:t>
                </a:r>
                <a14:m>
                  <m:oMath xmlns:m="http://schemas.openxmlformats.org/officeDocument/2006/math">
                    <m:r>
                      <a:rPr lang="en-US" altLang="ja-JP" sz="1600" b="0" i="1" smtClean="0">
                        <a:latin typeface="Cambria Math" panose="02040503050406030204" pitchFamily="18" charset="0"/>
                      </a:rPr>
                      <m:t>𝐾</m:t>
                    </m:r>
                  </m:oMath>
                </a14:m>
                <a:r>
                  <a:rPr kumimoji="1" lang="ja-JP" altLang="en-US" sz="1600" dirty="0"/>
                  <a:t> が存在するため</a:t>
                </a:r>
                <a:r>
                  <a:rPr lang="ja-JP" altLang="en-US" sz="1600" dirty="0"/>
                  <a:t>，</a:t>
                </a:r>
                <a:r>
                  <a:rPr lang="en-US" altLang="ja-JP" sz="1600" dirty="0"/>
                  <a:t> </a:t>
                </a:r>
                <a14:m>
                  <m:oMath xmlns:m="http://schemas.openxmlformats.org/officeDocument/2006/math">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𝑢</m:t>
                        </m:r>
                      </m:e>
                      <m:sup>
                        <m:r>
                          <a:rPr lang="en-US" altLang="ja-JP" sz="1600" i="1">
                            <a:latin typeface="Cambria Math" panose="02040503050406030204" pitchFamily="18" charset="0"/>
                          </a:rPr>
                          <m:t>′</m:t>
                        </m:r>
                      </m:sup>
                    </m:sSup>
                    <m:d>
                      <m:dPr>
                        <m:ctrlPr>
                          <a:rPr lang="en-US" altLang="ja-JP" sz="1600" i="1">
                            <a:latin typeface="Cambria Math" panose="02040503050406030204" pitchFamily="18" charset="0"/>
                          </a:rPr>
                        </m:ctrlPr>
                      </m:dPr>
                      <m:e>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e>
                    </m:d>
                  </m:oMath>
                </a14:m>
                <a:r>
                  <a:rPr lang="ja-JP" altLang="en-US" sz="1600" dirty="0"/>
                  <a:t>は可積分である．したがって，</a:t>
                </a:r>
                <a:r>
                  <a:rPr lang="en-US" altLang="ja-JP" sz="1600" dirty="0" err="1"/>
                  <a:t>Fubini</a:t>
                </a:r>
                <a:r>
                  <a:rPr lang="ja-JP" altLang="en-US" sz="1600" dirty="0"/>
                  <a:t>の定理より微分と積分の順序交換は可能である．従って，</a:t>
                </a:r>
                <a:endParaRPr lang="en-US" altLang="ja-JP" sz="1600" dirty="0"/>
              </a:p>
              <a:p>
                <a:pPr marL="0" indent="0">
                  <a:buNone/>
                </a:pPr>
                <a14:m>
                  <m:oMathPara xmlns:m="http://schemas.openxmlformats.org/officeDocument/2006/math">
                    <m:oMathParaPr>
                      <m:jc m:val="centerGroup"/>
                    </m:oMathParaPr>
                    <m:oMath xmlns:m="http://schemas.openxmlformats.org/officeDocument/2006/math">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b="0" i="1" smtClean="0">
                                  <a:latin typeface="Cambria Math" panose="02040503050406030204" pitchFamily="18" charset="0"/>
                                </a:rPr>
                                <m:t>𝑛</m:t>
                              </m:r>
                            </m:sub>
                          </m:sSub>
                        </m:num>
                        <m:den>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b="0" i="1" smtClean="0">
                                  <a:latin typeface="Cambria Math" panose="02040503050406030204" pitchFamily="18" charset="0"/>
                                </a:rPr>
                                <m:t>0</m:t>
                              </m:r>
                            </m:sub>
                          </m:sSub>
                        </m:den>
                      </m:f>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f>
                            <m:fPr>
                              <m:ctrlPr>
                                <a:rPr lang="en-US" altLang="ja-JP" sz="1600" b="0" i="1" smtClean="0">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𝑛</m:t>
                                  </m:r>
                                </m:e>
                              </m:d>
                            </m:den>
                          </m:f>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nary>
                                <m:naryPr>
                                  <m:ctrlPr>
                                    <a:rPr lang="ja-JP" altLang="ja-JP" sz="1600" b="1" i="1">
                                      <a:latin typeface="Cambria Math" panose="02040503050406030204" pitchFamily="18" charset="0"/>
                                    </a:rPr>
                                  </m:ctrlPr>
                                </m:naryPr>
                                <m:sub>
                                  <m:r>
                                    <a:rPr lang="en-US" altLang="ja-JP" sz="1600" b="1" i="1">
                                      <a:latin typeface="Cambria Math" panose="02040503050406030204" pitchFamily="18" charset="0"/>
                                    </a:rPr>
                                    <m:t>𝑠</m:t>
                                  </m:r>
                                  <m:r>
                                    <a:rPr lang="en-US" altLang="ja-JP" sz="1600" b="1" i="1">
                                      <a:latin typeface="Cambria Math" panose="02040503050406030204" pitchFamily="18" charset="0"/>
                                    </a:rPr>
                                    <m:t>=0</m:t>
                                  </m:r>
                                </m:sub>
                                <m:sup>
                                  <m:r>
                                    <a:rPr lang="en-US" altLang="ja-JP" sz="1600" b="0" i="1" smtClean="0">
                                      <a:latin typeface="Cambria Math" panose="02040503050406030204" pitchFamily="18" charset="0"/>
                                    </a:rPr>
                                    <m:t>𝑛</m:t>
                                  </m:r>
                                </m:sup>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b="1" i="1">
                                          <a:latin typeface="Cambria Math" panose="02040503050406030204" pitchFamily="18" charset="0"/>
                                        </a:rPr>
                                        <m:t>𝑠</m:t>
                                      </m:r>
                                    </m:sup>
                                  </m:sSup>
                                </m:e>
                              </m:nary>
                              <m:r>
                                <a:rPr lang="en-US" altLang="ja-JP" sz="1600" b="1" i="1">
                                  <a:latin typeface="Cambria Math" panose="02040503050406030204" pitchFamily="18" charset="0"/>
                                </a:rPr>
                                <m:t>𝑢</m:t>
                              </m:r>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b="1" i="1">
                                          <a:latin typeface="Cambria Math" panose="02040503050406030204" pitchFamily="18" charset="0"/>
                                        </a:rPr>
                                        <m:t>𝑠</m:t>
                                      </m:r>
                                    </m:sub>
                                  </m:sSub>
                                </m:e>
                              </m:d>
                              <m:r>
                                <a:rPr lang="en-US" altLang="ja-JP" sz="1600" b="1" i="1">
                                  <a:latin typeface="Cambria Math" panose="02040503050406030204" pitchFamily="18" charset="0"/>
                                </a:rPr>
                                <m:t>𝑑𝑠</m:t>
                              </m:r>
                            </m:e>
                          </m:d>
                        </m:num>
                        <m:den>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den>
                          </m:f>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nary>
                                <m:naryPr>
                                  <m:ctrlPr>
                                    <a:rPr lang="ja-JP" altLang="ja-JP" sz="1600" b="1" i="1">
                                      <a:latin typeface="Cambria Math" panose="02040503050406030204" pitchFamily="18" charset="0"/>
                                    </a:rPr>
                                  </m:ctrlPr>
                                </m:naryPr>
                                <m:sub>
                                  <m:r>
                                    <a:rPr lang="en-US" altLang="ja-JP" sz="1600" b="1" i="1">
                                      <a:latin typeface="Cambria Math" panose="02040503050406030204" pitchFamily="18" charset="0"/>
                                    </a:rPr>
                                    <m:t>𝑠</m:t>
                                  </m:r>
                                  <m:r>
                                    <a:rPr lang="en-US" altLang="ja-JP" sz="1600" b="1" i="1">
                                      <a:latin typeface="Cambria Math" panose="02040503050406030204" pitchFamily="18" charset="0"/>
                                    </a:rPr>
                                    <m:t>=0</m:t>
                                  </m:r>
                                </m:sub>
                                <m:sup>
                                  <m:r>
                                    <a:rPr lang="en-US" altLang="ja-JP" sz="1600" b="0" i="1" smtClean="0">
                                      <a:latin typeface="Cambria Math" panose="02040503050406030204" pitchFamily="18" charset="0"/>
                                    </a:rPr>
                                    <m:t>0</m:t>
                                  </m:r>
                                </m:sup>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b="1" i="1">
                                          <a:latin typeface="Cambria Math" panose="02040503050406030204" pitchFamily="18" charset="0"/>
                                        </a:rPr>
                                        <m:t>𝑠</m:t>
                                      </m:r>
                                    </m:sup>
                                  </m:sSup>
                                </m:e>
                              </m:nary>
                              <m:r>
                                <a:rPr lang="en-US" altLang="ja-JP" sz="1600" b="1" i="1">
                                  <a:latin typeface="Cambria Math" panose="02040503050406030204" pitchFamily="18" charset="0"/>
                                </a:rPr>
                                <m:t>𝑢</m:t>
                              </m:r>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b="1" i="1">
                                          <a:latin typeface="Cambria Math" panose="02040503050406030204" pitchFamily="18" charset="0"/>
                                        </a:rPr>
                                        <m:t>𝑠</m:t>
                                      </m:r>
                                    </m:sub>
                                  </m:sSub>
                                </m:e>
                              </m:d>
                              <m:r>
                                <a:rPr lang="en-US" altLang="ja-JP" sz="1600" b="1" i="1">
                                  <a:latin typeface="Cambria Math" panose="02040503050406030204" pitchFamily="18" charset="0"/>
                                </a:rPr>
                                <m:t>𝑑𝑠</m:t>
                              </m:r>
                            </m:e>
                          </m:d>
                        </m:den>
                      </m:f>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𝑛</m:t>
                                      </m:r>
                                    </m:e>
                                  </m:d>
                                </m:den>
                              </m:f>
                              <m:nary>
                                <m:naryPr>
                                  <m:ctrlPr>
                                    <a:rPr lang="ja-JP" altLang="ja-JP" sz="1600" b="1" i="1">
                                      <a:latin typeface="Cambria Math" panose="02040503050406030204" pitchFamily="18" charset="0"/>
                                    </a:rPr>
                                  </m:ctrlPr>
                                </m:naryPr>
                                <m:sub>
                                  <m:r>
                                    <a:rPr lang="en-US" altLang="ja-JP" sz="1600" b="1" i="1">
                                      <a:latin typeface="Cambria Math" panose="02040503050406030204" pitchFamily="18" charset="0"/>
                                    </a:rPr>
                                    <m:t>𝑠</m:t>
                                  </m:r>
                                  <m:r>
                                    <a:rPr lang="en-US" altLang="ja-JP" sz="1600" b="1" i="1">
                                      <a:latin typeface="Cambria Math" panose="02040503050406030204" pitchFamily="18" charset="0"/>
                                    </a:rPr>
                                    <m:t>=0</m:t>
                                  </m:r>
                                </m:sub>
                                <m:sup>
                                  <m:r>
                                    <a:rPr lang="en-US" altLang="ja-JP" sz="1600" i="1">
                                      <a:latin typeface="Cambria Math" panose="02040503050406030204" pitchFamily="18" charset="0"/>
                                    </a:rPr>
                                    <m:t>𝑛</m:t>
                                  </m:r>
                                </m:sup>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b="1" i="1">
                                          <a:latin typeface="Cambria Math" panose="02040503050406030204" pitchFamily="18" charset="0"/>
                                        </a:rPr>
                                        <m:t>𝑠</m:t>
                                      </m:r>
                                    </m:sup>
                                  </m:sSup>
                                </m:e>
                              </m:nary>
                              <m:r>
                                <a:rPr lang="en-US" altLang="ja-JP" sz="1600" b="1" i="1">
                                  <a:latin typeface="Cambria Math" panose="02040503050406030204" pitchFamily="18" charset="0"/>
                                </a:rPr>
                                <m:t>𝑢</m:t>
                              </m:r>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b="1" i="1">
                                          <a:latin typeface="Cambria Math" panose="02040503050406030204" pitchFamily="18" charset="0"/>
                                        </a:rPr>
                                        <m:t>𝑠</m:t>
                                      </m:r>
                                    </m:sub>
                                  </m:sSub>
                                </m:e>
                              </m:d>
                              <m:r>
                                <a:rPr lang="en-US" altLang="ja-JP" sz="1600" b="1" i="1">
                                  <a:latin typeface="Cambria Math" panose="02040503050406030204" pitchFamily="18" charset="0"/>
                                </a:rPr>
                                <m:t>𝑑𝑠</m:t>
                              </m:r>
                            </m:e>
                          </m:d>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b="0" i="1" smtClean="0">
                                  <a:latin typeface="Cambria Math" panose="02040503050406030204" pitchFamily="18" charset="0"/>
                                </a:rPr>
                              </m:ctrlPr>
                            </m:dPr>
                            <m:e>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num>
                                <m:den>
                                  <m:r>
                                    <a:rPr lang="en-US" altLang="ja-JP" sz="1600" i="1">
                                      <a:latin typeface="Cambria Math" panose="02040503050406030204" pitchFamily="18" charset="0"/>
                                    </a:rPr>
                                    <m:t>𝜕</m:t>
                                  </m:r>
                                  <m:r>
                                    <a:rPr lang="en-US" altLang="ja-JP" sz="1600" i="1">
                                      <a:latin typeface="Cambria Math" panose="02040503050406030204" pitchFamily="18" charset="0"/>
                                    </a:rPr>
                                    <m:t>𝑐</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den>
                              </m:f>
                              <m:r>
                                <a:rPr lang="en-US" altLang="ja-JP" sz="1600" b="1" i="1">
                                  <a:latin typeface="Cambria Math" panose="02040503050406030204" pitchFamily="18" charset="0"/>
                                </a:rPr>
                                <m:t>𝑢</m:t>
                              </m:r>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sub>
                                  </m:sSub>
                                </m:e>
                              </m:d>
                            </m:e>
                          </m:d>
                        </m:den>
                      </m:f>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b="0" i="1" smtClean="0">
                                      <a:latin typeface="Cambria Math" panose="02040503050406030204" pitchFamily="18" charset="0"/>
                                    </a:rPr>
                                    <m:t>𝑛</m:t>
                                  </m:r>
                                </m:sup>
                              </m:sSup>
                              <m:sSup>
                                <m:sSupPr>
                                  <m:ctrlPr>
                                    <a:rPr lang="en-US" altLang="ja-JP" sz="1600" b="1" i="1" smtClean="0">
                                      <a:latin typeface="Cambria Math" panose="02040503050406030204" pitchFamily="18" charset="0"/>
                                    </a:rPr>
                                  </m:ctrlPr>
                                </m:sSupPr>
                                <m:e>
                                  <m:r>
                                    <a:rPr lang="en-US" altLang="ja-JP" sz="1600" b="1" i="1">
                                      <a:latin typeface="Cambria Math" panose="02040503050406030204" pitchFamily="18" charset="0"/>
                                    </a:rPr>
                                    <m:t>𝑢</m:t>
                                  </m:r>
                                </m:e>
                                <m:sup>
                                  <m:r>
                                    <a:rPr lang="en-US" altLang="ja-JP" sz="1600" b="1" i="1" smtClean="0">
                                      <a:latin typeface="Cambria Math" panose="02040503050406030204" pitchFamily="18" charset="0"/>
                                    </a:rPr>
                                    <m:t>′</m:t>
                                  </m:r>
                                </m:sup>
                              </m:sSup>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b="0" i="1" smtClean="0">
                                          <a:latin typeface="Cambria Math" panose="02040503050406030204" pitchFamily="18" charset="0"/>
                                        </a:rPr>
                                        <m:t>𝑛</m:t>
                                      </m:r>
                                    </m:sub>
                                  </m:sSub>
                                </m:e>
                              </m:d>
                            </m:e>
                          </m:d>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𝑢</m:t>
                                  </m:r>
                                </m:e>
                                <m:sup>
                                  <m:r>
                                    <a:rPr lang="en-US" altLang="ja-JP" sz="1600" b="0" i="1" smtClean="0">
                                      <a:latin typeface="Cambria Math" panose="02040503050406030204" pitchFamily="18" charset="0"/>
                                    </a:rPr>
                                    <m:t>′</m:t>
                                  </m:r>
                                </m:sup>
                              </m:sSup>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sub>
                                  </m:sSub>
                                </m:e>
                              </m:d>
                            </m:e>
                          </m:d>
                        </m:den>
                      </m:f>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ja-JP" altLang="ja-JP" sz="1600" b="1" i="1">
                              <a:latin typeface="Cambria Math" panose="02040503050406030204" pitchFamily="18" charset="0"/>
                            </a:rPr>
                          </m:ctrlPr>
                        </m:dPr>
                        <m:e>
                          <m:sSup>
                            <m:sSupPr>
                              <m:ctrlPr>
                                <a:rPr lang="ja-JP" altLang="ja-JP" sz="1600" b="1" i="1">
                                  <a:latin typeface="Cambria Math" panose="02040503050406030204" pitchFamily="18" charset="0"/>
                                </a:rPr>
                              </m:ctrlPr>
                            </m:sSupPr>
                            <m:e>
                              <m:r>
                                <a:rPr lang="en-US" altLang="ja-JP" sz="1600" b="1" i="1">
                                  <a:latin typeface="Cambria Math" panose="02040503050406030204" pitchFamily="18" charset="0"/>
                                </a:rPr>
                                <m:t>𝑒</m:t>
                              </m:r>
                            </m:e>
                            <m:sup>
                              <m:r>
                                <a:rPr lang="en-US" altLang="ja-JP" sz="1600" b="1" i="1">
                                  <a:latin typeface="Cambria Math" panose="02040503050406030204" pitchFamily="18" charset="0"/>
                                </a:rPr>
                                <m:t>−</m:t>
                              </m:r>
                              <m:r>
                                <a:rPr lang="en-US" altLang="ja-JP" sz="1600" b="1" i="1">
                                  <a:latin typeface="Cambria Math" panose="02040503050406030204" pitchFamily="18" charset="0"/>
                                </a:rPr>
                                <m:t>𝛿</m:t>
                              </m:r>
                              <m:r>
                                <a:rPr lang="en-US" altLang="ja-JP" sz="1600" i="1">
                                  <a:latin typeface="Cambria Math" panose="02040503050406030204" pitchFamily="18" charset="0"/>
                                </a:rPr>
                                <m:t>𝑛</m:t>
                              </m:r>
                            </m:sup>
                          </m:sSup>
                          <m:f>
                            <m:fPr>
                              <m:ctrlPr>
                                <a:rPr lang="en-US" altLang="ja-JP" sz="1600" b="1" i="1" smtClean="0">
                                  <a:latin typeface="Cambria Math" panose="02040503050406030204" pitchFamily="18" charset="0"/>
                                </a:rPr>
                              </m:ctrlPr>
                            </m:fPr>
                            <m:num>
                              <m:sSup>
                                <m:sSupPr>
                                  <m:ctrlPr>
                                    <a:rPr lang="en-US" altLang="ja-JP" sz="1600" b="1" i="1">
                                      <a:latin typeface="Cambria Math" panose="02040503050406030204" pitchFamily="18" charset="0"/>
                                    </a:rPr>
                                  </m:ctrlPr>
                                </m:sSupPr>
                                <m:e>
                                  <m:r>
                                    <a:rPr lang="en-US" altLang="ja-JP" sz="1600" b="1" i="1">
                                      <a:latin typeface="Cambria Math" panose="02040503050406030204" pitchFamily="18" charset="0"/>
                                    </a:rPr>
                                    <m:t>𝑢</m:t>
                                  </m:r>
                                </m:e>
                                <m:sup>
                                  <m:r>
                                    <a:rPr lang="en-US" altLang="ja-JP" sz="1600" b="1" i="1">
                                      <a:latin typeface="Cambria Math" panose="02040503050406030204" pitchFamily="18" charset="0"/>
                                    </a:rPr>
                                    <m:t>′</m:t>
                                  </m:r>
                                </m:sup>
                              </m:sSup>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r>
                                        <a:rPr lang="en-US" altLang="ja-JP" sz="1600" b="1" i="1">
                                          <a:latin typeface="Cambria Math" panose="02040503050406030204" pitchFamily="18" charset="0"/>
                                        </a:rPr>
                                        <m:t>+</m:t>
                                      </m:r>
                                      <m:r>
                                        <a:rPr lang="en-US" altLang="ja-JP" sz="1600" i="1">
                                          <a:latin typeface="Cambria Math" panose="02040503050406030204" pitchFamily="18" charset="0"/>
                                        </a:rPr>
                                        <m:t>𝑛</m:t>
                                      </m:r>
                                    </m:sub>
                                  </m:sSub>
                                </m:e>
                              </m:d>
                            </m:num>
                            <m:den>
                              <m:sSup>
                                <m:sSupPr>
                                  <m:ctrlPr>
                                    <a:rPr lang="en-US" altLang="ja-JP" sz="1600" b="1" i="1">
                                      <a:latin typeface="Cambria Math" panose="02040503050406030204" pitchFamily="18" charset="0"/>
                                    </a:rPr>
                                  </m:ctrlPr>
                                </m:sSupPr>
                                <m:e>
                                  <m:r>
                                    <a:rPr lang="en-US" altLang="ja-JP" sz="1600" b="1" i="1">
                                      <a:latin typeface="Cambria Math" panose="02040503050406030204" pitchFamily="18" charset="0"/>
                                    </a:rPr>
                                    <m:t>𝑢</m:t>
                                  </m:r>
                                </m:e>
                                <m:sup>
                                  <m:r>
                                    <a:rPr lang="en-US" altLang="ja-JP" sz="1600" b="1" i="1">
                                      <a:latin typeface="Cambria Math" panose="02040503050406030204" pitchFamily="18" charset="0"/>
                                    </a:rPr>
                                    <m:t>′</m:t>
                                  </m:r>
                                </m:sup>
                              </m:sSup>
                              <m:d>
                                <m:dPr>
                                  <m:ctrlPr>
                                    <a:rPr lang="ja-JP" altLang="ja-JP" sz="1600" b="1" i="1">
                                      <a:latin typeface="Cambria Math" panose="02040503050406030204" pitchFamily="18" charset="0"/>
                                    </a:rPr>
                                  </m:ctrlPr>
                                </m:dPr>
                                <m:e>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𝑐</m:t>
                                      </m:r>
                                    </m:e>
                                    <m:sub>
                                      <m:r>
                                        <a:rPr lang="en-US" altLang="ja-JP" sz="1600" b="1" i="1">
                                          <a:latin typeface="Cambria Math" panose="02040503050406030204" pitchFamily="18" charset="0"/>
                                        </a:rPr>
                                        <m:t>𝑡</m:t>
                                      </m:r>
                                    </m:sub>
                                  </m:sSub>
                                </m:e>
                              </m:d>
                            </m:den>
                          </m:f>
                        </m:e>
                      </m:d>
                      <m:r>
                        <a:rPr lang="en-US" altLang="ja-JP" sz="1600" b="1" i="1" smtClean="0">
                          <a:latin typeface="Cambria Math" panose="02040503050406030204" pitchFamily="18" charset="0"/>
                        </a:rPr>
                        <m:t>.</m:t>
                      </m:r>
                    </m:oMath>
                  </m:oMathPara>
                </a14:m>
                <a:endParaRPr lang="en-US" altLang="ja-JP" sz="1600" dirty="0"/>
              </a:p>
            </p:txBody>
          </p:sp>
        </mc:Choice>
        <mc:Fallback xmlns="">
          <p:sp>
            <p:nvSpPr>
              <p:cNvPr id="3" name="コンテンツ プレースホルダー 2">
                <a:extLst>
                  <a:ext uri="{FF2B5EF4-FFF2-40B4-BE49-F238E27FC236}">
                    <a16:creationId xmlns:a16="http://schemas.microsoft.com/office/drawing/2014/main" id="{81EAB9A5-56E0-E658-3384-0AB45B9D438A}"/>
                  </a:ext>
                </a:extLst>
              </p:cNvPr>
              <p:cNvSpPr>
                <a:spLocks noGrp="1" noRot="1" noChangeAspect="1" noMove="1" noResize="1" noEditPoints="1" noAdjustHandles="1" noChangeArrowheads="1" noChangeShapeType="1" noTextEdit="1"/>
              </p:cNvSpPr>
              <p:nvPr>
                <p:ph idx="1"/>
              </p:nvPr>
            </p:nvSpPr>
            <p:spPr>
              <a:blipFill>
                <a:blip r:embed="rId2"/>
                <a:stretch>
                  <a:fillRect l="-207" t="-109"/>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412AB41-56AA-EF8E-1F69-2D9582F53C2C}"/>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863F76C7-7E53-3ADD-39AA-9D2DFAEC7953}"/>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CE0C56F4-9ABC-909A-A00D-BA821A255F67}"/>
              </a:ext>
            </a:extLst>
          </p:cNvPr>
          <p:cNvSpPr>
            <a:spLocks noGrp="1"/>
          </p:cNvSpPr>
          <p:nvPr>
            <p:ph type="sldNum" sz="quarter" idx="12"/>
          </p:nvPr>
        </p:nvSpPr>
        <p:spPr/>
        <p:txBody>
          <a:bodyPr/>
          <a:lstStyle/>
          <a:p>
            <a:fld id="{6A08F1E3-4537-4A28-BBC1-BB8FB2459995}" type="slidenum">
              <a:rPr lang="ja-JP" altLang="en-US" smtClean="0"/>
              <a:pPr/>
              <a:t>10</a:t>
            </a:fld>
            <a:endParaRPr lang="ja-JP" altLang="en-US"/>
          </a:p>
        </p:txBody>
      </p:sp>
    </p:spTree>
    <p:extLst>
      <p:ext uri="{BB962C8B-B14F-4D97-AF65-F5344CB8AC3E}">
        <p14:creationId xmlns:p14="http://schemas.microsoft.com/office/powerpoint/2010/main" val="44970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2C60-1737-6035-8584-C70DA8696927}"/>
              </a:ext>
            </a:extLst>
          </p:cNvPr>
          <p:cNvSpPr>
            <a:spLocks noGrp="1"/>
          </p:cNvSpPr>
          <p:nvPr>
            <p:ph type="title"/>
          </p:nvPr>
        </p:nvSpPr>
        <p:spPr/>
        <p:txBody>
          <a:bodyPr/>
          <a:lstStyle/>
          <a:p>
            <a:r>
              <a:rPr lang="en-US" altLang="ja-JP" dirty="0"/>
              <a:t>Appendix. </a:t>
            </a:r>
            <a:r>
              <a:rPr lang="ja-JP" altLang="en-US" dirty="0"/>
              <a:t>補足事項</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1EAB9A5-56E0-E658-3384-0AB45B9D438A}"/>
                  </a:ext>
                </a:extLst>
              </p:cNvPr>
              <p:cNvSpPr>
                <a:spLocks noGrp="1"/>
              </p:cNvSpPr>
              <p:nvPr>
                <p:ph idx="1"/>
              </p:nvPr>
            </p:nvSpPr>
            <p:spPr/>
            <p:txBody>
              <a:bodyPr>
                <a:normAutofit/>
              </a:bodyPr>
              <a:lstStyle/>
              <a:p>
                <a:pPr marL="0" indent="0">
                  <a:buNone/>
                </a:pPr>
                <a:r>
                  <a:rPr lang="ja-JP" altLang="en-US" sz="1600" dirty="0">
                    <a:latin typeface="Cambria Math" panose="02040503050406030204" pitchFamily="18" charset="0"/>
                  </a:rPr>
                  <a:t>時点</a:t>
                </a:r>
                <a14:m>
                  <m:oMath xmlns:m="http://schemas.openxmlformats.org/officeDocument/2006/math">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 </m:t>
                    </m:r>
                  </m:oMath>
                </a14:m>
                <a:r>
                  <a:rPr lang="ja-JP" altLang="en-US" sz="1600" dirty="0">
                    <a:latin typeface="Cambria Math" panose="02040503050406030204" pitchFamily="18" charset="0"/>
                  </a:rPr>
                  <a:t>における満期</a:t>
                </a:r>
                <a14:m>
                  <m:oMath xmlns:m="http://schemas.openxmlformats.org/officeDocument/2006/math">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 </m:t>
                    </m:r>
                  </m:oMath>
                </a14:m>
                <a:r>
                  <a:rPr lang="ja-JP" altLang="en-US" sz="1600" dirty="0">
                    <a:latin typeface="Cambria Math" panose="02040503050406030204" pitchFamily="18" charset="0"/>
                  </a:rPr>
                  <a:t>の債券価格</a:t>
                </a:r>
                <a14:m>
                  <m:oMath xmlns:m="http://schemas.openxmlformats.org/officeDocument/2006/math">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𝑃</m:t>
                        </m:r>
                      </m:e>
                      <m:sub>
                        <m:r>
                          <a:rPr lang="en-US" altLang="ja-JP" sz="1600" b="1" i="1">
                            <a:latin typeface="Cambria Math" panose="02040503050406030204" pitchFamily="18" charset="0"/>
                          </a:rPr>
                          <m:t>𝑛</m:t>
                        </m:r>
                        <m:r>
                          <a:rPr lang="en-US" altLang="ja-JP" sz="1600" b="1" i="1">
                            <a:latin typeface="Cambria Math" panose="02040503050406030204" pitchFamily="18" charset="0"/>
                          </a:rPr>
                          <m:t>,</m:t>
                        </m:r>
                        <m:r>
                          <a:rPr lang="en-US" altLang="ja-JP" sz="1600" b="1" i="1">
                            <a:latin typeface="Cambria Math" panose="02040503050406030204" pitchFamily="18" charset="0"/>
                          </a:rPr>
                          <m:t>𝑡</m:t>
                        </m:r>
                      </m:sub>
                    </m:sSub>
                    <m:r>
                      <a:rPr lang="en-US" altLang="ja-JP" sz="1600" b="1" i="1" smtClean="0">
                        <a:latin typeface="Cambria Math" panose="02040503050406030204" pitchFamily="18" charset="0"/>
                      </a:rPr>
                      <m:t> </m:t>
                    </m:r>
                  </m:oMath>
                </a14:m>
                <a:r>
                  <a:rPr lang="ja-JP" altLang="en-US" sz="1600" dirty="0">
                    <a:latin typeface="Cambria Math" panose="02040503050406030204" pitchFamily="18" charset="0"/>
                  </a:rPr>
                  <a:t>が以下で表現されるが，ここでは</a:t>
                </a:r>
                <a14:m>
                  <m:oMath xmlns:m="http://schemas.openxmlformats.org/officeDocument/2006/math">
                    <m:r>
                      <a:rPr lang="ja-JP" altLang="en-US" sz="1600" i="1" dirty="0" smtClean="0">
                        <a:latin typeface="Cambria Math" panose="02040503050406030204" pitchFamily="18" charset="0"/>
                      </a:rPr>
                      <m:t> </m:t>
                    </m:r>
                    <m:r>
                      <a:rPr lang="en-US" altLang="ja-JP" sz="1600" b="0" i="1" smtClean="0">
                        <a:latin typeface="Cambria Math" panose="02040503050406030204" pitchFamily="18" charset="0"/>
                      </a:rPr>
                      <m:t>𝑎</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e>
                    </m:d>
                    <m:r>
                      <a:rPr lang="en-US" altLang="ja-JP" sz="1600" b="0" i="1" smtClean="0">
                        <a:latin typeface="Cambria Math" panose="02040503050406030204" pitchFamily="18" charset="0"/>
                      </a:rPr>
                      <m:t> </m:t>
                    </m:r>
                  </m:oMath>
                </a14:m>
                <a:r>
                  <a:rPr lang="ja-JP" altLang="en-US" sz="1600" dirty="0">
                    <a:latin typeface="Cambria Math" panose="02040503050406030204" pitchFamily="18" charset="0"/>
                  </a:rPr>
                  <a:t>，</a:t>
                </a:r>
                <a14:m>
                  <m:oMath xmlns:m="http://schemas.openxmlformats.org/officeDocument/2006/math">
                    <m:r>
                      <a:rPr lang="en-US" altLang="ja-JP" sz="1600" b="0" i="1" dirty="0" smtClean="0">
                        <a:latin typeface="Cambria Math" panose="02040503050406030204" pitchFamily="18" charset="0"/>
                      </a:rPr>
                      <m:t>𝑏</m:t>
                    </m:r>
                    <m:d>
                      <m:dPr>
                        <m:ctrlPr>
                          <a:rPr lang="en-US" altLang="ja-JP" sz="1600" b="0" i="1" dirty="0" smtClean="0">
                            <a:latin typeface="Cambria Math" panose="02040503050406030204" pitchFamily="18" charset="0"/>
                          </a:rPr>
                        </m:ctrlPr>
                      </m:dPr>
                      <m:e>
                        <m:r>
                          <a:rPr lang="en-US" altLang="ja-JP" sz="1600" b="0" i="1" dirty="0" smtClean="0">
                            <a:latin typeface="Cambria Math" panose="02040503050406030204" pitchFamily="18" charset="0"/>
                          </a:rPr>
                          <m:t>𝑛</m:t>
                        </m:r>
                      </m:e>
                    </m:d>
                    <m:r>
                      <a:rPr lang="en-US" altLang="ja-JP" sz="1600" b="0" i="1" dirty="0" smtClean="0">
                        <a:latin typeface="Cambria Math" panose="02040503050406030204" pitchFamily="18" charset="0"/>
                      </a:rPr>
                      <m:t> </m:t>
                    </m:r>
                  </m:oMath>
                </a14:m>
                <a:r>
                  <a:rPr lang="ja-JP" altLang="en-US" sz="1600" dirty="0">
                    <a:latin typeface="Cambria Math" panose="02040503050406030204" pitchFamily="18" charset="0"/>
                  </a:rPr>
                  <a:t>の具体式を確認する．</a:t>
                </a:r>
                <a:endParaRPr lang="en-US" altLang="ja-JP" sz="16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ja-JP" altLang="ja-JP" sz="1600" b="1" i="1">
                              <a:latin typeface="Cambria Math" panose="02040503050406030204" pitchFamily="18" charset="0"/>
                            </a:rPr>
                          </m:ctrlPr>
                        </m:sSubPr>
                        <m:e>
                          <m:r>
                            <a:rPr lang="en-US" altLang="ja-JP" sz="1600" b="1" i="1">
                              <a:latin typeface="Cambria Math" panose="02040503050406030204" pitchFamily="18" charset="0"/>
                            </a:rPr>
                            <m:t>𝑃</m:t>
                          </m:r>
                        </m:e>
                        <m:sub>
                          <m:r>
                            <a:rPr lang="en-US" altLang="ja-JP" sz="1600" b="1" i="1">
                              <a:latin typeface="Cambria Math" panose="02040503050406030204" pitchFamily="18" charset="0"/>
                            </a:rPr>
                            <m:t>𝑛</m:t>
                          </m:r>
                          <m:r>
                            <a:rPr lang="en-US" altLang="ja-JP" sz="1600" b="1" i="1">
                              <a:latin typeface="Cambria Math" panose="02040503050406030204" pitchFamily="18" charset="0"/>
                            </a:rPr>
                            <m:t>,</m:t>
                          </m:r>
                          <m:r>
                            <a:rPr lang="en-US" altLang="ja-JP" sz="1600" b="1" i="1">
                              <a:latin typeface="Cambria Math" panose="02040503050406030204" pitchFamily="18" charset="0"/>
                            </a:rPr>
                            <m:t>𝑡</m:t>
                          </m:r>
                        </m:sub>
                      </m:sSub>
                      <m:r>
                        <a:rPr lang="en-US" altLang="ja-JP" sz="1600" b="1" i="1">
                          <a:latin typeface="Cambria Math" panose="02040503050406030204" pitchFamily="18" charset="0"/>
                        </a:rPr>
                        <m:t>=</m:t>
                      </m:r>
                      <m:func>
                        <m:funcPr>
                          <m:ctrlPr>
                            <a:rPr lang="ja-JP" altLang="ja-JP" sz="1600" b="1" i="1">
                              <a:latin typeface="Cambria Math" panose="02040503050406030204" pitchFamily="18" charset="0"/>
                            </a:rPr>
                          </m:ctrlPr>
                        </m:funcPr>
                        <m:fName>
                          <m:r>
                            <m:rPr>
                              <m:sty m:val="p"/>
                            </m:rPr>
                            <a:rPr lang="en-US" altLang="ja-JP" sz="1600" b="1">
                              <a:latin typeface="Cambria Math" panose="02040503050406030204" pitchFamily="18" charset="0"/>
                            </a:rPr>
                            <m:t>exp</m:t>
                          </m:r>
                        </m:fName>
                        <m:e>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𝑎</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𝑛</m:t>
                                  </m:r>
                                </m:e>
                              </m:d>
                              <m:r>
                                <a:rPr lang="en-US" altLang="ja-JP" sz="1600" b="1" i="1">
                                  <a:latin typeface="Cambria Math" panose="02040503050406030204" pitchFamily="18" charset="0"/>
                                </a:rPr>
                                <m:t>+</m:t>
                              </m:r>
                              <m:r>
                                <a:rPr lang="en-US" altLang="ja-JP" sz="1600" b="1" i="1">
                                  <a:latin typeface="Cambria Math" panose="02040503050406030204" pitchFamily="18" charset="0"/>
                                </a:rPr>
                                <m:t>𝑏</m:t>
                              </m:r>
                              <m:sSup>
                                <m:sSupPr>
                                  <m:ctrlPr>
                                    <a:rPr lang="ja-JP" altLang="ja-JP" sz="1600" b="1" i="1">
                                      <a:latin typeface="Cambria Math" panose="02040503050406030204" pitchFamily="18" charset="0"/>
                                    </a:rPr>
                                  </m:ctrlPr>
                                </m:sSupPr>
                                <m:e>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𝑛</m:t>
                                      </m:r>
                                    </m:e>
                                  </m:d>
                                </m:e>
                                <m:sup>
                                  <m:r>
                                    <a:rPr lang="en-US" altLang="ja-JP" sz="1600" b="1" i="1">
                                      <a:latin typeface="Cambria Math" panose="02040503050406030204" pitchFamily="18" charset="0"/>
                                    </a:rPr>
                                    <m:t>′</m:t>
                                  </m:r>
                                </m:sup>
                              </m:sSup>
                              <m:r>
                                <a:rPr lang="en-US" altLang="ja-JP" sz="1600" b="1" i="1">
                                  <a:latin typeface="Cambria Math" panose="02040503050406030204" pitchFamily="18" charset="0"/>
                                </a:rPr>
                                <m:t>𝑥</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e>
                          </m:d>
                        </m:e>
                      </m:func>
                      <m:r>
                        <a:rPr lang="en-US" altLang="ja-JP" sz="1600" b="1" i="1" smtClean="0">
                          <a:latin typeface="Cambria Math" panose="02040503050406030204" pitchFamily="18" charset="0"/>
                        </a:rPr>
                        <m:t>.</m:t>
                      </m:r>
                    </m:oMath>
                  </m:oMathPara>
                </a14:m>
                <a:endParaRPr lang="en-US" altLang="ja-JP" sz="1600" dirty="0"/>
              </a:p>
              <a:p>
                <a:pPr marL="0" indent="0">
                  <a:buNone/>
                </a:pPr>
                <a:r>
                  <a:rPr lang="ja-JP" altLang="en-US" sz="1600" dirty="0"/>
                  <a:t>無裁定の仮定の下，時点</a:t>
                </a:r>
                <a14:m>
                  <m:oMath xmlns:m="http://schemas.openxmlformats.org/officeDocument/2006/math">
                    <m:r>
                      <a:rPr lang="en-US" altLang="ja-JP" sz="1600" b="0" i="1" smtClean="0">
                        <a:latin typeface="Cambria Math" panose="02040503050406030204" pitchFamily="18" charset="0"/>
                      </a:rPr>
                      <m:t>𝑡</m:t>
                    </m:r>
                  </m:oMath>
                </a14:m>
                <a:r>
                  <a:rPr lang="en-US" altLang="ja-JP" sz="1600" dirty="0"/>
                  <a:t> </a:t>
                </a:r>
                <a:r>
                  <a:rPr lang="ja-JP" altLang="en-US" sz="1600" dirty="0"/>
                  <a:t>での残存年数</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のゼロクーポン債価格と，時点</a:t>
                </a:r>
                <a14:m>
                  <m:oMath xmlns:m="http://schemas.openxmlformats.org/officeDocument/2006/math">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+1</m:t>
                    </m:r>
                  </m:oMath>
                </a14:m>
                <a:r>
                  <a:rPr lang="en-US" altLang="ja-JP" sz="1600" dirty="0"/>
                  <a:t> </a:t>
                </a:r>
                <a:r>
                  <a:rPr lang="ja-JP" altLang="en-US" sz="1600" dirty="0"/>
                  <a:t>での残存年数</a:t>
                </a:r>
                <a14:m>
                  <m:oMath xmlns:m="http://schemas.openxmlformats.org/officeDocument/2006/math">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−1 </m:t>
                    </m:r>
                  </m:oMath>
                </a14:m>
                <a:r>
                  <a:rPr lang="ja-JP" altLang="en-US" sz="1600" dirty="0"/>
                  <a:t>のゼロクーポン債価格の間には以下の関係式が成立する．</a:t>
                </a:r>
                <a:endParaRPr lang="en-US" altLang="ja-JP" sz="16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𝔼</m:t>
                          </m:r>
                        </m:e>
                        <m:sub>
                          <m:r>
                            <a:rPr lang="en-US" altLang="ja-JP" sz="1600" b="0" i="1" smtClean="0">
                              <a:latin typeface="Cambria Math" panose="02040503050406030204" pitchFamily="18" charset="0"/>
                            </a:rPr>
                            <m:t>𝑡</m:t>
                          </m:r>
                        </m:sub>
                      </m:sSub>
                      <m:d>
                        <m:dPr>
                          <m:begChr m:val="["/>
                          <m:endChr m:val="]"/>
                          <m:ctrlPr>
                            <a:rPr lang="en-US" altLang="ja-JP" sz="1600" b="0" i="1" smtClean="0">
                              <a:latin typeface="Cambria Math" panose="02040503050406030204" pitchFamily="18" charset="0"/>
                            </a:rPr>
                          </m:ctrlPr>
                        </m:dPr>
                        <m:e>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m:t>
                                  </m:r>
                                  <m:r>
                                    <a:rPr lang="en-US" altLang="ja-JP" sz="1600" b="1" i="1">
                                      <a:latin typeface="Cambria Math" panose="02040503050406030204" pitchFamily="18" charset="0"/>
                                    </a:rPr>
                                    <m:t>𝑟</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e>
                              </m:d>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−1,</m:t>
                                  </m:r>
                                  <m:r>
                                    <a:rPr lang="en-US" altLang="ja-JP" sz="1600" i="1">
                                      <a:latin typeface="Cambria Math" panose="02040503050406030204" pitchFamily="18" charset="0"/>
                                    </a:rPr>
                                    <m:t>𝑡</m:t>
                                  </m:r>
                                  <m:r>
                                    <a:rPr lang="en-US" altLang="ja-JP" sz="1600" i="1">
                                      <a:latin typeface="Cambria Math" panose="02040503050406030204" pitchFamily="18" charset="0"/>
                                    </a:rPr>
                                    <m:t>+1</m:t>
                                  </m:r>
                                </m:sub>
                              </m:sSub>
                            </m:e>
                          </m:func>
                        </m:e>
                      </m:d>
                      <m:r>
                        <a:rPr lang="en-US" altLang="ja-JP" sz="1600" b="0" i="1" smtClean="0">
                          <a:latin typeface="Cambria Math" panose="02040503050406030204" pitchFamily="18" charset="0"/>
                        </a:rPr>
                        <m:t>.</m:t>
                      </m:r>
                    </m:oMath>
                  </m:oMathPara>
                </a14:m>
                <a:endParaRPr lang="en-US" altLang="ja-JP" sz="1600" dirty="0"/>
              </a:p>
              <a:p>
                <a:pPr marL="0" indent="0">
                  <a:buNone/>
                </a:pPr>
                <a:r>
                  <a:rPr lang="ja-JP" altLang="en-US" sz="1600" dirty="0"/>
                  <a:t>上式は，</a:t>
                </a:r>
                <a:r>
                  <a:rPr lang="en-US" altLang="ja-JP" sz="1600" dirty="0"/>
                  <a:t>(2-5)</a:t>
                </a:r>
                <a:r>
                  <a:rPr lang="ja-JP" altLang="en-US" sz="1600" dirty="0"/>
                  <a:t>式と</a:t>
                </a:r>
                <a:r>
                  <a:rPr lang="en-US" altLang="ja-JP" sz="1600" dirty="0"/>
                  <a:t>(2-6)</a:t>
                </a:r>
                <a:r>
                  <a:rPr lang="ja-JP" altLang="en-US" sz="1600" dirty="0"/>
                  <a:t>式より，具体的に以下のように計算される．ただし，ここでは簡易的に</a:t>
                </a:r>
                <a:r>
                  <a:rPr lang="en-US" altLang="ja-JP" sz="1600" dirty="0"/>
                  <a:t>(2-6)</a:t>
                </a:r>
                <a:r>
                  <a:rPr lang="ja-JP" altLang="en-US" sz="1600" dirty="0"/>
                  <a:t>式を以下で表現する．</a:t>
                </a:r>
                <a:endParaRPr lang="en-US" altLang="ja-JP" sz="1600" dirty="0"/>
              </a:p>
              <a:p>
                <a:pPr marL="0" indent="0">
                  <a:buNone/>
                </a:pPr>
                <a:r>
                  <a:rPr lang="en-US" altLang="ja-JP" sz="1600" dirty="0"/>
                  <a:t> </a:t>
                </a:r>
              </a:p>
              <a:p>
                <a:pPr marL="0" indent="0">
                  <a:buNone/>
                </a:pPr>
                <a14:m>
                  <m:oMathPara xmlns:m="http://schemas.openxmlformats.org/officeDocument/2006/math">
                    <m:oMathParaPr>
                      <m:jc m:val="center"/>
                    </m:oMathParaPr>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r>
                                    <a:rPr lang="en-US" altLang="ja-JP" sz="1600" b="1" i="1">
                                      <a:latin typeface="Cambria Math" panose="02040503050406030204" pitchFamily="18" charset="0"/>
                                    </a:rPr>
                                    <m:t>𝑟</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𝑃</m:t>
                                      </m:r>
                                    </m:e>
                                    <m:sub>
                                      <m:r>
                                        <a:rPr lang="en-US" altLang="ja-JP" sz="1600" i="1">
                                          <a:latin typeface="Cambria Math" panose="02040503050406030204" pitchFamily="18" charset="0"/>
                                        </a:rPr>
                                        <m:t>𝑛</m:t>
                                      </m:r>
                                      <m:r>
                                        <a:rPr lang="en-US" altLang="ja-JP" sz="1600" i="1">
                                          <a:latin typeface="Cambria Math" panose="02040503050406030204" pitchFamily="18" charset="0"/>
                                        </a:rPr>
                                        <m:t>−1,</m:t>
                                      </m:r>
                                      <m:r>
                                        <a:rPr lang="en-US" altLang="ja-JP" sz="1600" i="1">
                                          <a:latin typeface="Cambria Math" panose="02040503050406030204" pitchFamily="18" charset="0"/>
                                        </a:rPr>
                                        <m:t>𝑡</m:t>
                                      </m:r>
                                      <m:r>
                                        <a:rPr lang="en-US" altLang="ja-JP" sz="1600" i="1">
                                          <a:latin typeface="Cambria Math" panose="02040503050406030204" pitchFamily="18" charset="0"/>
                                        </a:rPr>
                                        <m:t>+1</m:t>
                                      </m:r>
                                    </m:sub>
                                  </m:sSub>
                                </m:e>
                              </m:d>
                            </m:e>
                          </m:func>
                        </m:e>
                      </m:d>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d>
                                    <m:dPr>
                                      <m:ctrlPr>
                                        <a:rPr lang="en-US" altLang="ja-JP" sz="1600" b="1" i="1" smtClean="0">
                                          <a:latin typeface="Cambria Math" panose="02040503050406030204" pitchFamily="18" charset="0"/>
                                        </a:rPr>
                                      </m:ctrlPr>
                                    </m:dPr>
                                    <m:e>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𝛿</m:t>
                                          </m:r>
                                        </m:e>
                                        <m:sub>
                                          <m:r>
                                            <a:rPr lang="en-US" altLang="ja-JP" sz="1600" b="0" i="1" smtClean="0">
                                              <a:latin typeface="Cambria Math" panose="02040503050406030204" pitchFamily="18" charset="0"/>
                                            </a:rPr>
                                            <m:t>0</m:t>
                                          </m:r>
                                        </m:sub>
                                      </m:sSub>
                                      <m:r>
                                        <a:rPr lang="en-US" altLang="ja-JP" sz="1600" b="1" i="1" smtClean="0">
                                          <a:latin typeface="Cambria Math" panose="02040503050406030204" pitchFamily="18" charset="0"/>
                                        </a:rPr>
                                        <m:t>+</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𝛿</m:t>
                                          </m:r>
                                        </m:e>
                                        <m:sub>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m:t>
                                          </m:r>
                                        </m:sup>
                                      </m:sSubSup>
                                      <m:r>
                                        <a:rPr lang="en-US" altLang="ja-JP" sz="1600" i="1" smtClean="0">
                                          <a:latin typeface="Cambria Math" panose="02040503050406030204" pitchFamily="18" charset="0"/>
                                        </a:rPr>
                                        <m:t>𝑥</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e>
                                  </m:d>
                                  <m:r>
                                    <a:rPr lang="en-US" altLang="ja-JP" sz="1600" i="1">
                                      <a:latin typeface="Cambria Math" panose="02040503050406030204" pitchFamily="18" charset="0"/>
                                    </a:rPr>
                                    <m:t>⋅</m:t>
                                  </m:r>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𝑎</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m:t>
                                              </m:r>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𝑏</m:t>
                                          </m:r>
                                          <m:sSup>
                                            <m:sSupPr>
                                              <m:ctrlPr>
                                                <a:rPr lang="en-US" altLang="ja-JP" sz="1600" b="0" i="1" smtClean="0">
                                                  <a:latin typeface="Cambria Math" panose="02040503050406030204" pitchFamily="18" charset="0"/>
                                                </a:rPr>
                                              </m:ctrlPr>
                                            </m:sSupPr>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m:t>
                                                  </m:r>
                                                </m:e>
                                              </m:d>
                                            </m:e>
                                            <m:sup>
                                              <m:r>
                                                <a:rPr lang="en-US" altLang="ja-JP" sz="1600" b="0" i="1" smtClean="0">
                                                  <a:latin typeface="Cambria Math" panose="02040503050406030204" pitchFamily="18" charset="0"/>
                                                </a:rPr>
                                                <m:t>′</m:t>
                                              </m:r>
                                            </m:sup>
                                          </m:sSup>
                                          <m:r>
                                            <a:rPr lang="en-US" altLang="ja-JP" sz="1600" b="0" i="1" smtClean="0">
                                              <a:latin typeface="Cambria Math" panose="02040503050406030204" pitchFamily="18" charset="0"/>
                                            </a:rPr>
                                            <m:t>𝑥</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+1</m:t>
                                              </m:r>
                                            </m:e>
                                          </m:d>
                                        </m:e>
                                      </m:d>
                                    </m:e>
                                  </m:func>
                                </m:e>
                              </m:d>
                            </m:e>
                          </m:func>
                        </m:e>
                      </m:d>
                    </m:oMath>
                  </m:oMathPara>
                </a14:m>
                <a:endParaRPr lang="en-US" altLang="ja-JP" sz="1600" dirty="0"/>
              </a:p>
              <a:p>
                <a:pPr marL="0" indent="0">
                  <a:buNone/>
                </a:pPr>
                <a14:m>
                  <m:oMathPara xmlns:m="http://schemas.openxmlformats.org/officeDocument/2006/math">
                    <m:oMathParaPr>
                      <m:jc m:val="center"/>
                    </m:oMathParaPr>
                    <m:oMath xmlns:m="http://schemas.openxmlformats.org/officeDocument/2006/math">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d>
                                    <m:dPr>
                                      <m:ctrlPr>
                                        <a:rPr lang="en-US" altLang="ja-JP" sz="1600" b="1"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𝛿</m:t>
                                          </m:r>
                                        </m:e>
                                        <m:sub>
                                          <m:r>
                                            <a:rPr lang="en-US" altLang="ja-JP" sz="1600" i="1">
                                              <a:latin typeface="Cambria Math" panose="02040503050406030204" pitchFamily="18" charset="0"/>
                                            </a:rPr>
                                            <m:t>0</m:t>
                                          </m:r>
                                        </m:sub>
                                      </m:sSub>
                                      <m:r>
                                        <a:rPr lang="en-US" altLang="ja-JP" sz="1600" b="1"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𝛿</m:t>
                                          </m:r>
                                        </m:e>
                                        <m:sub>
                                          <m:r>
                                            <a:rPr lang="en-US" altLang="ja-JP" sz="1600" i="1">
                                              <a:latin typeface="Cambria Math" panose="02040503050406030204" pitchFamily="18" charset="0"/>
                                            </a:rPr>
                                            <m:t>1</m:t>
                                          </m:r>
                                        </m:sub>
                                        <m:sup>
                                          <m:r>
                                            <a:rPr lang="en-US" altLang="ja-JP" sz="1600" i="1">
                                              <a:latin typeface="Cambria Math" panose="02040503050406030204" pitchFamily="18" charset="0"/>
                                            </a:rPr>
                                            <m:t>′</m:t>
                                          </m:r>
                                        </m:sup>
                                      </m:sSubSup>
                                      <m:r>
                                        <a:rPr lang="en-US" altLang="ja-JP" sz="1600" i="1" smtClean="0">
                                          <a:latin typeface="Cambria Math" panose="02040503050406030204" pitchFamily="18" charset="0"/>
                                        </a:rPr>
                                        <m:t>𝑥</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e>
                                  </m:d>
                                  <m:r>
                                    <a:rPr lang="en-US" altLang="ja-JP" sz="1600" i="1">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𝑎</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r>
                                            <a:rPr lang="en-US" altLang="ja-JP" sz="1600" i="1">
                                              <a:latin typeface="Cambria Math" panose="02040503050406030204" pitchFamily="18" charset="0"/>
                                            </a:rPr>
                                            <m:t>+</m:t>
                                          </m:r>
                                          <m:r>
                                            <a:rPr lang="en-US" altLang="ja-JP" sz="1600" i="1">
                                              <a:latin typeface="Cambria Math" panose="02040503050406030204" pitchFamily="18" charset="0"/>
                                            </a:rPr>
                                            <m:t>𝑏</m:t>
                                          </m:r>
                                          <m:sSup>
                                            <m:sSupPr>
                                              <m:ctrlPr>
                                                <a:rPr lang="en-US" altLang="ja-JP" sz="1600" i="1">
                                                  <a:latin typeface="Cambria Math" panose="02040503050406030204" pitchFamily="18" charset="0"/>
                                                </a:rPr>
                                              </m:ctrlPr>
                                            </m:sSupPr>
                                            <m:e>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e>
                                            <m:sup>
                                              <m:r>
                                                <a:rPr lang="en-US" altLang="ja-JP" sz="1600" i="1">
                                                  <a:latin typeface="Cambria Math" panose="02040503050406030204" pitchFamily="18" charset="0"/>
                                                </a:rPr>
                                                <m:t>′</m:t>
                                              </m:r>
                                            </m:sup>
                                          </m:sSup>
                                          <m:d>
                                            <m:dPr>
                                              <m:ctrlPr>
                                                <a:rPr lang="en-US" altLang="ja-JP" sz="1600" i="1" smtClean="0">
                                                  <a:latin typeface="Cambria Math" panose="02040503050406030204" pitchFamily="18" charset="0"/>
                                                </a:rPr>
                                              </m:ctrlPr>
                                            </m:dPr>
                                            <m:e>
                                              <m:r>
                                                <a:rPr lang="en-US" altLang="ja-JP" sz="1600" b="1" i="1">
                                                  <a:latin typeface="Cambria Math" panose="02040503050406030204" pitchFamily="18" charset="0"/>
                                                </a:rPr>
                                                <m:t>𝐾𝑥</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r>
                                                <a:rPr lang="en-US" altLang="ja-JP" sz="1600" b="1" i="1">
                                                  <a:latin typeface="Cambria Math" panose="02040503050406030204" pitchFamily="18" charset="0"/>
                                                </a:rPr>
                                                <m:t>+</m:t>
                                              </m:r>
                                              <m:r>
                                                <m:rPr>
                                                  <m:sty m:val="p"/>
                                                </m:rPr>
                                                <a:rPr lang="en-US" altLang="ja-JP" sz="1600" b="1">
                                                  <a:latin typeface="Cambria Math" panose="02040503050406030204" pitchFamily="18" charset="0"/>
                                                </a:rPr>
                                                <m:t>Σ</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𝜖</m:t>
                                                  </m:r>
                                                </m:e>
                                                <m:sub>
                                                  <m:r>
                                                    <a:rPr lang="en-US" altLang="ja-JP" sz="1600" i="1">
                                                      <a:latin typeface="Cambria Math" panose="02040503050406030204" pitchFamily="18" charset="0"/>
                                                    </a:rPr>
                                                    <m:t>𝑡</m:t>
                                                  </m:r>
                                                  <m:r>
                                                    <a:rPr lang="en-US" altLang="ja-JP" sz="1600" i="1">
                                                      <a:latin typeface="Cambria Math" panose="02040503050406030204" pitchFamily="18" charset="0"/>
                                                    </a:rPr>
                                                    <m:t>+1</m:t>
                                                  </m:r>
                                                </m:sub>
                                              </m:sSub>
                                            </m:e>
                                          </m:d>
                                        </m:e>
                                      </m:d>
                                    </m:e>
                                  </m:func>
                                </m:e>
                              </m:d>
                            </m:e>
                          </m:func>
                        </m:e>
                      </m:d>
                    </m:oMath>
                  </m:oMathPara>
                </a14:m>
                <a:endParaRPr lang="en-US" altLang="ja-JP" sz="1600" dirty="0"/>
              </a:p>
              <a:p>
                <a:pPr marL="0" indent="0">
                  <a:buNone/>
                </a:pPr>
                <a14:m>
                  <m:oMathPara xmlns:m="http://schemas.openxmlformats.org/officeDocument/2006/math">
                    <m:oMathParaPr>
                      <m:jc m:val="center"/>
                    </m:oMathParaPr>
                    <m:oMath xmlns:m="http://schemas.openxmlformats.org/officeDocument/2006/math">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𝔼</m:t>
                          </m:r>
                        </m:e>
                        <m:sub>
                          <m:r>
                            <a:rPr lang="en-US" altLang="ja-JP" sz="1600" i="1">
                              <a:latin typeface="Cambria Math" panose="02040503050406030204" pitchFamily="18" charset="0"/>
                            </a:rPr>
                            <m:t>𝑡</m:t>
                          </m:r>
                        </m:sub>
                      </m:sSub>
                      <m:d>
                        <m:dPr>
                          <m:begChr m:val="["/>
                          <m:endChr m:val="]"/>
                          <m:ctrlPr>
                            <a:rPr lang="en-US" altLang="ja-JP" sz="1600" i="1">
                              <a:latin typeface="Cambria Math" panose="02040503050406030204" pitchFamily="18" charset="0"/>
                            </a:rPr>
                          </m:ctrlPr>
                        </m:dP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𝛿</m:t>
                                      </m:r>
                                    </m:e>
                                    <m:sub>
                                      <m:r>
                                        <a:rPr lang="en-US" altLang="ja-JP" sz="1600" i="1">
                                          <a:latin typeface="Cambria Math" panose="02040503050406030204" pitchFamily="18" charset="0"/>
                                        </a:rPr>
                                        <m:t>0</m:t>
                                      </m:r>
                                    </m:sub>
                                  </m:sSub>
                                  <m:r>
                                    <a:rPr lang="en-US" altLang="ja-JP" sz="1600" b="0" i="1" smtClean="0">
                                      <a:latin typeface="Cambria Math" panose="02040503050406030204" pitchFamily="18" charset="0"/>
                                    </a:rPr>
                                    <m:t>+</m:t>
                                  </m:r>
                                  <m:r>
                                    <a:rPr lang="en-US" altLang="ja-JP" sz="1600" i="1">
                                      <a:latin typeface="Cambria Math" panose="02040503050406030204" pitchFamily="18" charset="0"/>
                                    </a:rPr>
                                    <m:t>𝑎</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𝑛</m:t>
                                      </m:r>
                                      <m:r>
                                        <a:rPr lang="en-US" altLang="ja-JP" sz="1600" i="1">
                                          <a:latin typeface="Cambria Math" panose="02040503050406030204" pitchFamily="18" charset="0"/>
                                        </a:rPr>
                                        <m:t>−1</m:t>
                                      </m:r>
                                    </m:e>
                                  </m:d>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1</m:t>
                                      </m:r>
                                    </m:num>
                                    <m:den>
                                      <m:r>
                                        <a:rPr lang="en-US" altLang="ja-JP" sz="1600" b="0" i="1" smtClean="0">
                                          <a:latin typeface="Cambria Math" panose="02040503050406030204" pitchFamily="18" charset="0"/>
                                        </a:rPr>
                                        <m:t>2</m:t>
                                      </m:r>
                                    </m:den>
                                  </m:f>
                                  <m:r>
                                    <a:rPr lang="en-US" altLang="ja-JP" sz="1600" b="0" i="1" smtClean="0">
                                      <a:latin typeface="Cambria Math" panose="02040503050406030204" pitchFamily="18" charset="0"/>
                                    </a:rPr>
                                    <m:t>𝑏</m:t>
                                  </m:r>
                                  <m:sSup>
                                    <m:sSupPr>
                                      <m:ctrlPr>
                                        <a:rPr lang="en-US" altLang="ja-JP" sz="1600" b="0" i="1" smtClean="0">
                                          <a:latin typeface="Cambria Math" panose="02040503050406030204" pitchFamily="18" charset="0"/>
                                        </a:rPr>
                                      </m:ctrlPr>
                                    </m:sSupPr>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m:t>
                                          </m:r>
                                        </m:e>
                                      </m:d>
                                    </m:e>
                                    <m:sup>
                                      <m:r>
                                        <a:rPr lang="en-US" altLang="ja-JP" sz="1600" b="0" i="1" smtClean="0">
                                          <a:latin typeface="Cambria Math" panose="02040503050406030204" pitchFamily="18" charset="0"/>
                                        </a:rPr>
                                        <m:t>′</m:t>
                                      </m:r>
                                    </m:sup>
                                  </m:sSup>
                                  <m:r>
                                    <m:rPr>
                                      <m:sty m:val="p"/>
                                    </m:rPr>
                                    <a:rPr lang="en-US" altLang="ja-JP" sz="1600" b="0" i="0" smtClean="0">
                                      <a:latin typeface="Cambria Math" panose="02040503050406030204" pitchFamily="18" charset="0"/>
                                    </a:rPr>
                                    <m:t>Σ</m:t>
                                  </m:r>
                                  <m:sSup>
                                    <m:sSupPr>
                                      <m:ctrlPr>
                                        <a:rPr lang="en-US" altLang="ja-JP" sz="1600" b="0" i="1" smtClean="0">
                                          <a:latin typeface="Cambria Math" panose="02040503050406030204" pitchFamily="18" charset="0"/>
                                        </a:rPr>
                                      </m:ctrlPr>
                                    </m:sSupPr>
                                    <m:e>
                                      <m:r>
                                        <m:rPr>
                                          <m:sty m:val="p"/>
                                        </m:rPr>
                                        <a:rPr lang="en-US" altLang="ja-JP" sz="1600">
                                          <a:latin typeface="Cambria Math" panose="02040503050406030204" pitchFamily="18" charset="0"/>
                                        </a:rPr>
                                        <m:t>Σ</m:t>
                                      </m:r>
                                    </m:e>
                                    <m:sup>
                                      <m:r>
                                        <a:rPr lang="en-US" altLang="ja-JP" sz="1600" b="0" i="1" smtClean="0">
                                          <a:latin typeface="Cambria Math" panose="02040503050406030204" pitchFamily="18" charset="0"/>
                                        </a:rPr>
                                        <m:t>′</m:t>
                                      </m:r>
                                    </m:sup>
                                  </m:sSup>
                                  <m:r>
                                    <a:rPr lang="en-US" altLang="ja-JP" sz="1600" b="0" i="1" smtClean="0">
                                      <a:latin typeface="Cambria Math" panose="02040503050406030204" pitchFamily="18" charset="0"/>
                                    </a:rPr>
                                    <m:t>𝑏</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𝑛</m:t>
                                      </m:r>
                                      <m:r>
                                        <a:rPr lang="en-US" altLang="ja-JP" sz="1600" b="0" i="1" smtClean="0">
                                          <a:latin typeface="Cambria Math" panose="02040503050406030204" pitchFamily="18" charset="0"/>
                                        </a:rPr>
                                        <m:t>−1</m:t>
                                      </m:r>
                                    </m:e>
                                  </m:d>
                                </m:e>
                              </m:d>
                            </m:e>
                          </m:func>
                          <m:r>
                            <a:rPr lang="en-US" altLang="ja-JP" sz="1600" i="1">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exp</m:t>
                              </m:r>
                            </m:fName>
                            <m:e>
                              <m:d>
                                <m:dPr>
                                  <m:ctrlPr>
                                    <a:rPr lang="en-US" altLang="ja-JP" sz="1600" i="1">
                                      <a:latin typeface="Cambria Math" panose="02040503050406030204" pitchFamily="18" charset="0"/>
                                    </a:rPr>
                                  </m:ctrlPr>
                                </m:dPr>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𝛿</m:t>
                                          </m:r>
                                        </m:e>
                                        <m:sub>
                                          <m:r>
                                            <a:rPr lang="en-US" altLang="ja-JP" sz="1600" i="1">
                                              <a:latin typeface="Cambria Math" panose="02040503050406030204" pitchFamily="18" charset="0"/>
                                            </a:rPr>
                                            <m:t>1</m:t>
                                          </m:r>
                                        </m:sub>
                                        <m:sup>
                                          <m:r>
                                            <a:rPr lang="en-US" altLang="ja-JP" sz="1600" i="1">
                                              <a:latin typeface="Cambria Math" panose="02040503050406030204" pitchFamily="18" charset="0"/>
                                            </a:rPr>
                                            <m:t>′</m:t>
                                          </m:r>
                                        </m:sup>
                                      </m:sSubSup>
                                      <m:r>
                                        <a:rPr lang="en-US" altLang="ja-JP" sz="1600" b="1" i="1">
                                          <a:latin typeface="Cambria Math" panose="02040503050406030204" pitchFamily="18" charset="0"/>
                                        </a:rPr>
                                        <m:t>+</m:t>
                                      </m:r>
                                      <m:r>
                                        <a:rPr lang="en-US" altLang="ja-JP" sz="1600" b="1" i="1">
                                          <a:latin typeface="Cambria Math" panose="02040503050406030204" pitchFamily="18" charset="0"/>
                                        </a:rPr>
                                        <m:t>𝐾</m:t>
                                      </m:r>
                                    </m:e>
                                  </m:d>
                                  <m:r>
                                    <a:rPr lang="en-US" altLang="ja-JP" sz="1600" b="1" i="1">
                                      <a:latin typeface="Cambria Math" panose="02040503050406030204" pitchFamily="18" charset="0"/>
                                    </a:rPr>
                                    <m:t>𝑥</m:t>
                                  </m:r>
                                  <m:d>
                                    <m:dPr>
                                      <m:ctrlPr>
                                        <a:rPr lang="ja-JP" altLang="ja-JP" sz="1600" b="1" i="1">
                                          <a:latin typeface="Cambria Math" panose="02040503050406030204" pitchFamily="18" charset="0"/>
                                        </a:rPr>
                                      </m:ctrlPr>
                                    </m:dPr>
                                    <m:e>
                                      <m:r>
                                        <a:rPr lang="en-US" altLang="ja-JP" sz="1600" b="1" i="1">
                                          <a:latin typeface="Cambria Math" panose="02040503050406030204" pitchFamily="18" charset="0"/>
                                        </a:rPr>
                                        <m:t>𝑡</m:t>
                                      </m:r>
                                    </m:e>
                                  </m:d>
                                </m:e>
                              </m:d>
                            </m:e>
                          </m:func>
                        </m:e>
                      </m:d>
                      <m:r>
                        <a:rPr lang="en-US" altLang="ja-JP" sz="1600" b="0" i="1" smtClean="0">
                          <a:latin typeface="Cambria Math" panose="02040503050406030204" pitchFamily="18" charset="0"/>
                        </a:rPr>
                        <m:t>.</m:t>
                      </m:r>
                    </m:oMath>
                  </m:oMathPara>
                </a14:m>
                <a:endParaRPr lang="en-US" altLang="ja-JP" sz="1600" dirty="0"/>
              </a:p>
              <a:p>
                <a:pPr marL="0" indent="0">
                  <a:buNone/>
                </a:pPr>
                <a:r>
                  <a:rPr lang="ja-JP" altLang="en-US" sz="1600" dirty="0"/>
                  <a:t>したがって，係数を比較することで以下が得られる．</a:t>
                </a:r>
                <a:endParaRPr lang="en-US" altLang="ja-JP" sz="1600" dirty="0"/>
              </a:p>
              <a:p>
                <a:pPr marL="0" indent="0">
                  <a:buNone/>
                </a:pPr>
                <a14:m>
                  <m:oMathPara xmlns:m="http://schemas.openxmlformats.org/officeDocument/2006/math">
                    <m:oMathParaPr>
                      <m:jc m:val="centerGroup"/>
                    </m:oMathParaPr>
                    <m:oMath xmlns:m="http://schemas.openxmlformats.org/officeDocument/2006/math">
                      <m:r>
                        <a:rPr lang="en-US" altLang="ja-JP" sz="1600" b="0" i="1" dirty="0" smtClean="0">
                          <a:latin typeface="Cambria Math" panose="02040503050406030204" pitchFamily="18" charset="0"/>
                        </a:rPr>
                        <m:t>𝑏</m:t>
                      </m:r>
                      <m:d>
                        <m:dPr>
                          <m:ctrlPr>
                            <a:rPr lang="en-US" altLang="ja-JP" sz="1600" b="0" i="1" dirty="0" smtClean="0">
                              <a:latin typeface="Cambria Math" panose="02040503050406030204" pitchFamily="18" charset="0"/>
                            </a:rPr>
                          </m:ctrlPr>
                        </m:dPr>
                        <m:e>
                          <m:r>
                            <a:rPr lang="en-US" altLang="ja-JP" sz="1600" b="0" i="1" dirty="0" smtClean="0">
                              <a:latin typeface="Cambria Math" panose="02040503050406030204" pitchFamily="18" charset="0"/>
                            </a:rPr>
                            <m:t>𝑛</m:t>
                          </m:r>
                          <m:r>
                            <a:rPr lang="en-US" altLang="ja-JP" sz="1600" b="0" i="1" dirty="0" smtClean="0">
                              <a:latin typeface="Cambria Math" panose="02040503050406030204" pitchFamily="18" charset="0"/>
                            </a:rPr>
                            <m:t>−1</m:t>
                          </m:r>
                        </m:e>
                      </m:d>
                      <m:r>
                        <a:rPr lang="en-US" altLang="ja-JP" sz="1600" b="0" i="1" dirty="0" smtClean="0">
                          <a:latin typeface="Cambria Math" panose="02040503050406030204" pitchFamily="18" charset="0"/>
                        </a:rPr>
                        <m:t>=</m:t>
                      </m:r>
                    </m:oMath>
                  </m:oMathPara>
                </a14:m>
                <a:endParaRPr lang="en-US" altLang="ja-JP" sz="1600" dirty="0"/>
              </a:p>
              <a:p>
                <a:pPr marL="0" indent="0">
                  <a:buNone/>
                </a:pPr>
                <a:endParaRPr lang="en-US" altLang="ja-JP" sz="1600" dirty="0"/>
              </a:p>
            </p:txBody>
          </p:sp>
        </mc:Choice>
        <mc:Fallback>
          <p:sp>
            <p:nvSpPr>
              <p:cNvPr id="3" name="コンテンツ プレースホルダー 2">
                <a:extLst>
                  <a:ext uri="{FF2B5EF4-FFF2-40B4-BE49-F238E27FC236}">
                    <a16:creationId xmlns:a16="http://schemas.microsoft.com/office/drawing/2014/main" id="{81EAB9A5-56E0-E658-3384-0AB45B9D438A}"/>
                  </a:ext>
                </a:extLst>
              </p:cNvPr>
              <p:cNvSpPr>
                <a:spLocks noGrp="1" noRot="1" noChangeAspect="1" noMove="1" noResize="1" noEditPoints="1" noAdjustHandles="1" noChangeArrowheads="1" noChangeShapeType="1" noTextEdit="1"/>
              </p:cNvSpPr>
              <p:nvPr>
                <p:ph idx="1"/>
              </p:nvPr>
            </p:nvSpPr>
            <p:spPr>
              <a:blipFill>
                <a:blip r:embed="rId2"/>
                <a:stretch>
                  <a:fillRect l="-20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412AB41-56AA-EF8E-1F69-2D9582F53C2C}"/>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863F76C7-7E53-3ADD-39AA-9D2DFAEC7953}"/>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CE0C56F4-9ABC-909A-A00D-BA821A255F67}"/>
              </a:ext>
            </a:extLst>
          </p:cNvPr>
          <p:cNvSpPr>
            <a:spLocks noGrp="1"/>
          </p:cNvSpPr>
          <p:nvPr>
            <p:ph type="sldNum" sz="quarter" idx="12"/>
          </p:nvPr>
        </p:nvSpPr>
        <p:spPr/>
        <p:txBody>
          <a:bodyPr/>
          <a:lstStyle/>
          <a:p>
            <a:fld id="{6A08F1E3-4537-4A28-BBC1-BB8FB2459995}" type="slidenum">
              <a:rPr lang="ja-JP" altLang="en-US" smtClean="0"/>
              <a:pPr/>
              <a:t>11</a:t>
            </a:fld>
            <a:endParaRPr lang="ja-JP" altLang="en-US"/>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3CA0938F-1E9F-BCFD-4DFA-D44A121C00F6}"/>
                  </a:ext>
                </a:extLst>
              </p:cNvPr>
              <p:cNvGraphicFramePr>
                <a:graphicFrameLocks noGrp="1"/>
              </p:cNvGraphicFramePr>
              <p:nvPr>
                <p:extLst>
                  <p:ext uri="{D42A27DB-BD31-4B8C-83A1-F6EECF244321}">
                    <p14:modId xmlns:p14="http://schemas.microsoft.com/office/powerpoint/2010/main" val="2178074283"/>
                  </p:ext>
                </p:extLst>
              </p:nvPr>
            </p:nvGraphicFramePr>
            <p:xfrm>
              <a:off x="303400" y="2660894"/>
              <a:ext cx="11585196" cy="24384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600" b="1" i="1" kern="1200" smtClean="0">
                                    <a:solidFill>
                                      <a:schemeClr val="tx1"/>
                                    </a:solidFill>
                                    <a:effectLst/>
                                    <a:latin typeface="Cambria Math" panose="02040503050406030204" pitchFamily="18" charset="0"/>
                                    <a:ea typeface="+mn-ea"/>
                                    <a:cs typeface="+mn-cs"/>
                                  </a:rPr>
                                  <m:t>𝑥</m:t>
                                </m:r>
                                <m:d>
                                  <m:dPr>
                                    <m:ctrlPr>
                                      <a:rPr kumimoji="1" lang="ja-JP" altLang="ja-JP" sz="1600" b="1" i="1" kern="1200">
                                        <a:solidFill>
                                          <a:schemeClr val="tx1"/>
                                        </a:solidFill>
                                        <a:effectLst/>
                                        <a:latin typeface="Cambria Math" panose="02040503050406030204" pitchFamily="18" charset="0"/>
                                        <a:ea typeface="+mn-ea"/>
                                        <a:cs typeface="+mn-cs"/>
                                      </a:rPr>
                                    </m:ctrlPr>
                                  </m:dPr>
                                  <m:e>
                                    <m:r>
                                      <a:rPr kumimoji="1" lang="en-US" altLang="ja-JP" sz="1600" b="1" i="1" kern="1200">
                                        <a:solidFill>
                                          <a:schemeClr val="tx1"/>
                                        </a:solidFill>
                                        <a:effectLst/>
                                        <a:latin typeface="Cambria Math" panose="02040503050406030204" pitchFamily="18" charset="0"/>
                                        <a:ea typeface="+mn-ea"/>
                                        <a:cs typeface="+mn-cs"/>
                                      </a:rPr>
                                      <m:t>𝑡</m:t>
                                    </m:r>
                                    <m:r>
                                      <a:rPr kumimoji="1" lang="en-US" altLang="ja-JP" sz="1600" b="1" i="1" kern="1200" smtClean="0">
                                        <a:solidFill>
                                          <a:schemeClr val="tx1"/>
                                        </a:solidFill>
                                        <a:effectLst/>
                                        <a:latin typeface="Cambria Math" panose="02040503050406030204" pitchFamily="18" charset="0"/>
                                        <a:ea typeface="+mn-ea"/>
                                        <a:cs typeface="+mn-cs"/>
                                      </a:rPr>
                                      <m:t>+</m:t>
                                    </m:r>
                                    <m:r>
                                      <a:rPr kumimoji="1" lang="en-US" altLang="ja-JP" sz="1600" b="0" i="1" kern="1200" smtClean="0">
                                        <a:solidFill>
                                          <a:schemeClr val="tx1"/>
                                        </a:solidFill>
                                        <a:effectLst/>
                                        <a:latin typeface="Cambria Math" panose="02040503050406030204" pitchFamily="18" charset="0"/>
                                        <a:ea typeface="+mn-ea"/>
                                        <a:cs typeface="+mn-cs"/>
                                      </a:rPr>
                                      <m:t>1</m:t>
                                    </m:r>
                                  </m:e>
                                </m:d>
                                <m:r>
                                  <a:rPr kumimoji="1" lang="en-US" altLang="ja-JP" sz="1600" b="1" i="1" kern="1200">
                                    <a:solidFill>
                                      <a:schemeClr val="tx1"/>
                                    </a:solidFill>
                                    <a:effectLst/>
                                    <a:latin typeface="Cambria Math" panose="02040503050406030204" pitchFamily="18" charset="0"/>
                                    <a:ea typeface="+mn-ea"/>
                                    <a:cs typeface="+mn-cs"/>
                                  </a:rPr>
                                  <m:t>=</m:t>
                                </m:r>
                                <m:r>
                                  <a:rPr kumimoji="1" lang="en-US" altLang="ja-JP" sz="1600" b="1" i="1" kern="1200">
                                    <a:solidFill>
                                      <a:schemeClr val="tx1"/>
                                    </a:solidFill>
                                    <a:effectLst/>
                                    <a:latin typeface="Cambria Math" panose="02040503050406030204" pitchFamily="18" charset="0"/>
                                    <a:ea typeface="+mn-ea"/>
                                    <a:cs typeface="+mn-cs"/>
                                  </a:rPr>
                                  <m:t>𝐾𝑥</m:t>
                                </m:r>
                                <m:d>
                                  <m:dPr>
                                    <m:ctrlPr>
                                      <a:rPr kumimoji="1" lang="ja-JP" altLang="ja-JP" sz="1600" b="1" i="1" kern="1200">
                                        <a:solidFill>
                                          <a:schemeClr val="tx1"/>
                                        </a:solidFill>
                                        <a:effectLst/>
                                        <a:latin typeface="Cambria Math" panose="02040503050406030204" pitchFamily="18" charset="0"/>
                                        <a:ea typeface="+mn-ea"/>
                                        <a:cs typeface="+mn-cs"/>
                                      </a:rPr>
                                    </m:ctrlPr>
                                  </m:dPr>
                                  <m:e>
                                    <m:r>
                                      <a:rPr kumimoji="1" lang="en-US" altLang="ja-JP" sz="1600" b="1" i="1" kern="1200">
                                        <a:solidFill>
                                          <a:schemeClr val="tx1"/>
                                        </a:solidFill>
                                        <a:effectLst/>
                                        <a:latin typeface="Cambria Math" panose="02040503050406030204" pitchFamily="18" charset="0"/>
                                        <a:ea typeface="+mn-ea"/>
                                        <a:cs typeface="+mn-cs"/>
                                      </a:rPr>
                                      <m:t>𝑡</m:t>
                                    </m:r>
                                  </m:e>
                                </m:d>
                                <m:r>
                                  <a:rPr kumimoji="1" lang="en-US" altLang="ja-JP" sz="1600" b="1" i="1" kern="1200">
                                    <a:solidFill>
                                      <a:schemeClr val="tx1"/>
                                    </a:solidFill>
                                    <a:effectLst/>
                                    <a:latin typeface="Cambria Math" panose="02040503050406030204" pitchFamily="18" charset="0"/>
                                    <a:ea typeface="+mn-ea"/>
                                    <a:cs typeface="+mn-cs"/>
                                  </a:rPr>
                                  <m:t>+</m:t>
                                </m:r>
                                <m:r>
                                  <m:rPr>
                                    <m:sty m:val="p"/>
                                  </m:rPr>
                                  <a:rPr kumimoji="1" lang="en-US" altLang="ja-JP" sz="1600" b="1" kern="1200">
                                    <a:solidFill>
                                      <a:schemeClr val="tx1"/>
                                    </a:solidFill>
                                    <a:effectLst/>
                                    <a:latin typeface="Cambria Math" panose="02040503050406030204" pitchFamily="18" charset="0"/>
                                    <a:ea typeface="+mn-ea"/>
                                    <a:cs typeface="+mn-cs"/>
                                  </a:rPr>
                                  <m:t>Σ</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𝜖</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+1</m:t>
                                    </m:r>
                                  </m:sub>
                                </m:sSub>
                                <m:r>
                                  <a:rPr kumimoji="1" lang="en-US" altLang="ja-JP" sz="1600" b="1" i="1" kern="1200" smtClean="0">
                                    <a:solidFill>
                                      <a:schemeClr val="tx1"/>
                                    </a:solidFill>
                                    <a:effectLst/>
                                    <a:latin typeface="Cambria Math" panose="02040503050406030204" pitchFamily="18" charset="0"/>
                                    <a:ea typeface="+mn-ea"/>
                                    <a:cs typeface="+mn-cs"/>
                                  </a:rPr>
                                  <m:t>.</m:t>
                                </m:r>
                              </m:oMath>
                            </m:oMathPara>
                          </a14:m>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(2-5)’</a:t>
                          </a: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Choice>
        <mc:Fallback xmlns="">
          <p:graphicFrame>
            <p:nvGraphicFramePr>
              <p:cNvPr id="9" name="表 8">
                <a:extLst>
                  <a:ext uri="{FF2B5EF4-FFF2-40B4-BE49-F238E27FC236}">
                    <a16:creationId xmlns:a16="http://schemas.microsoft.com/office/drawing/2014/main" id="{3CA0938F-1E9F-BCFD-4DFA-D44A121C00F6}"/>
                  </a:ext>
                </a:extLst>
              </p:cNvPr>
              <p:cNvGraphicFramePr>
                <a:graphicFrameLocks noGrp="1"/>
              </p:cNvGraphicFramePr>
              <p:nvPr>
                <p:extLst>
                  <p:ext uri="{D42A27DB-BD31-4B8C-83A1-F6EECF244321}">
                    <p14:modId xmlns:p14="http://schemas.microsoft.com/office/powerpoint/2010/main" val="2178074283"/>
                  </p:ext>
                </p:extLst>
              </p:nvPr>
            </p:nvGraphicFramePr>
            <p:xfrm>
              <a:off x="303400" y="2660894"/>
              <a:ext cx="11585196" cy="24384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4080713078"/>
                        </a:ext>
                      </a:extLst>
                    </a:gridCol>
                    <a:gridCol w="1381670">
                      <a:extLst>
                        <a:ext uri="{9D8B030D-6E8A-4147-A177-3AD203B41FA5}">
                          <a16:colId xmlns:a16="http://schemas.microsoft.com/office/drawing/2014/main" val="846439195"/>
                        </a:ext>
                      </a:extLst>
                    </a:gridCol>
                  </a:tblGrid>
                  <a:tr h="243840">
                    <a:tc>
                      <a:txBody>
                        <a:bodyPr/>
                        <a:lstStyle/>
                        <a:p>
                          <a:endParaRPr lang="ja-JP"/>
                        </a:p>
                      </a:txBody>
                      <a:tcPr marL="68580" marR="68580" marT="0" marB="0">
                        <a:blipFill>
                          <a:blip r:embed="rId3"/>
                          <a:stretch>
                            <a:fillRect l="-60" t="-14634" r="-13791" b="-36585"/>
                          </a:stretch>
                        </a:blipFill>
                      </a:tcPr>
                    </a:tc>
                    <a:tc>
                      <a:txBody>
                        <a:bodyPr/>
                        <a:lstStyle/>
                        <a:p>
                          <a:pPr indent="133350" algn="ctr"/>
                          <a:r>
                            <a:rPr lang="en-US" alt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(2-5)’</a:t>
                          </a:r>
                          <a:endParaRPr lang="ja-JP" sz="14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06585220"/>
                      </a:ext>
                    </a:extLst>
                  </a:tr>
                </a:tbl>
              </a:graphicData>
            </a:graphic>
          </p:graphicFrame>
        </mc:Fallback>
      </mc:AlternateContent>
    </p:spTree>
    <p:extLst>
      <p:ext uri="{BB962C8B-B14F-4D97-AF65-F5344CB8AC3E}">
        <p14:creationId xmlns:p14="http://schemas.microsoft.com/office/powerpoint/2010/main" val="403515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99C7E28D-6E09-D961-41AF-7C749D67BA3A}"/>
                  </a:ext>
                </a:extLst>
              </p:cNvPr>
              <p:cNvSpPr>
                <a:spLocks noGrp="1"/>
              </p:cNvSpPr>
              <p:nvPr>
                <p:ph type="title"/>
              </p:nvPr>
            </p:nvSpPr>
            <p:spPr/>
            <p:txBody>
              <a:bodyPr/>
              <a:lstStyle/>
              <a:p>
                <a:r>
                  <a:rPr lang="en-US" altLang="ja-JP" dirty="0"/>
                  <a:t>Appendix. </a:t>
                </a:r>
                <a:r>
                  <a:rPr kumimoji="1" lang="en-US" altLang="ja-JP" dirty="0" err="1"/>
                  <a:t>Duffee</a:t>
                </a:r>
                <a:r>
                  <a:rPr kumimoji="1" lang="en-US" altLang="ja-JP" dirty="0"/>
                  <a:t> (2002) </a:t>
                </a:r>
                <a:r>
                  <a:rPr kumimoji="1" lang="ja-JP" altLang="en-US" dirty="0"/>
                  <a:t>における</a:t>
                </a:r>
                <a14:m>
                  <m:oMath xmlns:m="http://schemas.openxmlformats.org/officeDocument/2006/math">
                    <m:r>
                      <a:rPr kumimoji="1" lang="en-US" altLang="ja-JP" b="0" i="1" smtClean="0">
                        <a:latin typeface="Cambria Math" panose="02040503050406030204" pitchFamily="18" charset="0"/>
                      </a:rPr>
                      <m:t>𝐸</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0</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m:t>
                        </m:r>
                      </m:e>
                    </m:d>
                    <m:r>
                      <a:rPr lang="ja-JP" altLang="en-US" i="1">
                        <a:latin typeface="Cambria Math" panose="02040503050406030204" pitchFamily="18" charset="0"/>
                      </a:rPr>
                      <m:t>モデル</m:t>
                    </m:r>
                  </m:oMath>
                </a14:m>
                <a:endParaRPr kumimoji="1" lang="ja-JP" altLang="en-US" dirty="0"/>
              </a:p>
            </p:txBody>
          </p:sp>
        </mc:Choice>
        <mc:Fallback xmlns="">
          <p:sp>
            <p:nvSpPr>
              <p:cNvPr id="2" name="タイトル 1">
                <a:extLst>
                  <a:ext uri="{FF2B5EF4-FFF2-40B4-BE49-F238E27FC236}">
                    <a16:creationId xmlns:a16="http://schemas.microsoft.com/office/drawing/2014/main" id="{99C7E28D-6E09-D961-41AF-7C749D67BA3A}"/>
                  </a:ext>
                </a:extLst>
              </p:cNvPr>
              <p:cNvSpPr>
                <a:spLocks noGrp="1" noRot="1" noChangeAspect="1" noMove="1" noResize="1" noEditPoints="1" noAdjustHandles="1" noChangeArrowheads="1" noChangeShapeType="1" noTextEdit="1"/>
              </p:cNvSpPr>
              <p:nvPr>
                <p:ph type="title"/>
              </p:nvPr>
            </p:nvSpPr>
            <p:spPr>
              <a:blipFill>
                <a:blip r:embed="rId2"/>
                <a:stretch>
                  <a:fillRect l="-1368" t="-38667" b="-5333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B430D8C-0B60-4975-D3D0-0F635F54D33F}"/>
              </a:ext>
            </a:extLst>
          </p:cNvPr>
          <p:cNvSpPr>
            <a:spLocks noGrp="1"/>
          </p:cNvSpPr>
          <p:nvPr>
            <p:ph idx="1"/>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8D367263-9C81-2298-D170-17A917EC098D}"/>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dirty="0"/>
          </a:p>
        </p:txBody>
      </p:sp>
      <p:sp>
        <p:nvSpPr>
          <p:cNvPr id="5" name="フッター プレースホルダー 4">
            <a:extLst>
              <a:ext uri="{FF2B5EF4-FFF2-40B4-BE49-F238E27FC236}">
                <a16:creationId xmlns:a16="http://schemas.microsoft.com/office/drawing/2014/main" id="{D104D972-80A9-E38C-DDD7-9A1340A890FA}"/>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4AD0C1F5-4588-3774-0A0F-8FB53DC65609}"/>
              </a:ext>
            </a:extLst>
          </p:cNvPr>
          <p:cNvSpPr>
            <a:spLocks noGrp="1"/>
          </p:cNvSpPr>
          <p:nvPr>
            <p:ph type="sldNum" sz="quarter" idx="12"/>
          </p:nvPr>
        </p:nvSpPr>
        <p:spPr/>
        <p:txBody>
          <a:bodyPr/>
          <a:lstStyle/>
          <a:p>
            <a:fld id="{6A08F1E3-4537-4A28-BBC1-BB8FB2459995}" type="slidenum">
              <a:rPr lang="ja-JP" altLang="en-US" smtClean="0"/>
              <a:pPr/>
              <a:t>12</a:t>
            </a:fld>
            <a:endParaRPr lang="ja-JP" altLang="en-US"/>
          </a:p>
        </p:txBody>
      </p:sp>
      <p:pic>
        <p:nvPicPr>
          <p:cNvPr id="8" name="図 7">
            <a:extLst>
              <a:ext uri="{FF2B5EF4-FFF2-40B4-BE49-F238E27FC236}">
                <a16:creationId xmlns:a16="http://schemas.microsoft.com/office/drawing/2014/main" id="{99AB4289-98F2-CF1D-EB5F-0D8545C7120B}"/>
              </a:ext>
            </a:extLst>
          </p:cNvPr>
          <p:cNvPicPr>
            <a:picLocks noChangeAspect="1"/>
          </p:cNvPicPr>
          <p:nvPr/>
        </p:nvPicPr>
        <p:blipFill>
          <a:blip r:embed="rId3"/>
          <a:stretch>
            <a:fillRect/>
          </a:stretch>
        </p:blipFill>
        <p:spPr>
          <a:xfrm>
            <a:off x="2667000" y="771893"/>
            <a:ext cx="6502167" cy="5335112"/>
          </a:xfrm>
          <a:prstGeom prst="rect">
            <a:avLst/>
          </a:prstGeom>
        </p:spPr>
      </p:pic>
    </p:spTree>
    <p:extLst>
      <p:ext uri="{BB962C8B-B14F-4D97-AF65-F5344CB8AC3E}">
        <p14:creationId xmlns:p14="http://schemas.microsoft.com/office/powerpoint/2010/main" val="404287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99C7E28D-6E09-D961-41AF-7C749D67BA3A}"/>
                  </a:ext>
                </a:extLst>
              </p:cNvPr>
              <p:cNvSpPr>
                <a:spLocks noGrp="1"/>
              </p:cNvSpPr>
              <p:nvPr>
                <p:ph type="title"/>
              </p:nvPr>
            </p:nvSpPr>
            <p:spPr/>
            <p:txBody>
              <a:bodyPr/>
              <a:lstStyle/>
              <a:p>
                <a:r>
                  <a:rPr lang="en-US" altLang="ja-JP" dirty="0"/>
                  <a:t>Appendix. </a:t>
                </a:r>
                <a:r>
                  <a:rPr kumimoji="1" lang="en-US" altLang="ja-JP" dirty="0" err="1"/>
                  <a:t>Duffee</a:t>
                </a:r>
                <a:r>
                  <a:rPr kumimoji="1" lang="en-US" altLang="ja-JP" dirty="0"/>
                  <a:t> (2002) </a:t>
                </a:r>
                <a:r>
                  <a:rPr kumimoji="1" lang="ja-JP" altLang="en-US" dirty="0"/>
                  <a:t>における</a:t>
                </a:r>
                <a14:m>
                  <m:oMath xmlns:m="http://schemas.openxmlformats.org/officeDocument/2006/math">
                    <m:r>
                      <a:rPr kumimoji="1" lang="en-US" altLang="ja-JP" b="0" i="1" smtClean="0">
                        <a:latin typeface="Cambria Math" panose="02040503050406030204" pitchFamily="18" charset="0"/>
                      </a:rPr>
                      <m:t>𝐸</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0</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m:t>
                        </m:r>
                      </m:e>
                    </m:d>
                    <m:r>
                      <a:rPr lang="ja-JP" altLang="en-US" i="1">
                        <a:latin typeface="Cambria Math" panose="02040503050406030204" pitchFamily="18" charset="0"/>
                      </a:rPr>
                      <m:t>モデル</m:t>
                    </m:r>
                  </m:oMath>
                </a14:m>
                <a:endParaRPr kumimoji="1" lang="ja-JP" altLang="en-US" dirty="0"/>
              </a:p>
            </p:txBody>
          </p:sp>
        </mc:Choice>
        <mc:Fallback xmlns="">
          <p:sp>
            <p:nvSpPr>
              <p:cNvPr id="2" name="タイトル 1">
                <a:extLst>
                  <a:ext uri="{FF2B5EF4-FFF2-40B4-BE49-F238E27FC236}">
                    <a16:creationId xmlns:a16="http://schemas.microsoft.com/office/drawing/2014/main" id="{99C7E28D-6E09-D961-41AF-7C749D67BA3A}"/>
                  </a:ext>
                </a:extLst>
              </p:cNvPr>
              <p:cNvSpPr>
                <a:spLocks noGrp="1" noRot="1" noChangeAspect="1" noMove="1" noResize="1" noEditPoints="1" noAdjustHandles="1" noChangeArrowheads="1" noChangeShapeType="1" noTextEdit="1"/>
              </p:cNvSpPr>
              <p:nvPr>
                <p:ph type="title"/>
              </p:nvPr>
            </p:nvSpPr>
            <p:spPr>
              <a:blipFill>
                <a:blip r:embed="rId2"/>
                <a:stretch>
                  <a:fillRect l="-1368" t="-38667" b="-5333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B430D8C-0B60-4975-D3D0-0F635F54D33F}"/>
              </a:ext>
            </a:extLst>
          </p:cNvPr>
          <p:cNvSpPr>
            <a:spLocks noGrp="1"/>
          </p:cNvSpPr>
          <p:nvPr>
            <p:ph idx="1"/>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8D367263-9C81-2298-D170-17A917EC098D}"/>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dirty="0"/>
          </a:p>
        </p:txBody>
      </p:sp>
      <p:sp>
        <p:nvSpPr>
          <p:cNvPr id="5" name="フッター プレースホルダー 4">
            <a:extLst>
              <a:ext uri="{FF2B5EF4-FFF2-40B4-BE49-F238E27FC236}">
                <a16:creationId xmlns:a16="http://schemas.microsoft.com/office/drawing/2014/main" id="{D104D972-80A9-E38C-DDD7-9A1340A890FA}"/>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4AD0C1F5-4588-3774-0A0F-8FB53DC65609}"/>
              </a:ext>
            </a:extLst>
          </p:cNvPr>
          <p:cNvSpPr>
            <a:spLocks noGrp="1"/>
          </p:cNvSpPr>
          <p:nvPr>
            <p:ph type="sldNum" sz="quarter" idx="12"/>
          </p:nvPr>
        </p:nvSpPr>
        <p:spPr/>
        <p:txBody>
          <a:bodyPr/>
          <a:lstStyle/>
          <a:p>
            <a:fld id="{6A08F1E3-4537-4A28-BBC1-BB8FB2459995}" type="slidenum">
              <a:rPr lang="ja-JP" altLang="en-US" smtClean="0"/>
              <a:pPr/>
              <a:t>13</a:t>
            </a:fld>
            <a:endParaRPr lang="ja-JP" altLang="en-US"/>
          </a:p>
        </p:txBody>
      </p:sp>
      <p:pic>
        <p:nvPicPr>
          <p:cNvPr id="9" name="図 8">
            <a:extLst>
              <a:ext uri="{FF2B5EF4-FFF2-40B4-BE49-F238E27FC236}">
                <a16:creationId xmlns:a16="http://schemas.microsoft.com/office/drawing/2014/main" id="{BE76B9D8-B145-BFAB-12D6-BD8421A328B6}"/>
              </a:ext>
            </a:extLst>
          </p:cNvPr>
          <p:cNvPicPr>
            <a:picLocks noChangeAspect="1"/>
          </p:cNvPicPr>
          <p:nvPr/>
        </p:nvPicPr>
        <p:blipFill>
          <a:blip r:embed="rId3"/>
          <a:stretch>
            <a:fillRect/>
          </a:stretch>
        </p:blipFill>
        <p:spPr>
          <a:xfrm>
            <a:off x="3587874" y="559876"/>
            <a:ext cx="5016253" cy="5890645"/>
          </a:xfrm>
          <a:prstGeom prst="rect">
            <a:avLst/>
          </a:prstGeom>
        </p:spPr>
      </p:pic>
    </p:spTree>
    <p:extLst>
      <p:ext uri="{BB962C8B-B14F-4D97-AF65-F5344CB8AC3E}">
        <p14:creationId xmlns:p14="http://schemas.microsoft.com/office/powerpoint/2010/main" val="11556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496B50E6-326D-116E-DF0D-9C0612927767}"/>
              </a:ext>
            </a:extLst>
          </p:cNvPr>
          <p:cNvSpPr/>
          <p:nvPr/>
        </p:nvSpPr>
        <p:spPr>
          <a:xfrm>
            <a:off x="6578434" y="1226093"/>
            <a:ext cx="1671782" cy="460825"/>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D3573C4-2B4B-962A-AFB0-5D3192BE9D40}"/>
              </a:ext>
            </a:extLst>
          </p:cNvPr>
          <p:cNvSpPr/>
          <p:nvPr/>
        </p:nvSpPr>
        <p:spPr>
          <a:xfrm>
            <a:off x="4798242" y="1070908"/>
            <a:ext cx="1593321" cy="807652"/>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103C5E6-0C27-04D9-9D44-8DD509D8312C}"/>
              </a:ext>
            </a:extLst>
          </p:cNvPr>
          <p:cNvSpPr>
            <a:spLocks noGrp="1"/>
          </p:cNvSpPr>
          <p:nvPr>
            <p:ph type="title"/>
          </p:nvPr>
        </p:nvSpPr>
        <p:spPr/>
        <p:txBody>
          <a:bodyPr/>
          <a:lstStyle/>
          <a:p>
            <a:r>
              <a:rPr kumimoji="1" lang="en-US" altLang="ja-JP" dirty="0"/>
              <a:t>1. Introduction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0FD114F-0BBD-2983-7A28-3901C18D5AD0}"/>
                  </a:ext>
                </a:extLst>
              </p:cNvPr>
              <p:cNvSpPr>
                <a:spLocks noGrp="1"/>
              </p:cNvSpPr>
              <p:nvPr>
                <p:ph idx="1"/>
              </p:nvPr>
            </p:nvSpPr>
            <p:spPr>
              <a:xfrm>
                <a:off x="214383" y="654499"/>
                <a:ext cx="11763234" cy="460825"/>
              </a:xfrm>
              <a:ln>
                <a:noFill/>
              </a:ln>
            </p:spPr>
            <p:txBody>
              <a:bodyPr>
                <a:normAutofit/>
              </a:bodyPr>
              <a:lstStyle/>
              <a:p>
                <a:pPr marL="0" indent="0">
                  <a:buNone/>
                </a:pPr>
                <a:r>
                  <a:rPr kumimoji="1" lang="ja-JP" altLang="en-US" sz="1800" dirty="0"/>
                  <a:t>純粋期待仮説に基づくと，</a:t>
                </a:r>
                <a:r>
                  <a:rPr lang="ja-JP" altLang="en-US" sz="1800" dirty="0"/>
                  <a:t>時刻</a:t>
                </a:r>
                <a14:m>
                  <m:oMath xmlns:m="http://schemas.openxmlformats.org/officeDocument/2006/math">
                    <m:r>
                      <a:rPr lang="en-US" altLang="ja-JP" sz="1800" b="0" i="1" smtClean="0">
                        <a:latin typeface="Cambria Math" panose="02040503050406030204" pitchFamily="18" charset="0"/>
                      </a:rPr>
                      <m:t>𝑡</m:t>
                    </m:r>
                  </m:oMath>
                </a14:m>
                <a:r>
                  <a:rPr kumimoji="1" lang="ja-JP" altLang="en-US" sz="1800" dirty="0"/>
                  <a:t>における満期</a:t>
                </a:r>
                <a14:m>
                  <m:oMath xmlns:m="http://schemas.openxmlformats.org/officeDocument/2006/math">
                    <m:r>
                      <a:rPr kumimoji="1" lang="en-US" altLang="ja-JP" sz="1800" b="0" i="1" smtClean="0">
                        <a:latin typeface="Cambria Math" panose="02040503050406030204" pitchFamily="18" charset="0"/>
                      </a:rPr>
                      <m:t>𝑛</m:t>
                    </m:r>
                  </m:oMath>
                </a14:m>
                <a:r>
                  <a:rPr lang="ja-JP" altLang="en-US" sz="1800" dirty="0"/>
                  <a:t>の名目国債の利回り</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𝑡</m:t>
                        </m:r>
                      </m:sub>
                    </m:s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𝑛</m:t>
                        </m:r>
                      </m:e>
                    </m:d>
                  </m:oMath>
                </a14:m>
                <a:r>
                  <a:rPr kumimoji="1" lang="ja-JP" altLang="en-US" sz="1800" dirty="0"/>
                  <a:t>は</a:t>
                </a:r>
                <a:r>
                  <a:rPr lang="ja-JP" altLang="en-US" sz="1800" dirty="0"/>
                  <a:t>以下で分解される．</a:t>
                </a:r>
                <a:endParaRPr lang="en-US" altLang="ja-JP" sz="1800" dirty="0"/>
              </a:p>
              <a:p>
                <a:pPr marL="0" indent="0">
                  <a:buNone/>
                </a:pPr>
                <a:endParaRPr kumimoji="1" lang="en-US" altLang="ja-JP" sz="1800" dirty="0"/>
              </a:p>
              <a:p>
                <a:pPr marL="0" indent="0">
                  <a:buNone/>
                </a:pPr>
                <a:endParaRPr lang="en-US" altLang="ja-JP" sz="1800" dirty="0"/>
              </a:p>
            </p:txBody>
          </p:sp>
        </mc:Choice>
        <mc:Fallback xmlns="">
          <p:sp>
            <p:nvSpPr>
              <p:cNvPr id="3" name="コンテンツ プレースホルダー 2">
                <a:extLst>
                  <a:ext uri="{FF2B5EF4-FFF2-40B4-BE49-F238E27FC236}">
                    <a16:creationId xmlns:a16="http://schemas.microsoft.com/office/drawing/2014/main" id="{D0FD114F-0BBD-2983-7A28-3901C18D5AD0}"/>
                  </a:ext>
                </a:extLst>
              </p:cNvPr>
              <p:cNvSpPr>
                <a:spLocks noGrp="1" noRot="1" noChangeAspect="1" noMove="1" noResize="1" noEditPoints="1" noAdjustHandles="1" noChangeArrowheads="1" noChangeShapeType="1" noTextEdit="1"/>
              </p:cNvSpPr>
              <p:nvPr>
                <p:ph idx="1"/>
              </p:nvPr>
            </p:nvSpPr>
            <p:spPr>
              <a:xfrm>
                <a:off x="214383" y="654499"/>
                <a:ext cx="11763234" cy="460825"/>
              </a:xfrm>
              <a:blipFill>
                <a:blip r:embed="rId2"/>
                <a:stretch>
                  <a:fillRect l="-415" t="-3947" b="-2632"/>
                </a:stretch>
              </a:blipFill>
              <a:ln>
                <a:noFill/>
              </a:ln>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656F4D1-229A-7BD4-5342-92C80638E655}"/>
              </a:ext>
            </a:extLst>
          </p:cNvPr>
          <p:cNvSpPr>
            <a:spLocks noGrp="1"/>
          </p:cNvSpPr>
          <p:nvPr>
            <p:ph type="dt" sz="half" idx="10"/>
          </p:nvPr>
        </p:nvSpPr>
        <p:spPr/>
        <p:txBody>
          <a:bodyPr/>
          <a:lstStyle/>
          <a:p>
            <a:fld id="{5867A3E6-471E-47E6-955F-9856BA57961E}" type="datetime1">
              <a:rPr lang="ja-JP" altLang="en-US" smtClean="0"/>
              <a:t>2023/11/11</a:t>
            </a:fld>
            <a:endParaRPr lang="ja-JP" altLang="en-US"/>
          </a:p>
        </p:txBody>
      </p:sp>
      <p:sp>
        <p:nvSpPr>
          <p:cNvPr id="5" name="フッター プレースホルダー 4">
            <a:extLst>
              <a:ext uri="{FF2B5EF4-FFF2-40B4-BE49-F238E27FC236}">
                <a16:creationId xmlns:a16="http://schemas.microsoft.com/office/drawing/2014/main" id="{C235895D-BA78-6321-866C-58895BCA5F5E}"/>
              </a:ext>
            </a:extLst>
          </p:cNvPr>
          <p:cNvSpPr>
            <a:spLocks noGrp="1"/>
          </p:cNvSpPr>
          <p:nvPr>
            <p:ph type="ftr" sz="quarter" idx="11"/>
          </p:nvPr>
        </p:nvSpPr>
        <p:spPr/>
        <p:txBody>
          <a:bodyPr/>
          <a:lstStyle/>
          <a:p>
            <a:r>
              <a:rPr lang="en-US" altLang="ja-JP" dirty="0"/>
              <a:t>Introduction</a:t>
            </a:r>
            <a:endParaRPr lang="ja-JP" altLang="en-US" dirty="0"/>
          </a:p>
        </p:txBody>
      </p:sp>
      <p:sp>
        <p:nvSpPr>
          <p:cNvPr id="6" name="スライド番号プレースホルダー 5">
            <a:extLst>
              <a:ext uri="{FF2B5EF4-FFF2-40B4-BE49-F238E27FC236}">
                <a16:creationId xmlns:a16="http://schemas.microsoft.com/office/drawing/2014/main" id="{312A9EF9-62EA-8C77-5F91-28FC51D25F4D}"/>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8EFB0D8-282E-81D3-9595-B260ADC84619}"/>
                  </a:ext>
                </a:extLst>
              </p:cNvPr>
              <p:cNvSpPr txBox="1"/>
              <p:nvPr/>
            </p:nvSpPr>
            <p:spPr>
              <a:xfrm>
                <a:off x="3045691" y="1029994"/>
                <a:ext cx="6100618"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𝑡</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den>
                      </m:f>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𝑡</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𝑖</m:t>
                              </m:r>
                            </m:e>
                          </m:d>
                        </m:e>
                      </m:nary>
                      <m:r>
                        <a:rPr lang="en-US" altLang="ja-JP" b="0" i="1" smtClean="0">
                          <a:latin typeface="Cambria Math" panose="02040503050406030204" pitchFamily="18" charset="0"/>
                        </a:rPr>
                        <m:t>+</m:t>
                      </m:r>
                      <m:r>
                        <a:rPr lang="en-US" altLang="ja-JP" b="0" i="1" smtClean="0">
                          <a:latin typeface="Cambria Math" panose="02040503050406030204" pitchFamily="18" charset="0"/>
                        </a:rPr>
                        <m:t>𝑅𝑖𝑠𝑘</m:t>
                      </m:r>
                      <m:r>
                        <a:rPr lang="en-US" altLang="ja-JP" b="0" i="1" smtClean="0">
                          <a:latin typeface="Cambria Math" panose="02040503050406030204" pitchFamily="18" charset="0"/>
                        </a:rPr>
                        <m:t> </m:t>
                      </m:r>
                      <m:r>
                        <a:rPr lang="en-US" altLang="ja-JP" b="0" i="1" smtClean="0">
                          <a:latin typeface="Cambria Math" panose="02040503050406030204" pitchFamily="18" charset="0"/>
                        </a:rPr>
                        <m:t>𝑃𝑟𝑒𝑚𝑖𝑢</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𝑡</m:t>
                          </m:r>
                        </m:sub>
                      </m:sSub>
                    </m:oMath>
                  </m:oMathPara>
                </a14:m>
                <a:endParaRPr lang="ja-JP" altLang="en-US" dirty="0"/>
              </a:p>
            </p:txBody>
          </p:sp>
        </mc:Choice>
        <mc:Fallback xmlns="">
          <p:sp>
            <p:nvSpPr>
              <p:cNvPr id="8" name="テキスト ボックス 7">
                <a:extLst>
                  <a:ext uri="{FF2B5EF4-FFF2-40B4-BE49-F238E27FC236}">
                    <a16:creationId xmlns:a16="http://schemas.microsoft.com/office/drawing/2014/main" id="{68EFB0D8-282E-81D3-9595-B260ADC84619}"/>
                  </a:ext>
                </a:extLst>
              </p:cNvPr>
              <p:cNvSpPr txBox="1">
                <a:spLocks noRot="1" noChangeAspect="1" noMove="1" noResize="1" noEditPoints="1" noAdjustHandles="1" noChangeArrowheads="1" noChangeShapeType="1" noTextEdit="1"/>
              </p:cNvSpPr>
              <p:nvPr/>
            </p:nvSpPr>
            <p:spPr>
              <a:xfrm>
                <a:off x="3045691" y="1029994"/>
                <a:ext cx="6100618" cy="848566"/>
              </a:xfrm>
              <a:prstGeom prst="rect">
                <a:avLst/>
              </a:prstGeom>
              <a:blipFill>
                <a:blip r:embed="rId3"/>
                <a:stretch>
                  <a:fillRect/>
                </a:stretch>
              </a:blipFill>
            </p:spPr>
            <p:txBody>
              <a:bodyPr/>
              <a:lstStyle/>
              <a:p>
                <a:r>
                  <a:rPr lang="ja-JP" altLang="en-US">
                    <a:noFill/>
                  </a:rPr>
                  <a:t> </a:t>
                </a:r>
              </a:p>
            </p:txBody>
          </p:sp>
        </mc:Fallback>
      </mc:AlternateContent>
      <p:sp>
        <p:nvSpPr>
          <p:cNvPr id="9" name="コンテンツ プレースホルダー 2">
            <a:extLst>
              <a:ext uri="{FF2B5EF4-FFF2-40B4-BE49-F238E27FC236}">
                <a16:creationId xmlns:a16="http://schemas.microsoft.com/office/drawing/2014/main" id="{33EED0EB-700C-8ABB-E908-F203CA5CFAA2}"/>
              </a:ext>
            </a:extLst>
          </p:cNvPr>
          <p:cNvSpPr txBox="1">
            <a:spLocks/>
          </p:cNvSpPr>
          <p:nvPr/>
        </p:nvSpPr>
        <p:spPr>
          <a:xfrm>
            <a:off x="214383" y="2519515"/>
            <a:ext cx="11763234" cy="115440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sz="1800" dirty="0">
                <a:effectLst/>
                <a:ea typeface="游明朝" panose="02020400000000000000" pitchFamily="18" charset="-128"/>
                <a:cs typeface="Times New Roman" panose="02020603050405020304" pitchFamily="18" charset="0"/>
              </a:rPr>
              <a:t>本稿では</a:t>
            </a:r>
            <a:r>
              <a:rPr lang="ja-JP" altLang="en-US" sz="1800" dirty="0">
                <a:effectLst/>
                <a:ea typeface="游明朝" panose="02020400000000000000" pitchFamily="18" charset="-128"/>
                <a:cs typeface="Times New Roman" panose="02020603050405020304" pitchFamily="18" charset="0"/>
              </a:rPr>
              <a:t>，</a:t>
            </a:r>
            <a:r>
              <a:rPr lang="en-US" altLang="ja-JP" sz="1800" dirty="0" err="1">
                <a:effectLst/>
                <a:ea typeface="游明朝" panose="02020400000000000000" pitchFamily="18" charset="-128"/>
                <a:cs typeface="Times New Roman" panose="02020603050405020304" pitchFamily="18" charset="0"/>
              </a:rPr>
              <a:t>Duffie</a:t>
            </a:r>
            <a:r>
              <a:rPr lang="en-US" altLang="ja-JP" sz="1800" dirty="0">
                <a:effectLst/>
                <a:ea typeface="游明朝" panose="02020400000000000000" pitchFamily="18" charset="-128"/>
                <a:cs typeface="Times New Roman" panose="02020603050405020304" pitchFamily="18" charset="0"/>
              </a:rPr>
              <a:t> and Kan (1996)</a:t>
            </a:r>
            <a:r>
              <a:rPr lang="ja-JP" altLang="ja-JP" sz="1800" dirty="0">
                <a:effectLst/>
                <a:ea typeface="游明朝" panose="02020400000000000000" pitchFamily="18" charset="-128"/>
                <a:cs typeface="Times New Roman" panose="02020603050405020304" pitchFamily="18" charset="0"/>
              </a:rPr>
              <a:t>と</a:t>
            </a:r>
            <a:r>
              <a:rPr lang="en-US" altLang="ja-JP" sz="1800" dirty="0" err="1">
                <a:effectLst/>
                <a:ea typeface="游明朝" panose="02020400000000000000" pitchFamily="18" charset="-128"/>
                <a:cs typeface="Times New Roman" panose="02020603050405020304" pitchFamily="18" charset="0"/>
              </a:rPr>
              <a:t>Duffee</a:t>
            </a:r>
            <a:r>
              <a:rPr lang="en-US" altLang="ja-JP" sz="1800" dirty="0">
                <a:effectLst/>
                <a:ea typeface="游明朝" panose="02020400000000000000" pitchFamily="18" charset="-128"/>
                <a:cs typeface="Times New Roman" panose="02020603050405020304" pitchFamily="18" charset="0"/>
              </a:rPr>
              <a:t> (2002)</a:t>
            </a:r>
            <a:r>
              <a:rPr lang="ja-JP" altLang="ja-JP" sz="1800" dirty="0">
                <a:effectLst/>
                <a:ea typeface="游明朝" panose="02020400000000000000" pitchFamily="18" charset="-128"/>
                <a:cs typeface="Times New Roman" panose="02020603050405020304" pitchFamily="18" charset="0"/>
              </a:rPr>
              <a:t>の研究に基づ</a:t>
            </a:r>
            <a:r>
              <a:rPr lang="ja-JP" altLang="en-US" sz="1800" dirty="0">
                <a:effectLst/>
                <a:ea typeface="游明朝" panose="02020400000000000000" pitchFamily="18" charset="-128"/>
                <a:cs typeface="Times New Roman" panose="02020603050405020304" pitchFamily="18" charset="0"/>
              </a:rPr>
              <a:t>いた，</a:t>
            </a:r>
            <a:r>
              <a:rPr lang="en-US" altLang="ja-JP" sz="1800" dirty="0">
                <a:effectLst/>
                <a:ea typeface="游明朝" panose="02020400000000000000" pitchFamily="18" charset="-128"/>
                <a:cs typeface="Times New Roman" panose="02020603050405020304" pitchFamily="18" charset="0"/>
              </a:rPr>
              <a:t>Kim and Orphanides (2004) </a:t>
            </a:r>
            <a:r>
              <a:rPr lang="ja-JP" altLang="ja-JP" sz="1800" dirty="0">
                <a:effectLst/>
                <a:ea typeface="游明朝" panose="02020400000000000000" pitchFamily="18" charset="-128"/>
                <a:cs typeface="Times New Roman" panose="02020603050405020304" pitchFamily="18" charset="0"/>
              </a:rPr>
              <a:t>の</a:t>
            </a:r>
            <a:r>
              <a:rPr lang="en-US" altLang="ja-JP" sz="1800" dirty="0">
                <a:effectLst/>
                <a:ea typeface="游明朝" panose="02020400000000000000" pitchFamily="18" charset="-128"/>
                <a:cs typeface="Times New Roman" panose="02020603050405020304" pitchFamily="18" charset="0"/>
              </a:rPr>
              <a:t>3</a:t>
            </a:r>
            <a:r>
              <a:rPr lang="ja-JP" altLang="en-US" sz="1800" dirty="0"/>
              <a:t>ファクター</a:t>
            </a:r>
            <a:r>
              <a:rPr lang="ja-JP" altLang="ja-JP" sz="1800" dirty="0">
                <a:effectLst/>
                <a:ea typeface="游明朝" panose="02020400000000000000" pitchFamily="18" charset="-128"/>
                <a:cs typeface="Times New Roman" panose="02020603050405020304" pitchFamily="18" charset="0"/>
              </a:rPr>
              <a:t>期間構造モデル</a:t>
            </a:r>
            <a:r>
              <a:rPr lang="ja-JP" altLang="en-US" sz="1800" dirty="0">
                <a:effectLst/>
                <a:ea typeface="游明朝" panose="02020400000000000000" pitchFamily="18" charset="-128"/>
                <a:cs typeface="Times New Roman" panose="02020603050405020304" pitchFamily="18" charset="0"/>
              </a:rPr>
              <a:t>（</a:t>
            </a:r>
            <a:r>
              <a:rPr lang="ja-JP" altLang="en-US" sz="1800" dirty="0"/>
              <a:t>無裁定</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を用いて</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名目金利の期間構造を将来の予想短期金利と期間プレミアムに分解して推計する</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074BA1A-7C7B-E668-B2BE-D47A709513D5}"/>
              </a:ext>
            </a:extLst>
          </p:cNvPr>
          <p:cNvSpPr txBox="1"/>
          <p:nvPr/>
        </p:nvSpPr>
        <p:spPr>
          <a:xfrm>
            <a:off x="4453082" y="1868555"/>
            <a:ext cx="2205181" cy="307777"/>
          </a:xfrm>
          <a:prstGeom prst="rect">
            <a:avLst/>
          </a:prstGeom>
          <a:noFill/>
        </p:spPr>
        <p:txBody>
          <a:bodyPr wrap="square">
            <a:spAutoFit/>
          </a:bodyPr>
          <a:lstStyle/>
          <a:p>
            <a:r>
              <a:rPr lang="ja-JP" altLang="en-US" sz="1400" dirty="0">
                <a:solidFill>
                  <a:schemeClr val="accent1"/>
                </a:solidFill>
                <a:latin typeface="游明朝" panose="02020400000000000000" pitchFamily="18" charset="-128"/>
                <a:ea typeface="游明朝" panose="02020400000000000000" pitchFamily="18" charset="-128"/>
              </a:rPr>
              <a:t>短期金利の期待値の平均</a:t>
            </a:r>
          </a:p>
        </p:txBody>
      </p:sp>
      <p:sp>
        <p:nvSpPr>
          <p:cNvPr id="13" name="テキスト ボックス 12">
            <a:extLst>
              <a:ext uri="{FF2B5EF4-FFF2-40B4-BE49-F238E27FC236}">
                <a16:creationId xmlns:a16="http://schemas.microsoft.com/office/drawing/2014/main" id="{E19DA9DE-E13C-A354-9C81-AA05B9FE444C}"/>
              </a:ext>
            </a:extLst>
          </p:cNvPr>
          <p:cNvSpPr txBox="1"/>
          <p:nvPr/>
        </p:nvSpPr>
        <p:spPr>
          <a:xfrm>
            <a:off x="6564579" y="1667338"/>
            <a:ext cx="1699491" cy="307777"/>
          </a:xfrm>
          <a:prstGeom prst="rect">
            <a:avLst/>
          </a:prstGeom>
          <a:noFill/>
        </p:spPr>
        <p:txBody>
          <a:bodyPr wrap="square">
            <a:spAutoFit/>
          </a:bodyPr>
          <a:lstStyle/>
          <a:p>
            <a:r>
              <a:rPr lang="ja-JP" altLang="en-US" sz="1400" dirty="0">
                <a:solidFill>
                  <a:srgbClr val="FF0000"/>
                </a:solidFill>
                <a:latin typeface="游明朝" panose="02020400000000000000" pitchFamily="18" charset="-128"/>
                <a:ea typeface="游明朝" panose="02020400000000000000" pitchFamily="18" charset="-128"/>
              </a:rPr>
              <a:t>タームプレミアム</a:t>
            </a:r>
          </a:p>
        </p:txBody>
      </p:sp>
      <p:sp>
        <p:nvSpPr>
          <p:cNvPr id="15" name="テキスト ボックス 14">
            <a:extLst>
              <a:ext uri="{FF2B5EF4-FFF2-40B4-BE49-F238E27FC236}">
                <a16:creationId xmlns:a16="http://schemas.microsoft.com/office/drawing/2014/main" id="{9AE62311-719F-4175-5A2E-3962E9875A25}"/>
              </a:ext>
            </a:extLst>
          </p:cNvPr>
          <p:cNvSpPr txBox="1"/>
          <p:nvPr/>
        </p:nvSpPr>
        <p:spPr>
          <a:xfrm>
            <a:off x="6243786" y="2164409"/>
            <a:ext cx="5850761" cy="307777"/>
          </a:xfrm>
          <a:prstGeom prst="rect">
            <a:avLst/>
          </a:prstGeom>
          <a:noFill/>
        </p:spPr>
        <p:txBody>
          <a:bodyPr wrap="square">
            <a:spAutoFit/>
          </a:bodyPr>
          <a:lstStyle/>
          <a:p>
            <a:pPr marL="285750" indent="-285750">
              <a:buFont typeface="游ゴシック" panose="020B0400000000000000" pitchFamily="50" charset="-128"/>
              <a:buChar char="※"/>
            </a:pPr>
            <a:r>
              <a:rPr lang="ja-JP" altLang="ja-JP" sz="1400" dirty="0">
                <a:effectLst/>
                <a:ea typeface="游明朝" panose="02020400000000000000" pitchFamily="18" charset="-128"/>
                <a:cs typeface="Times New Roman" panose="02020603050405020304" pitchFamily="18" charset="0"/>
              </a:rPr>
              <a:t>将来の期待短期金利と</a:t>
            </a:r>
            <a:r>
              <a:rPr lang="ja-JP" altLang="en-US" sz="1400" dirty="0">
                <a:effectLst/>
                <a:ea typeface="游明朝" panose="02020400000000000000" pitchFamily="18" charset="-128"/>
                <a:cs typeface="Times New Roman" panose="02020603050405020304" pitchFamily="18" charset="0"/>
              </a:rPr>
              <a:t>ターム</a:t>
            </a:r>
            <a:r>
              <a:rPr lang="ja-JP" altLang="ja-JP" sz="1400" dirty="0">
                <a:effectLst/>
                <a:ea typeface="游明朝" panose="02020400000000000000" pitchFamily="18" charset="-128"/>
                <a:cs typeface="Times New Roman" panose="02020603050405020304" pitchFamily="18" charset="0"/>
              </a:rPr>
              <a:t>プレミアムは直接には観測できない</a:t>
            </a:r>
            <a:r>
              <a:rPr lang="ja-JP" altLang="en-US" sz="1400" dirty="0">
                <a:effectLst/>
                <a:ea typeface="游明朝" panose="02020400000000000000" pitchFamily="18" charset="-128"/>
                <a:cs typeface="Times New Roman" panose="02020603050405020304" pitchFamily="18" charset="0"/>
              </a:rPr>
              <a:t>．</a:t>
            </a:r>
            <a:endParaRPr lang="ja-JP" altLang="en-US" sz="1400" dirty="0"/>
          </a:p>
        </p:txBody>
      </p:sp>
      <p:sp>
        <p:nvSpPr>
          <p:cNvPr id="16" name="テキスト ボックス 15">
            <a:extLst>
              <a:ext uri="{FF2B5EF4-FFF2-40B4-BE49-F238E27FC236}">
                <a16:creationId xmlns:a16="http://schemas.microsoft.com/office/drawing/2014/main" id="{11DA499E-FA9F-A5E7-B7AA-B628ED1B9539}"/>
              </a:ext>
            </a:extLst>
          </p:cNvPr>
          <p:cNvSpPr txBox="1"/>
          <p:nvPr/>
        </p:nvSpPr>
        <p:spPr>
          <a:xfrm>
            <a:off x="3767912" y="3320885"/>
            <a:ext cx="8326635" cy="523220"/>
          </a:xfrm>
          <a:prstGeom prst="rect">
            <a:avLst/>
          </a:prstGeom>
          <a:noFill/>
        </p:spPr>
        <p:txBody>
          <a:bodyPr wrap="square">
            <a:spAutoFit/>
          </a:bodyPr>
          <a:lstStyle/>
          <a:p>
            <a:pPr marL="285750" indent="-285750">
              <a:buFont typeface="游ゴシック" panose="020B0400000000000000" pitchFamily="50" charset="-128"/>
              <a:buChar char="※"/>
            </a:pP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本稿はまた</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インフレ</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率</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を組み込んだモデル（</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Kim(2004) </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）を用いて</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b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b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将来の予想短期金利とタームプレミアムを実質</a:t>
            </a:r>
            <a:r>
              <a:rPr lang="ja-JP" altLang="en-US" sz="1400" dirty="0">
                <a:latin typeface="Times New Roman" panose="02020603050405020304" pitchFamily="18" charset="0"/>
                <a:cs typeface="Times New Roman" panose="02020603050405020304" pitchFamily="18" charset="0"/>
              </a:rPr>
              <a:t>金利と</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インフレの構成要素にさらに分解している</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endParaRPr lang="en-US" altLang="ja-JP" sz="1400" dirty="0">
              <a:latin typeface="Times New Roman" panose="02020603050405020304" pitchFamily="18" charset="0"/>
              <a:cs typeface="Times New Roman" panose="02020603050405020304" pitchFamily="18" charset="0"/>
            </a:endParaRPr>
          </a:p>
        </p:txBody>
      </p:sp>
      <p:graphicFrame>
        <p:nvGraphicFramePr>
          <p:cNvPr id="18" name="表 18">
            <a:extLst>
              <a:ext uri="{FF2B5EF4-FFF2-40B4-BE49-F238E27FC236}">
                <a16:creationId xmlns:a16="http://schemas.microsoft.com/office/drawing/2014/main" id="{A59B367A-87CD-5935-87E2-DA8D2556E61A}"/>
              </a:ext>
            </a:extLst>
          </p:cNvPr>
          <p:cNvGraphicFramePr>
            <a:graphicFrameLocks noGrp="1"/>
          </p:cNvGraphicFramePr>
          <p:nvPr>
            <p:extLst>
              <p:ext uri="{D42A27DB-BD31-4B8C-83A1-F6EECF244321}">
                <p14:modId xmlns:p14="http://schemas.microsoft.com/office/powerpoint/2010/main" val="984731023"/>
              </p:ext>
            </p:extLst>
          </p:nvPr>
        </p:nvGraphicFramePr>
        <p:xfrm>
          <a:off x="214383" y="3938751"/>
          <a:ext cx="11585196" cy="1854200"/>
        </p:xfrm>
        <a:graphic>
          <a:graphicData uri="http://schemas.openxmlformats.org/drawingml/2006/table">
            <a:tbl>
              <a:tblPr firstRow="1" bandRow="1">
                <a:tableStyleId>{5C22544A-7EE6-4342-B048-85BDC9FD1C3A}</a:tableStyleId>
              </a:tblPr>
              <a:tblGrid>
                <a:gridCol w="1445068">
                  <a:extLst>
                    <a:ext uri="{9D8B030D-6E8A-4147-A177-3AD203B41FA5}">
                      <a16:colId xmlns:a16="http://schemas.microsoft.com/office/drawing/2014/main" val="2234899051"/>
                    </a:ext>
                  </a:extLst>
                </a:gridCol>
                <a:gridCol w="10140128">
                  <a:extLst>
                    <a:ext uri="{9D8B030D-6E8A-4147-A177-3AD203B41FA5}">
                      <a16:colId xmlns:a16="http://schemas.microsoft.com/office/drawing/2014/main" val="3480138439"/>
                    </a:ext>
                  </a:extLst>
                </a:gridCol>
              </a:tblGrid>
              <a:tr h="370840">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概要</a:t>
                      </a:r>
                    </a:p>
                  </a:txBody>
                  <a:tcPr/>
                </a:tc>
                <a:extLst>
                  <a:ext uri="{0D108BD9-81ED-4DB2-BD59-A6C34878D82A}">
                    <a16:rowId xmlns:a16="http://schemas.microsoft.com/office/drawing/2014/main" val="2333346136"/>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2</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本モデルの概要（</a:t>
                      </a:r>
                      <a:r>
                        <a:rPr lang="en-US" altLang="ja-JP" sz="1800" dirty="0">
                          <a:effectLst/>
                          <a:latin typeface="Times New Roman" panose="02020603050405020304" pitchFamily="18" charset="0"/>
                          <a:ea typeface="游明朝" panose="02020400000000000000" pitchFamily="18" charset="-128"/>
                          <a:cs typeface="Times New Roman" panose="02020603050405020304" pitchFamily="18" charset="0"/>
                        </a:rPr>
                        <a:t>3</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ファクタ</a:t>
                      </a:r>
                      <a:r>
                        <a:rPr lang="ja-JP" altLang="en-US" sz="1800" dirty="0">
                          <a:latin typeface="Times New Roman" panose="02020603050405020304" pitchFamily="18" charset="0"/>
                          <a:ea typeface="游明朝" panose="02020400000000000000" pitchFamily="18" charset="-128"/>
                          <a:cs typeface="Times New Roman" panose="02020603050405020304" pitchFamily="18" charset="0"/>
                        </a:rPr>
                        <a:t>ー</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の名目</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金利</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期間構造モデル</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（無裁定））を説明</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1340438518"/>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3</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本モデルの試算結果を記載</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1505330410"/>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4</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本モデルを</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インフレ率を組み込ん</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だ</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実質</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金利</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期間構造</a:t>
                      </a:r>
                      <a:r>
                        <a:rPr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モデル</a:t>
                      </a:r>
                      <a:r>
                        <a:rPr lang="ja-JP" altLang="ja-JP" sz="1800" dirty="0">
                          <a:effectLst/>
                          <a:latin typeface="Times New Roman" panose="02020603050405020304" pitchFamily="18" charset="0"/>
                          <a:ea typeface="游明朝" panose="02020400000000000000" pitchFamily="18" charset="-128"/>
                          <a:cs typeface="Times New Roman" panose="02020603050405020304" pitchFamily="18" charset="0"/>
                        </a:rPr>
                        <a:t>に拡張</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3914788335"/>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5</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章</a:t>
                      </a:r>
                    </a:p>
                  </a:txBody>
                  <a:tcPr anchor="ctr"/>
                </a:tc>
                <a:tc>
                  <a:txBody>
                    <a:bodyPr/>
                    <a:lstStyle/>
                    <a:p>
                      <a:r>
                        <a:rPr kumimoji="1" lang="ja-JP" altLang="en-US" sz="1800" dirty="0">
                          <a:effectLst/>
                          <a:latin typeface="Times New Roman" panose="02020603050405020304" pitchFamily="18" charset="0"/>
                          <a:ea typeface="游明朝" panose="02020400000000000000" pitchFamily="18" charset="-128"/>
                          <a:cs typeface="Times New Roman" panose="02020603050405020304" pitchFamily="18" charset="0"/>
                        </a:rPr>
                        <a:t>拡張したモデルに基づく試算結果を記載</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197872719"/>
                  </a:ext>
                </a:extLst>
              </a:tr>
            </a:tbl>
          </a:graphicData>
        </a:graphic>
      </p:graphicFrame>
    </p:spTree>
    <p:extLst>
      <p:ext uri="{BB962C8B-B14F-4D97-AF65-F5344CB8AC3E}">
        <p14:creationId xmlns:p14="http://schemas.microsoft.com/office/powerpoint/2010/main" val="212951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1D15B0-BAE1-FE83-80B6-026299C50912}"/>
              </a:ext>
            </a:extLst>
          </p:cNvPr>
          <p:cNvSpPr>
            <a:spLocks noGrp="1"/>
          </p:cNvSpPr>
          <p:nvPr>
            <p:ph type="title"/>
          </p:nvPr>
        </p:nvSpPr>
        <p:spPr/>
        <p:txBody>
          <a:bodyPr/>
          <a:lstStyle/>
          <a:p>
            <a:r>
              <a:rPr kumimoji="1" lang="en-US" altLang="ja-JP" dirty="0"/>
              <a:t>2</a:t>
            </a:r>
            <a:r>
              <a:rPr lang="en-US" altLang="ja-JP" dirty="0"/>
              <a:t>.1</a:t>
            </a:r>
            <a:r>
              <a:rPr lang="ja-JP" altLang="en-US" dirty="0"/>
              <a:t> </a:t>
            </a:r>
            <a:r>
              <a:rPr lang="en-US" altLang="ja-JP" dirty="0"/>
              <a:t>Pricing of real and nominal zero-coupon bonds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937424-1421-84BC-4892-9A0217F0BD80}"/>
                  </a:ext>
                </a:extLst>
              </p:cNvPr>
              <p:cNvSpPr>
                <a:spLocks noGrp="1"/>
              </p:cNvSpPr>
              <p:nvPr>
                <p:ph idx="1"/>
              </p:nvPr>
            </p:nvSpPr>
            <p:spPr>
              <a:xfrm>
                <a:off x="214381" y="632805"/>
                <a:ext cx="11763234" cy="727992"/>
              </a:xfrm>
            </p:spPr>
            <p:txBody>
              <a:bodyPr/>
              <a:lstStyle/>
              <a:p>
                <a:pPr marL="0" indent="0">
                  <a:buNone/>
                </a:pPr>
                <a:r>
                  <a:rPr kumimoji="1" lang="ja-JP" altLang="en-US" dirty="0"/>
                  <a:t>時刻</a:t>
                </a:r>
                <a14:m>
                  <m:oMath xmlns:m="http://schemas.openxmlformats.org/officeDocument/2006/math">
                    <m:r>
                      <a:rPr kumimoji="1" lang="en-US" altLang="ja-JP" i="1" dirty="0" smtClean="0">
                        <a:latin typeface="Cambria Math" panose="02040503050406030204" pitchFamily="18" charset="0"/>
                      </a:rPr>
                      <m:t>𝑡</m:t>
                    </m:r>
                    <m:r>
                      <a:rPr kumimoji="1" lang="en-US" altLang="ja-JP" b="0" i="1" dirty="0" smtClean="0">
                        <a:latin typeface="Cambria Math" panose="02040503050406030204" pitchFamily="18" charset="0"/>
                      </a:rPr>
                      <m:t> </m:t>
                    </m:r>
                  </m:oMath>
                </a14:m>
                <a:r>
                  <a:rPr kumimoji="1" lang="ja-JP" altLang="en-US" dirty="0"/>
                  <a:t>に発行された満期</a:t>
                </a:r>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oMath>
                </a14:m>
                <a:r>
                  <a:rPr kumimoji="1" lang="ja-JP" altLang="en-US" dirty="0"/>
                  <a:t>のゼロクーポン債（実質）を考える．まず，市場に参加する代表的な投資家の効用関数が以下であると仮定する．</a:t>
                </a:r>
              </a:p>
            </p:txBody>
          </p:sp>
        </mc:Choice>
        <mc:Fallback xmlns="">
          <p:sp>
            <p:nvSpPr>
              <p:cNvPr id="3" name="コンテンツ プレースホルダー 2">
                <a:extLst>
                  <a:ext uri="{FF2B5EF4-FFF2-40B4-BE49-F238E27FC236}">
                    <a16:creationId xmlns:a16="http://schemas.microsoft.com/office/drawing/2014/main" id="{55937424-1421-84BC-4892-9A0217F0BD80}"/>
                  </a:ext>
                </a:extLst>
              </p:cNvPr>
              <p:cNvSpPr>
                <a:spLocks noGrp="1" noRot="1" noChangeAspect="1" noMove="1" noResize="1" noEditPoints="1" noAdjustHandles="1" noChangeArrowheads="1" noChangeShapeType="1" noTextEdit="1"/>
              </p:cNvSpPr>
              <p:nvPr>
                <p:ph idx="1"/>
              </p:nvPr>
            </p:nvSpPr>
            <p:spPr>
              <a:xfrm>
                <a:off x="214381" y="632805"/>
                <a:ext cx="11763234" cy="727992"/>
              </a:xfrm>
              <a:blipFill>
                <a:blip r:embed="rId2"/>
                <a:stretch>
                  <a:fillRect l="-362" t="-2479" r="-207" b="-6612"/>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53807F6-DD91-850C-CCB4-CC519ADDDAD7}"/>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6356A9D6-8E02-8EBA-C4A9-E7262C377472}"/>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4C949125-7EA3-342A-8000-9253511C07B6}"/>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AD4DD8FB-1F2A-997D-EDA3-7A4CAA3A8796}"/>
                  </a:ext>
                </a:extLst>
              </p:cNvPr>
              <p:cNvGraphicFramePr>
                <a:graphicFrameLocks noGrp="1"/>
              </p:cNvGraphicFramePr>
              <p:nvPr>
                <p:extLst>
                  <p:ext uri="{D42A27DB-BD31-4B8C-83A1-F6EECF244321}">
                    <p14:modId xmlns:p14="http://schemas.microsoft.com/office/powerpoint/2010/main" val="2451256420"/>
                  </p:ext>
                </p:extLst>
              </p:nvPr>
            </p:nvGraphicFramePr>
            <p:xfrm>
              <a:off x="303400" y="1313144"/>
              <a:ext cx="11585196" cy="692468"/>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nary>
                                  <m:naryPr>
                                    <m:chr m:val="∑"/>
                                    <m:ctrlPr>
                                      <a:rPr lang="ja-JP" sz="1600" i="1" kern="100" smtClean="0">
                                        <a:solidFill>
                                          <a:schemeClr val="tx1"/>
                                        </a:solidFill>
                                        <a:effectLst/>
                                        <a:latin typeface="Cambria Math" panose="02040503050406030204" pitchFamily="18" charset="0"/>
                                      </a:rPr>
                                    </m:ctrlPr>
                                  </m:naryPr>
                                  <m:sub>
                                    <m:r>
                                      <a:rPr lang="en-US" sz="1600" kern="100">
                                        <a:solidFill>
                                          <a:schemeClr val="tx1"/>
                                        </a:solidFill>
                                        <a:effectLst/>
                                        <a:latin typeface="Cambria Math" panose="02040503050406030204" pitchFamily="18" charset="0"/>
                                      </a:rPr>
                                      <m:t>𝑗</m:t>
                                    </m:r>
                                    <m:r>
                                      <a:rPr lang="en-US" sz="1600" kern="100">
                                        <a:solidFill>
                                          <a:schemeClr val="tx1"/>
                                        </a:solidFill>
                                        <a:effectLst/>
                                        <a:latin typeface="Cambria Math" panose="02040503050406030204" pitchFamily="18" charset="0"/>
                                      </a:rPr>
                                      <m:t>=0</m:t>
                                    </m:r>
                                  </m:sub>
                                  <m:sup>
                                    <m:r>
                                      <a:rPr lang="en-US" sz="1600" kern="100">
                                        <a:solidFill>
                                          <a:schemeClr val="tx1"/>
                                        </a:solidFill>
                                        <a:effectLst/>
                                        <a:latin typeface="Cambria Math" panose="02040503050406030204" pitchFamily="18" charset="0"/>
                                      </a:rPr>
                                      <m:t>∞</m:t>
                                    </m:r>
                                  </m:sup>
                                  <m:e>
                                    <m:sSup>
                                      <m:sSupPr>
                                        <m:ctrlPr>
                                          <a:rPr lang="ja-JP"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𝛽</m:t>
                                        </m:r>
                                      </m:e>
                                      <m:sup>
                                        <m:r>
                                          <a:rPr lang="en-US" sz="1600" kern="100">
                                            <a:solidFill>
                                              <a:schemeClr val="tx1"/>
                                            </a:solidFill>
                                            <a:effectLst/>
                                            <a:latin typeface="Cambria Math" panose="02040503050406030204" pitchFamily="18" charset="0"/>
                                          </a:rPr>
                                          <m:t>𝑗</m:t>
                                        </m:r>
                                      </m:sup>
                                    </m:sSup>
                                    <m:r>
                                      <a:rPr lang="en-US" sz="1600" kern="100">
                                        <a:solidFill>
                                          <a:schemeClr val="tx1"/>
                                        </a:solidFill>
                                        <a:effectLst/>
                                        <a:latin typeface="Cambria Math" panose="02040503050406030204" pitchFamily="18" charset="0"/>
                                      </a:rPr>
                                      <m:t>𝑢</m:t>
                                    </m:r>
                                    <m:d>
                                      <m:dPr>
                                        <m:ctrlPr>
                                          <a:rPr lang="ja-JP" sz="1600" i="1" kern="100">
                                            <a:solidFill>
                                              <a:schemeClr val="tx1"/>
                                            </a:solidFill>
                                            <a:effectLst/>
                                            <a:latin typeface="Cambria Math" panose="02040503050406030204" pitchFamily="18" charset="0"/>
                                          </a:rPr>
                                        </m:ctrlPr>
                                      </m:dPr>
                                      <m:e>
                                        <m:sSub>
                                          <m:sSubPr>
                                            <m:ctrlPr>
                                              <a:rPr lang="ja-JP" sz="1600" i="1" kern="100">
                                                <a:solidFill>
                                                  <a:schemeClr val="tx1"/>
                                                </a:solidFill>
                                                <a:effectLst/>
                                                <a:latin typeface="Cambria Math" panose="02040503050406030204" pitchFamily="18" charset="0"/>
                                              </a:rPr>
                                            </m:ctrlPr>
                                          </m:sSubPr>
                                          <m:e>
                                            <m:r>
                                              <a:rPr lang="en-US" sz="1600" kern="100">
                                                <a:solidFill>
                                                  <a:schemeClr val="tx1"/>
                                                </a:solidFill>
                                                <a:effectLst/>
                                                <a:latin typeface="Cambria Math" panose="02040503050406030204" pitchFamily="18" charset="0"/>
                                              </a:rPr>
                                              <m:t>𝑐</m:t>
                                            </m:r>
                                          </m:e>
                                          <m:sub>
                                            <m:r>
                                              <a:rPr lang="en-US" sz="1600" kern="100">
                                                <a:solidFill>
                                                  <a:schemeClr val="tx1"/>
                                                </a:solidFill>
                                                <a:effectLst/>
                                                <a:latin typeface="Cambria Math" panose="02040503050406030204" pitchFamily="18" charset="0"/>
                                              </a:rPr>
                                              <m:t>𝑡</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𝑗</m:t>
                                            </m:r>
                                          </m:sub>
                                        </m:sSub>
                                      </m:e>
                                    </m:d>
                                  </m:e>
                                </m:nary>
                              </m:oMath>
                            </m:oMathPara>
                          </a14:m>
                          <a:endParaRPr lang="ja-JP" sz="140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sz="1600" b="0" kern="100" dirty="0">
                              <a:solidFill>
                                <a:schemeClr val="tx1"/>
                              </a:solidFill>
                              <a:effectLst/>
                              <a:latin typeface="Times New Roman" panose="02020603050405020304" pitchFamily="18" charset="0"/>
                              <a:cs typeface="Times New Roman" panose="02020603050405020304" pitchFamily="18" charset="0"/>
                            </a:rPr>
                            <a:t>(2‑1)</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AD4DD8FB-1F2A-997D-EDA3-7A4CAA3A8796}"/>
                  </a:ext>
                </a:extLst>
              </p:cNvPr>
              <p:cNvGraphicFramePr>
                <a:graphicFrameLocks noGrp="1"/>
              </p:cNvGraphicFramePr>
              <p:nvPr>
                <p:extLst>
                  <p:ext uri="{D42A27DB-BD31-4B8C-83A1-F6EECF244321}">
                    <p14:modId xmlns:p14="http://schemas.microsoft.com/office/powerpoint/2010/main" val="2451256420"/>
                  </p:ext>
                </p:extLst>
              </p:nvPr>
            </p:nvGraphicFramePr>
            <p:xfrm>
              <a:off x="303400" y="1313144"/>
              <a:ext cx="11585196" cy="692468"/>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692468">
                    <a:tc>
                      <a:txBody>
                        <a:bodyPr/>
                        <a:lstStyle/>
                        <a:p>
                          <a:endParaRPr lang="ja-JP"/>
                        </a:p>
                      </a:txBody>
                      <a:tcPr marL="68580" marR="68580" marT="0" marB="0">
                        <a:blipFill>
                          <a:blip r:embed="rId3"/>
                          <a:stretch>
                            <a:fillRect l="-60" t="-870" r="-13791" b="-3478"/>
                          </a:stretch>
                        </a:blipFill>
                      </a:tcPr>
                    </a:tc>
                    <a:tc>
                      <a:txBody>
                        <a:bodyPr/>
                        <a:lstStyle/>
                        <a:p>
                          <a:pPr indent="133350" algn="ctr"/>
                          <a:r>
                            <a:rPr lang="en-US" sz="1600" b="0" kern="100" dirty="0">
                              <a:solidFill>
                                <a:schemeClr val="tx1"/>
                              </a:solidFill>
                              <a:effectLst/>
                              <a:latin typeface="Times New Roman" panose="02020603050405020304" pitchFamily="18" charset="0"/>
                              <a:cs typeface="Times New Roman" panose="02020603050405020304" pitchFamily="18" charset="0"/>
                            </a:rPr>
                            <a:t>(2‑1)</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210F27D3-39B9-C415-6278-0B067D1C786C}"/>
                  </a:ext>
                </a:extLst>
              </p:cNvPr>
              <p:cNvSpPr txBox="1">
                <a:spLocks/>
              </p:cNvSpPr>
              <p:nvPr/>
            </p:nvSpPr>
            <p:spPr>
              <a:xfrm>
                <a:off x="238152" y="2110885"/>
                <a:ext cx="11763234" cy="72799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ここで，期間</a:t>
                </a:r>
                <a14:m>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 </m:t>
                    </m:r>
                  </m:oMath>
                </a14:m>
                <a:r>
                  <a:rPr lang="ja-JP" altLang="en-US" dirty="0"/>
                  <a:t>における消費量を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 </m:t>
                    </m:r>
                  </m:oMath>
                </a14:m>
                <a:r>
                  <a:rPr lang="ja-JP" altLang="en-US" dirty="0"/>
                  <a:t>，効用を</a:t>
                </a:r>
                <a14:m>
                  <m:oMath xmlns:m="http://schemas.openxmlformats.org/officeDocument/2006/math">
                    <m:r>
                      <a:rPr lang="en-US" altLang="ja-JP" b="0" i="1" smtClean="0">
                        <a:latin typeface="Cambria Math" panose="02040503050406030204" pitchFamily="18" charset="0"/>
                      </a:rPr>
                      <m:t>𝑢</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𝑡</m:t>
                            </m:r>
                          </m:sub>
                        </m:sSub>
                      </m:e>
                    </m:d>
                    <m:r>
                      <a:rPr lang="en-US" altLang="ja-JP" b="0" i="1" smtClean="0">
                        <a:latin typeface="Cambria Math" panose="02040503050406030204" pitchFamily="18" charset="0"/>
                      </a:rPr>
                      <m:t> </m:t>
                    </m:r>
                  </m:oMath>
                </a14:m>
                <a:r>
                  <a:rPr lang="ja-JP" altLang="en-US" dirty="0"/>
                  <a:t>で表す．</a:t>
                </a:r>
                <a:r>
                  <a:rPr lang="en-US" altLang="ja-JP" dirty="0"/>
                  <a:t>(2-1)</a:t>
                </a:r>
                <a:r>
                  <a:rPr lang="ja-JP" altLang="en-US" dirty="0"/>
                  <a:t>式の最大にする</a:t>
                </a:r>
                <a:r>
                  <a:rPr lang="en-US" altLang="ja-JP" dirty="0"/>
                  <a:t>The first-order condition</a:t>
                </a:r>
                <a:r>
                  <a:rPr lang="ja-JP" altLang="en-US" dirty="0"/>
                  <a:t>（以下，</a:t>
                </a:r>
                <a:r>
                  <a:rPr lang="en-US" altLang="ja-JP" dirty="0"/>
                  <a:t>FOC</a:t>
                </a:r>
                <a:r>
                  <a:rPr lang="ja-JP" altLang="en-US" dirty="0"/>
                  <a:t>）は，</a:t>
                </a:r>
                <a:r>
                  <a:rPr lang="en-US" altLang="ja-JP" dirty="0"/>
                  <a:t> </a:t>
                </a:r>
                <a:r>
                  <a:rPr lang="ja-JP" altLang="en-US" dirty="0"/>
                  <a:t>満期</a:t>
                </a:r>
                <a14:m>
                  <m:oMath xmlns:m="http://schemas.openxmlformats.org/officeDocument/2006/math">
                    <m:r>
                      <a:rPr lang="en-US" altLang="ja-JP" i="1" dirty="0" smtClean="0">
                        <a:latin typeface="Cambria Math" panose="02040503050406030204" pitchFamily="18" charset="0"/>
                      </a:rPr>
                      <m:t>𝑛</m:t>
                    </m:r>
                  </m:oMath>
                </a14:m>
                <a:r>
                  <a:rPr lang="ja-JP" altLang="en-US" dirty="0"/>
                  <a:t> の実質ゼロクーポン債の価格が次を満たす場合である．</a:t>
                </a:r>
                <a:endParaRPr lang="en-US" altLang="ja-JP" dirty="0"/>
              </a:p>
            </p:txBody>
          </p:sp>
        </mc:Choice>
        <mc:Fallback xmlns="">
          <p:sp>
            <p:nvSpPr>
              <p:cNvPr id="8" name="コンテンツ プレースホルダー 2">
                <a:extLst>
                  <a:ext uri="{FF2B5EF4-FFF2-40B4-BE49-F238E27FC236}">
                    <a16:creationId xmlns:a16="http://schemas.microsoft.com/office/drawing/2014/main" id="{210F27D3-39B9-C415-6278-0B067D1C786C}"/>
                  </a:ext>
                </a:extLst>
              </p:cNvPr>
              <p:cNvSpPr txBox="1">
                <a:spLocks noRot="1" noChangeAspect="1" noMove="1" noResize="1" noEditPoints="1" noAdjustHandles="1" noChangeArrowheads="1" noChangeShapeType="1" noTextEdit="1"/>
              </p:cNvSpPr>
              <p:nvPr/>
            </p:nvSpPr>
            <p:spPr>
              <a:xfrm>
                <a:off x="238152" y="2110885"/>
                <a:ext cx="11763234" cy="727993"/>
              </a:xfrm>
              <a:prstGeom prst="rect">
                <a:avLst/>
              </a:prstGeom>
              <a:blipFill>
                <a:blip r:embed="rId4"/>
                <a:stretch>
                  <a:fillRect l="-362" t="-2459" b="-5738"/>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FFB93648-6FD6-B97A-3B30-02065AD45151}"/>
                  </a:ext>
                </a:extLst>
              </p:cNvPr>
              <p:cNvGraphicFramePr>
                <a:graphicFrameLocks noGrp="1"/>
              </p:cNvGraphicFramePr>
              <p:nvPr>
                <p:extLst>
                  <p:ext uri="{D42A27DB-BD31-4B8C-83A1-F6EECF244321}">
                    <p14:modId xmlns:p14="http://schemas.microsoft.com/office/powerpoint/2010/main" val="1129731633"/>
                  </p:ext>
                </p:extLst>
              </p:nvPr>
            </p:nvGraphicFramePr>
            <p:xfrm>
              <a:off x="303400" y="2855692"/>
              <a:ext cx="11585196" cy="542671"/>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600" b="0" i="1" kern="1200" smtClean="0">
                                        <a:solidFill>
                                          <a:schemeClr val="tx1"/>
                                        </a:solidFill>
                                        <a:effectLst/>
                                        <a:latin typeface="Cambria Math" panose="02040503050406030204" pitchFamily="18" charset="0"/>
                                        <a:ea typeface="+mn-ea"/>
                                        <a:cs typeface="+mn-cs"/>
                                      </a:rPr>
                                    </m:ctrlPr>
                                  </m:sSubSupPr>
                                  <m:e>
                                    <m:r>
                                      <a:rPr kumimoji="1" lang="en-US" altLang="ja-JP" sz="1600" b="0" i="1" kern="1200" smtClean="0">
                                        <a:solidFill>
                                          <a:schemeClr val="tx1"/>
                                        </a:solidFill>
                                        <a:effectLst/>
                                        <a:latin typeface="Cambria Math" panose="02040503050406030204" pitchFamily="18" charset="0"/>
                                        <a:ea typeface="+mn-ea"/>
                                        <a:cs typeface="+mn-cs"/>
                                      </a:rPr>
                                      <m:t>𝑃</m:t>
                                    </m:r>
                                  </m:e>
                                  <m:sub>
                                    <m:r>
                                      <a:rPr kumimoji="1" lang="en-US" altLang="ja-JP" sz="1600" b="0" i="1" kern="1200" smtClean="0">
                                        <a:solidFill>
                                          <a:schemeClr val="tx1"/>
                                        </a:solidFill>
                                        <a:effectLst/>
                                        <a:latin typeface="Cambria Math" panose="02040503050406030204" pitchFamily="18" charset="0"/>
                                        <a:ea typeface="+mn-ea"/>
                                        <a:cs typeface="+mn-cs"/>
                                      </a:rPr>
                                      <m:t>𝑛</m:t>
                                    </m:r>
                                    <m:r>
                                      <a:rPr kumimoji="1" lang="en-US" altLang="ja-JP" sz="1600" b="0" i="1" kern="1200" smtClean="0">
                                        <a:solidFill>
                                          <a:schemeClr val="tx1"/>
                                        </a:solidFill>
                                        <a:effectLst/>
                                        <a:latin typeface="Cambria Math" panose="02040503050406030204" pitchFamily="18" charset="0"/>
                                        <a:ea typeface="+mn-ea"/>
                                        <a:cs typeface="+mn-cs"/>
                                      </a:rPr>
                                      <m:t>,</m:t>
                                    </m:r>
                                    <m:r>
                                      <a:rPr kumimoji="1" lang="en-US" altLang="ja-JP" sz="1600" b="0" i="1" kern="1200" smtClean="0">
                                        <a:solidFill>
                                          <a:schemeClr val="tx1"/>
                                        </a:solidFill>
                                        <a:effectLst/>
                                        <a:latin typeface="Cambria Math" panose="02040503050406030204" pitchFamily="18" charset="0"/>
                                        <a:ea typeface="+mn-ea"/>
                                        <a:cs typeface="+mn-cs"/>
                                      </a:rPr>
                                      <m:t>𝑡</m:t>
                                    </m:r>
                                  </m:sub>
                                  <m:sup>
                                    <m:r>
                                      <a:rPr kumimoji="1" lang="en-US" altLang="ja-JP" sz="1600" b="0" i="1" kern="1200" smtClean="0">
                                        <a:solidFill>
                                          <a:schemeClr val="tx1"/>
                                        </a:solidFill>
                                        <a:effectLst/>
                                        <a:latin typeface="Cambria Math" panose="02040503050406030204" pitchFamily="18" charset="0"/>
                                        <a:ea typeface="+mn-ea"/>
                                        <a:cs typeface="+mn-cs"/>
                                      </a:rPr>
                                      <m:t>𝑅</m:t>
                                    </m:r>
                                  </m:sup>
                                </m:sSubSup>
                                <m:r>
                                  <a:rPr kumimoji="1" lang="en-US" altLang="ja-JP" sz="1600" b="0" i="1" kern="1200" smtClean="0">
                                    <a:solidFill>
                                      <a:schemeClr val="tx1"/>
                                    </a:solidFill>
                                    <a:effectLst/>
                                    <a:latin typeface="Cambria Math" panose="02040503050406030204" pitchFamily="18" charset="0"/>
                                    <a:ea typeface="+mn-ea"/>
                                    <a:cs typeface="+mn-cs"/>
                                  </a:rPr>
                                  <m:t>=</m:t>
                                </m:r>
                                <m:sSub>
                                  <m:sSubPr>
                                    <m:ctrlPr>
                                      <a:rPr kumimoji="1" lang="en-US" altLang="ja-JP" sz="1600" b="0" i="1" kern="1200" smtClean="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𝔼</m:t>
                                    </m:r>
                                  </m:e>
                                  <m:sub>
                                    <m:r>
                                      <a:rPr kumimoji="1" lang="en-US" altLang="ja-JP" sz="1600" b="0" i="1" kern="1200" smtClean="0">
                                        <a:solidFill>
                                          <a:schemeClr val="tx1"/>
                                        </a:solidFill>
                                        <a:effectLst/>
                                        <a:latin typeface="Cambria Math" panose="02040503050406030204" pitchFamily="18" charset="0"/>
                                        <a:ea typeface="+mn-ea"/>
                                        <a:cs typeface="+mn-cs"/>
                                      </a:rPr>
                                      <m:t>𝑡</m:t>
                                    </m:r>
                                  </m:sub>
                                </m:sSub>
                                <m:d>
                                  <m:dPr>
                                    <m:begChr m:val="["/>
                                    <m:endChr m:val="]"/>
                                    <m:ctrlPr>
                                      <a:rPr kumimoji="1" lang="ja-JP" altLang="ja-JP" sz="1600" b="0" i="1" kern="1200">
                                        <a:solidFill>
                                          <a:schemeClr val="tx1"/>
                                        </a:solidFill>
                                        <a:effectLst/>
                                        <a:latin typeface="Cambria Math" panose="02040503050406030204" pitchFamily="18" charset="0"/>
                                        <a:ea typeface="+mn-ea"/>
                                        <a:cs typeface="+mn-cs"/>
                                      </a:rPr>
                                    </m:ctrlPr>
                                  </m:dPr>
                                  <m:e>
                                    <m:sSup>
                                      <m:sSupPr>
                                        <m:ctrlPr>
                                          <a:rPr kumimoji="1" lang="ja-JP" altLang="ja-JP" sz="1600" b="0" i="1" kern="1200">
                                            <a:solidFill>
                                              <a:schemeClr val="tx1"/>
                                            </a:solidFill>
                                            <a:effectLst/>
                                            <a:latin typeface="Cambria Math" panose="02040503050406030204" pitchFamily="18" charset="0"/>
                                            <a:ea typeface="+mn-ea"/>
                                            <a:cs typeface="+mn-cs"/>
                                          </a:rPr>
                                        </m:ctrlPr>
                                      </m:sSupPr>
                                      <m:e>
                                        <m:r>
                                          <a:rPr kumimoji="1" lang="en-US" altLang="ja-JP" sz="1600" b="0" i="1" kern="1200" smtClean="0">
                                            <a:solidFill>
                                              <a:schemeClr val="tx1"/>
                                            </a:solidFill>
                                            <a:effectLst/>
                                            <a:latin typeface="Cambria Math" panose="02040503050406030204" pitchFamily="18" charset="0"/>
                                            <a:ea typeface="+mn-ea"/>
                                            <a:cs typeface="+mn-cs"/>
                                          </a:rPr>
                                          <m:t>𝛽</m:t>
                                        </m:r>
                                      </m:e>
                                      <m:sup>
                                        <m:r>
                                          <a:rPr kumimoji="1" lang="en-US" altLang="ja-JP" sz="1600" b="0" i="1" kern="1200" smtClean="0">
                                            <a:solidFill>
                                              <a:schemeClr val="tx1"/>
                                            </a:solidFill>
                                            <a:effectLst/>
                                            <a:latin typeface="Cambria Math" panose="02040503050406030204" pitchFamily="18" charset="0"/>
                                            <a:ea typeface="+mn-ea"/>
                                            <a:cs typeface="+mn-cs"/>
                                          </a:rPr>
                                          <m:t>𝑛</m:t>
                                        </m:r>
                                      </m:sup>
                                    </m:sSup>
                                    <m:f>
                                      <m:fPr>
                                        <m:ctrlPr>
                                          <a:rPr kumimoji="1" lang="ja-JP" altLang="ja-JP" sz="1600" b="0" i="1" kern="1200">
                                            <a:solidFill>
                                              <a:schemeClr val="tx1"/>
                                            </a:solidFill>
                                            <a:effectLst/>
                                            <a:latin typeface="Cambria Math" panose="02040503050406030204" pitchFamily="18" charset="0"/>
                                            <a:ea typeface="+mn-ea"/>
                                            <a:cs typeface="+mn-cs"/>
                                          </a:rPr>
                                        </m:ctrlPr>
                                      </m:fPr>
                                      <m:num>
                                        <m:sSup>
                                          <m:sSupPr>
                                            <m:ctrlPr>
                                              <a:rPr kumimoji="1" lang="ja-JP" altLang="ja-JP" sz="1600" b="0" i="1" kern="1200">
                                                <a:solidFill>
                                                  <a:schemeClr val="tx1"/>
                                                </a:solidFill>
                                                <a:effectLst/>
                                                <a:latin typeface="Cambria Math" panose="02040503050406030204" pitchFamily="18" charset="0"/>
                                                <a:ea typeface="+mn-ea"/>
                                                <a:cs typeface="+mn-cs"/>
                                              </a:rPr>
                                            </m:ctrlPr>
                                          </m:sSupPr>
                                          <m:e>
                                            <m:r>
                                              <a:rPr kumimoji="1" lang="en-US" altLang="ja-JP" sz="1600" b="0" i="1" kern="1200" smtClean="0">
                                                <a:solidFill>
                                                  <a:schemeClr val="tx1"/>
                                                </a:solidFill>
                                                <a:effectLst/>
                                                <a:latin typeface="Cambria Math" panose="02040503050406030204" pitchFamily="18" charset="0"/>
                                                <a:ea typeface="+mn-ea"/>
                                                <a:cs typeface="+mn-cs"/>
                                              </a:rPr>
                                              <m:t>𝑢</m:t>
                                            </m:r>
                                          </m:e>
                                          <m:sup>
                                            <m:r>
                                              <a:rPr kumimoji="1" lang="en-US" altLang="ja-JP" sz="1600" b="0" i="1" kern="1200" smtClean="0">
                                                <a:solidFill>
                                                  <a:schemeClr val="tx1"/>
                                                </a:solidFill>
                                                <a:effectLst/>
                                                <a:latin typeface="Cambria Math" panose="02040503050406030204" pitchFamily="18" charset="0"/>
                                                <a:ea typeface="+mn-ea"/>
                                                <a:cs typeface="+mn-cs"/>
                                              </a:rPr>
                                              <m:t>′</m:t>
                                            </m:r>
                                          </m:sup>
                                        </m:sSup>
                                        <m:d>
                                          <m:dPr>
                                            <m:ctrlPr>
                                              <a:rPr kumimoji="1" lang="ja-JP" altLang="ja-JP" sz="1600" b="0" i="1" kern="1200">
                                                <a:solidFill>
                                                  <a:schemeClr val="tx1"/>
                                                </a:solidFill>
                                                <a:effectLst/>
                                                <a:latin typeface="Cambria Math" panose="02040503050406030204" pitchFamily="18" charset="0"/>
                                                <a:ea typeface="+mn-ea"/>
                                                <a:cs typeface="+mn-cs"/>
                                              </a:rPr>
                                            </m:ctrlPr>
                                          </m:dPr>
                                          <m:e>
                                            <m:sSub>
                                              <m:sSubPr>
                                                <m:ctrlPr>
                                                  <a:rPr kumimoji="1" lang="ja-JP" altLang="ja-JP" sz="1600" b="0" i="1" kern="120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𝑐</m:t>
                                                </m:r>
                                              </m:e>
                                              <m:sub>
                                                <m:r>
                                                  <a:rPr kumimoji="1" lang="en-US" altLang="ja-JP" sz="1600" b="0" i="1" kern="1200" smtClean="0">
                                                    <a:solidFill>
                                                      <a:schemeClr val="tx1"/>
                                                    </a:solidFill>
                                                    <a:effectLst/>
                                                    <a:latin typeface="Cambria Math" panose="02040503050406030204" pitchFamily="18" charset="0"/>
                                                    <a:ea typeface="+mn-ea"/>
                                                    <a:cs typeface="+mn-cs"/>
                                                  </a:rPr>
                                                  <m:t>𝑡</m:t>
                                                </m:r>
                                                <m:r>
                                                  <a:rPr kumimoji="1" lang="en-US" altLang="ja-JP" sz="1600" b="0" i="1" kern="1200" smtClean="0">
                                                    <a:solidFill>
                                                      <a:schemeClr val="tx1"/>
                                                    </a:solidFill>
                                                    <a:effectLst/>
                                                    <a:latin typeface="Cambria Math" panose="02040503050406030204" pitchFamily="18" charset="0"/>
                                                    <a:ea typeface="+mn-ea"/>
                                                    <a:cs typeface="+mn-cs"/>
                                                  </a:rPr>
                                                  <m:t>+</m:t>
                                                </m:r>
                                                <m:r>
                                                  <a:rPr kumimoji="1" lang="en-US" altLang="ja-JP" sz="1600" b="0" i="1" kern="1200" smtClean="0">
                                                    <a:solidFill>
                                                      <a:schemeClr val="tx1"/>
                                                    </a:solidFill>
                                                    <a:effectLst/>
                                                    <a:latin typeface="Cambria Math" panose="02040503050406030204" pitchFamily="18" charset="0"/>
                                                    <a:ea typeface="+mn-ea"/>
                                                    <a:cs typeface="+mn-cs"/>
                                                  </a:rPr>
                                                  <m:t>𝑛</m:t>
                                                </m:r>
                                              </m:sub>
                                            </m:sSub>
                                          </m:e>
                                        </m:d>
                                      </m:num>
                                      <m:den>
                                        <m:sSup>
                                          <m:sSupPr>
                                            <m:ctrlPr>
                                              <a:rPr kumimoji="1" lang="ja-JP" altLang="ja-JP" sz="1600" b="0" i="1" kern="1200">
                                                <a:solidFill>
                                                  <a:schemeClr val="tx1"/>
                                                </a:solidFill>
                                                <a:effectLst/>
                                                <a:latin typeface="Cambria Math" panose="02040503050406030204" pitchFamily="18" charset="0"/>
                                                <a:ea typeface="+mn-ea"/>
                                                <a:cs typeface="+mn-cs"/>
                                              </a:rPr>
                                            </m:ctrlPr>
                                          </m:sSupPr>
                                          <m:e>
                                            <m:r>
                                              <a:rPr kumimoji="1" lang="en-US" altLang="ja-JP" sz="1600" b="0" i="1" kern="1200" smtClean="0">
                                                <a:solidFill>
                                                  <a:schemeClr val="tx1"/>
                                                </a:solidFill>
                                                <a:effectLst/>
                                                <a:latin typeface="Cambria Math" panose="02040503050406030204" pitchFamily="18" charset="0"/>
                                                <a:ea typeface="+mn-ea"/>
                                                <a:cs typeface="+mn-cs"/>
                                              </a:rPr>
                                              <m:t>𝑢</m:t>
                                            </m:r>
                                          </m:e>
                                          <m:sup>
                                            <m:r>
                                              <a:rPr kumimoji="1" lang="en-US" altLang="ja-JP" sz="1600" b="0" i="1" kern="1200" smtClean="0">
                                                <a:solidFill>
                                                  <a:schemeClr val="tx1"/>
                                                </a:solidFill>
                                                <a:effectLst/>
                                                <a:latin typeface="Cambria Math" panose="02040503050406030204" pitchFamily="18" charset="0"/>
                                                <a:ea typeface="+mn-ea"/>
                                                <a:cs typeface="+mn-cs"/>
                                              </a:rPr>
                                              <m:t>′</m:t>
                                            </m:r>
                                          </m:sup>
                                        </m:sSup>
                                        <m:d>
                                          <m:dPr>
                                            <m:ctrlPr>
                                              <a:rPr kumimoji="1" lang="ja-JP" altLang="ja-JP" sz="1600" b="0" i="1" kern="1200">
                                                <a:solidFill>
                                                  <a:schemeClr val="tx1"/>
                                                </a:solidFill>
                                                <a:effectLst/>
                                                <a:latin typeface="Cambria Math" panose="02040503050406030204" pitchFamily="18" charset="0"/>
                                                <a:ea typeface="+mn-ea"/>
                                                <a:cs typeface="+mn-cs"/>
                                              </a:rPr>
                                            </m:ctrlPr>
                                          </m:dPr>
                                          <m:e>
                                            <m:sSub>
                                              <m:sSubPr>
                                                <m:ctrlPr>
                                                  <a:rPr kumimoji="1" lang="ja-JP" altLang="ja-JP" sz="1600" b="0" i="1" kern="1200">
                                                    <a:solidFill>
                                                      <a:schemeClr val="tx1"/>
                                                    </a:solidFill>
                                                    <a:effectLst/>
                                                    <a:latin typeface="Cambria Math" panose="02040503050406030204" pitchFamily="18" charset="0"/>
                                                    <a:ea typeface="+mn-ea"/>
                                                    <a:cs typeface="+mn-cs"/>
                                                  </a:rPr>
                                                </m:ctrlPr>
                                              </m:sSubPr>
                                              <m:e>
                                                <m:r>
                                                  <a:rPr kumimoji="1" lang="en-US" altLang="ja-JP" sz="1600" b="0" i="1" kern="1200" smtClean="0">
                                                    <a:solidFill>
                                                      <a:schemeClr val="tx1"/>
                                                    </a:solidFill>
                                                    <a:effectLst/>
                                                    <a:latin typeface="Cambria Math" panose="02040503050406030204" pitchFamily="18" charset="0"/>
                                                    <a:ea typeface="+mn-ea"/>
                                                    <a:cs typeface="+mn-cs"/>
                                                  </a:rPr>
                                                  <m:t>𝑐</m:t>
                                                </m:r>
                                              </m:e>
                                              <m:sub>
                                                <m:r>
                                                  <a:rPr kumimoji="1" lang="en-US" altLang="ja-JP" sz="1600" b="0" i="1" kern="1200" smtClean="0">
                                                    <a:solidFill>
                                                      <a:schemeClr val="tx1"/>
                                                    </a:solidFill>
                                                    <a:effectLst/>
                                                    <a:latin typeface="Cambria Math" panose="02040503050406030204" pitchFamily="18" charset="0"/>
                                                    <a:ea typeface="+mn-ea"/>
                                                    <a:cs typeface="+mn-cs"/>
                                                  </a:rPr>
                                                  <m:t>𝑡</m:t>
                                                </m:r>
                                              </m:sub>
                                            </m:sSub>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9" name="表 8">
                <a:extLst>
                  <a:ext uri="{FF2B5EF4-FFF2-40B4-BE49-F238E27FC236}">
                    <a16:creationId xmlns:a16="http://schemas.microsoft.com/office/drawing/2014/main" id="{FFB93648-6FD6-B97A-3B30-02065AD45151}"/>
                  </a:ext>
                </a:extLst>
              </p:cNvPr>
              <p:cNvGraphicFramePr>
                <a:graphicFrameLocks noGrp="1"/>
              </p:cNvGraphicFramePr>
              <p:nvPr>
                <p:extLst>
                  <p:ext uri="{D42A27DB-BD31-4B8C-83A1-F6EECF244321}">
                    <p14:modId xmlns:p14="http://schemas.microsoft.com/office/powerpoint/2010/main" val="1129731633"/>
                  </p:ext>
                </p:extLst>
              </p:nvPr>
            </p:nvGraphicFramePr>
            <p:xfrm>
              <a:off x="303400" y="2855692"/>
              <a:ext cx="11585196" cy="542671"/>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542671">
                    <a:tc>
                      <a:txBody>
                        <a:bodyPr/>
                        <a:lstStyle/>
                        <a:p>
                          <a:endParaRPr lang="ja-JP"/>
                        </a:p>
                      </a:txBody>
                      <a:tcPr marL="68580" marR="68580" marT="0" marB="0">
                        <a:blipFill>
                          <a:blip r:embed="rId5"/>
                          <a:stretch>
                            <a:fillRect l="-60" t="-1111" r="-13791" b="-4444"/>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7635478C-23D5-310A-B0C0-A256ED485F11}"/>
                  </a:ext>
                </a:extLst>
              </p:cNvPr>
              <p:cNvSpPr txBox="1">
                <a:spLocks/>
              </p:cNvSpPr>
              <p:nvPr/>
            </p:nvSpPr>
            <p:spPr>
              <a:xfrm>
                <a:off x="279633" y="3464379"/>
                <a:ext cx="11763234" cy="430156"/>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ここで</a:t>
                </a:r>
                <a:r>
                  <a:rPr lang="en-US" altLang="ja-JP" dirty="0"/>
                  <a:t> </a:t>
                </a:r>
                <a14:m>
                  <m:oMath xmlns:m="http://schemas.openxmlformats.org/officeDocument/2006/math">
                    <m:sSup>
                      <m:sSupPr>
                        <m:ctrlPr>
                          <a:rPr lang="ja-JP"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sup>
                    </m:sSup>
                    <m:d>
                      <m:dPr>
                        <m:ctrlPr>
                          <a:rPr lang="ja-JP" altLang="ja-JP" i="1">
                            <a:latin typeface="Cambria Math" panose="02040503050406030204" pitchFamily="18" charset="0"/>
                          </a:rPr>
                        </m:ctrlPr>
                      </m:dPr>
                      <m:e>
                        <m:r>
                          <a:rPr lang="en-US" altLang="ja-JP" i="1">
                            <a:latin typeface="Cambria Math" panose="02040503050406030204" pitchFamily="18" charset="0"/>
                          </a:rPr>
                          <m:t>⋅</m:t>
                        </m:r>
                      </m:e>
                    </m:d>
                  </m:oMath>
                </a14:m>
                <a:r>
                  <a:rPr lang="en-US" altLang="ja-JP" dirty="0"/>
                  <a:t> </a:t>
                </a:r>
                <a:r>
                  <a:rPr lang="ja-JP" altLang="ja-JP" dirty="0"/>
                  <a:t>は限界効用を表す</a:t>
                </a:r>
                <a:r>
                  <a:rPr lang="ja-JP" altLang="en-US" dirty="0"/>
                  <a:t>．</a:t>
                </a:r>
                <a:r>
                  <a:rPr lang="ja-JP" altLang="ja-JP" dirty="0"/>
                  <a:t>次に代表</a:t>
                </a:r>
                <a:r>
                  <a:rPr lang="ja-JP" altLang="en-US" dirty="0"/>
                  <a:t>的な</a:t>
                </a:r>
                <a:r>
                  <a:rPr lang="ja-JP" altLang="ja-JP" dirty="0"/>
                  <a:t>投資家が次の効用関数</a:t>
                </a:r>
                <a:r>
                  <a:rPr lang="ja-JP" altLang="en-US" dirty="0"/>
                  <a:t>（連続）</a:t>
                </a:r>
                <a:r>
                  <a:rPr lang="ja-JP" altLang="ja-JP" dirty="0"/>
                  <a:t>を最大化するモデルを考える．</a:t>
                </a:r>
                <a:endParaRPr lang="en-US" altLang="ja-JP" dirty="0"/>
              </a:p>
            </p:txBody>
          </p:sp>
        </mc:Choice>
        <mc:Fallback xmlns="">
          <p:sp>
            <p:nvSpPr>
              <p:cNvPr id="10" name="コンテンツ プレースホルダー 2">
                <a:extLst>
                  <a:ext uri="{FF2B5EF4-FFF2-40B4-BE49-F238E27FC236}">
                    <a16:creationId xmlns:a16="http://schemas.microsoft.com/office/drawing/2014/main" id="{7635478C-23D5-310A-B0C0-A256ED485F11}"/>
                  </a:ext>
                </a:extLst>
              </p:cNvPr>
              <p:cNvSpPr txBox="1">
                <a:spLocks noRot="1" noChangeAspect="1" noMove="1" noResize="1" noEditPoints="1" noAdjustHandles="1" noChangeArrowheads="1" noChangeShapeType="1" noTextEdit="1"/>
              </p:cNvSpPr>
              <p:nvPr/>
            </p:nvSpPr>
            <p:spPr>
              <a:xfrm>
                <a:off x="279633" y="3464379"/>
                <a:ext cx="11763234" cy="430156"/>
              </a:xfrm>
              <a:prstGeom prst="rect">
                <a:avLst/>
              </a:prstGeom>
              <a:blipFill>
                <a:blip r:embed="rId6"/>
                <a:stretch>
                  <a:fillRect l="-414" t="-2740" b="-8219"/>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3BC0F330-BA8A-01FD-6374-CBCE575F24AF}"/>
                  </a:ext>
                </a:extLst>
              </p:cNvPr>
              <p:cNvGraphicFramePr>
                <a:graphicFrameLocks noGrp="1"/>
              </p:cNvGraphicFramePr>
              <p:nvPr>
                <p:extLst>
                  <p:ext uri="{D42A27DB-BD31-4B8C-83A1-F6EECF244321}">
                    <p14:modId xmlns:p14="http://schemas.microsoft.com/office/powerpoint/2010/main" val="3452523172"/>
                  </p:ext>
                </p:extLst>
              </p:nvPr>
            </p:nvGraphicFramePr>
            <p:xfrm>
              <a:off x="303400" y="3971892"/>
              <a:ext cx="11585196" cy="61042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smtClean="0">
                                        <a:solidFill>
                                          <a:schemeClr val="tx1"/>
                                        </a:solidFill>
                                        <a:effectLst/>
                                        <a:latin typeface="Cambria Math" panose="02040503050406030204" pitchFamily="18" charset="0"/>
                                        <a:ea typeface="+mn-ea"/>
                                        <a:cs typeface="+mn-cs"/>
                                      </a:rPr>
                                      <m:t>𝔼</m:t>
                                    </m:r>
                                  </m:e>
                                  <m:sub>
                                    <m:r>
                                      <a:rPr kumimoji="1" lang="en-US" altLang="ja-JP" sz="1800" b="0" i="1" kern="1200" smtClean="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a:solidFill>
                                          <a:schemeClr val="tx1"/>
                                        </a:solidFill>
                                        <a:effectLst/>
                                        <a:latin typeface="Cambria Math" panose="02040503050406030204" pitchFamily="18" charset="0"/>
                                        <a:ea typeface="+mn-ea"/>
                                        <a:cs typeface="+mn-cs"/>
                                      </a:rPr>
                                    </m:ctrlPr>
                                  </m:dPr>
                                  <m:e>
                                    <m:nary>
                                      <m:naryPr>
                                        <m:ctrlPr>
                                          <a:rPr kumimoji="1" lang="ja-JP" altLang="ja-JP" sz="1800" b="1" i="1" kern="1200">
                                            <a:solidFill>
                                              <a:schemeClr val="tx1"/>
                                            </a:solidFill>
                                            <a:effectLst/>
                                            <a:latin typeface="Cambria Math" panose="02040503050406030204" pitchFamily="18" charset="0"/>
                                            <a:ea typeface="+mn-ea"/>
                                            <a:cs typeface="+mn-cs"/>
                                          </a:rPr>
                                        </m:ctrlPr>
                                      </m:naryPr>
                                      <m:sub>
                                        <m:r>
                                          <a:rPr kumimoji="1" lang="en-US" altLang="ja-JP" sz="1800" b="1" i="1" kern="1200">
                                            <a:solidFill>
                                              <a:schemeClr val="tx1"/>
                                            </a:solidFill>
                                            <a:effectLst/>
                                            <a:latin typeface="Cambria Math" panose="02040503050406030204" pitchFamily="18" charset="0"/>
                                            <a:ea typeface="+mn-ea"/>
                                            <a:cs typeface="+mn-cs"/>
                                          </a:rPr>
                                          <m:t>𝑠</m:t>
                                        </m:r>
                                        <m:r>
                                          <a:rPr kumimoji="1" lang="en-US" altLang="ja-JP" sz="1800" b="1" i="1" kern="1200">
                                            <a:solidFill>
                                              <a:schemeClr val="tx1"/>
                                            </a:solidFill>
                                            <a:effectLst/>
                                            <a:latin typeface="Cambria Math" panose="02040503050406030204" pitchFamily="18" charset="0"/>
                                            <a:ea typeface="+mn-ea"/>
                                            <a:cs typeface="+mn-cs"/>
                                          </a:rPr>
                                          <m:t>=0</m:t>
                                        </m:r>
                                      </m:sub>
                                      <m:sup>
                                        <m:r>
                                          <a:rPr kumimoji="1" lang="en-US" altLang="ja-JP" sz="1800" b="1" i="1" kern="1200">
                                            <a:solidFill>
                                              <a:schemeClr val="tx1"/>
                                            </a:solidFill>
                                            <a:effectLst/>
                                            <a:latin typeface="Cambria Math" panose="02040503050406030204" pitchFamily="18" charset="0"/>
                                            <a:ea typeface="+mn-ea"/>
                                            <a:cs typeface="+mn-cs"/>
                                          </a:rPr>
                                          <m:t>∞</m:t>
                                        </m:r>
                                      </m:sup>
                                      <m:e>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𝑒</m:t>
                                            </m:r>
                                          </m:e>
                                          <m:sup>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𝛿</m:t>
                                            </m:r>
                                            <m:r>
                                              <a:rPr kumimoji="1" lang="en-US" altLang="ja-JP" sz="1800" b="1" i="1" kern="1200">
                                                <a:solidFill>
                                                  <a:schemeClr val="tx1"/>
                                                </a:solidFill>
                                                <a:effectLst/>
                                                <a:latin typeface="Cambria Math" panose="02040503050406030204" pitchFamily="18" charset="0"/>
                                                <a:ea typeface="+mn-ea"/>
                                                <a:cs typeface="+mn-cs"/>
                                              </a:rPr>
                                              <m:t>𝑠</m:t>
                                            </m:r>
                                          </m:sup>
                                        </m:sSup>
                                      </m:e>
                                    </m:nary>
                                    <m:r>
                                      <a:rPr kumimoji="1" lang="en-US" altLang="ja-JP" sz="1800" b="1" i="1" kern="1200">
                                        <a:solidFill>
                                          <a:schemeClr val="tx1"/>
                                        </a:solidFill>
                                        <a:effectLst/>
                                        <a:latin typeface="Cambria Math" panose="02040503050406030204" pitchFamily="18" charset="0"/>
                                        <a:ea typeface="+mn-ea"/>
                                        <a:cs typeface="+mn-cs"/>
                                      </a:rPr>
                                      <m:t>𝑢</m:t>
                                    </m:r>
                                    <m:d>
                                      <m:dPr>
                                        <m:ctrlPr>
                                          <a:rPr kumimoji="1" lang="ja-JP" altLang="ja-JP" sz="1800" b="1" i="1" kern="1200">
                                            <a:solidFill>
                                              <a:schemeClr val="tx1"/>
                                            </a:solidFill>
                                            <a:effectLst/>
                                            <a:latin typeface="Cambria Math" panose="02040503050406030204" pitchFamily="18" charset="0"/>
                                            <a:ea typeface="+mn-ea"/>
                                            <a:cs typeface="+mn-cs"/>
                                          </a:rPr>
                                        </m:ctrlPr>
                                      </m:dPr>
                                      <m:e>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𝑐</m:t>
                                            </m:r>
                                          </m:e>
                                          <m:sub>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𝑠</m:t>
                                            </m:r>
                                          </m:sub>
                                        </m:sSub>
                                      </m:e>
                                    </m:d>
                                    <m:r>
                                      <a:rPr kumimoji="1" lang="en-US" altLang="ja-JP" sz="1800" b="1" i="1" kern="1200">
                                        <a:solidFill>
                                          <a:schemeClr val="tx1"/>
                                        </a:solidFill>
                                        <a:effectLst/>
                                        <a:latin typeface="Cambria Math" panose="02040503050406030204" pitchFamily="18" charset="0"/>
                                        <a:ea typeface="+mn-ea"/>
                                        <a:cs typeface="+mn-cs"/>
                                      </a:rPr>
                                      <m:t>𝑑𝑠</m:t>
                                    </m:r>
                                  </m:e>
                                </m:d>
                                <m:r>
                                  <a:rPr kumimoji="1" lang="en-US" altLang="ja-JP" sz="1800" b="1" i="1" kern="120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sz="1600" b="0" kern="100" dirty="0">
                              <a:solidFill>
                                <a:schemeClr val="tx1"/>
                              </a:solidFill>
                              <a:effectLst/>
                              <a:latin typeface="Times New Roman" panose="02020603050405020304" pitchFamily="18" charset="0"/>
                              <a:cs typeface="Times New Roman" panose="02020603050405020304" pitchFamily="18" charset="0"/>
                            </a:rPr>
                            <a:t>(2‑2)</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6" name="表 15">
                <a:extLst>
                  <a:ext uri="{FF2B5EF4-FFF2-40B4-BE49-F238E27FC236}">
                    <a16:creationId xmlns:a16="http://schemas.microsoft.com/office/drawing/2014/main" id="{3BC0F330-BA8A-01FD-6374-CBCE575F24AF}"/>
                  </a:ext>
                </a:extLst>
              </p:cNvPr>
              <p:cNvGraphicFramePr>
                <a:graphicFrameLocks noGrp="1"/>
              </p:cNvGraphicFramePr>
              <p:nvPr>
                <p:extLst>
                  <p:ext uri="{D42A27DB-BD31-4B8C-83A1-F6EECF244321}">
                    <p14:modId xmlns:p14="http://schemas.microsoft.com/office/powerpoint/2010/main" val="3452523172"/>
                  </p:ext>
                </p:extLst>
              </p:nvPr>
            </p:nvGraphicFramePr>
            <p:xfrm>
              <a:off x="303400" y="3971892"/>
              <a:ext cx="11585196" cy="61042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610426">
                    <a:tc>
                      <a:txBody>
                        <a:bodyPr/>
                        <a:lstStyle/>
                        <a:p>
                          <a:endParaRPr lang="ja-JP"/>
                        </a:p>
                      </a:txBody>
                      <a:tcPr marL="68580" marR="68580" marT="0" marB="0">
                        <a:blipFill>
                          <a:blip r:embed="rId7"/>
                          <a:stretch>
                            <a:fillRect l="-60" t="-990" r="-13791" b="-3960"/>
                          </a:stretch>
                        </a:blipFill>
                      </a:tcPr>
                    </a:tc>
                    <a:tc>
                      <a:txBody>
                        <a:bodyPr/>
                        <a:lstStyle/>
                        <a:p>
                          <a:pPr indent="133350" algn="ctr"/>
                          <a:r>
                            <a:rPr lang="en-US" sz="1600" b="0" kern="100" dirty="0">
                              <a:solidFill>
                                <a:schemeClr val="tx1"/>
                              </a:solidFill>
                              <a:effectLst/>
                              <a:latin typeface="Times New Roman" panose="02020603050405020304" pitchFamily="18" charset="0"/>
                              <a:cs typeface="Times New Roman" panose="02020603050405020304" pitchFamily="18" charset="0"/>
                            </a:rPr>
                            <a:t>(2‑2)</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7" name="コンテンツ プレースホルダー 2">
                <a:extLst>
                  <a:ext uri="{FF2B5EF4-FFF2-40B4-BE49-F238E27FC236}">
                    <a16:creationId xmlns:a16="http://schemas.microsoft.com/office/drawing/2014/main" id="{7A02B99C-C8A6-C0F7-17FE-4266CCB31744}"/>
                  </a:ext>
                </a:extLst>
              </p:cNvPr>
              <p:cNvSpPr txBox="1">
                <a:spLocks/>
              </p:cNvSpPr>
              <p:nvPr/>
            </p:nvSpPr>
            <p:spPr>
              <a:xfrm>
                <a:off x="327171" y="4665059"/>
                <a:ext cx="11763234" cy="778839"/>
              </a:xfrm>
              <a:prstGeom prst="rect">
                <a:avLst/>
              </a:prstGeom>
              <a:ln>
                <a:solidFill>
                  <a:schemeClr val="bg1"/>
                </a:solidFill>
              </a:ln>
            </p:spPr>
            <p:txBody>
              <a:bodyPr vert="horz" lIns="91440" tIns="45720" rIns="91440" bIns="45720" rtlCol="0">
                <a:normAutofit fontScale="92500"/>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ここで</a:t>
                </a:r>
                <a:r>
                  <a:rPr lang="ja-JP" altLang="en-US" dirty="0"/>
                  <a:t>，</a:t>
                </a:r>
                <a:r>
                  <a:rPr lang="ja-JP" altLang="ja-JP" dirty="0"/>
                  <a:t>時刻</a:t>
                </a:r>
                <a14:m>
                  <m:oMath xmlns:m="http://schemas.openxmlformats.org/officeDocument/2006/math">
                    <m:r>
                      <a:rPr lang="en-US" altLang="ja-JP" i="1">
                        <a:latin typeface="Cambria Math" panose="02040503050406030204" pitchFamily="18" charset="0"/>
                      </a:rPr>
                      <m:t>𝑡</m:t>
                    </m:r>
                    <m:r>
                      <a:rPr lang="ja-JP" altLang="en-US" i="1">
                        <a:latin typeface="Cambria Math" panose="02040503050406030204" pitchFamily="18" charset="0"/>
                      </a:rPr>
                      <m:t>から</m:t>
                    </m:r>
                  </m:oMath>
                </a14:m>
                <a:r>
                  <a:rPr lang="ja-JP" altLang="en-US" dirty="0"/>
                  <a:t>微小期間</a:t>
                </a:r>
                <a14:m>
                  <m:oMath xmlns:m="http://schemas.openxmlformats.org/officeDocument/2006/math">
                    <m:r>
                      <a:rPr lang="en-US" altLang="ja-JP" b="0" i="1" smtClean="0">
                        <a:latin typeface="Cambria Math" panose="02040503050406030204" pitchFamily="18" charset="0"/>
                      </a:rPr>
                      <m:t>𝛥</m:t>
                    </m:r>
                    <m:r>
                      <a:rPr lang="en-US" altLang="ja-JP" b="0" i="1" smtClean="0">
                        <a:latin typeface="Cambria Math" panose="02040503050406030204" pitchFamily="18" charset="0"/>
                      </a:rPr>
                      <m:t> </m:t>
                    </m:r>
                  </m:oMath>
                </a14:m>
                <a:r>
                  <a:rPr lang="ja-JP" altLang="en-US" dirty="0"/>
                  <a:t>の消費量</a:t>
                </a:r>
                <a14:m>
                  <m:oMath xmlns:m="http://schemas.openxmlformats.org/officeDocument/2006/math">
                    <m:r>
                      <a:rPr lang="en-US" altLang="ja-JP" i="1">
                        <a:latin typeface="Cambria Math" panose="02040503050406030204" pitchFamily="18" charset="0"/>
                      </a:rPr>
                      <m:t>𝑐</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𝑡</m:t>
                        </m:r>
                      </m:sub>
                    </m:sSub>
                  </m:oMath>
                </a14:m>
                <a:r>
                  <a:rPr lang="en-US" altLang="ja-JP" dirty="0"/>
                  <a:t> </a:t>
                </a:r>
                <a:r>
                  <a:rPr lang="ja-JP" altLang="en-US" dirty="0"/>
                  <a:t>による</a:t>
                </a:r>
                <a14:m>
                  <m:oMath xmlns:m="http://schemas.openxmlformats.org/officeDocument/2006/math">
                    <m:r>
                      <a:rPr lang="ja-JP" altLang="en-US" i="1" dirty="0">
                        <a:latin typeface="Cambria Math" panose="02040503050406030204" pitchFamily="18" charset="0"/>
                      </a:rPr>
                      <m:t>効用を</m:t>
                    </m:r>
                    <m:r>
                      <a:rPr lang="en-US" altLang="ja-JP" b="0" i="1" dirty="0" smtClean="0">
                        <a:latin typeface="Cambria Math" panose="02040503050406030204" pitchFamily="18" charset="0"/>
                      </a:rPr>
                      <m:t> </m:t>
                    </m:r>
                    <m:r>
                      <a:rPr lang="en-US" altLang="ja-JP" i="1">
                        <a:latin typeface="Cambria Math" panose="02040503050406030204" pitchFamily="18" charset="0"/>
                      </a:rPr>
                      <m:t>𝑢</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𝑡</m:t>
                        </m:r>
                      </m:e>
                    </m:d>
                  </m:oMath>
                </a14:m>
                <a:r>
                  <a:rPr lang="ja-JP" altLang="en-US" dirty="0"/>
                  <a:t>で</a:t>
                </a:r>
                <a:r>
                  <a:rPr lang="ja-JP" altLang="ja-JP" dirty="0"/>
                  <a:t>表す．</a:t>
                </a:r>
                <a:r>
                  <a:rPr lang="en-US" altLang="ja-JP" dirty="0"/>
                  <a:t>(2-2) </a:t>
                </a:r>
                <a:r>
                  <a:rPr lang="ja-JP" altLang="ja-JP" dirty="0"/>
                  <a:t>式の</a:t>
                </a:r>
                <a:r>
                  <a:rPr lang="ja-JP" altLang="en-US" dirty="0"/>
                  <a:t>期待</a:t>
                </a:r>
                <a:r>
                  <a:rPr lang="ja-JP" altLang="ja-JP" dirty="0"/>
                  <a:t>効用最大化の</a:t>
                </a:r>
                <a:r>
                  <a:rPr lang="en-US" altLang="ja-JP" dirty="0"/>
                  <a:t>FOC</a:t>
                </a:r>
                <a:r>
                  <a:rPr lang="ja-JP" altLang="ja-JP" dirty="0"/>
                  <a:t>は</a:t>
                </a:r>
                <a:r>
                  <a:rPr lang="ja-JP" altLang="en-US" dirty="0"/>
                  <a:t>，</a:t>
                </a:r>
                <a:r>
                  <a:rPr lang="ja-JP" altLang="ja-JP" dirty="0"/>
                  <a:t>上の式と類似しており</a:t>
                </a:r>
                <a:r>
                  <a:rPr lang="ja-JP" altLang="en-US" dirty="0"/>
                  <a:t>，満期</a:t>
                </a:r>
                <a14:m>
                  <m:oMath xmlns:m="http://schemas.openxmlformats.org/officeDocument/2006/math">
                    <m:r>
                      <a:rPr lang="en-US" altLang="ja-JP" i="1">
                        <a:latin typeface="Cambria Math" panose="02040503050406030204" pitchFamily="18" charset="0"/>
                      </a:rPr>
                      <m:t>𝑛</m:t>
                    </m:r>
                  </m:oMath>
                </a14:m>
                <a:r>
                  <a:rPr lang="ja-JP" altLang="ja-JP" dirty="0"/>
                  <a:t>の実質ゼロクーポン債の価格</a:t>
                </a:r>
                <a:r>
                  <a:rPr lang="ja-JP" altLang="en-US" dirty="0"/>
                  <a:t>は</a:t>
                </a:r>
                <a:r>
                  <a:rPr lang="ja-JP" altLang="ja-JP" dirty="0"/>
                  <a:t>以下を満たす．</a:t>
                </a:r>
                <a14:m>
                  <m:oMath xmlns:m="http://schemas.openxmlformats.org/officeDocument/2006/math">
                    <m:sSup>
                      <m:sSupPr>
                        <m:ctrlPr>
                          <a:rPr lang="ja-JP"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sup>
                    </m:sSup>
                    <m:d>
                      <m:dPr>
                        <m:ctrlPr>
                          <a:rPr lang="ja-JP" altLang="ja-JP" i="1">
                            <a:latin typeface="Cambria Math" panose="02040503050406030204" pitchFamily="18" charset="0"/>
                          </a:rPr>
                        </m:ctrlPr>
                      </m:dPr>
                      <m:e>
                        <m:r>
                          <a:rPr lang="en-US" altLang="ja-JP" i="1">
                            <a:latin typeface="Cambria Math" panose="02040503050406030204" pitchFamily="18" charset="0"/>
                          </a:rPr>
                          <m:t>⋅</m:t>
                        </m:r>
                      </m:e>
                    </m:d>
                  </m:oMath>
                </a14:m>
                <a:r>
                  <a:rPr lang="ja-JP" altLang="ja-JP" dirty="0"/>
                  <a:t>は瞬間的な限界効用を表</a:t>
                </a:r>
                <a:r>
                  <a:rPr lang="ja-JP" altLang="en-US" dirty="0"/>
                  <a:t>す．</a:t>
                </a:r>
                <a:endParaRPr lang="en-US" altLang="ja-JP" dirty="0"/>
              </a:p>
            </p:txBody>
          </p:sp>
        </mc:Choice>
        <mc:Fallback xmlns="">
          <p:sp>
            <p:nvSpPr>
              <p:cNvPr id="17" name="コンテンツ プレースホルダー 2">
                <a:extLst>
                  <a:ext uri="{FF2B5EF4-FFF2-40B4-BE49-F238E27FC236}">
                    <a16:creationId xmlns:a16="http://schemas.microsoft.com/office/drawing/2014/main" id="{7A02B99C-C8A6-C0F7-17FE-4266CCB31744}"/>
                  </a:ext>
                </a:extLst>
              </p:cNvPr>
              <p:cNvSpPr txBox="1">
                <a:spLocks noRot="1" noChangeAspect="1" noMove="1" noResize="1" noEditPoints="1" noAdjustHandles="1" noChangeArrowheads="1" noChangeShapeType="1" noTextEdit="1"/>
              </p:cNvSpPr>
              <p:nvPr/>
            </p:nvSpPr>
            <p:spPr>
              <a:xfrm>
                <a:off x="327171" y="4665059"/>
                <a:ext cx="11763234" cy="778839"/>
              </a:xfrm>
              <a:prstGeom prst="rect">
                <a:avLst/>
              </a:prstGeom>
              <a:blipFill>
                <a:blip r:embed="rId8"/>
                <a:stretch>
                  <a:fillRect l="-311"/>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 18">
                <a:extLst>
                  <a:ext uri="{FF2B5EF4-FFF2-40B4-BE49-F238E27FC236}">
                    <a16:creationId xmlns:a16="http://schemas.microsoft.com/office/drawing/2014/main" id="{4A4FA984-4C10-6BDC-F6F0-1A87594B4F31}"/>
                  </a:ext>
                </a:extLst>
              </p:cNvPr>
              <p:cNvGraphicFramePr>
                <a:graphicFrameLocks noGrp="1"/>
              </p:cNvGraphicFramePr>
              <p:nvPr>
                <p:extLst>
                  <p:ext uri="{D42A27DB-BD31-4B8C-83A1-F6EECF244321}">
                    <p14:modId xmlns:p14="http://schemas.microsoft.com/office/powerpoint/2010/main" val="982231687"/>
                  </p:ext>
                </p:extLst>
              </p:nvPr>
            </p:nvGraphicFramePr>
            <p:xfrm>
              <a:off x="303400" y="5395916"/>
              <a:ext cx="11585196" cy="65868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800" b="1" i="1" kern="1200" smtClean="0">
                                        <a:solidFill>
                                          <a:schemeClr val="tx1"/>
                                        </a:solidFill>
                                        <a:effectLst/>
                                        <a:latin typeface="Cambria Math" panose="02040503050406030204" pitchFamily="18" charset="0"/>
                                        <a:ea typeface="+mn-ea"/>
                                        <a:cs typeface="+mn-cs"/>
                                      </a:rPr>
                                    </m:ctrlPr>
                                  </m:sSubSup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up>
                                    <m:r>
                                      <a:rPr kumimoji="1" lang="en-US" altLang="ja-JP" sz="1800" b="1" i="1" kern="1200">
                                        <a:solidFill>
                                          <a:schemeClr val="tx1"/>
                                        </a:solidFill>
                                        <a:effectLst/>
                                        <a:latin typeface="Cambria Math" panose="02040503050406030204" pitchFamily="18" charset="0"/>
                                        <a:ea typeface="+mn-ea"/>
                                        <a:cs typeface="+mn-cs"/>
                                      </a:rPr>
                                      <m:t>𝑅</m:t>
                                    </m:r>
                                  </m:sup>
                                </m:sSubSup>
                                <m:r>
                                  <a:rPr kumimoji="1" lang="en-US" altLang="ja-JP" sz="1800" b="1" i="1" kern="1200">
                                    <a:solidFill>
                                      <a:schemeClr val="tx1"/>
                                    </a:solidFill>
                                    <a:effectLst/>
                                    <a:latin typeface="Cambria Math" panose="02040503050406030204" pitchFamily="18" charset="0"/>
                                    <a:ea typeface="+mn-ea"/>
                                    <a:cs typeface="+mn-cs"/>
                                  </a:rPr>
                                  <m:t>=</m:t>
                                </m:r>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a:solidFill>
                                          <a:schemeClr val="tx1"/>
                                        </a:solidFill>
                                        <a:effectLst/>
                                        <a:latin typeface="Cambria Math" panose="02040503050406030204" pitchFamily="18" charset="0"/>
                                        <a:ea typeface="+mn-ea"/>
                                        <a:cs typeface="+mn-cs"/>
                                      </a:rPr>
                                      <m:t>𝔼</m:t>
                                    </m:r>
                                  </m:e>
                                  <m:sub>
                                    <m:r>
                                      <a:rPr kumimoji="1" lang="en-US" altLang="ja-JP" sz="1800" b="0" i="1" kern="1200" smtClean="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a:solidFill>
                                          <a:schemeClr val="tx1"/>
                                        </a:solidFill>
                                        <a:effectLst/>
                                        <a:latin typeface="Cambria Math" panose="02040503050406030204" pitchFamily="18" charset="0"/>
                                        <a:ea typeface="+mn-ea"/>
                                        <a:cs typeface="+mn-cs"/>
                                      </a:rPr>
                                    </m:ctrlPr>
                                  </m:dPr>
                                  <m:e>
                                    <m:sSup>
                                      <m:sSupPr>
                                        <m:ctrlPr>
                                          <a:rPr kumimoji="1" lang="ja-JP" altLang="ja-JP" sz="1800" b="1" i="1" kern="1200" smtClean="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𝑒</m:t>
                                        </m:r>
                                      </m:e>
                                      <m:sup>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𝛿</m:t>
                                        </m:r>
                                        <m:r>
                                          <a:rPr kumimoji="1" lang="en-US" altLang="ja-JP" sz="1800" b="0" i="1" kern="1200" smtClean="0">
                                            <a:solidFill>
                                              <a:schemeClr val="tx1"/>
                                            </a:solidFill>
                                            <a:effectLst/>
                                            <a:latin typeface="Cambria Math" panose="02040503050406030204" pitchFamily="18" charset="0"/>
                                            <a:ea typeface="+mn-ea"/>
                                            <a:cs typeface="+mn-cs"/>
                                          </a:rPr>
                                          <m:t>𝑛</m:t>
                                        </m:r>
                                      </m:sup>
                                    </m:sSup>
                                    <m:r>
                                      <a:rPr kumimoji="1" lang="en-US" altLang="ja-JP" sz="1800" b="1" i="1" kern="1200" smtClean="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𝑢</m:t>
                                            </m:r>
                                          </m:e>
                                          <m:sup>
                                            <m:r>
                                              <a:rPr kumimoji="1" lang="en-US" altLang="ja-JP" sz="1800" b="1" i="1" kern="1200">
                                                <a:solidFill>
                                                  <a:schemeClr val="tx1"/>
                                                </a:solidFill>
                                                <a:effectLst/>
                                                <a:latin typeface="Cambria Math" panose="02040503050406030204" pitchFamily="18" charset="0"/>
                                                <a:ea typeface="+mn-ea"/>
                                                <a:cs typeface="+mn-cs"/>
                                              </a:rPr>
                                              <m:t>′</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e>
                                        </m:d>
                                      </m:num>
                                      <m:den>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𝑢</m:t>
                                            </m:r>
                                          </m:e>
                                          <m:sup>
                                            <m:r>
                                              <a:rPr kumimoji="1" lang="en-US" altLang="ja-JP" sz="1800" b="1" i="1" kern="1200">
                                                <a:solidFill>
                                                  <a:schemeClr val="tx1"/>
                                                </a:solidFill>
                                                <a:effectLst/>
                                                <a:latin typeface="Cambria Math" panose="02040503050406030204" pitchFamily="18" charset="0"/>
                                                <a:ea typeface="+mn-ea"/>
                                                <a:cs typeface="+mn-cs"/>
                                              </a:rPr>
                                              <m:t>′</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9" name="表 18">
                <a:extLst>
                  <a:ext uri="{FF2B5EF4-FFF2-40B4-BE49-F238E27FC236}">
                    <a16:creationId xmlns:a16="http://schemas.microsoft.com/office/drawing/2014/main" id="{4A4FA984-4C10-6BDC-F6F0-1A87594B4F31}"/>
                  </a:ext>
                </a:extLst>
              </p:cNvPr>
              <p:cNvGraphicFramePr>
                <a:graphicFrameLocks noGrp="1"/>
              </p:cNvGraphicFramePr>
              <p:nvPr>
                <p:extLst>
                  <p:ext uri="{D42A27DB-BD31-4B8C-83A1-F6EECF244321}">
                    <p14:modId xmlns:p14="http://schemas.microsoft.com/office/powerpoint/2010/main" val="982231687"/>
                  </p:ext>
                </p:extLst>
              </p:nvPr>
            </p:nvGraphicFramePr>
            <p:xfrm>
              <a:off x="303400" y="5395916"/>
              <a:ext cx="11585196" cy="71145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711454">
                    <a:tc>
                      <a:txBody>
                        <a:bodyPr/>
                        <a:lstStyle/>
                        <a:p>
                          <a:endParaRPr lang="ja-JP"/>
                        </a:p>
                      </a:txBody>
                      <a:tcPr marL="68580" marR="68580" marT="0" marB="0">
                        <a:blipFill>
                          <a:blip r:embed="rId9"/>
                          <a:stretch>
                            <a:fillRect l="-60" t="-855" r="-13791" b="-4274"/>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p:spTree>
    <p:extLst>
      <p:ext uri="{BB962C8B-B14F-4D97-AF65-F5344CB8AC3E}">
        <p14:creationId xmlns:p14="http://schemas.microsoft.com/office/powerpoint/2010/main" val="91619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C9635-B491-EBCC-9D57-CFE4992F250C}"/>
              </a:ext>
            </a:extLst>
          </p:cNvPr>
          <p:cNvSpPr>
            <a:spLocks noGrp="1"/>
          </p:cNvSpPr>
          <p:nvPr>
            <p:ph type="title"/>
          </p:nvPr>
        </p:nvSpPr>
        <p:spPr/>
        <p:txBody>
          <a:bodyPr/>
          <a:lstStyle/>
          <a:p>
            <a:r>
              <a:rPr kumimoji="1" lang="en-US" altLang="ja-JP" dirty="0"/>
              <a:t>2</a:t>
            </a:r>
            <a:r>
              <a:rPr lang="en-US" altLang="ja-JP" dirty="0"/>
              <a:t>.1</a:t>
            </a:r>
            <a:r>
              <a:rPr lang="ja-JP" altLang="en-US" dirty="0"/>
              <a:t> </a:t>
            </a:r>
            <a:r>
              <a:rPr lang="en-US" altLang="ja-JP" dirty="0"/>
              <a:t>Pricing of real and nominal zero-coupon bonds</a:t>
            </a:r>
            <a:endParaRPr kumimoji="1" lang="ja-JP" altLang="en-US" dirty="0"/>
          </a:p>
        </p:txBody>
      </p:sp>
      <p:sp>
        <p:nvSpPr>
          <p:cNvPr id="3" name="コンテンツ プレースホルダー 2">
            <a:extLst>
              <a:ext uri="{FF2B5EF4-FFF2-40B4-BE49-F238E27FC236}">
                <a16:creationId xmlns:a16="http://schemas.microsoft.com/office/drawing/2014/main" id="{809C8FA0-2564-C691-489F-0E6B8A4D0EEA}"/>
              </a:ext>
            </a:extLst>
          </p:cNvPr>
          <p:cNvSpPr>
            <a:spLocks noGrp="1"/>
          </p:cNvSpPr>
          <p:nvPr>
            <p:ph idx="1"/>
          </p:nvPr>
        </p:nvSpPr>
        <p:spPr>
          <a:xfrm>
            <a:off x="214381" y="632805"/>
            <a:ext cx="11763234" cy="460825"/>
          </a:xfrm>
        </p:spPr>
        <p:txBody>
          <a:bodyPr>
            <a:normAutofit/>
          </a:bodyPr>
          <a:lstStyle/>
          <a:p>
            <a:pPr marL="0" indent="0">
              <a:buNone/>
            </a:pPr>
            <a:r>
              <a:rPr kumimoji="1" lang="ja-JP" altLang="en-US" dirty="0"/>
              <a:t>先ほどの式は次のように書くこともできる．</a:t>
            </a:r>
          </a:p>
        </p:txBody>
      </p:sp>
      <p:sp>
        <p:nvSpPr>
          <p:cNvPr id="4" name="日付プレースホルダー 3">
            <a:extLst>
              <a:ext uri="{FF2B5EF4-FFF2-40B4-BE49-F238E27FC236}">
                <a16:creationId xmlns:a16="http://schemas.microsoft.com/office/drawing/2014/main" id="{BBB37610-FCDE-C723-4F35-60AFD56EEA50}"/>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40709573-A3BB-C6B4-9873-34B411E1D440}"/>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6EB2D425-251D-CF18-BC47-C427DCC7BEC8}"/>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5AEA006-749F-0DCA-B6C9-7FB8D708E108}"/>
                  </a:ext>
                </a:extLst>
              </p:cNvPr>
              <p:cNvGraphicFramePr>
                <a:graphicFrameLocks noGrp="1"/>
              </p:cNvGraphicFramePr>
              <p:nvPr>
                <p:extLst>
                  <p:ext uri="{D42A27DB-BD31-4B8C-83A1-F6EECF244321}">
                    <p14:modId xmlns:p14="http://schemas.microsoft.com/office/powerpoint/2010/main" val="3994450773"/>
                  </p:ext>
                </p:extLst>
              </p:nvPr>
            </p:nvGraphicFramePr>
            <p:xfrm>
              <a:off x="214381" y="1040250"/>
              <a:ext cx="11585196" cy="65868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800" b="1" i="1" kern="1200" smtClean="0">
                                        <a:solidFill>
                                          <a:schemeClr val="tx1"/>
                                        </a:solidFill>
                                        <a:effectLst/>
                                        <a:latin typeface="Cambria Math" panose="02040503050406030204" pitchFamily="18" charset="0"/>
                                        <a:ea typeface="+mn-ea"/>
                                        <a:cs typeface="+mn-cs"/>
                                      </a:rPr>
                                    </m:ctrlPr>
                                  </m:sSubSup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up>
                                    <m:r>
                                      <a:rPr kumimoji="1" lang="en-US" altLang="ja-JP" sz="1800" b="1" i="1" kern="1200">
                                        <a:solidFill>
                                          <a:schemeClr val="tx1"/>
                                        </a:solidFill>
                                        <a:effectLst/>
                                        <a:latin typeface="Cambria Math" panose="02040503050406030204" pitchFamily="18" charset="0"/>
                                        <a:ea typeface="+mn-ea"/>
                                        <a:cs typeface="+mn-cs"/>
                                      </a:rPr>
                                      <m:t>𝑅</m:t>
                                    </m:r>
                                  </m:sup>
                                </m:sSubSup>
                                <m:r>
                                  <a:rPr kumimoji="1" lang="en-US" altLang="ja-JP" sz="1800" b="1" i="1" kern="1200">
                                    <a:solidFill>
                                      <a:schemeClr val="tx1"/>
                                    </a:solidFill>
                                    <a:effectLst/>
                                    <a:latin typeface="Cambria Math" panose="02040503050406030204" pitchFamily="18" charset="0"/>
                                    <a:ea typeface="+mn-ea"/>
                                    <a:cs typeface="+mn-cs"/>
                                  </a:rPr>
                                  <m:t>=</m:t>
                                </m:r>
                                <m:sSub>
                                  <m:sSubPr>
                                    <m:ctrlPr>
                                      <a:rPr kumimoji="1" lang="en-US" altLang="ja-JP" sz="1800" b="0" i="1" kern="1200" smtClean="0">
                                        <a:solidFill>
                                          <a:schemeClr val="tx1"/>
                                        </a:solidFill>
                                        <a:effectLst/>
                                        <a:latin typeface="Cambria Math" panose="02040503050406030204" pitchFamily="18" charset="0"/>
                                        <a:ea typeface="+mn-ea"/>
                                        <a:cs typeface="+mn-cs"/>
                                      </a:rPr>
                                    </m:ctrlPr>
                                  </m:sSubPr>
                                  <m:e>
                                    <m:r>
                                      <a:rPr kumimoji="1" lang="en-US" altLang="ja-JP" sz="1800" b="0" i="1" kern="1200">
                                        <a:solidFill>
                                          <a:schemeClr val="tx1"/>
                                        </a:solidFill>
                                        <a:effectLst/>
                                        <a:latin typeface="Cambria Math" panose="02040503050406030204" pitchFamily="18" charset="0"/>
                                        <a:ea typeface="+mn-ea"/>
                                        <a:cs typeface="+mn-cs"/>
                                      </a:rPr>
                                      <m:t>𝔼</m:t>
                                    </m:r>
                                  </m:e>
                                  <m:sub>
                                    <m:r>
                                      <a:rPr kumimoji="1" lang="en-US" altLang="ja-JP" sz="1800" b="0" i="1" kern="1200" smtClean="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a:solidFill>
                                          <a:schemeClr val="tx1"/>
                                        </a:solidFill>
                                        <a:effectLst/>
                                        <a:latin typeface="Cambria Math" panose="02040503050406030204" pitchFamily="18" charset="0"/>
                                        <a:ea typeface="+mn-ea"/>
                                        <a:cs typeface="+mn-cs"/>
                                      </a:rPr>
                                    </m:ctrlPr>
                                  </m:dPr>
                                  <m:e>
                                    <m:f>
                                      <m:fPr>
                                        <m:ctrlPr>
                                          <a:rPr kumimoji="1" lang="ja-JP" altLang="ja-JP" sz="1800" b="1" i="1" kern="1200">
                                            <a:solidFill>
                                              <a:schemeClr val="tx1"/>
                                            </a:solidFill>
                                            <a:effectLst/>
                                            <a:latin typeface="Cambria Math" panose="02040503050406030204" pitchFamily="18" charset="0"/>
                                            <a:ea typeface="+mn-ea"/>
                                            <a:cs typeface="+mn-cs"/>
                                          </a:rPr>
                                        </m:ctrlPr>
                                      </m:fPr>
                                      <m:num>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𝑚</m:t>
                                            </m:r>
                                          </m:e>
                                          <m:sup>
                                            <m:r>
                                              <a:rPr kumimoji="1" lang="en-US" altLang="ja-JP" sz="1800" b="1" i="1" kern="1200">
                                                <a:solidFill>
                                                  <a:schemeClr val="tx1"/>
                                                </a:solidFill>
                                                <a:effectLst/>
                                                <a:latin typeface="Cambria Math" panose="02040503050406030204" pitchFamily="18" charset="0"/>
                                                <a:ea typeface="+mn-ea"/>
                                                <a:cs typeface="+mn-cs"/>
                                              </a:rPr>
                                              <m:t>𝑅</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e>
                                        </m:d>
                                      </m:num>
                                      <m:den>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𝑚</m:t>
                                            </m:r>
                                          </m:e>
                                          <m:sup>
                                            <m:r>
                                              <a:rPr kumimoji="1" lang="en-US" altLang="ja-JP" sz="1800" b="1" i="1" kern="1200">
                                                <a:solidFill>
                                                  <a:schemeClr val="tx1"/>
                                                </a:solidFill>
                                                <a:effectLst/>
                                                <a:latin typeface="Cambria Math" panose="02040503050406030204" pitchFamily="18" charset="0"/>
                                                <a:ea typeface="+mn-ea"/>
                                                <a:cs typeface="+mn-cs"/>
                                              </a:rPr>
                                              <m:t>𝑅</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(2-3)</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C5AEA006-749F-0DCA-B6C9-7FB8D708E108}"/>
                  </a:ext>
                </a:extLst>
              </p:cNvPr>
              <p:cNvGraphicFramePr>
                <a:graphicFrameLocks noGrp="1"/>
              </p:cNvGraphicFramePr>
              <p:nvPr>
                <p:extLst>
                  <p:ext uri="{D42A27DB-BD31-4B8C-83A1-F6EECF244321}">
                    <p14:modId xmlns:p14="http://schemas.microsoft.com/office/powerpoint/2010/main" val="3994450773"/>
                  </p:ext>
                </p:extLst>
              </p:nvPr>
            </p:nvGraphicFramePr>
            <p:xfrm>
              <a:off x="214381" y="1040250"/>
              <a:ext cx="11585196" cy="65868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658686">
                    <a:tc>
                      <a:txBody>
                        <a:bodyPr/>
                        <a:lstStyle/>
                        <a:p>
                          <a:endParaRPr lang="ja-JP"/>
                        </a:p>
                      </a:txBody>
                      <a:tcPr marL="68580" marR="68580" marT="0" marB="0">
                        <a:blipFill>
                          <a:blip r:embed="rId2"/>
                          <a:stretch>
                            <a:fillRect l="-60" t="-917" r="-13799" b="-3670"/>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(2-3)</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D5DEA4B5-70BA-3239-CCB6-D2F437680297}"/>
                  </a:ext>
                </a:extLst>
              </p:cNvPr>
              <p:cNvSpPr txBox="1">
                <a:spLocks/>
              </p:cNvSpPr>
              <p:nvPr/>
            </p:nvSpPr>
            <p:spPr>
              <a:xfrm>
                <a:off x="279633" y="1793873"/>
                <a:ext cx="11763234" cy="1731752"/>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ja-JP" sz="1800" dirty="0">
                    <a:effectLst/>
                    <a:ea typeface="游明朝" panose="02020400000000000000" pitchFamily="18" charset="-128"/>
                    <a:cs typeface="Times New Roman" panose="02020603050405020304" pitchFamily="18" charset="0"/>
                  </a:rPr>
                  <a:t>ここで</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𝑚</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𝑅</m:t>
                        </m:r>
                      </m:sup>
                    </m:sSup>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𝛿</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sup>
                    </m:sSup>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𝑢</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up>
                    </m:sSup>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𝑐</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e>
                    </m:d>
                  </m:oMath>
                </a14:m>
                <a:r>
                  <a:rPr lang="ja-JP" altLang="ja-JP" sz="1800" dirty="0">
                    <a:effectLst/>
                    <a:ea typeface="游明朝" panose="02020400000000000000" pitchFamily="18" charset="-128"/>
                    <a:cs typeface="Times New Roman" panose="02020603050405020304" pitchFamily="18" charset="0"/>
                  </a:rPr>
                  <a:t>は連続時間確率</a:t>
                </a:r>
                <a:r>
                  <a:rPr lang="ja-JP" altLang="en-US" dirty="0"/>
                  <a:t>的</a:t>
                </a:r>
                <a:r>
                  <a:rPr lang="ja-JP" altLang="ja-JP" sz="1800" dirty="0">
                    <a:effectLst/>
                    <a:ea typeface="游明朝" panose="02020400000000000000" pitchFamily="18" charset="-128"/>
                    <a:cs typeface="Times New Roman" panose="02020603050405020304" pitchFamily="18" charset="0"/>
                  </a:rPr>
                  <a:t>割引</a:t>
                </a:r>
                <a:r>
                  <a:rPr lang="ja-JP" altLang="en-US" dirty="0"/>
                  <a:t>ファクター</a:t>
                </a:r>
                <a:r>
                  <a:rPr lang="ja-JP" altLang="ja-JP" sz="1800" dirty="0">
                    <a:effectLst/>
                    <a:ea typeface="游明朝" panose="02020400000000000000" pitchFamily="18" charset="-128"/>
                    <a:cs typeface="Times New Roman" panose="02020603050405020304" pitchFamily="18" charset="0"/>
                  </a:rPr>
                  <a:t>（プライシングカーネル）である．</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dirty="0"/>
                  <a:t>本文献では，主に実質ゼロクーポン債ではなく，名目ゼロクーポン債に焦点を充てる．時点</a:t>
                </a:r>
                <a14:m>
                  <m:oMath xmlns:m="http://schemas.openxmlformats.org/officeDocument/2006/math">
                    <m:r>
                      <a:rPr lang="en-US" altLang="ja-JP" b="0" i="1" smtClean="0">
                        <a:latin typeface="Cambria Math" panose="02040503050406030204" pitchFamily="18" charset="0"/>
                      </a:rPr>
                      <m:t>𝑡</m:t>
                    </m:r>
                  </m:oMath>
                </a14:m>
                <a:r>
                  <a:rPr lang="ja-JP" altLang="en-US" dirty="0"/>
                  <a:t> にて発行された満期</a:t>
                </a:r>
                <a14:m>
                  <m:oMath xmlns:m="http://schemas.openxmlformats.org/officeDocument/2006/math">
                    <m:r>
                      <a:rPr lang="en-US" altLang="ja-JP" b="0" i="1" smtClean="0">
                        <a:latin typeface="Cambria Math" panose="02040503050406030204" pitchFamily="18" charset="0"/>
                      </a:rPr>
                      <m:t>𝑛</m:t>
                    </m:r>
                  </m:oMath>
                </a14:m>
                <a:r>
                  <a:rPr lang="ja-JP" altLang="en-US" dirty="0"/>
                  <a:t> の名目ゼロクーポン債は，時刻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oMath>
                </a14:m>
                <a:r>
                  <a:rPr lang="ja-JP" altLang="en-US" dirty="0"/>
                  <a:t> に名目金利１を支払う．また，</a:t>
                </a:r>
                <a14:m>
                  <m:oMath xmlns:m="http://schemas.openxmlformats.org/officeDocument/2006/math">
                    <m:r>
                      <a:rPr lang="en-US" altLang="ja-JP" i="1" dirty="0">
                        <a:latin typeface="Cambria Math" panose="02040503050406030204" pitchFamily="18" charset="0"/>
                      </a:rPr>
                      <m:t>𝑄</m:t>
                    </m:r>
                    <m:r>
                      <a:rPr lang="en-US" altLang="ja-JP" i="1" dirty="0">
                        <a:latin typeface="Cambria Math" panose="02040503050406030204" pitchFamily="18" charset="0"/>
                      </a:rPr>
                      <m:t>(</m:t>
                    </m:r>
                    <m:r>
                      <a:rPr lang="en-US" altLang="ja-JP" b="0" i="1" dirty="0" smtClean="0">
                        <a:latin typeface="Cambria Math" panose="02040503050406030204" pitchFamily="18" charset="0"/>
                      </a:rPr>
                      <m:t>𝑡</m:t>
                    </m:r>
                    <m:r>
                      <a:rPr lang="en-US" altLang="ja-JP" i="1" dirty="0">
                        <a:latin typeface="Cambria Math" panose="02040503050406030204" pitchFamily="18" charset="0"/>
                      </a:rPr>
                      <m:t>) </m:t>
                    </m:r>
                  </m:oMath>
                </a14:m>
                <a:r>
                  <a:rPr lang="ja-JP" altLang="en-US" dirty="0"/>
                  <a:t>を</a:t>
                </a:r>
                <a:r>
                  <a:rPr lang="en-US" altLang="ja-JP" dirty="0"/>
                  <a:t>Pricing Index</a:t>
                </a:r>
                <a:r>
                  <a:rPr lang="ja-JP" altLang="en-US" dirty="0"/>
                  <a:t>（価格指標）とした場合，実質金利</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𝑄</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den>
                    </m:f>
                    <m:r>
                      <a:rPr lang="en-US" altLang="ja-JP" b="0" i="1" smtClean="0">
                        <a:latin typeface="Cambria Math" panose="02040503050406030204" pitchFamily="18" charset="0"/>
                      </a:rPr>
                      <m:t> </m:t>
                    </m:r>
                  </m:oMath>
                </a14:m>
                <a:r>
                  <a:rPr lang="ja-JP" altLang="en-US" dirty="0"/>
                  <a:t>を支払う．満期</a:t>
                </a:r>
                <a14:m>
                  <m:oMath xmlns:m="http://schemas.openxmlformats.org/officeDocument/2006/math">
                    <m:r>
                      <a:rPr lang="en-US" altLang="ja-JP" i="1" dirty="0" smtClean="0">
                        <a:latin typeface="Cambria Math" panose="02040503050406030204" pitchFamily="18" charset="0"/>
                      </a:rPr>
                      <m:t>𝑛</m:t>
                    </m:r>
                  </m:oMath>
                </a14:m>
                <a:r>
                  <a:rPr lang="en-US" altLang="ja-JP" dirty="0"/>
                  <a:t> </a:t>
                </a:r>
                <a:r>
                  <a:rPr lang="ja-JP" altLang="en-US" dirty="0"/>
                  <a:t>の名目ゼロクーポン債の価格が以下を満たすとき，</a:t>
                </a:r>
                <a:r>
                  <a:rPr lang="en-US" altLang="ja-JP" dirty="0"/>
                  <a:t>FOC</a:t>
                </a:r>
                <a:r>
                  <a:rPr lang="ja-JP" altLang="en-US" dirty="0"/>
                  <a:t>は以下となる．</a:t>
                </a:r>
                <a:endParaRPr lang="en-US" altLang="ja-JP" dirty="0"/>
              </a:p>
            </p:txBody>
          </p:sp>
        </mc:Choice>
        <mc:Fallback xmlns="">
          <p:sp>
            <p:nvSpPr>
              <p:cNvPr id="8" name="コンテンツ プレースホルダー 2">
                <a:extLst>
                  <a:ext uri="{FF2B5EF4-FFF2-40B4-BE49-F238E27FC236}">
                    <a16:creationId xmlns:a16="http://schemas.microsoft.com/office/drawing/2014/main" id="{D5DEA4B5-70BA-3239-CCB6-D2F437680297}"/>
                  </a:ext>
                </a:extLst>
              </p:cNvPr>
              <p:cNvSpPr txBox="1">
                <a:spLocks noRot="1" noChangeAspect="1" noMove="1" noResize="1" noEditPoints="1" noAdjustHandles="1" noChangeArrowheads="1" noChangeShapeType="1" noTextEdit="1"/>
              </p:cNvSpPr>
              <p:nvPr/>
            </p:nvSpPr>
            <p:spPr>
              <a:xfrm>
                <a:off x="279633" y="1793873"/>
                <a:ext cx="11763234" cy="1731752"/>
              </a:xfrm>
              <a:prstGeom prst="rect">
                <a:avLst/>
              </a:prstGeom>
              <a:blipFill>
                <a:blip r:embed="rId3"/>
                <a:stretch>
                  <a:fillRect l="-414"/>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D108E22C-44CD-4952-1A1D-A00A11F48FBB}"/>
                  </a:ext>
                </a:extLst>
              </p:cNvPr>
              <p:cNvGraphicFramePr>
                <a:graphicFrameLocks noGrp="1"/>
              </p:cNvGraphicFramePr>
              <p:nvPr>
                <p:extLst>
                  <p:ext uri="{D42A27DB-BD31-4B8C-83A1-F6EECF244321}">
                    <p14:modId xmlns:p14="http://schemas.microsoft.com/office/powerpoint/2010/main" val="2151448920"/>
                  </p:ext>
                </p:extLst>
              </p:nvPr>
            </p:nvGraphicFramePr>
            <p:xfrm>
              <a:off x="279633" y="3410495"/>
              <a:ext cx="11585196" cy="65868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800" b="1" i="1" kern="1200" smtClean="0">
                                        <a:solidFill>
                                          <a:schemeClr val="tx1"/>
                                        </a:solidFill>
                                        <a:effectLst/>
                                        <a:latin typeface="Cambria Math" panose="02040503050406030204" pitchFamily="18" charset="0"/>
                                        <a:ea typeface="+mn-ea"/>
                                        <a:cs typeface="+mn-cs"/>
                                      </a:rPr>
                                    </m:ctrlPr>
                                  </m:sSubSup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up/>
                                </m:sSubSup>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𝔼</m:t>
                                    </m:r>
                                  </m:e>
                                  <m:sub>
                                    <m:r>
                                      <a:rPr kumimoji="1" lang="en-US" altLang="ja-JP" sz="1800" b="1" i="1" kern="120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smtClean="0">
                                        <a:solidFill>
                                          <a:schemeClr val="tx1"/>
                                        </a:solidFill>
                                        <a:effectLst/>
                                        <a:latin typeface="Cambria Math" panose="02040503050406030204" pitchFamily="18" charset="0"/>
                                        <a:ea typeface="+mn-ea"/>
                                        <a:cs typeface="+mn-cs"/>
                                      </a:rPr>
                                    </m:ctrlPr>
                                  </m:dPr>
                                  <m:e>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𝑒</m:t>
                                        </m:r>
                                      </m:e>
                                      <m:sup>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𝛿</m:t>
                                        </m:r>
                                        <m:r>
                                          <a:rPr kumimoji="1" lang="en-US" altLang="ja-JP" sz="1800" b="1" i="1" kern="1200">
                                            <a:solidFill>
                                              <a:schemeClr val="tx1"/>
                                            </a:solidFill>
                                            <a:effectLst/>
                                            <a:latin typeface="Cambria Math" panose="02040503050406030204" pitchFamily="18" charset="0"/>
                                            <a:ea typeface="+mn-ea"/>
                                            <a:cs typeface="+mn-cs"/>
                                          </a:rPr>
                                          <m:t>𝑢</m:t>
                                        </m:r>
                                      </m:sup>
                                    </m:sSup>
                                    <m:f>
                                      <m:fPr>
                                        <m:ctrlPr>
                                          <a:rPr kumimoji="1" lang="ja-JP" altLang="ja-JP" sz="1800" b="1" i="1" kern="1200">
                                            <a:solidFill>
                                              <a:schemeClr val="tx1"/>
                                            </a:solidFill>
                                            <a:effectLst/>
                                            <a:latin typeface="Cambria Math" panose="02040503050406030204" pitchFamily="18" charset="0"/>
                                            <a:ea typeface="+mn-ea"/>
                                            <a:cs typeface="+mn-cs"/>
                                          </a:rPr>
                                        </m:ctrlPr>
                                      </m:fPr>
                                      <m:num>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𝑢</m:t>
                                            </m:r>
                                          </m:e>
                                          <m:sup>
                                            <m:r>
                                              <a:rPr kumimoji="1" lang="en-US" altLang="ja-JP" sz="1800" b="1" i="1" kern="1200">
                                                <a:solidFill>
                                                  <a:schemeClr val="tx1"/>
                                                </a:solidFill>
                                                <a:effectLst/>
                                                <a:latin typeface="Cambria Math" panose="02040503050406030204" pitchFamily="18" charset="0"/>
                                                <a:ea typeface="+mn-ea"/>
                                                <a:cs typeface="+mn-cs"/>
                                              </a:rPr>
                                              <m:t>′</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e>
                                        </m:d>
                                      </m:num>
                                      <m:den>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𝑢</m:t>
                                            </m:r>
                                          </m:e>
                                          <m:sup>
                                            <m:r>
                                              <a:rPr kumimoji="1" lang="en-US" altLang="ja-JP" sz="1800" b="1" i="1" kern="1200">
                                                <a:solidFill>
                                                  <a:schemeClr val="tx1"/>
                                                </a:solidFill>
                                                <a:effectLst/>
                                                <a:latin typeface="Cambria Math" panose="02040503050406030204" pitchFamily="18" charset="0"/>
                                                <a:ea typeface="+mn-ea"/>
                                                <a:cs typeface="+mn-cs"/>
                                              </a:rPr>
                                              <m:t>′</m:t>
                                            </m:r>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den>
                                    </m:f>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𝑄</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num>
                                      <m:den>
                                        <m:r>
                                          <a:rPr kumimoji="1" lang="en-US" altLang="ja-JP" sz="1800" b="1" i="1" kern="1200">
                                            <a:solidFill>
                                              <a:schemeClr val="tx1"/>
                                            </a:solidFill>
                                            <a:effectLst/>
                                            <a:latin typeface="Cambria Math" panose="02040503050406030204" pitchFamily="18" charset="0"/>
                                            <a:ea typeface="+mn-ea"/>
                                            <a:cs typeface="+mn-cs"/>
                                          </a:rPr>
                                          <m:t>𝑄</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9" name="表 8">
                <a:extLst>
                  <a:ext uri="{FF2B5EF4-FFF2-40B4-BE49-F238E27FC236}">
                    <a16:creationId xmlns:a16="http://schemas.microsoft.com/office/drawing/2014/main" id="{D108E22C-44CD-4952-1A1D-A00A11F48FBB}"/>
                  </a:ext>
                </a:extLst>
              </p:cNvPr>
              <p:cNvGraphicFramePr>
                <a:graphicFrameLocks noGrp="1"/>
              </p:cNvGraphicFramePr>
              <p:nvPr>
                <p:extLst>
                  <p:ext uri="{D42A27DB-BD31-4B8C-83A1-F6EECF244321}">
                    <p14:modId xmlns:p14="http://schemas.microsoft.com/office/powerpoint/2010/main" val="2151448920"/>
                  </p:ext>
                </p:extLst>
              </p:nvPr>
            </p:nvGraphicFramePr>
            <p:xfrm>
              <a:off x="279633" y="3410495"/>
              <a:ext cx="11585196" cy="71145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711454">
                    <a:tc>
                      <a:txBody>
                        <a:bodyPr/>
                        <a:lstStyle/>
                        <a:p>
                          <a:endParaRPr lang="ja-JP"/>
                        </a:p>
                      </a:txBody>
                      <a:tcPr marL="68580" marR="68580" marT="0" marB="0">
                        <a:blipFill>
                          <a:blip r:embed="rId4"/>
                          <a:stretch>
                            <a:fillRect l="-60" t="-847" r="-13791" b="-3390"/>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p:sp>
        <p:nvSpPr>
          <p:cNvPr id="10" name="コンテンツ プレースホルダー 2">
            <a:extLst>
              <a:ext uri="{FF2B5EF4-FFF2-40B4-BE49-F238E27FC236}">
                <a16:creationId xmlns:a16="http://schemas.microsoft.com/office/drawing/2014/main" id="{537A9006-28BC-AF01-DA84-A66802E84B62}"/>
              </a:ext>
            </a:extLst>
          </p:cNvPr>
          <p:cNvSpPr txBox="1">
            <a:spLocks/>
          </p:cNvSpPr>
          <p:nvPr/>
        </p:nvSpPr>
        <p:spPr>
          <a:xfrm>
            <a:off x="279633" y="4225868"/>
            <a:ext cx="11763234" cy="460825"/>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ja-JP" sz="1800" dirty="0">
                <a:effectLst/>
                <a:ea typeface="游明朝" panose="02020400000000000000" pitchFamily="18" charset="-128"/>
                <a:cs typeface="Times New Roman" panose="02020603050405020304" pitchFamily="18" charset="0"/>
              </a:rPr>
              <a:t>また，この式は以下でも記載できる．</a:t>
            </a:r>
            <a:endParaRPr lang="ja-JP" altLang="en-US" dirty="0"/>
          </a:p>
        </p:txBody>
      </p:sp>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BBA54BA1-E099-B5BB-4E75-765D389E74E7}"/>
                  </a:ext>
                </a:extLst>
              </p:cNvPr>
              <p:cNvGraphicFramePr>
                <a:graphicFrameLocks noGrp="1"/>
              </p:cNvGraphicFramePr>
              <p:nvPr>
                <p:extLst>
                  <p:ext uri="{D42A27DB-BD31-4B8C-83A1-F6EECF244321}">
                    <p14:modId xmlns:p14="http://schemas.microsoft.com/office/powerpoint/2010/main" val="2991139713"/>
                  </p:ext>
                </p:extLst>
              </p:nvPr>
            </p:nvGraphicFramePr>
            <p:xfrm>
              <a:off x="214381" y="4686693"/>
              <a:ext cx="11585196" cy="71145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Sup>
                                  <m:sSubSupPr>
                                    <m:ctrlPr>
                                      <a:rPr kumimoji="1" lang="ja-JP" altLang="ja-JP" sz="1800" b="1" i="1" kern="1200" smtClean="0">
                                        <a:solidFill>
                                          <a:schemeClr val="tx1"/>
                                        </a:solidFill>
                                        <a:effectLst/>
                                        <a:latin typeface="Cambria Math" panose="02040503050406030204" pitchFamily="18" charset="0"/>
                                        <a:ea typeface="+mn-ea"/>
                                        <a:cs typeface="+mn-cs"/>
                                      </a:rPr>
                                    </m:ctrlPr>
                                  </m:sSubSup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up/>
                                </m:sSubSup>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𝔼</m:t>
                                    </m:r>
                                  </m:e>
                                  <m:sub>
                                    <m:r>
                                      <a:rPr kumimoji="1" lang="en-US" altLang="ja-JP" sz="1800" b="1" i="1" kern="1200">
                                        <a:solidFill>
                                          <a:schemeClr val="tx1"/>
                                        </a:solidFill>
                                        <a:effectLst/>
                                        <a:latin typeface="Cambria Math" panose="02040503050406030204" pitchFamily="18" charset="0"/>
                                        <a:ea typeface="+mn-ea"/>
                                        <a:cs typeface="+mn-cs"/>
                                      </a:rPr>
                                      <m:t>𝑡</m:t>
                                    </m:r>
                                  </m:sub>
                                </m:sSub>
                                <m:d>
                                  <m:dPr>
                                    <m:begChr m:val="["/>
                                    <m:endChr m:val="]"/>
                                    <m:ctrlPr>
                                      <a:rPr kumimoji="1" lang="ja-JP" altLang="ja-JP" sz="1800" b="1" i="1" kern="1200">
                                        <a:solidFill>
                                          <a:schemeClr val="tx1"/>
                                        </a:solidFill>
                                        <a:effectLst/>
                                        <a:latin typeface="Cambria Math" panose="02040503050406030204" pitchFamily="18" charset="0"/>
                                        <a:ea typeface="+mn-ea"/>
                                        <a:cs typeface="+mn-cs"/>
                                      </a:rPr>
                                    </m:ctrlPr>
                                  </m:dPr>
                                  <m:e>
                                    <m:f>
                                      <m:fPr>
                                        <m:ctrlPr>
                                          <a:rPr kumimoji="1" lang="ja-JP" altLang="ja-JP" sz="1800" b="1" i="1" kern="1200">
                                            <a:solidFill>
                                              <a:schemeClr val="tx1"/>
                                            </a:solidFill>
                                            <a:effectLst/>
                                            <a:latin typeface="Cambria Math" panose="02040503050406030204" pitchFamily="18" charset="0"/>
                                            <a:ea typeface="+mn-ea"/>
                                            <a:cs typeface="+mn-cs"/>
                                          </a:rPr>
                                        </m:ctrlPr>
                                      </m:fPr>
                                      <m:num>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𝑚</m:t>
                                            </m:r>
                                          </m:e>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e>
                                            </m:d>
                                          </m:e>
                                        </m:d>
                                      </m:num>
                                      <m:den>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𝑚</m:t>
                                            </m:r>
                                          </m:e>
                                          <m:sup/>
                                        </m:sSup>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𝑐</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den>
                                    </m:f>
                                  </m:e>
                                </m:d>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(2-4)</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1" name="表 10">
                <a:extLst>
                  <a:ext uri="{FF2B5EF4-FFF2-40B4-BE49-F238E27FC236}">
                    <a16:creationId xmlns:a16="http://schemas.microsoft.com/office/drawing/2014/main" id="{BBA54BA1-E099-B5BB-4E75-765D389E74E7}"/>
                  </a:ext>
                </a:extLst>
              </p:cNvPr>
              <p:cNvGraphicFramePr>
                <a:graphicFrameLocks noGrp="1"/>
              </p:cNvGraphicFramePr>
              <p:nvPr>
                <p:extLst>
                  <p:ext uri="{D42A27DB-BD31-4B8C-83A1-F6EECF244321}">
                    <p14:modId xmlns:p14="http://schemas.microsoft.com/office/powerpoint/2010/main" val="2991139713"/>
                  </p:ext>
                </p:extLst>
              </p:nvPr>
            </p:nvGraphicFramePr>
            <p:xfrm>
              <a:off x="214381" y="4686693"/>
              <a:ext cx="11585196" cy="711454"/>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711454">
                    <a:tc>
                      <a:txBody>
                        <a:bodyPr/>
                        <a:lstStyle/>
                        <a:p>
                          <a:endParaRPr lang="ja-JP"/>
                        </a:p>
                      </a:txBody>
                      <a:tcPr marL="68580" marR="68580" marT="0" marB="0">
                        <a:blipFill>
                          <a:blip r:embed="rId5"/>
                          <a:stretch>
                            <a:fillRect l="-60" t="-847" r="-13799" b="-3390"/>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(2-4)</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017EC94A-3D7E-19DE-343E-D9A81A2B41D4}"/>
                  </a:ext>
                </a:extLst>
              </p:cNvPr>
              <p:cNvSpPr txBox="1">
                <a:spLocks/>
              </p:cNvSpPr>
              <p:nvPr/>
            </p:nvSpPr>
            <p:spPr>
              <a:xfrm>
                <a:off x="327171" y="5508158"/>
                <a:ext cx="11763234" cy="711454"/>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ja-JP" sz="1800" dirty="0">
                    <a:effectLst/>
                    <a:ea typeface="游明朝" panose="02020400000000000000" pitchFamily="18" charset="-128"/>
                    <a:cs typeface="Times New Roman" panose="02020603050405020304" pitchFamily="18" charset="0"/>
                  </a:rPr>
                  <a:t>ここ</a:t>
                </a:r>
                <a:r>
                  <a:rPr lang="ja-JP" altLang="en-US" sz="1800" dirty="0">
                    <a:effectLst/>
                    <a:ea typeface="游明朝" panose="02020400000000000000" pitchFamily="18" charset="-128"/>
                    <a:cs typeface="Times New Roman" panose="02020603050405020304" pitchFamily="18" charset="0"/>
                  </a:rPr>
                  <a:t>で，</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𝑚</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𝑚</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𝑅</m:t>
                            </m:r>
                          </m:sup>
                        </m:sSup>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num>
                      <m:den>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𝑄</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den>
                    </m:f>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は連続時間名目確率的</a:t>
                </a:r>
                <a:r>
                  <a:rPr lang="ja-JP" altLang="en-US" sz="1800" dirty="0">
                    <a:effectLst/>
                    <a:ea typeface="游明朝" panose="02020400000000000000" pitchFamily="18" charset="-128"/>
                    <a:cs typeface="Times New Roman" panose="02020603050405020304" pitchFamily="18" charset="0"/>
                  </a:rPr>
                  <a:t>割引ファクター</a:t>
                </a:r>
                <a:r>
                  <a:rPr lang="ja-JP" altLang="ja-JP" sz="1800" dirty="0">
                    <a:effectLst/>
                    <a:ea typeface="游明朝" panose="02020400000000000000" pitchFamily="18" charset="-128"/>
                    <a:cs typeface="Times New Roman" panose="02020603050405020304" pitchFamily="18" charset="0"/>
                  </a:rPr>
                  <a:t>である．</a:t>
                </a:r>
                <a:endParaRPr lang="ja-JP" altLang="en-US" dirty="0"/>
              </a:p>
            </p:txBody>
          </p:sp>
        </mc:Choice>
        <mc:Fallback xmlns="">
          <p:sp>
            <p:nvSpPr>
              <p:cNvPr id="12" name="コンテンツ プレースホルダー 2">
                <a:extLst>
                  <a:ext uri="{FF2B5EF4-FFF2-40B4-BE49-F238E27FC236}">
                    <a16:creationId xmlns:a16="http://schemas.microsoft.com/office/drawing/2014/main" id="{017EC94A-3D7E-19DE-343E-D9A81A2B41D4}"/>
                  </a:ext>
                </a:extLst>
              </p:cNvPr>
              <p:cNvSpPr txBox="1">
                <a:spLocks noRot="1" noChangeAspect="1" noMove="1" noResize="1" noEditPoints="1" noAdjustHandles="1" noChangeArrowheads="1" noChangeShapeType="1" noTextEdit="1"/>
              </p:cNvSpPr>
              <p:nvPr/>
            </p:nvSpPr>
            <p:spPr>
              <a:xfrm>
                <a:off x="327171" y="5508158"/>
                <a:ext cx="11763234" cy="711454"/>
              </a:xfrm>
              <a:prstGeom prst="rect">
                <a:avLst/>
              </a:prstGeom>
              <a:blipFill>
                <a:blip r:embed="rId6"/>
                <a:stretch>
                  <a:fillRect l="-414"/>
                </a:stretch>
              </a:blipFill>
              <a:ln>
                <a:solidFill>
                  <a:schemeClr val="bg1"/>
                </a:solidFill>
              </a:ln>
            </p:spPr>
            <p:txBody>
              <a:bodyPr/>
              <a:lstStyle/>
              <a:p>
                <a:r>
                  <a:rPr lang="ja-JP" altLang="en-US">
                    <a:noFill/>
                  </a:rPr>
                  <a:t> </a:t>
                </a:r>
              </a:p>
            </p:txBody>
          </p:sp>
        </mc:Fallback>
      </mc:AlternateContent>
    </p:spTree>
    <p:extLst>
      <p:ext uri="{BB962C8B-B14F-4D97-AF65-F5344CB8AC3E}">
        <p14:creationId xmlns:p14="http://schemas.microsoft.com/office/powerpoint/2010/main" val="57002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FA2B4-E85D-844E-3441-7250559F1F28}"/>
              </a:ext>
            </a:extLst>
          </p:cNvPr>
          <p:cNvSpPr>
            <a:spLocks noGrp="1"/>
          </p:cNvSpPr>
          <p:nvPr>
            <p:ph type="title"/>
          </p:nvPr>
        </p:nvSpPr>
        <p:spPr/>
        <p:txBody>
          <a:bodyPr/>
          <a:lstStyle/>
          <a:p>
            <a:r>
              <a:rPr kumimoji="1" lang="en-US" altLang="ja-JP" dirty="0"/>
              <a:t>2.2 The model</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9AADC39-0319-51F2-8A60-D966DCA0A444}"/>
                  </a:ext>
                </a:extLst>
              </p:cNvPr>
              <p:cNvSpPr>
                <a:spLocks noGrp="1"/>
              </p:cNvSpPr>
              <p:nvPr>
                <p:ph idx="1"/>
              </p:nvPr>
            </p:nvSpPr>
            <p:spPr>
              <a:xfrm>
                <a:off x="214381" y="632805"/>
                <a:ext cx="11763234" cy="2937907"/>
              </a:xfrm>
            </p:spPr>
            <p:txBody>
              <a:bodyPr>
                <a:normAutofit/>
              </a:bodyPr>
              <a:lstStyle/>
              <a:p>
                <a:pPr marL="0" indent="0">
                  <a:buNone/>
                </a:pPr>
                <a:r>
                  <a:rPr kumimoji="1" lang="ja-JP" altLang="en-US" dirty="0"/>
                  <a:t>本節で紹介する名目金利ベース期間構造モデルは，</a:t>
                </a:r>
                <a:r>
                  <a:rPr kumimoji="1" lang="en-US" altLang="ja-JP" dirty="0" err="1"/>
                  <a:t>Duffee</a:t>
                </a:r>
                <a:r>
                  <a:rPr kumimoji="1" lang="en-US" altLang="ja-JP" dirty="0"/>
                  <a:t> (2002)</a:t>
                </a:r>
                <a:r>
                  <a:rPr kumimoji="1" lang="ja-JP" altLang="en-US" dirty="0"/>
                  <a:t>が提案した裁定取引のない</a:t>
                </a:r>
                <a:r>
                  <a:rPr kumimoji="1" lang="en-US" altLang="ja-JP" dirty="0"/>
                  <a:t>3</a:t>
                </a:r>
                <a:r>
                  <a:rPr kumimoji="1" lang="ja-JP" altLang="en-US" dirty="0"/>
                  <a:t>ファクター期間構造モデルを，</a:t>
                </a:r>
                <a:r>
                  <a:rPr kumimoji="1" lang="en-US" altLang="ja-JP" dirty="0" err="1"/>
                  <a:t>Duffee</a:t>
                </a:r>
                <a:r>
                  <a:rPr kumimoji="1" lang="en-US" altLang="ja-JP" dirty="0"/>
                  <a:t> and Kan (1996) </a:t>
                </a:r>
                <a:r>
                  <a:rPr kumimoji="1" lang="ja-JP" altLang="en-US" dirty="0"/>
                  <a:t>を基に</a:t>
                </a:r>
                <a:r>
                  <a:rPr kumimoji="1" lang="en-US" altLang="ja-JP" dirty="0"/>
                  <a:t>Kim and Orphanides(2004) </a:t>
                </a:r>
                <a:r>
                  <a:rPr kumimoji="1" lang="ja-JP" altLang="en-US" dirty="0"/>
                  <a:t>が実装したものである．</a:t>
                </a:r>
                <a:endParaRPr kumimoji="1" lang="en-US" altLang="ja-JP" dirty="0"/>
              </a:p>
              <a:p>
                <a:pPr marL="0" indent="0">
                  <a:buNone/>
                </a:pPr>
                <a:r>
                  <a:rPr kumimoji="1" lang="en-US" altLang="ja-JP" dirty="0"/>
                  <a:t>Kim and Orphanides (2004)</a:t>
                </a:r>
                <a:r>
                  <a:rPr kumimoji="1" lang="ja-JP" altLang="en-US" dirty="0"/>
                  <a:t>のモデルは，</a:t>
                </a:r>
                <a:r>
                  <a:rPr kumimoji="1" lang="en-US" altLang="ja-JP" dirty="0" err="1"/>
                  <a:t>Duffee</a:t>
                </a:r>
                <a:r>
                  <a:rPr kumimoji="1" lang="en-US" altLang="ja-JP" dirty="0"/>
                  <a:t>(2002) </a:t>
                </a:r>
                <a:r>
                  <a:rPr lang="ja-JP" altLang="en-US" dirty="0"/>
                  <a:t>における</a:t>
                </a:r>
                <a:r>
                  <a:rPr kumimoji="1" lang="ja-JP" altLang="en-US" dirty="0"/>
                  <a:t>モデル</a:t>
                </a:r>
                <a14:m>
                  <m:oMath xmlns:m="http://schemas.openxmlformats.org/officeDocument/2006/math">
                    <m:r>
                      <a:rPr kumimoji="1" lang="en-US" altLang="ja-JP" i="1" dirty="0" smtClean="0">
                        <a:latin typeface="Cambria Math" panose="02040503050406030204" pitchFamily="18" charset="0"/>
                      </a:rPr>
                      <m:t>𝐸</m:t>
                    </m:r>
                    <m:sSub>
                      <m:sSubPr>
                        <m:ctrlPr>
                          <a:rPr kumimoji="1" lang="en-US" altLang="ja-JP" b="0" i="1" dirty="0" smtClean="0">
                            <a:latin typeface="Cambria Math" panose="02040503050406030204" pitchFamily="18" charset="0"/>
                          </a:rPr>
                        </m:ctrlPr>
                      </m:sSubPr>
                      <m:e>
                        <m:r>
                          <a:rPr kumimoji="1" lang="en-US" altLang="ja-JP" i="1" dirty="0" smtClean="0">
                            <a:latin typeface="Cambria Math" panose="02040503050406030204" pitchFamily="18" charset="0"/>
                          </a:rPr>
                          <m:t>𝐴</m:t>
                        </m:r>
                      </m:e>
                      <m:sub>
                        <m:r>
                          <a:rPr kumimoji="1" lang="en-US" altLang="ja-JP" i="1" dirty="0" smtClean="0">
                            <a:latin typeface="Cambria Math" panose="02040503050406030204" pitchFamily="18" charset="0"/>
                          </a:rPr>
                          <m:t>0</m:t>
                        </m:r>
                      </m:sub>
                    </m:sSub>
                    <m:r>
                      <a:rPr kumimoji="1" lang="en-US" altLang="ja-JP" i="1" dirty="0" smtClean="0">
                        <a:latin typeface="Cambria Math" panose="02040503050406030204" pitchFamily="18" charset="0"/>
                      </a:rPr>
                      <m:t>(3)</m:t>
                    </m:r>
                  </m:oMath>
                </a14:m>
                <a:r>
                  <a:rPr kumimoji="1" lang="ja-JP" altLang="en-US" dirty="0"/>
                  <a:t> であるが</a:t>
                </a:r>
                <a:r>
                  <a:rPr lang="ja-JP" altLang="en-US" dirty="0"/>
                  <a:t>，</a:t>
                </a:r>
                <a:r>
                  <a:rPr kumimoji="1" lang="ja-JP" altLang="en-US" dirty="0"/>
                  <a:t>異なるファクターの正規化を採用し，データによってモデルの頑健性が向上するという新しい特徴を持っている．</a:t>
                </a:r>
                <a:endParaRPr kumimoji="1" lang="en-US" altLang="ja-JP" dirty="0"/>
              </a:p>
              <a:p>
                <a:pPr marL="0" indent="0">
                  <a:buNone/>
                </a:pPr>
                <a:r>
                  <a:rPr lang="ja-JP" altLang="en-US" dirty="0"/>
                  <a:t>このモデルでは，ゼロクーポン債価格の決定要因 </a:t>
                </a:r>
                <a:r>
                  <a:rPr lang="en-US" altLang="ja-JP" dirty="0"/>
                  <a:t>(2-4)</a:t>
                </a:r>
                <a:r>
                  <a:rPr lang="ja-JP" altLang="en-US" dirty="0"/>
                  <a:t>式が任意の債券種類で成り立つ．また，</a:t>
                </a:r>
                <a:r>
                  <a:rPr lang="en-US" altLang="ja-JP" dirty="0"/>
                  <a:t>3</a:t>
                </a:r>
                <a:r>
                  <a:rPr lang="ja-JP" altLang="en-US" dirty="0"/>
                  <a:t>つの潜在的なファクターでイールドカーブの推移を説明できると仮定している．具体的には，「水準・傾き・曲率」あるいは</a:t>
                </a:r>
                <a:r>
                  <a:rPr lang="en-US" altLang="ja-JP" dirty="0"/>
                  <a:t>Rudebusch and Wu (2003) </a:t>
                </a:r>
                <a:r>
                  <a:rPr lang="ja-JP" altLang="en-US" dirty="0"/>
                  <a:t>のようなマクロ経済指標である．</a:t>
                </a:r>
                <a:endParaRPr lang="en-US" altLang="ja-JP" dirty="0"/>
              </a:p>
              <a:p>
                <a:pPr marL="0" indent="0">
                  <a:buNone/>
                </a:pPr>
                <a:r>
                  <a:rPr lang="ja-JP" altLang="en-US" dirty="0"/>
                  <a:t>本モデルは，</a:t>
                </a:r>
                <a14:m>
                  <m:oMath xmlns:m="http://schemas.openxmlformats.org/officeDocument/2006/math">
                    <m:r>
                      <a:rPr lang="en-US" altLang="ja-JP" b="0" i="1" smtClean="0">
                        <a:latin typeface="Cambria Math" panose="02040503050406030204" pitchFamily="18" charset="0"/>
                      </a:rPr>
                      <m:t>𝑥</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 </m:t>
                    </m:r>
                    <m:r>
                      <a:rPr lang="ja-JP" altLang="en-US" i="1">
                        <a:latin typeface="Cambria Math" panose="02040503050406030204" pitchFamily="18" charset="0"/>
                      </a:rPr>
                      <m:t>が</m:t>
                    </m:r>
                  </m:oMath>
                </a14:m>
                <a:r>
                  <a:rPr lang="ja-JP" altLang="en-US" b="0" dirty="0"/>
                  <a:t>以下の確率微分方程式に従うとする．</a:t>
                </a:r>
                <a:endParaRPr lang="en-US" altLang="ja-JP" b="0" dirty="0"/>
              </a:p>
            </p:txBody>
          </p:sp>
        </mc:Choice>
        <mc:Fallback xmlns="">
          <p:sp>
            <p:nvSpPr>
              <p:cNvPr id="3" name="コンテンツ プレースホルダー 2">
                <a:extLst>
                  <a:ext uri="{FF2B5EF4-FFF2-40B4-BE49-F238E27FC236}">
                    <a16:creationId xmlns:a16="http://schemas.microsoft.com/office/drawing/2014/main" id="{99AADC39-0319-51F2-8A60-D966DCA0A444}"/>
                  </a:ext>
                </a:extLst>
              </p:cNvPr>
              <p:cNvSpPr>
                <a:spLocks noGrp="1" noRot="1" noChangeAspect="1" noMove="1" noResize="1" noEditPoints="1" noAdjustHandles="1" noChangeArrowheads="1" noChangeShapeType="1" noTextEdit="1"/>
              </p:cNvSpPr>
              <p:nvPr>
                <p:ph idx="1"/>
              </p:nvPr>
            </p:nvSpPr>
            <p:spPr>
              <a:xfrm>
                <a:off x="214381" y="632805"/>
                <a:ext cx="11763234" cy="2937907"/>
              </a:xfrm>
              <a:blipFill>
                <a:blip r:embed="rId2"/>
                <a:stretch>
                  <a:fillRect l="-362" t="-826" b="-8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6A513B45-8B1E-BE5D-5B13-272CECB433C6}"/>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A36BD784-7AA1-3620-A31F-E433C997BE14}"/>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349361F8-8430-23D8-1EE2-06FB90118FBF}"/>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8E9A36B3-C7FD-D475-2269-A110118C0029}"/>
                  </a:ext>
                </a:extLst>
              </p:cNvPr>
              <p:cNvGraphicFramePr>
                <a:graphicFrameLocks noGrp="1"/>
              </p:cNvGraphicFramePr>
              <p:nvPr>
                <p:extLst>
                  <p:ext uri="{D42A27DB-BD31-4B8C-83A1-F6EECF244321}">
                    <p14:modId xmlns:p14="http://schemas.microsoft.com/office/powerpoint/2010/main" val="2838724009"/>
                  </p:ext>
                </p:extLst>
              </p:nvPr>
            </p:nvGraphicFramePr>
            <p:xfrm>
              <a:off x="214381" y="3570712"/>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800" b="1" i="1" kern="1200" smtClean="0">
                                    <a:solidFill>
                                      <a:schemeClr val="tx1"/>
                                    </a:solidFill>
                                    <a:effectLst/>
                                    <a:latin typeface="Cambria Math" panose="02040503050406030204" pitchFamily="18" charset="0"/>
                                    <a:ea typeface="+mn-ea"/>
                                    <a:cs typeface="+mn-cs"/>
                                  </a:rPr>
                                  <m:t>𝑑𝑥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𝐾𝑥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𝑑𝑡</m:t>
                                </m:r>
                                <m:r>
                                  <a:rPr kumimoji="1" lang="en-US" altLang="ja-JP" sz="1800" b="1" i="1" kern="1200">
                                    <a:solidFill>
                                      <a:schemeClr val="tx1"/>
                                    </a:solidFill>
                                    <a:effectLst/>
                                    <a:latin typeface="Cambria Math" panose="02040503050406030204" pitchFamily="18" charset="0"/>
                                    <a:ea typeface="+mn-ea"/>
                                    <a:cs typeface="+mn-cs"/>
                                  </a:rPr>
                                  <m:t>+</m:t>
                                </m:r>
                                <m:r>
                                  <m:rPr>
                                    <m:sty m:val="p"/>
                                  </m:rPr>
                                  <a:rPr kumimoji="1" lang="en-US" altLang="ja-JP" sz="1800" b="1" kern="1200">
                                    <a:solidFill>
                                      <a:schemeClr val="tx1"/>
                                    </a:solidFill>
                                    <a:effectLst/>
                                    <a:latin typeface="Cambria Math" panose="02040503050406030204" pitchFamily="18" charset="0"/>
                                    <a:ea typeface="+mn-ea"/>
                                    <a:cs typeface="+mn-cs"/>
                                  </a:rPr>
                                  <m:t>Σ</m:t>
                                </m:r>
                                <m:r>
                                  <a:rPr kumimoji="1" lang="en-US" altLang="ja-JP" sz="1800" b="1" i="1" kern="1200">
                                    <a:solidFill>
                                      <a:schemeClr val="tx1"/>
                                    </a:solidFill>
                                    <a:effectLst/>
                                    <a:latin typeface="Cambria Math" panose="02040503050406030204" pitchFamily="18" charset="0"/>
                                    <a:ea typeface="+mn-ea"/>
                                    <a:cs typeface="+mn-cs"/>
                                  </a:rPr>
                                  <m:t>𝑑𝐵</m:t>
                                </m:r>
                                <m:d>
                                  <m:dPr>
                                    <m:ctrlPr>
                                      <a:rPr kumimoji="1" lang="en-US"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(2-5)</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8E9A36B3-C7FD-D475-2269-A110118C0029}"/>
                  </a:ext>
                </a:extLst>
              </p:cNvPr>
              <p:cNvGraphicFramePr>
                <a:graphicFrameLocks noGrp="1"/>
              </p:cNvGraphicFramePr>
              <p:nvPr>
                <p:extLst>
                  <p:ext uri="{D42A27DB-BD31-4B8C-83A1-F6EECF244321}">
                    <p14:modId xmlns:p14="http://schemas.microsoft.com/office/powerpoint/2010/main" val="2838724009"/>
                  </p:ext>
                </p:extLst>
              </p:nvPr>
            </p:nvGraphicFramePr>
            <p:xfrm>
              <a:off x="214381" y="3570712"/>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74320">
                    <a:tc>
                      <a:txBody>
                        <a:bodyPr/>
                        <a:lstStyle/>
                        <a:p>
                          <a:endParaRPr lang="ja-JP"/>
                        </a:p>
                      </a:txBody>
                      <a:tcPr marL="68580" marR="68580" marT="0" marB="0">
                        <a:blipFill>
                          <a:blip r:embed="rId3"/>
                          <a:stretch>
                            <a:fillRect l="-60" t="-15217" r="-13799" b="-39130"/>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(2-5)</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8AB7B926-6923-D49A-14C9-80E0418F5DF5}"/>
                  </a:ext>
                </a:extLst>
              </p:cNvPr>
              <p:cNvSpPr txBox="1">
                <a:spLocks/>
              </p:cNvSpPr>
              <p:nvPr/>
            </p:nvSpPr>
            <p:spPr>
              <a:xfrm>
                <a:off x="279633" y="4393015"/>
                <a:ext cx="11763234" cy="779349"/>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sz="1800" dirty="0">
                    <a:effectLst/>
                    <a:ea typeface="游明朝" panose="02020400000000000000" pitchFamily="18" charset="-128"/>
                    <a:cs typeface="Times New Roman" panose="02020603050405020304" pitchFamily="18" charset="0"/>
                  </a:rPr>
                  <a:t>ここで</a:t>
                </a:r>
                <a:r>
                  <a:rPr lang="ja-JP" altLang="en-US" dirty="0"/>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𝐾</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と </a:t>
                </a:r>
                <a14:m>
                  <m:oMath xmlns:m="http://schemas.openxmlformats.org/officeDocument/2006/math">
                    <m:r>
                      <m:rPr>
                        <m:sty m:val="p"/>
                      </m:rPr>
                      <a:rPr lang="en-US" altLang="ja-JP" sz="1800">
                        <a:effectLst/>
                        <a:latin typeface="Cambria Math" panose="02040503050406030204" pitchFamily="18" charset="0"/>
                        <a:ea typeface="游明朝" panose="02020400000000000000" pitchFamily="18" charset="-128"/>
                        <a:cs typeface="Times New Roman" panose="02020603050405020304" pitchFamily="18" charset="0"/>
                      </a:rPr>
                      <m:t>Σ</m:t>
                    </m:r>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は </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3×3</m:t>
                    </m:r>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の定数行列</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𝐵</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は</a:t>
                </a:r>
                <a:r>
                  <a:rPr lang="en-US" altLang="ja-JP" sz="1800" dirty="0">
                    <a:effectLst/>
                    <a:ea typeface="游明朝" panose="02020400000000000000" pitchFamily="18" charset="-128"/>
                    <a:cs typeface="Times New Roman" panose="02020603050405020304" pitchFamily="18" charset="0"/>
                  </a:rPr>
                  <a:t> 3</a:t>
                </a:r>
                <a:r>
                  <a:rPr lang="ja-JP" altLang="ja-JP" sz="1800" dirty="0">
                    <a:effectLst/>
                    <a:ea typeface="游明朝" panose="02020400000000000000" pitchFamily="18" charset="-128"/>
                    <a:cs typeface="Times New Roman" panose="02020603050405020304" pitchFamily="18" charset="0"/>
                  </a:rPr>
                  <a:t>次元標準ブラウン運動であ</a:t>
                </a:r>
                <a:r>
                  <a:rPr lang="ja-JP" altLang="en-US" sz="1800" dirty="0">
                    <a:effectLst/>
                    <a:ea typeface="游明朝" panose="02020400000000000000" pitchFamily="18" charset="-128"/>
                    <a:cs typeface="Times New Roman" panose="02020603050405020304" pitchFamily="18" charset="0"/>
                  </a:rPr>
                  <a:t>る．</a:t>
                </a:r>
                <a:r>
                  <a:rPr lang="ja-JP" altLang="en-US" sz="1800">
                    <a:effectLst/>
                    <a:ea typeface="游明朝" panose="02020400000000000000" pitchFamily="18" charset="-128"/>
                    <a:cs typeface="Times New Roman" panose="02020603050405020304" pitchFamily="18" charset="0"/>
                  </a:rPr>
                  <a:t>ここで，短期</a:t>
                </a:r>
                <a:r>
                  <a:rPr lang="ja-JP" altLang="en-US" sz="1800" dirty="0">
                    <a:effectLst/>
                    <a:ea typeface="游明朝" panose="02020400000000000000" pitchFamily="18" charset="-128"/>
                    <a:cs typeface="Times New Roman" panose="02020603050405020304" pitchFamily="18" charset="0"/>
                  </a:rPr>
                  <a:t>金利 </a:t>
                </a:r>
                <a14:m>
                  <m:oMath xmlns:m="http://schemas.openxmlformats.org/officeDocument/2006/math">
                    <m:r>
                      <a:rPr lang="en-US" altLang="ja-JP" i="1" dirty="0" smtClean="0">
                        <a:latin typeface="Cambria Math" panose="02040503050406030204" pitchFamily="18" charset="0"/>
                      </a:rPr>
                      <m:t>𝑟</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𝑡</m:t>
                    </m:r>
                    <m:r>
                      <a:rPr lang="en-US" altLang="ja-JP" i="1" dirty="0" smtClean="0">
                        <a:latin typeface="Cambria Math" panose="02040503050406030204" pitchFamily="18" charset="0"/>
                      </a:rPr>
                      <m:t>)</m:t>
                    </m:r>
                  </m:oMath>
                </a14:m>
                <a:r>
                  <a:rPr lang="en-US" altLang="ja-JP" sz="1800" dirty="0">
                    <a:effectLst/>
                    <a:ea typeface="游明朝" panose="02020400000000000000" pitchFamily="18" charset="-128"/>
                    <a:cs typeface="Times New Roman" panose="02020603050405020304" pitchFamily="18" charset="0"/>
                  </a:rPr>
                  <a:t> </a:t>
                </a:r>
                <a:r>
                  <a:rPr lang="ja-JP" altLang="en-US" sz="1800" dirty="0">
                    <a:effectLst/>
                    <a:ea typeface="游明朝" panose="02020400000000000000" pitchFamily="18" charset="-128"/>
                    <a:cs typeface="Times New Roman" panose="02020603050405020304" pitchFamily="18" charset="0"/>
                  </a:rPr>
                  <a:t>を </a:t>
                </a:r>
                <a:r>
                  <a:rPr lang="en-US" altLang="ja-JP" sz="1800" dirty="0">
                    <a:effectLst/>
                    <a:ea typeface="游明朝" panose="02020400000000000000" pitchFamily="18" charset="-128"/>
                    <a:cs typeface="Times New Roman" panose="02020603050405020304" pitchFamily="18" charset="0"/>
                  </a:rPr>
                  <a:t>(2-6)</a:t>
                </a:r>
                <a:r>
                  <a:rPr lang="ja-JP" altLang="en-US" dirty="0"/>
                  <a:t>式で定義すると， </a:t>
                </a:r>
                <a14:m>
                  <m:oMath xmlns:m="http://schemas.openxmlformats.org/officeDocument/2006/math">
                    <m:r>
                      <a:rPr lang="en-US" altLang="ja-JP" i="1" dirty="0">
                        <a:latin typeface="Cambria Math" panose="02040503050406030204" pitchFamily="18" charset="0"/>
                      </a:rPr>
                      <m:t>𝑟</m:t>
                    </m:r>
                    <m:r>
                      <a:rPr lang="en-US" altLang="ja-JP" i="1" dirty="0">
                        <a:latin typeface="Cambria Math" panose="02040503050406030204" pitchFamily="18" charset="0"/>
                      </a:rPr>
                      <m:t>(</m:t>
                    </m:r>
                    <m:r>
                      <a:rPr lang="en-US" altLang="ja-JP" i="1" dirty="0">
                        <a:latin typeface="Cambria Math" panose="02040503050406030204" pitchFamily="18" charset="0"/>
                      </a:rPr>
                      <m:t>𝑡</m:t>
                    </m:r>
                    <m:r>
                      <a:rPr lang="en-US" altLang="ja-JP" i="1" dirty="0">
                        <a:latin typeface="Cambria Math" panose="02040503050406030204" pitchFamily="18" charset="0"/>
                      </a:rPr>
                      <m:t>)</m:t>
                    </m:r>
                  </m:oMath>
                </a14:m>
                <a:r>
                  <a:rPr lang="en-US" altLang="ja-JP" sz="1800" dirty="0">
                    <a:effectLst/>
                    <a:ea typeface="游明朝" panose="02020400000000000000" pitchFamily="18" charset="-128"/>
                    <a:cs typeface="Times New Roman" panose="02020603050405020304" pitchFamily="18" charset="0"/>
                  </a:rPr>
                  <a:t> </a:t>
                </a:r>
                <a:r>
                  <a:rPr lang="ja-JP" altLang="en-US" sz="1800" dirty="0">
                    <a:effectLst/>
                    <a:ea typeface="游明朝" panose="02020400000000000000" pitchFamily="18" charset="-128"/>
                    <a:cs typeface="Times New Roman" panose="02020603050405020304" pitchFamily="18" charset="0"/>
                  </a:rPr>
                  <a:t>は</a:t>
                </a:r>
                <a:r>
                  <a:rPr lang="ja-JP" altLang="ja-JP" sz="1800" dirty="0">
                    <a:effectLst/>
                    <a:ea typeface="游明朝" panose="02020400000000000000" pitchFamily="18" charset="-128"/>
                    <a:cs typeface="Times New Roman" panose="02020603050405020304" pitchFamily="18" charset="0"/>
                  </a:rPr>
                  <a:t>アフィン関数である</a:t>
                </a:r>
                <a:r>
                  <a:rPr lang="ja-JP" altLang="en-US" sz="1800" dirty="0">
                    <a:effectLst/>
                    <a:ea typeface="游明朝" panose="02020400000000000000" pitchFamily="18" charset="-128"/>
                    <a:cs typeface="Times New Roman" panose="02020603050405020304" pitchFamily="18" charset="0"/>
                  </a:rPr>
                  <a:t>．</a:t>
                </a:r>
                <a:endParaRPr lang="en-US" altLang="ja-JP" dirty="0"/>
              </a:p>
            </p:txBody>
          </p:sp>
        </mc:Choice>
        <mc:Fallback xmlns="">
          <p:sp>
            <p:nvSpPr>
              <p:cNvPr id="8" name="コンテンツ プレースホルダー 2">
                <a:extLst>
                  <a:ext uri="{FF2B5EF4-FFF2-40B4-BE49-F238E27FC236}">
                    <a16:creationId xmlns:a16="http://schemas.microsoft.com/office/drawing/2014/main" id="{8AB7B926-6923-D49A-14C9-80E0418F5DF5}"/>
                  </a:ext>
                </a:extLst>
              </p:cNvPr>
              <p:cNvSpPr txBox="1">
                <a:spLocks noRot="1" noChangeAspect="1" noMove="1" noResize="1" noEditPoints="1" noAdjustHandles="1" noChangeArrowheads="1" noChangeShapeType="1" noTextEdit="1"/>
              </p:cNvSpPr>
              <p:nvPr/>
            </p:nvSpPr>
            <p:spPr>
              <a:xfrm>
                <a:off x="279633" y="4393015"/>
                <a:ext cx="11763234" cy="779349"/>
              </a:xfrm>
              <a:prstGeom prst="rect">
                <a:avLst/>
              </a:prstGeom>
              <a:blipFill>
                <a:blip r:embed="rId4"/>
                <a:stretch>
                  <a:fillRect l="-414" t="-3101"/>
                </a:stretch>
              </a:blipFill>
              <a:ln>
                <a:solidFill>
                  <a:schemeClr val="bg1"/>
                </a:solidFill>
              </a:ln>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B32E085-D99B-1158-ECA0-EA99EECE00FF}"/>
              </a:ext>
            </a:extLst>
          </p:cNvPr>
          <p:cNvSpPr txBox="1"/>
          <p:nvPr/>
        </p:nvSpPr>
        <p:spPr>
          <a:xfrm>
            <a:off x="5142086" y="3933382"/>
            <a:ext cx="6770281" cy="307777"/>
          </a:xfrm>
          <a:prstGeom prst="rect">
            <a:avLst/>
          </a:prstGeom>
          <a:noFill/>
        </p:spPr>
        <p:txBody>
          <a:bodyPr wrap="square">
            <a:spAutoFit/>
          </a:bodyPr>
          <a:lstStyle/>
          <a:p>
            <a:pPr marL="285750" indent="-285750">
              <a:buFont typeface="游ゴシック" panose="020B0400000000000000" pitchFamily="50" charset="-128"/>
              <a:buChar char="※"/>
            </a:pP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(2-5)</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式は</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多変量</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Ornstein-</a:t>
            </a:r>
            <a:r>
              <a:rPr lang="en-US" altLang="ja-JP" sz="1400" dirty="0" err="1">
                <a:effectLst/>
                <a:latin typeface="Times New Roman" panose="02020603050405020304" pitchFamily="18" charset="0"/>
                <a:ea typeface="游明朝" panose="02020400000000000000" pitchFamily="18" charset="-128"/>
                <a:cs typeface="Times New Roman" panose="02020603050405020304" pitchFamily="18" charset="0"/>
              </a:rPr>
              <a:t>Uhlenbeck</a:t>
            </a:r>
            <a:r>
              <a:rPr lang="ja-JP" altLang="ja-JP" sz="1400" dirty="0">
                <a:effectLst/>
                <a:latin typeface="Times New Roman" panose="02020603050405020304" pitchFamily="18" charset="0"/>
                <a:ea typeface="游明朝" panose="02020400000000000000" pitchFamily="18" charset="-128"/>
                <a:cs typeface="Times New Roman" panose="02020603050405020304" pitchFamily="18" charset="0"/>
              </a:rPr>
              <a:t>過程として知られる自己回帰ベクトルに従う</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F5341ADB-3B9E-DBB2-8ED8-4030E683D72B}"/>
                  </a:ext>
                </a:extLst>
              </p:cNvPr>
              <p:cNvGraphicFramePr>
                <a:graphicFrameLocks noGrp="1"/>
              </p:cNvGraphicFramePr>
              <p:nvPr>
                <p:extLst>
                  <p:ext uri="{D42A27DB-BD31-4B8C-83A1-F6EECF244321}">
                    <p14:modId xmlns:p14="http://schemas.microsoft.com/office/powerpoint/2010/main" val="534131815"/>
                  </p:ext>
                </p:extLst>
              </p:nvPr>
            </p:nvGraphicFramePr>
            <p:xfrm>
              <a:off x="214381" y="5176700"/>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800" b="1" i="1" kern="1200" smtClean="0">
                                    <a:solidFill>
                                      <a:schemeClr val="tx1"/>
                                    </a:solidFill>
                                    <a:effectLst/>
                                    <a:latin typeface="Cambria Math" panose="02040503050406030204" pitchFamily="18" charset="0"/>
                                    <a:ea typeface="+mn-ea"/>
                                    <a:cs typeface="+mn-cs"/>
                                  </a:rPr>
                                  <m:t>𝑟</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𝜌</m:t>
                                    </m:r>
                                  </m:e>
                                  <m:sub>
                                    <m:r>
                                      <a:rPr kumimoji="1" lang="en-US" altLang="ja-JP" sz="1800" b="1" i="1" kern="1200">
                                        <a:solidFill>
                                          <a:schemeClr val="tx1"/>
                                        </a:solidFill>
                                        <a:effectLst/>
                                        <a:latin typeface="Cambria Math" panose="02040503050406030204" pitchFamily="18" charset="0"/>
                                        <a:ea typeface="+mn-ea"/>
                                        <a:cs typeface="+mn-cs"/>
                                      </a:rPr>
                                      <m:t>0</m:t>
                                    </m:r>
                                  </m:sub>
                                </m:sSub>
                                <m:r>
                                  <a:rPr kumimoji="1" lang="en-US" altLang="ja-JP" sz="1800" b="1" i="1" kern="1200">
                                    <a:solidFill>
                                      <a:schemeClr val="tx1"/>
                                    </a:solidFill>
                                    <a:effectLst/>
                                    <a:latin typeface="Cambria Math" panose="02040503050406030204" pitchFamily="18" charset="0"/>
                                    <a:ea typeface="+mn-ea"/>
                                    <a:cs typeface="+mn-cs"/>
                                  </a:rPr>
                                  <m:t>+</m:t>
                                </m:r>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𝜌</m:t>
                                    </m:r>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(2-6)</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0" name="表 9">
                <a:extLst>
                  <a:ext uri="{FF2B5EF4-FFF2-40B4-BE49-F238E27FC236}">
                    <a16:creationId xmlns:a16="http://schemas.microsoft.com/office/drawing/2014/main" id="{F5341ADB-3B9E-DBB2-8ED8-4030E683D72B}"/>
                  </a:ext>
                </a:extLst>
              </p:cNvPr>
              <p:cNvGraphicFramePr>
                <a:graphicFrameLocks noGrp="1"/>
              </p:cNvGraphicFramePr>
              <p:nvPr>
                <p:extLst>
                  <p:ext uri="{D42A27DB-BD31-4B8C-83A1-F6EECF244321}">
                    <p14:modId xmlns:p14="http://schemas.microsoft.com/office/powerpoint/2010/main" val="534131815"/>
                  </p:ext>
                </p:extLst>
              </p:nvPr>
            </p:nvGraphicFramePr>
            <p:xfrm>
              <a:off x="214381" y="5176700"/>
              <a:ext cx="11585196" cy="2957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95720">
                    <a:tc>
                      <a:txBody>
                        <a:bodyPr/>
                        <a:lstStyle/>
                        <a:p>
                          <a:endParaRPr lang="ja-JP"/>
                        </a:p>
                      </a:txBody>
                      <a:tcPr marL="68580" marR="68580" marT="0" marB="0">
                        <a:blipFill>
                          <a:blip r:embed="rId5"/>
                          <a:stretch>
                            <a:fillRect l="-60" t="-12245" r="-13799" b="-32653"/>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(2-6)</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54E77A51-09B1-46DF-C9A3-DC86F71AF2F4}"/>
                  </a:ext>
                </a:extLst>
              </p:cNvPr>
              <p:cNvSpPr txBox="1">
                <a:spLocks/>
              </p:cNvSpPr>
              <p:nvPr/>
            </p:nvSpPr>
            <p:spPr>
              <a:xfrm>
                <a:off x="279633" y="5585224"/>
                <a:ext cx="11763234" cy="441341"/>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sz="1800" dirty="0">
                    <a:effectLst/>
                    <a:ea typeface="游明朝" panose="02020400000000000000" pitchFamily="18" charset="-128"/>
                    <a:cs typeface="Times New Roman" panose="02020603050405020304" pitchFamily="18" charset="0"/>
                  </a:rPr>
                  <a:t>ここで</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𝜌</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0</m:t>
                        </m:r>
                      </m:sub>
                    </m:sSub>
                  </m:oMath>
                </a14:m>
                <a:r>
                  <a:rPr lang="ja-JP" altLang="ja-JP" sz="1800" dirty="0">
                    <a:effectLst/>
                    <a:ea typeface="游明朝" panose="02020400000000000000" pitchFamily="18" charset="-128"/>
                    <a:cs typeface="Times New Roman" panose="02020603050405020304" pitchFamily="18" charset="0"/>
                  </a:rPr>
                  <a:t>は定数</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𝜌</m:t>
                    </m:r>
                  </m:oMath>
                </a14:m>
                <a:r>
                  <a:rPr lang="en-US" altLang="ja-JP"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は</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3×1</m:t>
                    </m:r>
                  </m:oMath>
                </a14:m>
                <a:r>
                  <a:rPr lang="ja-JP" altLang="ja-JP" sz="1800" dirty="0">
                    <a:effectLst/>
                    <a:ea typeface="游明朝" panose="02020400000000000000" pitchFamily="18" charset="-128"/>
                    <a:cs typeface="Times New Roman" panose="02020603050405020304" pitchFamily="18" charset="0"/>
                  </a:rPr>
                  <a:t>ベクトルである</a:t>
                </a:r>
                <a:r>
                  <a:rPr lang="ja-JP" altLang="en-US" sz="1800" dirty="0">
                    <a:effectLst/>
                    <a:ea typeface="游明朝" panose="02020400000000000000" pitchFamily="18" charset="-128"/>
                    <a:cs typeface="Times New Roman" panose="02020603050405020304" pitchFamily="18" charset="0"/>
                  </a:rPr>
                  <a:t>．</a:t>
                </a:r>
                <a:endParaRPr lang="en-US" altLang="ja-JP" dirty="0"/>
              </a:p>
            </p:txBody>
          </p:sp>
        </mc:Choice>
        <mc:Fallback xmlns="">
          <p:sp>
            <p:nvSpPr>
              <p:cNvPr id="11" name="コンテンツ プレースホルダー 2">
                <a:extLst>
                  <a:ext uri="{FF2B5EF4-FFF2-40B4-BE49-F238E27FC236}">
                    <a16:creationId xmlns:a16="http://schemas.microsoft.com/office/drawing/2014/main" id="{54E77A51-09B1-46DF-C9A3-DC86F71AF2F4}"/>
                  </a:ext>
                </a:extLst>
              </p:cNvPr>
              <p:cNvSpPr txBox="1">
                <a:spLocks noRot="1" noChangeAspect="1" noMove="1" noResize="1" noEditPoints="1" noAdjustHandles="1" noChangeArrowheads="1" noChangeShapeType="1" noTextEdit="1"/>
              </p:cNvSpPr>
              <p:nvPr/>
            </p:nvSpPr>
            <p:spPr>
              <a:xfrm>
                <a:off x="279633" y="5585224"/>
                <a:ext cx="11763234" cy="441341"/>
              </a:xfrm>
              <a:prstGeom prst="rect">
                <a:avLst/>
              </a:prstGeom>
              <a:blipFill>
                <a:blip r:embed="rId6"/>
                <a:stretch>
                  <a:fillRect l="-414" t="-2667" b="-5333"/>
                </a:stretch>
              </a:blipFill>
              <a:ln>
                <a:solidFill>
                  <a:schemeClr val="bg1"/>
                </a:solidFill>
              </a:ln>
            </p:spPr>
            <p:txBody>
              <a:bodyPr/>
              <a:lstStyle/>
              <a:p>
                <a:r>
                  <a:rPr lang="ja-JP" altLang="en-US">
                    <a:noFill/>
                  </a:rPr>
                  <a:t> </a:t>
                </a:r>
              </a:p>
            </p:txBody>
          </p:sp>
        </mc:Fallback>
      </mc:AlternateContent>
    </p:spTree>
    <p:extLst>
      <p:ext uri="{BB962C8B-B14F-4D97-AF65-F5344CB8AC3E}">
        <p14:creationId xmlns:p14="http://schemas.microsoft.com/office/powerpoint/2010/main" val="397553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39A9A-E2CD-728F-F0B3-8DD8A3E93F05}"/>
              </a:ext>
            </a:extLst>
          </p:cNvPr>
          <p:cNvSpPr>
            <a:spLocks noGrp="1"/>
          </p:cNvSpPr>
          <p:nvPr>
            <p:ph type="title"/>
          </p:nvPr>
        </p:nvSpPr>
        <p:spPr/>
        <p:txBody>
          <a:bodyPr/>
          <a:lstStyle/>
          <a:p>
            <a:r>
              <a:rPr kumimoji="1" lang="en-US" altLang="ja-JP" dirty="0"/>
              <a:t>2.2 The model</a:t>
            </a:r>
            <a:endParaRPr kumimoji="1" lang="ja-JP" altLang="en-US" dirty="0"/>
          </a:p>
        </p:txBody>
      </p:sp>
      <p:sp>
        <p:nvSpPr>
          <p:cNvPr id="3" name="コンテンツ プレースホルダー 2">
            <a:extLst>
              <a:ext uri="{FF2B5EF4-FFF2-40B4-BE49-F238E27FC236}">
                <a16:creationId xmlns:a16="http://schemas.microsoft.com/office/drawing/2014/main" id="{DF949DB4-A658-25B1-9793-5D6028F6F756}"/>
              </a:ext>
            </a:extLst>
          </p:cNvPr>
          <p:cNvSpPr>
            <a:spLocks noGrp="1"/>
          </p:cNvSpPr>
          <p:nvPr>
            <p:ph idx="1"/>
          </p:nvPr>
        </p:nvSpPr>
        <p:spPr>
          <a:xfrm>
            <a:off x="214381" y="632805"/>
            <a:ext cx="11763234" cy="460825"/>
          </a:xfrm>
        </p:spPr>
        <p:txBody>
          <a:bodyPr>
            <a:normAutofit/>
          </a:bodyPr>
          <a:lstStyle/>
          <a:p>
            <a:pPr marL="0" indent="0">
              <a:buNone/>
            </a:pPr>
            <a:r>
              <a:rPr lang="ja-JP" altLang="ja-JP" sz="1800" dirty="0">
                <a:effectLst/>
                <a:ea typeface="游明朝" panose="02020400000000000000" pitchFamily="18" charset="-128"/>
                <a:cs typeface="Times New Roman" panose="02020603050405020304" pitchFamily="18" charset="0"/>
              </a:rPr>
              <a:t>さらに次のように仮定する</a:t>
            </a:r>
            <a:r>
              <a:rPr lang="ja-JP" altLang="en-US" dirty="0"/>
              <a:t>．</a:t>
            </a:r>
            <a:endParaRPr lang="en-US" altLang="ja-JP" sz="1800" dirty="0">
              <a:effectLst/>
              <a:ea typeface="游明朝" panose="02020400000000000000" pitchFamily="18" charset="-128"/>
              <a:cs typeface="Times New Roman" panose="02020603050405020304" pitchFamily="18" charset="0"/>
            </a:endParaRPr>
          </a:p>
        </p:txBody>
      </p:sp>
      <p:sp>
        <p:nvSpPr>
          <p:cNvPr id="4" name="日付プレースホルダー 3">
            <a:extLst>
              <a:ext uri="{FF2B5EF4-FFF2-40B4-BE49-F238E27FC236}">
                <a16:creationId xmlns:a16="http://schemas.microsoft.com/office/drawing/2014/main" id="{938EBB24-4CC8-9E34-A532-A5D548852383}"/>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3FD02F1B-C6F7-22ED-BB8A-CD1846D79E73}"/>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9DC8E1E1-02A0-1249-3FEB-E01F7CFC0D78}"/>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EA18166D-A767-6926-79D2-67BEEDE97F92}"/>
                  </a:ext>
                </a:extLst>
              </p:cNvPr>
              <p:cNvGraphicFramePr>
                <a:graphicFrameLocks noGrp="1"/>
              </p:cNvGraphicFramePr>
              <p:nvPr>
                <p:extLst>
                  <p:ext uri="{D42A27DB-BD31-4B8C-83A1-F6EECF244321}">
                    <p14:modId xmlns:p14="http://schemas.microsoft.com/office/powerpoint/2010/main" val="3181956529"/>
                  </p:ext>
                </p:extLst>
              </p:nvPr>
            </p:nvGraphicFramePr>
            <p:xfrm>
              <a:off x="214381" y="1001856"/>
              <a:ext cx="11585196" cy="571183"/>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f>
                                  <m:fPr>
                                    <m:ctrlPr>
                                      <a:rPr kumimoji="1" lang="ja-JP" altLang="ja-JP" sz="1800" b="1" i="1" kern="1200" smtClean="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𝑑𝑚</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num>
                                  <m:den>
                                    <m:r>
                                      <a:rPr kumimoji="1" lang="en-US" altLang="ja-JP" sz="1800" b="1" i="1" kern="1200">
                                        <a:solidFill>
                                          <a:schemeClr val="tx1"/>
                                        </a:solidFill>
                                        <a:effectLst/>
                                        <a:latin typeface="Cambria Math" panose="02040503050406030204" pitchFamily="18" charset="0"/>
                                        <a:ea typeface="+mn-ea"/>
                                        <a:cs typeface="+mn-cs"/>
                                      </a:rPr>
                                      <m:t>𝑚</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den>
                                </m:f>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𝑟</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𝑑𝑡</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𝜆</m:t>
                                </m:r>
                                <m:sSup>
                                  <m:sSupPr>
                                    <m:ctrlPr>
                                      <a:rPr kumimoji="1" lang="ja-JP" altLang="ja-JP" sz="1800" b="1" i="1" kern="1200">
                                        <a:solidFill>
                                          <a:schemeClr val="tx1"/>
                                        </a:solidFill>
                                        <a:effectLst/>
                                        <a:latin typeface="Cambria Math" panose="02040503050406030204" pitchFamily="18" charset="0"/>
                                        <a:ea typeface="+mn-ea"/>
                                        <a:cs typeface="+mn-cs"/>
                                      </a:rPr>
                                    </m:ctrlPr>
                                  </m:sSupPr>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𝑑𝐵</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(2-7)</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EA18166D-A767-6926-79D2-67BEEDE97F92}"/>
                  </a:ext>
                </a:extLst>
              </p:cNvPr>
              <p:cNvGraphicFramePr>
                <a:graphicFrameLocks noGrp="1"/>
              </p:cNvGraphicFramePr>
              <p:nvPr>
                <p:extLst>
                  <p:ext uri="{D42A27DB-BD31-4B8C-83A1-F6EECF244321}">
                    <p14:modId xmlns:p14="http://schemas.microsoft.com/office/powerpoint/2010/main" val="3181956529"/>
                  </p:ext>
                </p:extLst>
              </p:nvPr>
            </p:nvGraphicFramePr>
            <p:xfrm>
              <a:off x="214381" y="1001856"/>
              <a:ext cx="11585196" cy="571183"/>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571183">
                    <a:tc>
                      <a:txBody>
                        <a:bodyPr/>
                        <a:lstStyle/>
                        <a:p>
                          <a:endParaRPr lang="ja-JP"/>
                        </a:p>
                      </a:txBody>
                      <a:tcPr marL="68580" marR="68580" marT="0" marB="0">
                        <a:blipFill>
                          <a:blip r:embed="rId2"/>
                          <a:stretch>
                            <a:fillRect l="-60" t="-1053" r="-13799" b="-4211"/>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(2-7)</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75CD8651-0ED6-9046-7BF3-8D2AC591D955}"/>
                  </a:ext>
                </a:extLst>
              </p:cNvPr>
              <p:cNvSpPr txBox="1">
                <a:spLocks/>
              </p:cNvSpPr>
              <p:nvPr/>
            </p:nvSpPr>
            <p:spPr>
              <a:xfrm>
                <a:off x="214381" y="2147274"/>
                <a:ext cx="11763234" cy="1482617"/>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dirty="0"/>
                  <a:t>こ</a:t>
                </a:r>
                <a:r>
                  <a:rPr lang="ja-JP" altLang="ja-JP" sz="1800" dirty="0">
                    <a:effectLst/>
                    <a:ea typeface="游明朝" panose="02020400000000000000" pitchFamily="18" charset="-128"/>
                    <a:cs typeface="Times New Roman" panose="02020603050405020304" pitchFamily="18" charset="0"/>
                  </a:rPr>
                  <a:t>こで，</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𝜙</m:t>
                    </m:r>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は</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3×1</m:t>
                    </m:r>
                  </m:oMath>
                </a14:m>
                <a:r>
                  <a:rPr lang="ja-JP" altLang="ja-JP" sz="1800" dirty="0">
                    <a:effectLst/>
                    <a:ea typeface="游明朝" panose="02020400000000000000" pitchFamily="18" charset="-128"/>
                    <a:cs typeface="Times New Roman" panose="02020603050405020304" pitchFamily="18" charset="0"/>
                  </a:rPr>
                  <a:t>ベクトル，</a:t>
                </a:r>
                <a14:m>
                  <m:oMath xmlns:m="http://schemas.openxmlformats.org/officeDocument/2006/math">
                    <m:r>
                      <m:rPr>
                        <m:sty m:val="p"/>
                      </m:rPr>
                      <a:rPr lang="en-US" altLang="ja-JP" sz="1800">
                        <a:effectLst/>
                        <a:latin typeface="Cambria Math" panose="02040503050406030204" pitchFamily="18" charset="0"/>
                        <a:ea typeface="游明朝" panose="02020400000000000000" pitchFamily="18" charset="-128"/>
                        <a:cs typeface="Times New Roman" panose="02020603050405020304" pitchFamily="18" charset="0"/>
                      </a:rPr>
                      <m:t>Φ</m:t>
                    </m:r>
                    <m:r>
                      <a:rPr lang="en-US" altLang="ja-JP" sz="18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は</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3×3 </m:t>
                    </m:r>
                  </m:oMath>
                </a14:m>
                <a:r>
                  <a:rPr lang="ja-JP" altLang="ja-JP" sz="1800" dirty="0">
                    <a:effectLst/>
                    <a:ea typeface="游明朝" panose="02020400000000000000" pitchFamily="18" charset="-128"/>
                    <a:cs typeface="Times New Roman" panose="02020603050405020304" pitchFamily="18" charset="0"/>
                  </a:rPr>
                  <a:t>行列，</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𝜆</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は</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3×1 </m:t>
                    </m:r>
                  </m:oMath>
                </a14:m>
                <a:r>
                  <a:rPr lang="ja-JP" altLang="ja-JP" sz="1800" dirty="0">
                    <a:effectLst/>
                    <a:ea typeface="游明朝" panose="02020400000000000000" pitchFamily="18" charset="-128"/>
                    <a:cs typeface="Times New Roman" panose="02020603050405020304" pitchFamily="18" charset="0"/>
                  </a:rPr>
                  <a:t>ベクトルである．</a:t>
                </a:r>
                <a:endParaRPr lang="en-US" altLang="ja-JP" sz="1800" dirty="0">
                  <a:effectLst/>
                  <a:ea typeface="游明朝" panose="02020400000000000000" pitchFamily="18" charset="-128"/>
                  <a:cs typeface="Times New Roman" panose="02020603050405020304" pitchFamily="18" charset="0"/>
                </a:endParaRPr>
              </a:p>
              <a:p>
                <a:pPr marL="0" indent="0">
                  <a:buNone/>
                </a:pPr>
                <a:r>
                  <a:rPr lang="en-US" altLang="ja-JP" sz="1800" dirty="0">
                    <a:effectLst/>
                    <a:ea typeface="游明朝" panose="02020400000000000000" pitchFamily="18" charset="-128"/>
                    <a:cs typeface="Times New Roman" panose="02020603050405020304" pitchFamily="18" charset="0"/>
                  </a:rPr>
                  <a:t>(2-7)</a:t>
                </a:r>
                <a:r>
                  <a:rPr lang="ja-JP" altLang="ja-JP" sz="1800" dirty="0">
                    <a:effectLst/>
                    <a:ea typeface="游明朝" panose="02020400000000000000" pitchFamily="18" charset="-128"/>
                    <a:cs typeface="Times New Roman" panose="02020603050405020304" pitchFamily="18" charset="0"/>
                  </a:rPr>
                  <a:t>式の解釈として，</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𝑚</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の</a:t>
                </a:r>
                <a:r>
                  <a:rPr lang="ja-JP" altLang="en-US" sz="1800" dirty="0">
                    <a:effectLst/>
                    <a:ea typeface="游明朝" panose="02020400000000000000" pitchFamily="18" charset="-128"/>
                    <a:cs typeface="Times New Roman" panose="02020603050405020304" pitchFamily="18" charset="0"/>
                  </a:rPr>
                  <a:t>変化率</a:t>
                </a:r>
                <a:r>
                  <a:rPr lang="ja-JP" altLang="ja-JP" sz="1800" dirty="0">
                    <a:effectLst/>
                    <a:ea typeface="游明朝" panose="02020400000000000000" pitchFamily="18" charset="-128"/>
                    <a:cs typeface="Times New Roman" panose="02020603050405020304" pitchFamily="18" charset="0"/>
                  </a:rPr>
                  <a:t>は無リスク</a:t>
                </a:r>
                <a:r>
                  <a:rPr lang="ja-JP" altLang="en-US" sz="1800" dirty="0">
                    <a:effectLst/>
                    <a:ea typeface="游明朝" panose="02020400000000000000" pitchFamily="18" charset="-128"/>
                    <a:cs typeface="Times New Roman" panose="02020603050405020304" pitchFamily="18" charset="0"/>
                  </a:rPr>
                  <a:t>金利 </a:t>
                </a:r>
                <a14:m>
                  <m:oMath xmlns:m="http://schemas.openxmlformats.org/officeDocument/2006/math">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𝑟</m:t>
                    </m:r>
                    <m:d>
                      <m:dPr>
                        <m:ctrlP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𝑡</m:t>
                        </m:r>
                      </m:e>
                    </m:d>
                  </m:oMath>
                </a14:m>
                <a:r>
                  <a:rPr lang="en-US" altLang="ja-JP"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と</a:t>
                </a:r>
                <a:r>
                  <a:rPr lang="ja-JP" altLang="en-US" dirty="0"/>
                  <a:t>，</a:t>
                </a:r>
                <a:r>
                  <a:rPr lang="ja-JP" altLang="ja-JP" sz="1800" dirty="0">
                    <a:effectLst/>
                    <a:ea typeface="游明朝" panose="02020400000000000000" pitchFamily="18" charset="-128"/>
                    <a:cs typeface="Times New Roman" panose="02020603050405020304" pitchFamily="18" charset="0"/>
                  </a:rPr>
                  <a:t>モデルにおける不確実性（</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𝐵</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oMath>
                </a14:m>
                <a:r>
                  <a:rPr lang="ja-JP" altLang="ja-JP" sz="1800" dirty="0">
                    <a:effectLst/>
                    <a:ea typeface="游明朝" panose="02020400000000000000" pitchFamily="18" charset="-128"/>
                    <a:cs typeface="Times New Roman" panose="02020603050405020304" pitchFamily="18" charset="0"/>
                  </a:rPr>
                  <a:t>の</a:t>
                </a:r>
                <a:r>
                  <a:rPr lang="en-US" altLang="ja-JP" sz="1800" dirty="0">
                    <a:effectLst/>
                    <a:ea typeface="游明朝" panose="02020400000000000000" pitchFamily="18" charset="-128"/>
                    <a:cs typeface="Times New Roman" panose="02020603050405020304" pitchFamily="18" charset="0"/>
                  </a:rPr>
                  <a:t>3</a:t>
                </a:r>
                <a:r>
                  <a:rPr lang="ja-JP" altLang="ja-JP" sz="1800" dirty="0">
                    <a:effectLst/>
                    <a:ea typeface="游明朝" panose="02020400000000000000" pitchFamily="18" charset="-128"/>
                    <a:cs typeface="Times New Roman" panose="02020603050405020304" pitchFamily="18" charset="0"/>
                  </a:rPr>
                  <a:t>つのブラウン運動）</a:t>
                </a:r>
                <a:r>
                  <a:rPr lang="ja-JP" altLang="en-US" sz="1800" dirty="0">
                    <a:effectLst/>
                    <a:ea typeface="游明朝" panose="02020400000000000000" pitchFamily="18" charset="-128"/>
                    <a:cs typeface="Times New Roman" panose="02020603050405020304" pitchFamily="18" charset="0"/>
                  </a:rPr>
                  <a:t>を表し，</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𝜆</m:t>
                    </m:r>
                    <m:d>
                      <m:dPr>
                        <m:ctrlP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oMath>
                </a14:m>
                <a:r>
                  <a:rPr lang="ja-JP" altLang="ja-JP" sz="1800" dirty="0">
                    <a:effectLst/>
                    <a:ea typeface="游明朝" panose="02020400000000000000" pitchFamily="18" charset="-128"/>
                    <a:cs typeface="Times New Roman" panose="02020603050405020304" pitchFamily="18" charset="0"/>
                  </a:rPr>
                  <a:t> はこれらのリスクの市場価格を</a:t>
                </a:r>
                <a:r>
                  <a:rPr lang="ja-JP" altLang="en-US" sz="1800" dirty="0">
                    <a:effectLst/>
                    <a:ea typeface="游明朝" panose="02020400000000000000" pitchFamily="18" charset="-128"/>
                    <a:cs typeface="Times New Roman" panose="02020603050405020304" pitchFamily="18" charset="0"/>
                  </a:rPr>
                  <a:t>表す．そして </a:t>
                </a:r>
                <a:r>
                  <a:rPr lang="en-US" altLang="ja-JP" sz="1800" dirty="0">
                    <a:effectLst/>
                    <a:ea typeface="游明朝" panose="02020400000000000000" pitchFamily="18" charset="-128"/>
                    <a:cs typeface="Times New Roman" panose="02020603050405020304" pitchFamily="18" charset="0"/>
                  </a:rPr>
                  <a:t>(2-8)</a:t>
                </a:r>
                <a:r>
                  <a:rPr lang="ja-JP" altLang="en-US" sz="1800" dirty="0">
                    <a:effectLst/>
                    <a:ea typeface="游明朝" panose="02020400000000000000" pitchFamily="18" charset="-128"/>
                    <a:cs typeface="Times New Roman" panose="02020603050405020304" pitchFamily="18" charset="0"/>
                  </a:rPr>
                  <a:t>式</a:t>
                </a:r>
                <a:r>
                  <a:rPr lang="ja-JP" altLang="ja-JP" dirty="0"/>
                  <a:t>は</a:t>
                </a:r>
                <a:r>
                  <a:rPr lang="ja-JP" altLang="en-US" dirty="0"/>
                  <a:t>，</a:t>
                </a:r>
                <a14:m>
                  <m:oMath xmlns:m="http://schemas.openxmlformats.org/officeDocument/2006/math">
                    <m:r>
                      <a:rPr lang="en-US" altLang="ja-JP" i="1">
                        <a:latin typeface="Cambria Math" panose="02040503050406030204" pitchFamily="18" charset="0"/>
                      </a:rPr>
                      <m:t>𝜆</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oMath>
                </a14:m>
                <a:r>
                  <a:rPr lang="ja-JP" altLang="ja-JP" dirty="0"/>
                  <a:t>が</a:t>
                </a:r>
                <a:r>
                  <a:rPr lang="ja-JP" altLang="en-US" dirty="0"/>
                  <a:t>ファクター</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oMath>
                </a14:m>
                <a:r>
                  <a:rPr lang="ja-JP" altLang="ja-JP" dirty="0"/>
                  <a:t>のアフィン関数であることを</a:t>
                </a:r>
                <a:r>
                  <a:rPr lang="ja-JP" altLang="en-US" dirty="0"/>
                  <a:t>設定している．</a:t>
                </a:r>
                <a:r>
                  <a:rPr lang="ja-JP" altLang="ja-JP" dirty="0"/>
                  <a:t> </a:t>
                </a:r>
                <a:r>
                  <a:rPr lang="en-US" altLang="ja-JP" dirty="0"/>
                  <a:t>(2-5)</a:t>
                </a:r>
                <a:r>
                  <a:rPr lang="ja-JP" altLang="en-US" dirty="0"/>
                  <a:t>，</a:t>
                </a:r>
                <a:r>
                  <a:rPr lang="en-US" altLang="ja-JP" dirty="0"/>
                  <a:t>(2-6)</a:t>
                </a:r>
                <a:r>
                  <a:rPr lang="ja-JP" altLang="en-US" dirty="0"/>
                  <a:t>，</a:t>
                </a:r>
                <a:r>
                  <a:rPr lang="en-US" altLang="ja-JP" dirty="0"/>
                  <a:t>(2-7)</a:t>
                </a:r>
                <a:r>
                  <a:rPr lang="ja-JP" altLang="en-US" dirty="0"/>
                  <a:t>，</a:t>
                </a:r>
                <a:r>
                  <a:rPr lang="en-US" altLang="ja-JP" dirty="0"/>
                  <a:t>(2-8)</a:t>
                </a:r>
                <a:r>
                  <a:rPr lang="ja-JP" altLang="ja-JP" dirty="0"/>
                  <a:t>式を </a:t>
                </a:r>
                <a:r>
                  <a:rPr lang="en-US" altLang="ja-JP" dirty="0"/>
                  <a:t>(2-4)</a:t>
                </a:r>
                <a:r>
                  <a:rPr lang="ja-JP" altLang="ja-JP" dirty="0"/>
                  <a:t>式に代入すると</a:t>
                </a:r>
                <a:r>
                  <a:rPr lang="ja-JP" altLang="en-US" dirty="0"/>
                  <a:t>，</a:t>
                </a:r>
                <a:r>
                  <a:rPr lang="ja-JP" altLang="ja-JP" dirty="0"/>
                  <a:t>次のようになる</a:t>
                </a:r>
                <a:r>
                  <a:rPr lang="ja-JP" altLang="en-US" dirty="0"/>
                  <a:t>．</a:t>
                </a:r>
                <a:endParaRPr lang="en-US" altLang="ja-JP" dirty="0"/>
              </a:p>
            </p:txBody>
          </p:sp>
        </mc:Choice>
        <mc:Fallback xmlns="">
          <p:sp>
            <p:nvSpPr>
              <p:cNvPr id="8" name="コンテンツ プレースホルダー 2">
                <a:extLst>
                  <a:ext uri="{FF2B5EF4-FFF2-40B4-BE49-F238E27FC236}">
                    <a16:creationId xmlns:a16="http://schemas.microsoft.com/office/drawing/2014/main" id="{75CD8651-0ED6-9046-7BF3-8D2AC591D955}"/>
                  </a:ext>
                </a:extLst>
              </p:cNvPr>
              <p:cNvSpPr txBox="1">
                <a:spLocks noRot="1" noChangeAspect="1" noMove="1" noResize="1" noEditPoints="1" noAdjustHandles="1" noChangeArrowheads="1" noChangeShapeType="1" noTextEdit="1"/>
              </p:cNvSpPr>
              <p:nvPr/>
            </p:nvSpPr>
            <p:spPr>
              <a:xfrm>
                <a:off x="214381" y="2147274"/>
                <a:ext cx="11763234" cy="1482617"/>
              </a:xfrm>
              <a:prstGeom prst="rect">
                <a:avLst/>
              </a:prstGeom>
              <a:blipFill>
                <a:blip r:embed="rId3"/>
                <a:stretch>
                  <a:fillRect l="-362" t="-816" b="-1224"/>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2132C95C-7D93-D8D8-05C4-B7E5DEEFB88B}"/>
                  </a:ext>
                </a:extLst>
              </p:cNvPr>
              <p:cNvGraphicFramePr>
                <a:graphicFrameLocks noGrp="1"/>
              </p:cNvGraphicFramePr>
              <p:nvPr>
                <p:extLst>
                  <p:ext uri="{D42A27DB-BD31-4B8C-83A1-F6EECF244321}">
                    <p14:modId xmlns:p14="http://schemas.microsoft.com/office/powerpoint/2010/main" val="1477447499"/>
                  </p:ext>
                </p:extLst>
              </p:nvPr>
            </p:nvGraphicFramePr>
            <p:xfrm>
              <a:off x="214381" y="1724014"/>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r>
                                  <a:rPr kumimoji="1" lang="en-US" altLang="ja-JP" sz="1800" b="1" i="1" kern="1200" smtClean="0">
                                    <a:solidFill>
                                      <a:schemeClr val="tx1"/>
                                    </a:solidFill>
                                    <a:effectLst/>
                                    <a:latin typeface="Cambria Math" panose="02040503050406030204" pitchFamily="18" charset="0"/>
                                    <a:ea typeface="+mn-ea"/>
                                    <a:cs typeface="+mn-cs"/>
                                  </a:rPr>
                                  <m:t>𝜆</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𝜙</m:t>
                                </m:r>
                                <m:r>
                                  <a:rPr kumimoji="1" lang="en-US" altLang="ja-JP" sz="1800" b="1" i="1" kern="1200">
                                    <a:solidFill>
                                      <a:schemeClr val="tx1"/>
                                    </a:solidFill>
                                    <a:effectLst/>
                                    <a:latin typeface="Cambria Math" panose="02040503050406030204" pitchFamily="18" charset="0"/>
                                    <a:ea typeface="+mn-ea"/>
                                    <a:cs typeface="+mn-cs"/>
                                  </a:rPr>
                                  <m:t>+</m:t>
                                </m:r>
                                <m:r>
                                  <m:rPr>
                                    <m:sty m:val="p"/>
                                  </m:rPr>
                                  <a:rPr kumimoji="1" lang="en-US" altLang="ja-JP" sz="1800" b="1" kern="1200">
                                    <a:solidFill>
                                      <a:schemeClr val="tx1"/>
                                    </a:solidFill>
                                    <a:effectLst/>
                                    <a:latin typeface="Cambria Math" panose="02040503050406030204" pitchFamily="18" charset="0"/>
                                    <a:ea typeface="+mn-ea"/>
                                    <a:cs typeface="+mn-cs"/>
                                  </a:rPr>
                                  <m:t>Φ</m:t>
                                </m:r>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(2-8)</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9" name="表 8">
                <a:extLst>
                  <a:ext uri="{FF2B5EF4-FFF2-40B4-BE49-F238E27FC236}">
                    <a16:creationId xmlns:a16="http://schemas.microsoft.com/office/drawing/2014/main" id="{2132C95C-7D93-D8D8-05C4-B7E5DEEFB88B}"/>
                  </a:ext>
                </a:extLst>
              </p:cNvPr>
              <p:cNvGraphicFramePr>
                <a:graphicFrameLocks noGrp="1"/>
              </p:cNvGraphicFramePr>
              <p:nvPr>
                <p:extLst>
                  <p:ext uri="{D42A27DB-BD31-4B8C-83A1-F6EECF244321}">
                    <p14:modId xmlns:p14="http://schemas.microsoft.com/office/powerpoint/2010/main" val="1477447499"/>
                  </p:ext>
                </p:extLst>
              </p:nvPr>
            </p:nvGraphicFramePr>
            <p:xfrm>
              <a:off x="214381" y="1724014"/>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74320">
                    <a:tc>
                      <a:txBody>
                        <a:bodyPr/>
                        <a:lstStyle/>
                        <a:p>
                          <a:endParaRPr lang="ja-JP"/>
                        </a:p>
                      </a:txBody>
                      <a:tcPr marL="68580" marR="68580" marT="0" marB="0">
                        <a:blipFill>
                          <a:blip r:embed="rId4"/>
                          <a:stretch>
                            <a:fillRect l="-60" t="-15217" r="-13799" b="-39130"/>
                          </a:stretch>
                        </a:blipFill>
                      </a:tcPr>
                    </a:tc>
                    <a:tc>
                      <a:txBody>
                        <a:bodyPr/>
                        <a:lstStyle/>
                        <a:p>
                          <a:pPr indent="133350" algn="ctr"/>
                          <a:r>
                            <a:rPr lang="en-US" alt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rPr>
                            <a:t>(2-8)</a:t>
                          </a: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3585ED48-0C1F-C376-545F-F27E830075B4}"/>
                  </a:ext>
                </a:extLst>
              </p:cNvPr>
              <p:cNvGraphicFramePr>
                <a:graphicFrameLocks noGrp="1"/>
              </p:cNvGraphicFramePr>
              <p:nvPr>
                <p:extLst>
                  <p:ext uri="{D42A27DB-BD31-4B8C-83A1-F6EECF244321}">
                    <p14:modId xmlns:p14="http://schemas.microsoft.com/office/powerpoint/2010/main" val="573633116"/>
                  </p:ext>
                </p:extLst>
              </p:nvPr>
            </p:nvGraphicFramePr>
            <p:xfrm>
              <a:off x="214381" y="3618102"/>
              <a:ext cx="11585196" cy="30962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func>
                                  <m:funcPr>
                                    <m:ctrlPr>
                                      <a:rPr kumimoji="1" lang="ja-JP" altLang="ja-JP" sz="1800" b="1" i="1" kern="1200" smtClean="0">
                                        <a:solidFill>
                                          <a:schemeClr val="tx1"/>
                                        </a:solidFill>
                                        <a:effectLst/>
                                        <a:latin typeface="Cambria Math" panose="02040503050406030204" pitchFamily="18" charset="0"/>
                                        <a:ea typeface="+mn-ea"/>
                                        <a:cs typeface="+mn-cs"/>
                                      </a:rPr>
                                    </m:ctrlPr>
                                  </m:funcPr>
                                  <m:fName>
                                    <m:r>
                                      <m:rPr>
                                        <m:sty m:val="p"/>
                                      </m:rPr>
                                      <a:rPr kumimoji="1" lang="en-US" altLang="ja-JP" sz="1800" b="1" kern="1200">
                                        <a:solidFill>
                                          <a:schemeClr val="tx1"/>
                                        </a:solidFill>
                                        <a:effectLst/>
                                        <a:latin typeface="Cambria Math" panose="02040503050406030204" pitchFamily="18" charset="0"/>
                                        <a:ea typeface="+mn-ea"/>
                                        <a:cs typeface="+mn-cs"/>
                                      </a:rPr>
                                      <m:t>exp</m:t>
                                    </m:r>
                                  </m:fName>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𝑎</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𝑏</m:t>
                                        </m:r>
                                        <m:sSup>
                                          <m:sSupPr>
                                            <m:ctrlPr>
                                              <a:rPr kumimoji="1" lang="ja-JP" altLang="ja-JP" sz="1800" b="1" i="1" kern="1200">
                                                <a:solidFill>
                                                  <a:schemeClr val="tx1"/>
                                                </a:solidFill>
                                                <a:effectLst/>
                                                <a:latin typeface="Cambria Math" panose="02040503050406030204" pitchFamily="18" charset="0"/>
                                                <a:ea typeface="+mn-ea"/>
                                                <a:cs typeface="+mn-cs"/>
                                              </a:rPr>
                                            </m:ctrlPr>
                                          </m:sSupPr>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e>
                                </m:func>
                                <m:r>
                                  <a:rPr kumimoji="1" lang="en-US" altLang="ja-JP" sz="1800" b="1" i="1" kern="120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1" name="表 10">
                <a:extLst>
                  <a:ext uri="{FF2B5EF4-FFF2-40B4-BE49-F238E27FC236}">
                    <a16:creationId xmlns:a16="http://schemas.microsoft.com/office/drawing/2014/main" id="{3585ED48-0C1F-C376-545F-F27E830075B4}"/>
                  </a:ext>
                </a:extLst>
              </p:cNvPr>
              <p:cNvGraphicFramePr>
                <a:graphicFrameLocks noGrp="1"/>
              </p:cNvGraphicFramePr>
              <p:nvPr>
                <p:extLst>
                  <p:ext uri="{D42A27DB-BD31-4B8C-83A1-F6EECF244321}">
                    <p14:modId xmlns:p14="http://schemas.microsoft.com/office/powerpoint/2010/main" val="573633116"/>
                  </p:ext>
                </p:extLst>
              </p:nvPr>
            </p:nvGraphicFramePr>
            <p:xfrm>
              <a:off x="214381" y="3618102"/>
              <a:ext cx="11585196" cy="30962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309626">
                    <a:tc>
                      <a:txBody>
                        <a:bodyPr/>
                        <a:lstStyle/>
                        <a:p>
                          <a:endParaRPr lang="ja-JP"/>
                        </a:p>
                      </a:txBody>
                      <a:tcPr marL="68580" marR="68580" marT="0" marB="0">
                        <a:blipFill>
                          <a:blip r:embed="rId5"/>
                          <a:stretch>
                            <a:fillRect l="-60" t="-1923" r="-13799" b="-19231"/>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31ABBF43-C00C-B13D-061A-E7F0D78C5B80}"/>
                  </a:ext>
                </a:extLst>
              </p:cNvPr>
              <p:cNvSpPr txBox="1">
                <a:spLocks/>
              </p:cNvSpPr>
              <p:nvPr/>
            </p:nvSpPr>
            <p:spPr>
              <a:xfrm>
                <a:off x="214381" y="4118359"/>
                <a:ext cx="11763234" cy="1238732"/>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こ</a:t>
                </a:r>
                <a:r>
                  <a:rPr lang="ja-JP" altLang="ja-JP" dirty="0"/>
                  <a:t>こで</a:t>
                </a:r>
                <a:r>
                  <a:rPr lang="ja-JP" altLang="en-US" dirty="0"/>
                  <a:t>，</a:t>
                </a:r>
                <a:r>
                  <a:rPr lang="ja-JP" altLang="ja-JP" dirty="0"/>
                  <a:t>関数</a:t>
                </a:r>
                <a14:m>
                  <m:oMath xmlns:m="http://schemas.openxmlformats.org/officeDocument/2006/math">
                    <m:r>
                      <a:rPr lang="en-US" altLang="ja-JP" i="1" dirty="0" smtClean="0">
                        <a:latin typeface="Cambria Math" panose="02040503050406030204" pitchFamily="18" charset="0"/>
                      </a:rPr>
                      <m:t>𝑎</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𝑛</m:t>
                    </m:r>
                    <m:r>
                      <a:rPr lang="en-US" altLang="ja-JP" i="1" dirty="0" smtClean="0">
                        <a:latin typeface="Cambria Math" panose="02040503050406030204" pitchFamily="18" charset="0"/>
                      </a:rPr>
                      <m:t>)</m:t>
                    </m:r>
                  </m:oMath>
                </a14:m>
                <a:r>
                  <a:rPr lang="ja-JP" altLang="ja-JP" dirty="0"/>
                  <a:t>と</a:t>
                </a:r>
                <a14:m>
                  <m:oMath xmlns:m="http://schemas.openxmlformats.org/officeDocument/2006/math">
                    <m:r>
                      <a:rPr lang="en-US" altLang="ja-JP" i="1" dirty="0" smtClean="0">
                        <a:latin typeface="Cambria Math" panose="02040503050406030204" pitchFamily="18" charset="0"/>
                      </a:rPr>
                      <m:t>𝑏</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𝑛</m:t>
                    </m:r>
                    <m:r>
                      <a:rPr lang="en-US" altLang="ja-JP" i="1" dirty="0" smtClean="0">
                        <a:latin typeface="Cambria Math" panose="02040503050406030204" pitchFamily="18" charset="0"/>
                      </a:rPr>
                      <m:t>)</m:t>
                    </m:r>
                  </m:oMath>
                </a14:m>
                <a:r>
                  <a:rPr lang="ja-JP" altLang="ja-JP" dirty="0"/>
                  <a:t>は常微分方程式の解として与えられる</a:t>
                </a:r>
                <a:r>
                  <a:rPr lang="ja-JP" altLang="en-US" dirty="0"/>
                  <a:t>（ </a:t>
                </a:r>
                <a:r>
                  <a:rPr lang="en-US" altLang="ja-JP" dirty="0" err="1"/>
                  <a:t>Duffee</a:t>
                </a:r>
                <a:r>
                  <a:rPr lang="en-US" altLang="ja-JP" dirty="0"/>
                  <a:t> and Kan (1996),  </a:t>
                </a:r>
                <a:r>
                  <a:rPr lang="en-US" altLang="ja-JP" dirty="0" err="1"/>
                  <a:t>Duffee</a:t>
                </a:r>
                <a:r>
                  <a:rPr lang="en-US" altLang="ja-JP" dirty="0"/>
                  <a:t> (2002) </a:t>
                </a:r>
                <a:r>
                  <a:rPr lang="ja-JP" altLang="en-US" dirty="0"/>
                  <a:t>）．</a:t>
                </a:r>
                <a:r>
                  <a:rPr lang="ja-JP" altLang="ja-JP" dirty="0"/>
                  <a:t>これらの関数の</a:t>
                </a:r>
                <a:r>
                  <a:rPr lang="ja-JP" altLang="en-US" dirty="0"/>
                  <a:t>閉形式解 </a:t>
                </a:r>
                <a:r>
                  <a:rPr lang="en-US" altLang="ja-JP" dirty="0"/>
                  <a:t>(closed-form solution) </a:t>
                </a:r>
                <a:r>
                  <a:rPr lang="ja-JP" altLang="ja-JP" dirty="0"/>
                  <a:t>は</a:t>
                </a:r>
                <a:r>
                  <a:rPr lang="en-US" altLang="ja-JP" dirty="0" err="1"/>
                  <a:t>Langetieg</a:t>
                </a:r>
                <a:r>
                  <a:rPr lang="en-US" altLang="ja-JP" dirty="0"/>
                  <a:t> (1980)</a:t>
                </a:r>
                <a:r>
                  <a:rPr lang="ja-JP" altLang="ja-JP" dirty="0"/>
                  <a:t>や</a:t>
                </a:r>
                <a:r>
                  <a:rPr lang="en-US" altLang="ja-JP" dirty="0"/>
                  <a:t>Kim and Orphanides (2004)</a:t>
                </a:r>
                <a:r>
                  <a:rPr lang="ja-JP" altLang="ja-JP" dirty="0"/>
                  <a:t>にある</a:t>
                </a:r>
                <a:r>
                  <a:rPr lang="ja-JP" altLang="en-US" dirty="0"/>
                  <a:t>．</a:t>
                </a:r>
                <a:endParaRPr lang="en-US" altLang="ja-JP" dirty="0"/>
              </a:p>
              <a:p>
                <a:pPr marL="0" indent="0">
                  <a:buNone/>
                </a:pPr>
                <a:r>
                  <a:rPr lang="ja-JP" altLang="ja-JP" dirty="0"/>
                  <a:t>したがって</a:t>
                </a:r>
                <a:r>
                  <a:rPr lang="ja-JP" altLang="en-US" dirty="0"/>
                  <a:t>，満期</a:t>
                </a:r>
                <a14:m>
                  <m:oMath xmlns:m="http://schemas.openxmlformats.org/officeDocument/2006/math">
                    <m:r>
                      <a:rPr lang="en-US" altLang="ja-JP" i="1">
                        <a:latin typeface="Cambria Math" panose="02040503050406030204" pitchFamily="18" charset="0"/>
                      </a:rPr>
                      <m:t>𝑛</m:t>
                    </m:r>
                    <m:r>
                      <a:rPr lang="en-US" altLang="ja-JP" i="1">
                        <a:latin typeface="Cambria Math" panose="02040503050406030204" pitchFamily="18" charset="0"/>
                      </a:rPr>
                      <m:t> </m:t>
                    </m:r>
                  </m:oMath>
                </a14:m>
                <a:r>
                  <a:rPr lang="ja-JP" altLang="ja-JP" dirty="0"/>
                  <a:t>の名目ゼロクーポン債の利回り</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𝑛</m:t>
                        </m:r>
                        <m:r>
                          <a:rPr lang="en-US" altLang="ja-JP" i="1">
                            <a:latin typeface="Cambria Math" panose="02040503050406030204" pitchFamily="18" charset="0"/>
                          </a:rPr>
                          <m:t>,</m:t>
                        </m:r>
                        <m:r>
                          <a:rPr lang="en-US" altLang="ja-JP" i="1">
                            <a:latin typeface="Cambria Math" panose="02040503050406030204" pitchFamily="18" charset="0"/>
                          </a:rPr>
                          <m:t>𝑡</m:t>
                        </m:r>
                      </m:sub>
                    </m:sSub>
                  </m:oMath>
                </a14:m>
                <a:r>
                  <a:rPr lang="en-US" altLang="ja-JP" dirty="0"/>
                  <a:t> </a:t>
                </a:r>
                <a:r>
                  <a:rPr lang="ja-JP" altLang="ja-JP" dirty="0"/>
                  <a:t>は</a:t>
                </a:r>
                <a:r>
                  <a:rPr lang="ja-JP" altLang="en-US" dirty="0"/>
                  <a:t>，</a:t>
                </a:r>
                <a:r>
                  <a:rPr lang="ja-JP" altLang="ja-JP" dirty="0"/>
                  <a:t>以下の</a:t>
                </a:r>
                <a:r>
                  <a:rPr lang="ja-JP" altLang="en-US" dirty="0"/>
                  <a:t>通りの</a:t>
                </a:r>
                <a:r>
                  <a:rPr lang="ja-JP" altLang="ja-JP" dirty="0"/>
                  <a:t>アフィン</a:t>
                </a:r>
                <a:r>
                  <a:rPr lang="ja-JP" altLang="en-US" dirty="0"/>
                  <a:t>構造</a:t>
                </a:r>
                <a:r>
                  <a:rPr lang="ja-JP" altLang="ja-JP" dirty="0"/>
                  <a:t>である</a:t>
                </a:r>
                <a:r>
                  <a:rPr lang="ja-JP" altLang="en-US" dirty="0"/>
                  <a:t>．</a:t>
                </a:r>
                <a:endParaRPr lang="en-US" altLang="ja-JP" dirty="0"/>
              </a:p>
            </p:txBody>
          </p:sp>
        </mc:Choice>
        <mc:Fallback xmlns="">
          <p:sp>
            <p:nvSpPr>
              <p:cNvPr id="12" name="コンテンツ プレースホルダー 2">
                <a:extLst>
                  <a:ext uri="{FF2B5EF4-FFF2-40B4-BE49-F238E27FC236}">
                    <a16:creationId xmlns:a16="http://schemas.microsoft.com/office/drawing/2014/main" id="{31ABBF43-C00C-B13D-061A-E7F0D78C5B80}"/>
                  </a:ext>
                </a:extLst>
              </p:cNvPr>
              <p:cNvSpPr txBox="1">
                <a:spLocks noRot="1" noChangeAspect="1" noMove="1" noResize="1" noEditPoints="1" noAdjustHandles="1" noChangeArrowheads="1" noChangeShapeType="1" noTextEdit="1"/>
              </p:cNvSpPr>
              <p:nvPr/>
            </p:nvSpPr>
            <p:spPr>
              <a:xfrm>
                <a:off x="214381" y="4118359"/>
                <a:ext cx="11763234" cy="1238732"/>
              </a:xfrm>
              <a:prstGeom prst="rect">
                <a:avLst/>
              </a:prstGeom>
              <a:blipFill>
                <a:blip r:embed="rId6"/>
                <a:stretch>
                  <a:fillRect l="-362" t="-1951"/>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 12">
                <a:extLst>
                  <a:ext uri="{FF2B5EF4-FFF2-40B4-BE49-F238E27FC236}">
                    <a16:creationId xmlns:a16="http://schemas.microsoft.com/office/drawing/2014/main" id="{217A0C2A-956D-D519-2D8D-A6CC514D4370}"/>
                  </a:ext>
                </a:extLst>
              </p:cNvPr>
              <p:cNvGraphicFramePr>
                <a:graphicFrameLocks noGrp="1"/>
              </p:cNvGraphicFramePr>
              <p:nvPr>
                <p:extLst>
                  <p:ext uri="{D42A27DB-BD31-4B8C-83A1-F6EECF244321}">
                    <p14:modId xmlns:p14="http://schemas.microsoft.com/office/powerpoint/2010/main" val="2735925879"/>
                  </p:ext>
                </p:extLst>
              </p:nvPr>
            </p:nvGraphicFramePr>
            <p:xfrm>
              <a:off x="214381" y="5330540"/>
              <a:ext cx="11585196" cy="51536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𝑦</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1</m:t>
                                    </m:r>
                                  </m:num>
                                  <m:den>
                                    <m:r>
                                      <a:rPr kumimoji="1" lang="en-US" altLang="ja-JP" sz="1800" b="1" i="1" kern="1200">
                                        <a:solidFill>
                                          <a:schemeClr val="tx1"/>
                                        </a:solidFill>
                                        <a:effectLst/>
                                        <a:latin typeface="Cambria Math" panose="02040503050406030204" pitchFamily="18" charset="0"/>
                                        <a:ea typeface="+mn-ea"/>
                                        <a:cs typeface="+mn-cs"/>
                                      </a:rPr>
                                      <m:t>𝑛</m:t>
                                    </m:r>
                                  </m:den>
                                </m:f>
                                <m:func>
                                  <m:funcPr>
                                    <m:ctrlPr>
                                      <a:rPr kumimoji="1" lang="ja-JP" altLang="ja-JP" sz="1800" b="1" i="1" kern="1200">
                                        <a:solidFill>
                                          <a:schemeClr val="tx1"/>
                                        </a:solidFill>
                                        <a:effectLst/>
                                        <a:latin typeface="Cambria Math" panose="02040503050406030204" pitchFamily="18" charset="0"/>
                                        <a:ea typeface="+mn-ea"/>
                                        <a:cs typeface="+mn-cs"/>
                                      </a:rPr>
                                    </m:ctrlPr>
                                  </m:funcPr>
                                  <m:fName>
                                    <m:r>
                                      <m:rPr>
                                        <m:sty m:val="p"/>
                                      </m:rPr>
                                      <a:rPr kumimoji="1" lang="en-US" altLang="ja-JP" sz="1800" b="1" kern="1200">
                                        <a:solidFill>
                                          <a:schemeClr val="tx1"/>
                                        </a:solidFill>
                                        <a:effectLst/>
                                        <a:latin typeface="Cambria Math" panose="02040503050406030204" pitchFamily="18" charset="0"/>
                                        <a:ea typeface="+mn-ea"/>
                                        <a:cs typeface="+mn-cs"/>
                                      </a:rPr>
                                      <m:t>log</m:t>
                                    </m:r>
                                  </m:fName>
                                  <m:e>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e>
                                </m:func>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1</m:t>
                                    </m:r>
                                  </m:num>
                                  <m:den>
                                    <m:r>
                                      <a:rPr kumimoji="1" lang="en-US" altLang="ja-JP" sz="1800" b="1" i="1" kern="1200">
                                        <a:solidFill>
                                          <a:schemeClr val="tx1"/>
                                        </a:solidFill>
                                        <a:effectLst/>
                                        <a:latin typeface="Cambria Math" panose="02040503050406030204" pitchFamily="18" charset="0"/>
                                        <a:ea typeface="+mn-ea"/>
                                        <a:cs typeface="+mn-cs"/>
                                      </a:rPr>
                                      <m:t>𝑛</m:t>
                                    </m:r>
                                  </m:den>
                                </m:f>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𝑎</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𝑏</m:t>
                                    </m:r>
                                    <m:sSup>
                                      <m:sSupPr>
                                        <m:ctrlPr>
                                          <a:rPr kumimoji="1" lang="ja-JP" altLang="ja-JP" sz="1800" b="1" i="1" kern="1200">
                                            <a:solidFill>
                                              <a:schemeClr val="tx1"/>
                                            </a:solidFill>
                                            <a:effectLst/>
                                            <a:latin typeface="Cambria Math" panose="02040503050406030204" pitchFamily="18" charset="0"/>
                                            <a:ea typeface="+mn-ea"/>
                                            <a:cs typeface="+mn-cs"/>
                                          </a:rPr>
                                        </m:ctrlPr>
                                      </m:sSupPr>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e>
                                </m:d>
                                <m:r>
                                  <a:rPr kumimoji="1" lang="en-US" altLang="ja-JP" sz="1800" b="1" i="1" kern="120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3" name="表 12">
                <a:extLst>
                  <a:ext uri="{FF2B5EF4-FFF2-40B4-BE49-F238E27FC236}">
                    <a16:creationId xmlns:a16="http://schemas.microsoft.com/office/drawing/2014/main" id="{217A0C2A-956D-D519-2D8D-A6CC514D4370}"/>
                  </a:ext>
                </a:extLst>
              </p:cNvPr>
              <p:cNvGraphicFramePr>
                <a:graphicFrameLocks noGrp="1"/>
              </p:cNvGraphicFramePr>
              <p:nvPr>
                <p:extLst>
                  <p:ext uri="{D42A27DB-BD31-4B8C-83A1-F6EECF244321}">
                    <p14:modId xmlns:p14="http://schemas.microsoft.com/office/powerpoint/2010/main" val="2735925879"/>
                  </p:ext>
                </p:extLst>
              </p:nvPr>
            </p:nvGraphicFramePr>
            <p:xfrm>
              <a:off x="214381" y="5330540"/>
              <a:ext cx="11585196" cy="515366"/>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515366">
                    <a:tc>
                      <a:txBody>
                        <a:bodyPr/>
                        <a:lstStyle/>
                        <a:p>
                          <a:endParaRPr lang="ja-JP"/>
                        </a:p>
                      </a:txBody>
                      <a:tcPr marL="68580" marR="68580" marT="0" marB="0">
                        <a:blipFill>
                          <a:blip r:embed="rId7"/>
                          <a:stretch>
                            <a:fillRect l="-60" t="-1176" r="-13799" b="-5882"/>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p:spTree>
    <p:extLst>
      <p:ext uri="{BB962C8B-B14F-4D97-AF65-F5344CB8AC3E}">
        <p14:creationId xmlns:p14="http://schemas.microsoft.com/office/powerpoint/2010/main" val="277082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634D9-C7AD-2BC8-6936-F6AE5113C893}"/>
              </a:ext>
            </a:extLst>
          </p:cNvPr>
          <p:cNvSpPr>
            <a:spLocks noGrp="1"/>
          </p:cNvSpPr>
          <p:nvPr>
            <p:ph type="title"/>
          </p:nvPr>
        </p:nvSpPr>
        <p:spPr/>
        <p:txBody>
          <a:bodyPr/>
          <a:lstStyle/>
          <a:p>
            <a:r>
              <a:rPr kumimoji="1" lang="en-US" altLang="ja-JP" dirty="0"/>
              <a:t>2.2 The model</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5D044BA-9C18-1E37-22A9-964246B2F526}"/>
                  </a:ext>
                </a:extLst>
              </p:cNvPr>
              <p:cNvSpPr>
                <a:spLocks noGrp="1"/>
              </p:cNvSpPr>
              <p:nvPr>
                <p:ph idx="1"/>
              </p:nvPr>
            </p:nvSpPr>
            <p:spPr>
              <a:xfrm>
                <a:off x="214381" y="632805"/>
                <a:ext cx="11763234" cy="460825"/>
              </a:xfrm>
            </p:spPr>
            <p:txBody>
              <a:bodyPr/>
              <a:lstStyle/>
              <a:p>
                <a:pPr marL="0" indent="0">
                  <a:buNone/>
                </a:pPr>
                <a:r>
                  <a:rPr kumimoji="1" lang="ja-JP" altLang="en-US" dirty="0"/>
                  <a:t>このとき，満期</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の瞬間フォワードレート</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oMath>
                </a14:m>
                <a:r>
                  <a:rPr kumimoji="1" lang="ja-JP" altLang="en-US" dirty="0"/>
                  <a:t>は次のようになる．</a:t>
                </a:r>
              </a:p>
            </p:txBody>
          </p:sp>
        </mc:Choice>
        <mc:Fallback xmlns="">
          <p:sp>
            <p:nvSpPr>
              <p:cNvPr id="3" name="コンテンツ プレースホルダー 2">
                <a:extLst>
                  <a:ext uri="{FF2B5EF4-FFF2-40B4-BE49-F238E27FC236}">
                    <a16:creationId xmlns:a16="http://schemas.microsoft.com/office/drawing/2014/main" id="{C5D044BA-9C18-1E37-22A9-964246B2F526}"/>
                  </a:ext>
                </a:extLst>
              </p:cNvPr>
              <p:cNvSpPr>
                <a:spLocks noGrp="1" noRot="1" noChangeAspect="1" noMove="1" noResize="1" noEditPoints="1" noAdjustHandles="1" noChangeArrowheads="1" noChangeShapeType="1" noTextEdit="1"/>
              </p:cNvSpPr>
              <p:nvPr>
                <p:ph idx="1"/>
              </p:nvPr>
            </p:nvSpPr>
            <p:spPr>
              <a:xfrm>
                <a:off x="214381" y="632805"/>
                <a:ext cx="11763234" cy="460825"/>
              </a:xfrm>
              <a:blipFill>
                <a:blip r:embed="rId2"/>
                <a:stretch>
                  <a:fillRect l="-362" t="-1299" b="-519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C83B70A7-BBFD-BA94-2E47-4571BAD2AC3C}"/>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011C83F1-2B6B-6A65-C89D-4FCA7BD3CD89}"/>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BF49C543-E477-05F9-DFD4-716CD3C65C64}"/>
              </a:ext>
            </a:extLst>
          </p:cNvPr>
          <p:cNvSpPr>
            <a:spLocks noGrp="1"/>
          </p:cNvSpPr>
          <p:nvPr>
            <p:ph type="sldNum" sz="quarter" idx="12"/>
          </p:nvPr>
        </p:nvSpPr>
        <p:spPr/>
        <p:txBody>
          <a:bodyPr/>
          <a:lstStyle/>
          <a:p>
            <a:fld id="{6A08F1E3-4537-4A28-BBC1-BB8FB2459995}" type="slidenum">
              <a:rPr lang="ja-JP" altLang="en-US" smtClean="0"/>
              <a:pPr/>
              <a:t>7</a:t>
            </a:fld>
            <a:endParaRPr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01430E83-20DC-FC90-9B92-8DED0E65B956}"/>
                  </a:ext>
                </a:extLst>
              </p:cNvPr>
              <p:cNvGraphicFramePr>
                <a:graphicFrameLocks noGrp="1"/>
              </p:cNvGraphicFramePr>
              <p:nvPr>
                <p:extLst>
                  <p:ext uri="{D42A27DB-BD31-4B8C-83A1-F6EECF244321}">
                    <p14:modId xmlns:p14="http://schemas.microsoft.com/office/powerpoint/2010/main" val="2678983194"/>
                  </p:ext>
                </p:extLst>
              </p:nvPr>
            </p:nvGraphicFramePr>
            <p:xfrm>
              <a:off x="214381" y="1093630"/>
              <a:ext cx="11585196" cy="521589"/>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𝑓</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m:t>
                                    </m:r>
                                    <m:func>
                                      <m:funcPr>
                                        <m:ctrlPr>
                                          <a:rPr kumimoji="1" lang="ja-JP" altLang="ja-JP" sz="1800" b="1" i="1" kern="1200">
                                            <a:solidFill>
                                              <a:schemeClr val="tx1"/>
                                            </a:solidFill>
                                            <a:effectLst/>
                                            <a:latin typeface="Cambria Math" panose="02040503050406030204" pitchFamily="18" charset="0"/>
                                            <a:ea typeface="+mn-ea"/>
                                            <a:cs typeface="+mn-cs"/>
                                          </a:rPr>
                                        </m:ctrlPr>
                                      </m:funcPr>
                                      <m:fName>
                                        <m:r>
                                          <m:rPr>
                                            <m:sty m:val="p"/>
                                          </m:rPr>
                                          <a:rPr kumimoji="1" lang="en-US" altLang="ja-JP" sz="1800" b="1" kern="1200">
                                            <a:solidFill>
                                              <a:schemeClr val="tx1"/>
                                            </a:solidFill>
                                            <a:effectLst/>
                                            <a:latin typeface="Cambria Math" panose="02040503050406030204" pitchFamily="18" charset="0"/>
                                            <a:ea typeface="+mn-ea"/>
                                            <a:cs typeface="+mn-cs"/>
                                          </a:rPr>
                                          <m:t>log</m:t>
                                        </m:r>
                                      </m:fName>
                                      <m:e>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𝑃</m:t>
                                            </m:r>
                                          </m:e>
                                          <m:sub>
                                            <m:r>
                                              <a:rPr kumimoji="1" lang="en-US" altLang="ja-JP" sz="1800" b="1" i="1" kern="1200">
                                                <a:solidFill>
                                                  <a:schemeClr val="tx1"/>
                                                </a:solidFill>
                                                <a:effectLst/>
                                                <a:latin typeface="Cambria Math" panose="02040503050406030204" pitchFamily="18" charset="0"/>
                                                <a:ea typeface="+mn-ea"/>
                                                <a:cs typeface="+mn-cs"/>
                                              </a:rPr>
                                              <m:t>𝑛</m:t>
                                            </m:r>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𝑡</m:t>
                                            </m:r>
                                          </m:sub>
                                        </m:sSub>
                                      </m:e>
                                    </m:func>
                                  </m:num>
                                  <m:den>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𝑛</m:t>
                                    </m:r>
                                  </m:den>
                                </m:f>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𝑑</m:t>
                                    </m:r>
                                  </m:num>
                                  <m:den>
                                    <m:r>
                                      <a:rPr kumimoji="1" lang="en-US" altLang="ja-JP" sz="1800" b="1" i="1" kern="1200">
                                        <a:solidFill>
                                          <a:schemeClr val="tx1"/>
                                        </a:solidFill>
                                        <a:effectLst/>
                                        <a:latin typeface="Cambria Math" panose="02040503050406030204" pitchFamily="18" charset="0"/>
                                        <a:ea typeface="+mn-ea"/>
                                        <a:cs typeface="+mn-cs"/>
                                      </a:rPr>
                                      <m:t>𝑑𝑛</m:t>
                                    </m:r>
                                  </m:den>
                                </m:f>
                                <m:r>
                                  <a:rPr kumimoji="1" lang="en-US" altLang="ja-JP" sz="1800" b="1" i="1" kern="1200">
                                    <a:solidFill>
                                      <a:schemeClr val="tx1"/>
                                    </a:solidFill>
                                    <a:effectLst/>
                                    <a:latin typeface="Cambria Math" panose="02040503050406030204" pitchFamily="18" charset="0"/>
                                    <a:ea typeface="+mn-ea"/>
                                    <a:cs typeface="+mn-cs"/>
                                  </a:rPr>
                                  <m:t>𝑎</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r>
                                  <a:rPr kumimoji="1" lang="en-US" altLang="ja-JP" sz="1800" b="1" i="1" kern="1200">
                                    <a:solidFill>
                                      <a:schemeClr val="tx1"/>
                                    </a:solidFill>
                                    <a:effectLst/>
                                    <a:latin typeface="Cambria Math" panose="02040503050406030204" pitchFamily="18" charset="0"/>
                                    <a:ea typeface="+mn-ea"/>
                                    <a:cs typeface="+mn-cs"/>
                                  </a:rPr>
                                  <m:t>−</m:t>
                                </m:r>
                                <m:f>
                                  <m:fPr>
                                    <m:ctrlPr>
                                      <a:rPr kumimoji="1" lang="ja-JP" altLang="ja-JP" sz="1800" b="1" i="1" kern="1200">
                                        <a:solidFill>
                                          <a:schemeClr val="tx1"/>
                                        </a:solidFill>
                                        <a:effectLst/>
                                        <a:latin typeface="Cambria Math" panose="02040503050406030204" pitchFamily="18" charset="0"/>
                                        <a:ea typeface="+mn-ea"/>
                                        <a:cs typeface="+mn-cs"/>
                                      </a:rPr>
                                    </m:ctrlPr>
                                  </m:fPr>
                                  <m:num>
                                    <m:r>
                                      <a:rPr kumimoji="1" lang="en-US" altLang="ja-JP" sz="1800" b="1" i="1" kern="1200">
                                        <a:solidFill>
                                          <a:schemeClr val="tx1"/>
                                        </a:solidFill>
                                        <a:effectLst/>
                                        <a:latin typeface="Cambria Math" panose="02040503050406030204" pitchFamily="18" charset="0"/>
                                        <a:ea typeface="+mn-ea"/>
                                        <a:cs typeface="+mn-cs"/>
                                      </a:rPr>
                                      <m:t>𝑑</m:t>
                                    </m:r>
                                  </m:num>
                                  <m:den>
                                    <m:r>
                                      <a:rPr kumimoji="1" lang="en-US" altLang="ja-JP" sz="1800" b="1" i="1" kern="1200">
                                        <a:solidFill>
                                          <a:schemeClr val="tx1"/>
                                        </a:solidFill>
                                        <a:effectLst/>
                                        <a:latin typeface="Cambria Math" panose="02040503050406030204" pitchFamily="18" charset="0"/>
                                        <a:ea typeface="+mn-ea"/>
                                        <a:cs typeface="+mn-cs"/>
                                      </a:rPr>
                                      <m:t>𝑑𝑛</m:t>
                                    </m:r>
                                  </m:den>
                                </m:f>
                                <m:r>
                                  <a:rPr kumimoji="1" lang="en-US" altLang="ja-JP" sz="1800" b="1" i="1" kern="1200">
                                    <a:solidFill>
                                      <a:schemeClr val="tx1"/>
                                    </a:solidFill>
                                    <a:effectLst/>
                                    <a:latin typeface="Cambria Math" panose="02040503050406030204" pitchFamily="18" charset="0"/>
                                    <a:ea typeface="+mn-ea"/>
                                    <a:cs typeface="+mn-cs"/>
                                  </a:rPr>
                                  <m:t>𝑏</m:t>
                                </m:r>
                                <m:sSup>
                                  <m:sSupPr>
                                    <m:ctrlPr>
                                      <a:rPr kumimoji="1" lang="ja-JP" altLang="ja-JP" sz="1800" b="1" i="1" kern="1200">
                                        <a:solidFill>
                                          <a:schemeClr val="tx1"/>
                                        </a:solidFill>
                                        <a:effectLst/>
                                        <a:latin typeface="Cambria Math" panose="02040503050406030204" pitchFamily="18" charset="0"/>
                                        <a:ea typeface="+mn-ea"/>
                                        <a:cs typeface="+mn-cs"/>
                                      </a:rPr>
                                    </m:ctrlPr>
                                  </m:sSupPr>
                                  <m:e>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𝑛</m:t>
                                        </m:r>
                                      </m:e>
                                    </m:d>
                                  </m:e>
                                  <m:sup>
                                    <m:r>
                                      <a:rPr kumimoji="1" lang="en-US" altLang="ja-JP" sz="1800" b="1" i="1" kern="1200">
                                        <a:solidFill>
                                          <a:schemeClr val="tx1"/>
                                        </a:solidFill>
                                        <a:effectLst/>
                                        <a:latin typeface="Cambria Math" panose="02040503050406030204" pitchFamily="18" charset="0"/>
                                        <a:ea typeface="+mn-ea"/>
                                        <a:cs typeface="+mn-cs"/>
                                      </a:rPr>
                                      <m:t>′</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e>
                                </m:d>
                                <m:r>
                                  <a:rPr kumimoji="1" lang="en-US" altLang="ja-JP" sz="1800" b="1" i="1" kern="120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7" name="表 6">
                <a:extLst>
                  <a:ext uri="{FF2B5EF4-FFF2-40B4-BE49-F238E27FC236}">
                    <a16:creationId xmlns:a16="http://schemas.microsoft.com/office/drawing/2014/main" id="{01430E83-20DC-FC90-9B92-8DED0E65B956}"/>
                  </a:ext>
                </a:extLst>
              </p:cNvPr>
              <p:cNvGraphicFramePr>
                <a:graphicFrameLocks noGrp="1"/>
              </p:cNvGraphicFramePr>
              <p:nvPr>
                <p:extLst>
                  <p:ext uri="{D42A27DB-BD31-4B8C-83A1-F6EECF244321}">
                    <p14:modId xmlns:p14="http://schemas.microsoft.com/office/powerpoint/2010/main" val="2678983194"/>
                  </p:ext>
                </p:extLst>
              </p:nvPr>
            </p:nvGraphicFramePr>
            <p:xfrm>
              <a:off x="214381" y="1093630"/>
              <a:ext cx="11585196" cy="521589"/>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521589">
                    <a:tc>
                      <a:txBody>
                        <a:bodyPr/>
                        <a:lstStyle/>
                        <a:p>
                          <a:endParaRPr lang="ja-JP"/>
                        </a:p>
                      </a:txBody>
                      <a:tcPr marL="68580" marR="68580" marT="0" marB="0">
                        <a:blipFill>
                          <a:blip r:embed="rId3"/>
                          <a:stretch>
                            <a:fillRect l="-60" t="-1163" r="-13799" b="-5814"/>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533EEC83-FEDD-92BF-349C-221A91D5DEBB}"/>
                  </a:ext>
                </a:extLst>
              </p:cNvPr>
              <p:cNvSpPr txBox="1">
                <a:spLocks/>
              </p:cNvSpPr>
              <p:nvPr/>
            </p:nvSpPr>
            <p:spPr>
              <a:xfrm>
                <a:off x="214381" y="1662083"/>
                <a:ext cx="11763234" cy="1099590"/>
              </a:xfrm>
              <a:prstGeom prst="rect">
                <a:avLst/>
              </a:prstGeom>
              <a:ln>
                <a:solidFill>
                  <a:schemeClr val="bg1"/>
                </a:solidFill>
              </a:ln>
            </p:spPr>
            <p:txBody>
              <a:bodyPr vert="horz" lIns="91440" tIns="45720" rIns="91440" bIns="45720" rtlCol="0">
                <a:no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このモデルは</a:t>
                </a:r>
                <a:r>
                  <a:rPr lang="ja-JP" altLang="en-US" dirty="0"/>
                  <a:t>，</a:t>
                </a:r>
                <a:r>
                  <a:rPr lang="ja-JP" altLang="ja-JP" dirty="0"/>
                  <a:t>ゼロクーポン債利回りの</a:t>
                </a:r>
                <a:r>
                  <a:rPr lang="ja-JP" altLang="en-US" u="sng" dirty="0"/>
                  <a:t>週次データ</a:t>
                </a:r>
                <a:r>
                  <a:rPr lang="ja-JP" altLang="ja-JP" dirty="0"/>
                  <a:t>、</a:t>
                </a:r>
                <a:r>
                  <a:rPr lang="ja-JP" altLang="en-US" dirty="0"/>
                  <a:t>ファクター</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a14:m>
                <a:r>
                  <a:rPr lang="en-US" altLang="ja-JP" dirty="0"/>
                  <a:t> </a:t>
                </a:r>
                <a:r>
                  <a:rPr lang="ja-JP" altLang="ja-JP" dirty="0"/>
                  <a:t>を非観測状態変数とする</a:t>
                </a:r>
                <a:r>
                  <a:rPr lang="ja-JP" altLang="ja-JP" u="sng" dirty="0"/>
                  <a:t>状態空間</a:t>
                </a:r>
                <a:r>
                  <a:rPr lang="ja-JP" altLang="en-US" u="sng" dirty="0"/>
                  <a:t>モデル</a:t>
                </a:r>
                <a:r>
                  <a:rPr lang="ja-JP" altLang="en-US" dirty="0"/>
                  <a:t>で記載される．</a:t>
                </a:r>
                <a:endParaRPr lang="en-US" altLang="ja-JP" dirty="0"/>
              </a:p>
              <a:p>
                <a:pPr marL="0" indent="0">
                  <a:buNone/>
                </a:pPr>
                <a:r>
                  <a:rPr lang="ja-JP" altLang="ja-JP" dirty="0"/>
                  <a:t>測定方程式</a:t>
                </a:r>
                <a:r>
                  <a:rPr lang="ja-JP" altLang="en-US" dirty="0"/>
                  <a:t>（構造方程式）</a:t>
                </a:r>
                <a:r>
                  <a:rPr lang="ja-JP" altLang="ja-JP" dirty="0"/>
                  <a:t>は</a:t>
                </a:r>
                <a:r>
                  <a:rPr lang="ja-JP" altLang="en-US" dirty="0"/>
                  <a:t>以下の通りである．</a:t>
                </a:r>
              </a:p>
            </p:txBody>
          </p:sp>
        </mc:Choice>
        <mc:Fallback xmlns="">
          <p:sp>
            <p:nvSpPr>
              <p:cNvPr id="8" name="コンテンツ プレースホルダー 2">
                <a:extLst>
                  <a:ext uri="{FF2B5EF4-FFF2-40B4-BE49-F238E27FC236}">
                    <a16:creationId xmlns:a16="http://schemas.microsoft.com/office/drawing/2014/main" id="{533EEC83-FEDD-92BF-349C-221A91D5DEBB}"/>
                  </a:ext>
                </a:extLst>
              </p:cNvPr>
              <p:cNvSpPr txBox="1">
                <a:spLocks noRot="1" noChangeAspect="1" noMove="1" noResize="1" noEditPoints="1" noAdjustHandles="1" noChangeArrowheads="1" noChangeShapeType="1" noTextEdit="1"/>
              </p:cNvSpPr>
              <p:nvPr/>
            </p:nvSpPr>
            <p:spPr>
              <a:xfrm>
                <a:off x="214381" y="1662083"/>
                <a:ext cx="11763234" cy="1099590"/>
              </a:xfrm>
              <a:prstGeom prst="rect">
                <a:avLst/>
              </a:prstGeom>
              <a:blipFill>
                <a:blip r:embed="rId4"/>
                <a:stretch>
                  <a:fillRect l="-362" t="-1648" b="-9341"/>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06E58824-0FF6-DA09-7DD7-B609D9F468DA}"/>
                  </a:ext>
                </a:extLst>
              </p:cNvPr>
              <p:cNvGraphicFramePr>
                <a:graphicFrameLocks noGrp="1"/>
              </p:cNvGraphicFramePr>
              <p:nvPr>
                <p:extLst>
                  <p:ext uri="{D42A27DB-BD31-4B8C-83A1-F6EECF244321}">
                    <p14:modId xmlns:p14="http://schemas.microsoft.com/office/powerpoint/2010/main" val="155817928"/>
                  </p:ext>
                </p:extLst>
              </p:nvPr>
            </p:nvGraphicFramePr>
            <p:xfrm>
              <a:off x="303400" y="2761673"/>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𝑜</m:t>
                                    </m:r>
                                  </m:e>
                                  <m:sub>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r>
                                  <a:rPr kumimoji="1" lang="en-US" altLang="ja-JP" sz="1800" b="1" i="1" kern="1200">
                                    <a:solidFill>
                                      <a:schemeClr val="tx1"/>
                                    </a:solidFill>
                                    <a:effectLst/>
                                    <a:latin typeface="Cambria Math" panose="02040503050406030204" pitchFamily="18" charset="0"/>
                                    <a:ea typeface="+mn-ea"/>
                                    <a:cs typeface="+mn-cs"/>
                                  </a:rPr>
                                  <m:t>𝑎</m:t>
                                </m:r>
                                <m:r>
                                  <a:rPr kumimoji="1" lang="en-US" altLang="ja-JP" sz="1800" b="1" i="1" kern="1200">
                                    <a:solidFill>
                                      <a:schemeClr val="tx1"/>
                                    </a:solidFill>
                                    <a:effectLst/>
                                    <a:latin typeface="Cambria Math" panose="02040503050406030204" pitchFamily="18" charset="0"/>
                                    <a:ea typeface="+mn-ea"/>
                                    <a:cs typeface="+mn-cs"/>
                                  </a:rPr>
                                  <m:t>+</m:t>
                                </m:r>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𝐵</m:t>
                                    </m:r>
                                  </m:e>
                                  <m:sup>
                                    <m:r>
                                      <a:rPr kumimoji="1" lang="en-US" altLang="ja-JP" sz="1800" b="1" i="1" kern="1200">
                                        <a:solidFill>
                                          <a:schemeClr val="tx1"/>
                                        </a:solidFill>
                                        <a:effectLst/>
                                        <a:latin typeface="Cambria Math" panose="02040503050406030204" pitchFamily="18" charset="0"/>
                                        <a:ea typeface="+mn-ea"/>
                                        <a:cs typeface="+mn-cs"/>
                                      </a:rPr>
                                      <m:t>′</m:t>
                                    </m:r>
                                  </m:sup>
                                </m:sSup>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𝑥</m:t>
                                    </m:r>
                                  </m:e>
                                  <m:sub>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𝜂</m:t>
                                    </m:r>
                                  </m:e>
                                  <m:sub>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9" name="表 8">
                <a:extLst>
                  <a:ext uri="{FF2B5EF4-FFF2-40B4-BE49-F238E27FC236}">
                    <a16:creationId xmlns:a16="http://schemas.microsoft.com/office/drawing/2014/main" id="{06E58824-0FF6-DA09-7DD7-B609D9F468DA}"/>
                  </a:ext>
                </a:extLst>
              </p:cNvPr>
              <p:cNvGraphicFramePr>
                <a:graphicFrameLocks noGrp="1"/>
              </p:cNvGraphicFramePr>
              <p:nvPr>
                <p:extLst>
                  <p:ext uri="{D42A27DB-BD31-4B8C-83A1-F6EECF244321}">
                    <p14:modId xmlns:p14="http://schemas.microsoft.com/office/powerpoint/2010/main" val="155817928"/>
                  </p:ext>
                </p:extLst>
              </p:nvPr>
            </p:nvGraphicFramePr>
            <p:xfrm>
              <a:off x="303400" y="2761673"/>
              <a:ext cx="11585196" cy="2957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95720">
                    <a:tc>
                      <a:txBody>
                        <a:bodyPr/>
                        <a:lstStyle/>
                        <a:p>
                          <a:endParaRPr lang="ja-JP"/>
                        </a:p>
                      </a:txBody>
                      <a:tcPr marL="68580" marR="68580" marT="0" marB="0">
                        <a:blipFill>
                          <a:blip r:embed="rId5"/>
                          <a:stretch>
                            <a:fillRect l="-60" t="-4082" r="-13791" b="-26531"/>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B7789ACC-8E5E-99C8-0FD9-286762F4B2D9}"/>
                  </a:ext>
                </a:extLst>
              </p:cNvPr>
              <p:cNvSpPr txBox="1">
                <a:spLocks/>
              </p:cNvSpPr>
              <p:nvPr/>
            </p:nvSpPr>
            <p:spPr>
              <a:xfrm>
                <a:off x="214381" y="3045147"/>
                <a:ext cx="11763234" cy="857909"/>
              </a:xfrm>
              <a:prstGeom prst="rect">
                <a:avLst/>
              </a:prstGeom>
              <a:ln>
                <a:solidFill>
                  <a:schemeClr val="bg1"/>
                </a:solidFill>
              </a:ln>
            </p:spPr>
            <p:txBody>
              <a:bodyPr vert="horz" lIns="91440" tIns="45720" rIns="91440" bIns="45720" rtlCol="0">
                <a:no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ここで，</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𝑜</m:t>
                        </m:r>
                      </m:e>
                      <m:sub>
                        <m:r>
                          <a:rPr lang="en-US" altLang="ja-JP" i="1">
                            <a:latin typeface="Cambria Math" panose="02040503050406030204" pitchFamily="18" charset="0"/>
                          </a:rPr>
                          <m:t>𝑡</m:t>
                        </m:r>
                      </m:sub>
                    </m:sSub>
                  </m:oMath>
                </a14:m>
                <a:r>
                  <a:rPr lang="en-US" altLang="ja-JP" dirty="0"/>
                  <a:t> </a:t>
                </a:r>
                <a:r>
                  <a:rPr lang="ja-JP" altLang="ja-JP" dirty="0"/>
                  <a:t>は満期</a:t>
                </a:r>
                <a14:m>
                  <m:oMath xmlns:m="http://schemas.openxmlformats.org/officeDocument/2006/math">
                    <m:r>
                      <a:rPr lang="ja-JP" altLang="ja-JP" i="1">
                        <a:latin typeface="Cambria Math" panose="02040503050406030204" pitchFamily="18" charset="0"/>
                      </a:rPr>
                      <m:t> </m:t>
                    </m:r>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𝑞</m:t>
                        </m:r>
                      </m:sub>
                    </m:sSub>
                    <m:r>
                      <a:rPr lang="en-US" altLang="ja-JP" i="1">
                        <a:latin typeface="Cambria Math" panose="02040503050406030204" pitchFamily="18" charset="0"/>
                      </a:rPr>
                      <m:t> </m:t>
                    </m:r>
                  </m:oMath>
                </a14:m>
                <a:r>
                  <a:rPr lang="ja-JP" altLang="ja-JP" dirty="0"/>
                  <a:t>のゼロクーポン債</a:t>
                </a:r>
                <a:r>
                  <a:rPr lang="ja-JP" altLang="en-US" dirty="0"/>
                  <a:t>価格（</a:t>
                </a:r>
                <a14:m>
                  <m:oMath xmlns:m="http://schemas.openxmlformats.org/officeDocument/2006/math">
                    <m:r>
                      <a:rPr lang="en-US" altLang="ja-JP" i="1">
                        <a:latin typeface="Cambria Math" panose="02040503050406030204" pitchFamily="18" charset="0"/>
                      </a:rPr>
                      <m:t>𝑞</m:t>
                    </m:r>
                    <m:r>
                      <a:rPr lang="en-US" altLang="ja-JP" i="1">
                        <a:latin typeface="Cambria Math" panose="02040503050406030204" pitchFamily="18" charset="0"/>
                      </a:rPr>
                      <m:t>×1 </m:t>
                    </m:r>
                  </m:oMath>
                </a14:m>
                <a:r>
                  <a:rPr lang="ja-JP" altLang="ja-JP" dirty="0"/>
                  <a:t>ベクトル</a:t>
                </a:r>
                <a:r>
                  <a:rPr lang="ja-JP" altLang="en-US" dirty="0"/>
                  <a:t>）</a:t>
                </a:r>
                <a:r>
                  <a:rPr lang="ja-JP" altLang="ja-JP" dirty="0"/>
                  <a:t>，</a:t>
                </a:r>
                <a14:m>
                  <m:oMath xmlns:m="http://schemas.openxmlformats.org/officeDocument/2006/math">
                    <m:r>
                      <a:rPr lang="en-US" altLang="ja-JP" i="1">
                        <a:latin typeface="Cambria Math" panose="02040503050406030204" pitchFamily="18" charset="0"/>
                      </a:rPr>
                      <m:t>𝑎</m:t>
                    </m:r>
                    <m:r>
                      <a:rPr lang="en-US" altLang="ja-JP" i="1">
                        <a:latin typeface="Cambria Math" panose="02040503050406030204" pitchFamily="18" charset="0"/>
                      </a:rPr>
                      <m:t>=</m:t>
                    </m:r>
                    <m:d>
                      <m:dPr>
                        <m:ctrlPr>
                          <a:rPr lang="ja-JP" altLang="ja-JP" i="1">
                            <a:latin typeface="Cambria Math" panose="02040503050406030204" pitchFamily="18" charset="0"/>
                          </a:rPr>
                        </m:ctrlPr>
                      </m:dPr>
                      <m:e>
                        <m:sSub>
                          <m:sSubPr>
                            <m:ctrlPr>
                              <a:rPr lang="ja-JP" altLang="ja-JP" i="1">
                                <a:latin typeface="Cambria Math" panose="02040503050406030204" pitchFamily="18" charset="0"/>
                              </a:rPr>
                            </m:ctrlPr>
                          </m:sSubPr>
                          <m:e>
                            <m:r>
                              <a:rPr lang="en-US" altLang="ja-JP" i="1">
                                <a:latin typeface="Cambria Math" panose="02040503050406030204" pitchFamily="18" charset="0"/>
                              </a:rPr>
                              <m:t>𝑎</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1</m:t>
                                </m:r>
                              </m:sub>
                            </m:sSub>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𝑎</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2</m:t>
                                </m:r>
                              </m:sub>
                            </m:sSub>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𝑎</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𝑞</m:t>
                                </m:r>
                              </m:sub>
                            </m:sSub>
                          </m:sub>
                        </m:sSub>
                      </m:e>
                    </m:d>
                  </m:oMath>
                </a14:m>
                <a:r>
                  <a:rPr lang="ja-JP" altLang="ja-JP" dirty="0"/>
                  <a:t>，</a:t>
                </a:r>
                <a14:m>
                  <m:oMath xmlns:m="http://schemas.openxmlformats.org/officeDocument/2006/math">
                    <m:r>
                      <a:rPr lang="en-US" altLang="ja-JP" i="1">
                        <a:latin typeface="Cambria Math" panose="02040503050406030204" pitchFamily="18" charset="0"/>
                      </a:rPr>
                      <m:t>𝐵</m:t>
                    </m:r>
                  </m:oMath>
                </a14:m>
                <a:r>
                  <a:rPr lang="en-US" altLang="ja-JP" dirty="0"/>
                  <a:t> </a:t>
                </a:r>
                <a:r>
                  <a:rPr lang="ja-JP" altLang="ja-JP" dirty="0"/>
                  <a:t>は</a:t>
                </a:r>
                <a14:m>
                  <m:oMath xmlns:m="http://schemas.openxmlformats.org/officeDocument/2006/math">
                    <m:r>
                      <a:rPr lang="en-US" altLang="ja-JP" i="1">
                        <a:latin typeface="Cambria Math" panose="02040503050406030204" pitchFamily="18" charset="0"/>
                      </a:rPr>
                      <m:t>3×</m:t>
                    </m:r>
                    <m:r>
                      <a:rPr lang="en-US" altLang="ja-JP" i="1">
                        <a:latin typeface="Cambria Math" panose="02040503050406030204" pitchFamily="18" charset="0"/>
                      </a:rPr>
                      <m:t>𝑞</m:t>
                    </m:r>
                  </m:oMath>
                </a14:m>
                <a:r>
                  <a:rPr lang="en-US" altLang="ja-JP" dirty="0"/>
                  <a:t> </a:t>
                </a:r>
                <a:r>
                  <a:rPr lang="ja-JP" altLang="ja-JP" dirty="0"/>
                  <a:t>行列</a:t>
                </a:r>
                <a:r>
                  <a:rPr lang="ja-JP" altLang="en-US" dirty="0"/>
                  <a:t>あり，</a:t>
                </a:r>
                <a:r>
                  <a:rPr lang="en-US" altLang="ja-JP" dirty="0"/>
                  <a:t>B</a:t>
                </a:r>
                <a:r>
                  <a:rPr lang="ja-JP" altLang="en-US" dirty="0"/>
                  <a:t>の</a:t>
                </a:r>
                <a:r>
                  <a:rPr lang="ja-JP" altLang="ja-JP" dirty="0"/>
                  <a:t>第</a:t>
                </a:r>
                <a14:m>
                  <m:oMath xmlns:m="http://schemas.openxmlformats.org/officeDocument/2006/math">
                    <m:r>
                      <a:rPr lang="en-US" altLang="ja-JP" i="1">
                        <a:latin typeface="Cambria Math" panose="02040503050406030204" pitchFamily="18" charset="0"/>
                      </a:rPr>
                      <m:t>𝑖</m:t>
                    </m:r>
                  </m:oMath>
                </a14:m>
                <a:r>
                  <a:rPr lang="ja-JP" altLang="ja-JP" dirty="0"/>
                  <a:t>成分を</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𝑏</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𝑖</m:t>
                            </m:r>
                          </m:sub>
                        </m:sSub>
                      </m:sub>
                    </m:sSub>
                    <m:r>
                      <a:rPr lang="en-US" altLang="ja-JP" i="1">
                        <a:latin typeface="Cambria Math" panose="02040503050406030204" pitchFamily="18" charset="0"/>
                      </a:rPr>
                      <m:t> </m:t>
                    </m:r>
                  </m:oMath>
                </a14:m>
                <a:r>
                  <a:rPr lang="ja-JP" altLang="ja-JP" dirty="0"/>
                  <a:t>，</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𝜂</m:t>
                        </m:r>
                      </m:e>
                      <m:sub>
                        <m:r>
                          <a:rPr lang="en-US" altLang="ja-JP" i="1">
                            <a:latin typeface="Cambria Math" panose="02040503050406030204" pitchFamily="18" charset="0"/>
                          </a:rPr>
                          <m:t>𝑡</m:t>
                        </m:r>
                      </m:sub>
                    </m:sSub>
                    <m:r>
                      <a:rPr lang="en-US" altLang="ja-JP" i="1">
                        <a:latin typeface="Cambria Math" panose="02040503050406030204" pitchFamily="18" charset="0"/>
                      </a:rPr>
                      <m:t> </m:t>
                    </m:r>
                  </m:oMath>
                </a14:m>
                <a:r>
                  <a:rPr lang="ja-JP" altLang="ja-JP" dirty="0"/>
                  <a:t>は測定誤差</a:t>
                </a:r>
                <a:r>
                  <a:rPr lang="ja-JP" altLang="en-US" dirty="0"/>
                  <a:t>（</a:t>
                </a:r>
                <a:r>
                  <a:rPr lang="en-US" altLang="ja-JP" dirty="0"/>
                  <a:t>Gaussian</a:t>
                </a:r>
                <a:r>
                  <a:rPr lang="ja-JP" altLang="en-US" dirty="0"/>
                  <a:t>）</a:t>
                </a:r>
                <a:r>
                  <a:rPr lang="ja-JP" altLang="ja-JP" dirty="0"/>
                  <a:t>あるとする．</a:t>
                </a:r>
                <a:r>
                  <a:rPr lang="ja-JP" altLang="en-US" dirty="0"/>
                  <a:t>状態方程式は，</a:t>
                </a:r>
              </a:p>
            </p:txBody>
          </p:sp>
        </mc:Choice>
        <mc:Fallback xmlns="">
          <p:sp>
            <p:nvSpPr>
              <p:cNvPr id="10" name="コンテンツ プレースホルダー 2">
                <a:extLst>
                  <a:ext uri="{FF2B5EF4-FFF2-40B4-BE49-F238E27FC236}">
                    <a16:creationId xmlns:a16="http://schemas.microsoft.com/office/drawing/2014/main" id="{B7789ACC-8E5E-99C8-0FD9-286762F4B2D9}"/>
                  </a:ext>
                </a:extLst>
              </p:cNvPr>
              <p:cNvSpPr txBox="1">
                <a:spLocks noRot="1" noChangeAspect="1" noMove="1" noResize="1" noEditPoints="1" noAdjustHandles="1" noChangeArrowheads="1" noChangeShapeType="1" noTextEdit="1"/>
              </p:cNvSpPr>
              <p:nvPr/>
            </p:nvSpPr>
            <p:spPr>
              <a:xfrm>
                <a:off x="214381" y="3045147"/>
                <a:ext cx="11763234" cy="857909"/>
              </a:xfrm>
              <a:prstGeom prst="rect">
                <a:avLst/>
              </a:prstGeom>
              <a:blipFill>
                <a:blip r:embed="rId6"/>
                <a:stretch>
                  <a:fillRect l="-362" b="-9859"/>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9257F6CB-2972-95DA-8B5A-0B968D3F191C}"/>
                  </a:ext>
                </a:extLst>
              </p:cNvPr>
              <p:cNvGraphicFramePr>
                <a:graphicFrameLocks noGrp="1"/>
              </p:cNvGraphicFramePr>
              <p:nvPr>
                <p:extLst>
                  <p:ext uri="{D42A27DB-BD31-4B8C-83A1-F6EECF244321}">
                    <p14:modId xmlns:p14="http://schemas.microsoft.com/office/powerpoint/2010/main" val="1452435833"/>
                  </p:ext>
                </p:extLst>
              </p:nvPr>
            </p:nvGraphicFramePr>
            <p:xfrm>
              <a:off x="303400" y="3984020"/>
              <a:ext cx="11585196" cy="27432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0">
                    <a:tc>
                      <a:txBody>
                        <a:bodyPr/>
                        <a:lstStyle/>
                        <a:p>
                          <a:pPr indent="133350" algn="just"/>
                          <a14:m>
                            <m:oMathPara xmlns:m="http://schemas.openxmlformats.org/officeDocument/2006/math">
                              <m:oMathParaPr>
                                <m:jc m:val="centerGroup"/>
                              </m:oMathParaPr>
                              <m:oMath xmlns:m="http://schemas.openxmlformats.org/officeDocument/2006/math">
                                <m:sSub>
                                  <m:sSubPr>
                                    <m:ctrlPr>
                                      <a:rPr kumimoji="1" lang="ja-JP" altLang="ja-JP" sz="1800" b="1" i="1" kern="1200" smtClean="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𝑥</m:t>
                                    </m:r>
                                  </m:e>
                                  <m:sub>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a:solidFill>
                                      <a:schemeClr val="tx1"/>
                                    </a:solidFill>
                                    <a:effectLst/>
                                    <a:latin typeface="Cambria Math" panose="02040503050406030204" pitchFamily="18" charset="0"/>
                                    <a:ea typeface="+mn-ea"/>
                                    <a:cs typeface="+mn-cs"/>
                                  </a:rPr>
                                  <m:t>=</m:t>
                                </m:r>
                                <m:sSup>
                                  <m:sSupPr>
                                    <m:ctrlPr>
                                      <a:rPr kumimoji="1" lang="ja-JP" altLang="ja-JP" sz="1800" b="1" i="1" kern="1200">
                                        <a:solidFill>
                                          <a:schemeClr val="tx1"/>
                                        </a:solidFill>
                                        <a:effectLst/>
                                        <a:latin typeface="Cambria Math" panose="02040503050406030204" pitchFamily="18" charset="0"/>
                                        <a:ea typeface="+mn-ea"/>
                                        <a:cs typeface="+mn-cs"/>
                                      </a:rPr>
                                    </m:ctrlPr>
                                  </m:sSupPr>
                                  <m:e>
                                    <m:r>
                                      <a:rPr kumimoji="1" lang="en-US" altLang="ja-JP" sz="1800" b="1" i="1" kern="1200">
                                        <a:solidFill>
                                          <a:schemeClr val="tx1"/>
                                        </a:solidFill>
                                        <a:effectLst/>
                                        <a:latin typeface="Cambria Math" panose="02040503050406030204" pitchFamily="18" charset="0"/>
                                        <a:ea typeface="+mn-ea"/>
                                        <a:cs typeface="+mn-cs"/>
                                      </a:rPr>
                                      <m:t>𝑒</m:t>
                                    </m:r>
                                  </m:e>
                                  <m:sup>
                                    <m:r>
                                      <a:rPr kumimoji="1" lang="en-US" altLang="ja-JP" sz="1800" b="1" i="1" kern="1200">
                                        <a:solidFill>
                                          <a:schemeClr val="tx1"/>
                                        </a:solidFill>
                                        <a:effectLst/>
                                        <a:latin typeface="Cambria Math" panose="02040503050406030204" pitchFamily="18" charset="0"/>
                                        <a:ea typeface="+mn-ea"/>
                                        <a:cs typeface="+mn-cs"/>
                                      </a:rPr>
                                      <m:t>𝐾</m:t>
                                    </m:r>
                                  </m:sup>
                                </m:sSup>
                                <m:r>
                                  <a:rPr kumimoji="1" lang="en-US" altLang="ja-JP" sz="1800" b="1" i="1" kern="1200">
                                    <a:solidFill>
                                      <a:schemeClr val="tx1"/>
                                    </a:solidFill>
                                    <a:effectLst/>
                                    <a:latin typeface="Cambria Math" panose="02040503050406030204" pitchFamily="18" charset="0"/>
                                    <a:ea typeface="+mn-ea"/>
                                    <a:cs typeface="+mn-cs"/>
                                  </a:rPr>
                                  <m:t>𝑥</m:t>
                                </m:r>
                                <m:d>
                                  <m:dPr>
                                    <m:ctrlPr>
                                      <a:rPr kumimoji="1" lang="ja-JP" altLang="ja-JP" sz="1800" b="1" i="1" kern="1200">
                                        <a:solidFill>
                                          <a:schemeClr val="tx1"/>
                                        </a:solidFill>
                                        <a:effectLst/>
                                        <a:latin typeface="Cambria Math" panose="02040503050406030204" pitchFamily="18" charset="0"/>
                                        <a:ea typeface="+mn-ea"/>
                                        <a:cs typeface="+mn-cs"/>
                                      </a:rPr>
                                    </m:ctrlPr>
                                  </m:dPr>
                                  <m:e>
                                    <m:r>
                                      <a:rPr kumimoji="1" lang="en-US" altLang="ja-JP" sz="1800" b="1" i="1" kern="1200">
                                        <a:solidFill>
                                          <a:schemeClr val="tx1"/>
                                        </a:solidFill>
                                        <a:effectLst/>
                                        <a:latin typeface="Cambria Math" panose="02040503050406030204" pitchFamily="18" charset="0"/>
                                        <a:ea typeface="+mn-ea"/>
                                        <a:cs typeface="+mn-cs"/>
                                      </a:rPr>
                                      <m:t>𝑡</m:t>
                                    </m:r>
                                    <m:r>
                                      <a:rPr kumimoji="1" lang="en-US" altLang="ja-JP" sz="1800" b="1" i="1" kern="1200">
                                        <a:solidFill>
                                          <a:schemeClr val="tx1"/>
                                        </a:solidFill>
                                        <a:effectLst/>
                                        <a:latin typeface="Cambria Math" panose="02040503050406030204" pitchFamily="18" charset="0"/>
                                        <a:ea typeface="+mn-ea"/>
                                        <a:cs typeface="+mn-cs"/>
                                      </a:rPr>
                                      <m:t>−1</m:t>
                                    </m:r>
                                  </m:e>
                                </m:d>
                                <m:r>
                                  <a:rPr kumimoji="1" lang="en-US" altLang="ja-JP" sz="1800" b="1" i="1" kern="1200">
                                    <a:solidFill>
                                      <a:schemeClr val="tx1"/>
                                    </a:solidFill>
                                    <a:effectLst/>
                                    <a:latin typeface="Cambria Math" panose="02040503050406030204" pitchFamily="18" charset="0"/>
                                    <a:ea typeface="+mn-ea"/>
                                    <a:cs typeface="+mn-cs"/>
                                  </a:rPr>
                                  <m:t>+</m:t>
                                </m:r>
                                <m:sSub>
                                  <m:sSubPr>
                                    <m:ctrlPr>
                                      <a:rPr kumimoji="1" lang="ja-JP" altLang="ja-JP" sz="1800" b="1" i="1" kern="1200">
                                        <a:solidFill>
                                          <a:schemeClr val="tx1"/>
                                        </a:solidFill>
                                        <a:effectLst/>
                                        <a:latin typeface="Cambria Math" panose="02040503050406030204" pitchFamily="18" charset="0"/>
                                        <a:ea typeface="+mn-ea"/>
                                        <a:cs typeface="+mn-cs"/>
                                      </a:rPr>
                                    </m:ctrlPr>
                                  </m:sSubPr>
                                  <m:e>
                                    <m:r>
                                      <a:rPr kumimoji="1" lang="en-US" altLang="ja-JP" sz="1800" b="1" i="1" kern="1200">
                                        <a:solidFill>
                                          <a:schemeClr val="tx1"/>
                                        </a:solidFill>
                                        <a:effectLst/>
                                        <a:latin typeface="Cambria Math" panose="02040503050406030204" pitchFamily="18" charset="0"/>
                                        <a:ea typeface="+mn-ea"/>
                                        <a:cs typeface="+mn-cs"/>
                                      </a:rPr>
                                      <m:t>𝜖</m:t>
                                    </m:r>
                                  </m:e>
                                  <m:sub>
                                    <m:r>
                                      <a:rPr kumimoji="1" lang="en-US" altLang="ja-JP" sz="1800" b="1" i="1" kern="1200">
                                        <a:solidFill>
                                          <a:schemeClr val="tx1"/>
                                        </a:solidFill>
                                        <a:effectLst/>
                                        <a:latin typeface="Cambria Math" panose="02040503050406030204" pitchFamily="18" charset="0"/>
                                        <a:ea typeface="+mn-ea"/>
                                        <a:cs typeface="+mn-cs"/>
                                      </a:rPr>
                                      <m:t>𝑡</m:t>
                                    </m:r>
                                  </m:sub>
                                </m:sSub>
                                <m:r>
                                  <a:rPr kumimoji="1" lang="en-US" altLang="ja-JP" sz="1800" b="1" i="1" kern="1200" smtClean="0">
                                    <a:solidFill>
                                      <a:schemeClr val="tx1"/>
                                    </a:solidFill>
                                    <a:effectLst/>
                                    <a:latin typeface="Cambria Math" panose="02040503050406030204" pitchFamily="18" charset="0"/>
                                    <a:ea typeface="+mn-ea"/>
                                    <a:cs typeface="+mn-cs"/>
                                  </a:rPr>
                                  <m:t>.</m:t>
                                </m:r>
                              </m:oMath>
                            </m:oMathPara>
                          </a14:m>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solidFill>
                          <a:schemeClr val="bg1"/>
                        </a:solid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Choice>
        <mc:Fallback xmlns="">
          <p:graphicFrame>
            <p:nvGraphicFramePr>
              <p:cNvPr id="11" name="表 10">
                <a:extLst>
                  <a:ext uri="{FF2B5EF4-FFF2-40B4-BE49-F238E27FC236}">
                    <a16:creationId xmlns:a16="http://schemas.microsoft.com/office/drawing/2014/main" id="{9257F6CB-2972-95DA-8B5A-0B968D3F191C}"/>
                  </a:ext>
                </a:extLst>
              </p:cNvPr>
              <p:cNvGraphicFramePr>
                <a:graphicFrameLocks noGrp="1"/>
              </p:cNvGraphicFramePr>
              <p:nvPr>
                <p:extLst>
                  <p:ext uri="{D42A27DB-BD31-4B8C-83A1-F6EECF244321}">
                    <p14:modId xmlns:p14="http://schemas.microsoft.com/office/powerpoint/2010/main" val="1452435833"/>
                  </p:ext>
                </p:extLst>
              </p:nvPr>
            </p:nvGraphicFramePr>
            <p:xfrm>
              <a:off x="303400" y="3984020"/>
              <a:ext cx="11585196" cy="279210"/>
            </p:xfrm>
            <a:graphic>
              <a:graphicData uri="http://schemas.openxmlformats.org/drawingml/2006/table">
                <a:tbl>
                  <a:tblPr firstRow="1" firstCol="1" bandRow="1">
                    <a:tableStyleId>{5C22544A-7EE6-4342-B048-85BDC9FD1C3A}</a:tableStyleId>
                  </a:tblPr>
                  <a:tblGrid>
                    <a:gridCol w="10203526">
                      <a:extLst>
                        <a:ext uri="{9D8B030D-6E8A-4147-A177-3AD203B41FA5}">
                          <a16:colId xmlns:a16="http://schemas.microsoft.com/office/drawing/2014/main" val="2498309371"/>
                        </a:ext>
                      </a:extLst>
                    </a:gridCol>
                    <a:gridCol w="1381670">
                      <a:extLst>
                        <a:ext uri="{9D8B030D-6E8A-4147-A177-3AD203B41FA5}">
                          <a16:colId xmlns:a16="http://schemas.microsoft.com/office/drawing/2014/main" val="2795753062"/>
                        </a:ext>
                      </a:extLst>
                    </a:gridCol>
                  </a:tblGrid>
                  <a:tr h="279210">
                    <a:tc>
                      <a:txBody>
                        <a:bodyPr/>
                        <a:lstStyle/>
                        <a:p>
                          <a:endParaRPr lang="ja-JP"/>
                        </a:p>
                      </a:txBody>
                      <a:tcPr marL="68580" marR="68580" marT="0" marB="0">
                        <a:blipFill>
                          <a:blip r:embed="rId7"/>
                          <a:stretch>
                            <a:fillRect l="-60" t="-2128" r="-13791" b="-14894"/>
                          </a:stretch>
                        </a:blipFill>
                      </a:tcPr>
                    </a:tc>
                    <a:tc>
                      <a:txBody>
                        <a:bodyPr/>
                        <a:lstStyle/>
                        <a:p>
                          <a:pPr indent="133350" algn="ctr"/>
                          <a:endParaRPr lang="ja-JP" sz="1600" b="0" kern="100" dirty="0">
                            <a:solidFill>
                              <a:schemeClr val="tx1"/>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991304721"/>
                      </a:ext>
                    </a:extLst>
                  </a:tr>
                </a:tbl>
              </a:graphicData>
            </a:graphic>
          </p:graphicFrame>
        </mc:Fallback>
      </mc:AlternateContent>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7AE58D2B-914C-818C-0225-D08A4FA81766}"/>
                  </a:ext>
                </a:extLst>
              </p:cNvPr>
              <p:cNvSpPr txBox="1">
                <a:spLocks/>
              </p:cNvSpPr>
              <p:nvPr/>
            </p:nvSpPr>
            <p:spPr>
              <a:xfrm>
                <a:off x="214381" y="4344195"/>
                <a:ext cx="11763234" cy="1973478"/>
              </a:xfrm>
              <a:prstGeom prst="rect">
                <a:avLst/>
              </a:prstGeom>
              <a:ln>
                <a:solidFill>
                  <a:schemeClr val="bg1"/>
                </a:solidFill>
              </a:ln>
            </p:spPr>
            <p:txBody>
              <a:bodyPr vert="horz" lIns="91440" tIns="45720" rIns="91440" bIns="45720" rtlCol="0">
                <a:normAutofit lnSpcReduction="10000"/>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ja-JP" dirty="0"/>
                  <a:t>ここで，</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𝜖</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i="1">
                        <a:latin typeface="Cambria Math" panose="02040503050406030204" pitchFamily="18" charset="0"/>
                      </a:rPr>
                      <m:t>𝑁</m:t>
                    </m:r>
                    <m:d>
                      <m:dPr>
                        <m:ctrlPr>
                          <a:rPr lang="ja-JP" altLang="ja-JP" i="1">
                            <a:latin typeface="Cambria Math" panose="02040503050406030204" pitchFamily="18" charset="0"/>
                          </a:rPr>
                        </m:ctrlPr>
                      </m:dPr>
                      <m:e>
                        <m:r>
                          <a:rPr lang="en-US" altLang="ja-JP" i="1">
                            <a:latin typeface="Cambria Math" panose="02040503050406030204" pitchFamily="18" charset="0"/>
                          </a:rPr>
                          <m:t>0,</m:t>
                        </m:r>
                        <m:nary>
                          <m:naryPr>
                            <m:ctrlPr>
                              <a:rPr lang="ja-JP" altLang="ja-JP" i="1">
                                <a:latin typeface="Cambria Math" panose="02040503050406030204" pitchFamily="18" charset="0"/>
                              </a:rPr>
                            </m:ctrlPr>
                          </m:naryPr>
                          <m:sub>
                            <m:r>
                              <a:rPr lang="en-US" altLang="ja-JP" i="1">
                                <a:latin typeface="Cambria Math" panose="02040503050406030204" pitchFamily="18" charset="0"/>
                              </a:rPr>
                              <m:t>0</m:t>
                            </m:r>
                          </m:sub>
                          <m:sup>
                            <m:r>
                              <a:rPr lang="en-US" altLang="ja-JP" i="1">
                                <a:latin typeface="Cambria Math" panose="02040503050406030204" pitchFamily="18" charset="0"/>
                              </a:rPr>
                              <m:t>1</m:t>
                            </m:r>
                          </m:sup>
                          <m:e>
                            <m:sSup>
                              <m:sSupPr>
                                <m:ctrlPr>
                                  <a:rPr lang="ja-JP"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𝐾𝑠</m:t>
                                </m:r>
                              </m:sup>
                            </m:sSup>
                            <m:r>
                              <m:rPr>
                                <m:sty m:val="p"/>
                              </m:rPr>
                              <a:rPr lang="en-US" altLang="ja-JP">
                                <a:latin typeface="Cambria Math" panose="02040503050406030204" pitchFamily="18" charset="0"/>
                              </a:rPr>
                              <m:t>Σ</m:t>
                            </m:r>
                            <m:sSup>
                              <m:sSupPr>
                                <m:ctrlPr>
                                  <a:rPr lang="ja-JP" altLang="ja-JP" i="1">
                                    <a:latin typeface="Cambria Math" panose="02040503050406030204" pitchFamily="18" charset="0"/>
                                  </a:rPr>
                                </m:ctrlPr>
                              </m:sSupPr>
                              <m:e>
                                <m:r>
                                  <m:rPr>
                                    <m:sty m:val="p"/>
                                  </m:rPr>
                                  <a:rPr lang="en-US" altLang="ja-JP">
                                    <a:latin typeface="Cambria Math" panose="02040503050406030204" pitchFamily="18" charset="0"/>
                                  </a:rPr>
                                  <m:t>Σ</m:t>
                                </m:r>
                              </m:e>
                              <m:sup>
                                <m:r>
                                  <a:rPr lang="en-US" altLang="ja-JP" i="1">
                                    <a:latin typeface="Cambria Math" panose="02040503050406030204" pitchFamily="18" charset="0"/>
                                  </a:rPr>
                                  <m:t>′</m:t>
                                </m:r>
                              </m:sup>
                            </m:sSup>
                            <m:sSup>
                              <m:sSupPr>
                                <m:ctrlPr>
                                  <a:rPr lang="ja-JP" altLang="ja-JP" i="1">
                                    <a:latin typeface="Cambria Math" panose="02040503050406030204" pitchFamily="18" charset="0"/>
                                  </a:rPr>
                                </m:ctrlPr>
                              </m:sSupPr>
                              <m:e>
                                <m:r>
                                  <a:rPr lang="en-US" altLang="ja-JP" i="1">
                                    <a:latin typeface="Cambria Math" panose="02040503050406030204" pitchFamily="18" charset="0"/>
                                  </a:rPr>
                                  <m:t>𝑒</m:t>
                                </m:r>
                              </m:e>
                              <m:sup>
                                <m:sSup>
                                  <m:sSupPr>
                                    <m:ctrlPr>
                                      <a:rPr lang="ja-JP" altLang="ja-JP" i="1">
                                        <a:latin typeface="Cambria Math" panose="02040503050406030204" pitchFamily="18" charset="0"/>
                                      </a:rPr>
                                    </m:ctrlPr>
                                  </m:sSupPr>
                                  <m:e>
                                    <m:r>
                                      <a:rPr lang="en-US" altLang="ja-JP" i="1">
                                        <a:latin typeface="Cambria Math" panose="02040503050406030204" pitchFamily="18" charset="0"/>
                                      </a:rPr>
                                      <m:t>𝐾</m:t>
                                    </m:r>
                                  </m:e>
                                  <m:sup>
                                    <m:r>
                                      <a:rPr lang="en-US" altLang="ja-JP" i="1">
                                        <a:latin typeface="Cambria Math" panose="02040503050406030204" pitchFamily="18" charset="0"/>
                                      </a:rPr>
                                      <m:t>′</m:t>
                                    </m:r>
                                    <m:r>
                                      <a:rPr lang="en-US" altLang="ja-JP" i="1">
                                        <a:latin typeface="Cambria Math" panose="02040503050406030204" pitchFamily="18" charset="0"/>
                                      </a:rPr>
                                      <m:t>𝑠</m:t>
                                    </m:r>
                                  </m:sup>
                                </m:sSup>
                              </m:sup>
                            </m:sSup>
                          </m:e>
                        </m:nary>
                        <m:r>
                          <a:rPr lang="en-US" altLang="ja-JP" i="1">
                            <a:latin typeface="Cambria Math" panose="02040503050406030204" pitchFamily="18" charset="0"/>
                          </a:rPr>
                          <m:t>𝑑𝑠</m:t>
                        </m:r>
                      </m:e>
                    </m:d>
                    <m:r>
                      <a:rPr lang="en-US" altLang="ja-JP" i="1">
                        <a:latin typeface="Cambria Math" panose="02040503050406030204" pitchFamily="18" charset="0"/>
                      </a:rPr>
                      <m:t> </m:t>
                    </m:r>
                  </m:oMath>
                </a14:m>
                <a:r>
                  <a:rPr lang="ja-JP" altLang="ja-JP" dirty="0"/>
                  <a:t>は</a:t>
                </a:r>
                <a:r>
                  <a:rPr lang="en-US" altLang="ja-JP" dirty="0"/>
                  <a:t> (2-5)</a:t>
                </a:r>
                <a:r>
                  <a:rPr lang="ja-JP" altLang="en-US" dirty="0"/>
                  <a:t>式の離散化であり，週次ベースである．</a:t>
                </a:r>
                <a:endParaRPr lang="en-US" altLang="ja-JP" dirty="0"/>
              </a:p>
              <a:p>
                <a:pPr marL="0" indent="0">
                  <a:buNone/>
                </a:pPr>
                <a:r>
                  <a:rPr lang="ja-JP" altLang="en-US" dirty="0">
                    <a:effectLst/>
                  </a:rPr>
                  <a:t>この</a:t>
                </a:r>
                <a:r>
                  <a:rPr lang="ja-JP" altLang="ja-JP" dirty="0">
                    <a:effectLst/>
                  </a:rPr>
                  <a:t>モデルはカルマンフィルターによって推定され</a:t>
                </a:r>
                <a:r>
                  <a:rPr lang="ja-JP" altLang="en-US" dirty="0">
                    <a:effectLst/>
                  </a:rPr>
                  <a:t>，</a:t>
                </a:r>
                <a:r>
                  <a:rPr lang="ja-JP" altLang="ja-JP" dirty="0">
                    <a:effectLst/>
                  </a:rPr>
                  <a:t>状態ベクトル</a:t>
                </a:r>
                <a14:m>
                  <m:oMath xmlns:m="http://schemas.openxmlformats.org/officeDocument/2006/math">
                    <m:r>
                      <a:rPr lang="en-US" altLang="ja-JP" b="0" i="0" smtClean="0">
                        <a:effectLst/>
                        <a:latin typeface="Cambria Math" panose="02040503050406030204" pitchFamily="18" charset="0"/>
                      </a:rPr>
                      <m:t> </m:t>
                    </m:r>
                    <m:r>
                      <a:rPr lang="en-US" altLang="ja-JP" i="1">
                        <a:effectLst/>
                        <a:latin typeface="Cambria Math" panose="02040503050406030204" pitchFamily="18" charset="0"/>
                      </a:rPr>
                      <m:t>𝑥</m:t>
                    </m:r>
                    <m:d>
                      <m:dPr>
                        <m:ctrlPr>
                          <a:rPr lang="en-US" altLang="ja-JP" i="1">
                            <a:effectLst/>
                            <a:latin typeface="Cambria Math" panose="02040503050406030204" pitchFamily="18" charset="0"/>
                          </a:rPr>
                        </m:ctrlPr>
                      </m:dPr>
                      <m:e>
                        <m:r>
                          <a:rPr lang="en-US" altLang="ja-JP" i="1">
                            <a:effectLst/>
                            <a:latin typeface="Cambria Math" panose="02040503050406030204" pitchFamily="18" charset="0"/>
                          </a:rPr>
                          <m:t>𝑡</m:t>
                        </m:r>
                      </m:e>
                    </m:d>
                    <m:r>
                      <a:rPr lang="en-US" altLang="ja-JP" b="0" i="1" smtClean="0">
                        <a:effectLst/>
                        <a:latin typeface="Cambria Math" panose="02040503050406030204" pitchFamily="18" charset="0"/>
                      </a:rPr>
                      <m:t> </m:t>
                    </m:r>
                  </m:oMath>
                </a14:m>
                <a:r>
                  <a:rPr lang="ja-JP" altLang="ja-JP" dirty="0">
                    <a:effectLst/>
                  </a:rPr>
                  <a:t>のフィルターされた推定値と平滑化された推定値が導出され</a:t>
                </a:r>
                <a:r>
                  <a:rPr lang="ja-JP" altLang="en-US" dirty="0">
                    <a:effectLst/>
                  </a:rPr>
                  <a:t>る．</a:t>
                </a:r>
                <a:endParaRPr lang="en-US" altLang="ja-JP" dirty="0">
                  <a:effectLst/>
                </a:endParaRPr>
              </a:p>
              <a:p>
                <a:pPr marL="0" indent="0">
                  <a:buNone/>
                </a:pPr>
                <a:r>
                  <a:rPr lang="ja-JP" altLang="ja-JP" dirty="0">
                    <a:effectLst/>
                  </a:rPr>
                  <a:t>フィルタリングされた推定値は</a:t>
                </a:r>
                <a:r>
                  <a:rPr lang="ja-JP" altLang="en-US" dirty="0">
                    <a:effectLst/>
                  </a:rPr>
                  <a:t>，</a:t>
                </a:r>
                <a:r>
                  <a:rPr lang="ja-JP" altLang="ja-JP" dirty="0">
                    <a:effectLst/>
                  </a:rPr>
                  <a:t>時刻</a:t>
                </a:r>
                <a14:m>
                  <m:oMath xmlns:m="http://schemas.openxmlformats.org/officeDocument/2006/math">
                    <m:r>
                      <a:rPr lang="en-US" altLang="ja-JP" b="0" i="0" dirty="0" smtClean="0">
                        <a:effectLst/>
                        <a:latin typeface="Cambria Math" panose="02040503050406030204" pitchFamily="18" charset="0"/>
                      </a:rPr>
                      <m:t> </m:t>
                    </m:r>
                    <m:r>
                      <a:rPr lang="en-US" altLang="ja-JP" i="1" dirty="0" smtClean="0">
                        <a:effectLst/>
                        <a:latin typeface="Cambria Math" panose="02040503050406030204" pitchFamily="18" charset="0"/>
                      </a:rPr>
                      <m:t>𝑡</m:t>
                    </m:r>
                  </m:oMath>
                </a14:m>
                <a:r>
                  <a:rPr lang="en-US" altLang="ja-JP" dirty="0">
                    <a:effectLst/>
                  </a:rPr>
                  <a:t> </a:t>
                </a:r>
                <a:r>
                  <a:rPr lang="ja-JP" altLang="ja-JP" dirty="0">
                    <a:effectLst/>
                  </a:rPr>
                  <a:t>の</a:t>
                </a:r>
                <a:r>
                  <a:rPr lang="ja-JP" altLang="en-US" dirty="0">
                    <a:effectLst/>
                  </a:rPr>
                  <a:t>データセット</a:t>
                </a:r>
                <a:r>
                  <a:rPr lang="ja-JP" altLang="ja-JP" dirty="0">
                    <a:effectLst/>
                  </a:rPr>
                  <a:t>に対する</a:t>
                </a:r>
                <a14:m>
                  <m:oMath xmlns:m="http://schemas.openxmlformats.org/officeDocument/2006/math">
                    <m:r>
                      <a:rPr lang="en-US" altLang="ja-JP" b="0" i="0" smtClean="0">
                        <a:effectLst/>
                        <a:latin typeface="Cambria Math" panose="02040503050406030204" pitchFamily="18" charset="0"/>
                      </a:rPr>
                      <m:t> </m:t>
                    </m:r>
                    <m:r>
                      <a:rPr lang="en-US" altLang="ja-JP" i="1">
                        <a:effectLst/>
                        <a:latin typeface="Cambria Math" panose="02040503050406030204" pitchFamily="18" charset="0"/>
                      </a:rPr>
                      <m:t>𝑥</m:t>
                    </m:r>
                    <m:r>
                      <a:rPr lang="en-US" altLang="ja-JP" i="1">
                        <a:effectLst/>
                        <a:latin typeface="Cambria Math" panose="02040503050406030204" pitchFamily="18" charset="0"/>
                      </a:rPr>
                      <m:t>(</m:t>
                    </m:r>
                    <m:r>
                      <a:rPr lang="en-US" altLang="ja-JP" i="1">
                        <a:effectLst/>
                        <a:latin typeface="Cambria Math" panose="02040503050406030204" pitchFamily="18" charset="0"/>
                      </a:rPr>
                      <m:t>𝑡</m:t>
                    </m:r>
                    <m:r>
                      <a:rPr lang="en-US" altLang="ja-JP" i="1">
                        <a:effectLst/>
                        <a:latin typeface="Cambria Math" panose="02040503050406030204" pitchFamily="18" charset="0"/>
                      </a:rPr>
                      <m:t>)</m:t>
                    </m:r>
                  </m:oMath>
                </a14:m>
                <a:r>
                  <a:rPr lang="en-US" altLang="ja-JP" dirty="0">
                    <a:effectLst/>
                  </a:rPr>
                  <a:t> </a:t>
                </a:r>
                <a:r>
                  <a:rPr lang="ja-JP" altLang="ja-JP" dirty="0">
                    <a:effectLst/>
                  </a:rPr>
                  <a:t>の期待値を与え</a:t>
                </a:r>
                <a:r>
                  <a:rPr lang="ja-JP" altLang="en-US" dirty="0">
                    <a:effectLst/>
                  </a:rPr>
                  <a:t>，</a:t>
                </a:r>
                <a:r>
                  <a:rPr lang="ja-JP" altLang="ja-JP" dirty="0">
                    <a:effectLst/>
                  </a:rPr>
                  <a:t>平滑化された推定値は</a:t>
                </a:r>
                <a:r>
                  <a:rPr lang="ja-JP" altLang="en-US" dirty="0">
                    <a:effectLst/>
                  </a:rPr>
                  <a:t>，</a:t>
                </a:r>
                <a:r>
                  <a:rPr lang="ja-JP" altLang="ja-JP" dirty="0">
                    <a:effectLst/>
                  </a:rPr>
                  <a:t>すべてのデータ</a:t>
                </a:r>
                <a:r>
                  <a:rPr lang="ja-JP" altLang="en-US" dirty="0">
                    <a:effectLst/>
                  </a:rPr>
                  <a:t>セット</a:t>
                </a:r>
                <a:r>
                  <a:rPr lang="ja-JP" altLang="ja-JP" dirty="0">
                    <a:effectLst/>
                  </a:rPr>
                  <a:t>に対する</a:t>
                </a:r>
                <a14:m>
                  <m:oMath xmlns:m="http://schemas.openxmlformats.org/officeDocument/2006/math">
                    <m:r>
                      <a:rPr lang="en-US" altLang="ja-JP" b="0" i="0" smtClean="0">
                        <a:effectLst/>
                        <a:latin typeface="Cambria Math" panose="02040503050406030204" pitchFamily="18" charset="0"/>
                      </a:rPr>
                      <m:t> </m:t>
                    </m:r>
                    <m:r>
                      <a:rPr lang="en-US" altLang="ja-JP" i="1">
                        <a:effectLst/>
                        <a:latin typeface="Cambria Math" panose="02040503050406030204" pitchFamily="18" charset="0"/>
                      </a:rPr>
                      <m:t>𝑥</m:t>
                    </m:r>
                    <m:r>
                      <a:rPr lang="en-US" altLang="ja-JP" i="1">
                        <a:effectLst/>
                        <a:latin typeface="Cambria Math" panose="02040503050406030204" pitchFamily="18" charset="0"/>
                      </a:rPr>
                      <m:t>(</m:t>
                    </m:r>
                    <m:r>
                      <a:rPr lang="en-US" altLang="ja-JP" i="1">
                        <a:effectLst/>
                        <a:latin typeface="Cambria Math" panose="02040503050406030204" pitchFamily="18" charset="0"/>
                      </a:rPr>
                      <m:t>𝑡</m:t>
                    </m:r>
                    <m:r>
                      <a:rPr lang="en-US" altLang="ja-JP" i="1">
                        <a:effectLst/>
                        <a:latin typeface="Cambria Math" panose="02040503050406030204" pitchFamily="18" charset="0"/>
                      </a:rPr>
                      <m:t>)</m:t>
                    </m:r>
                  </m:oMath>
                </a14:m>
                <a:r>
                  <a:rPr lang="en-US" altLang="ja-JP" dirty="0">
                    <a:effectLst/>
                  </a:rPr>
                  <a:t> </a:t>
                </a:r>
                <a:r>
                  <a:rPr lang="ja-JP" altLang="ja-JP" dirty="0">
                    <a:effectLst/>
                  </a:rPr>
                  <a:t>の期待値を与える。</a:t>
                </a:r>
                <a:endParaRPr lang="ja-JP" altLang="en-US" dirty="0"/>
              </a:p>
            </p:txBody>
          </p:sp>
        </mc:Choice>
        <mc:Fallback xmlns="">
          <p:sp>
            <p:nvSpPr>
              <p:cNvPr id="12" name="コンテンツ プレースホルダー 2">
                <a:extLst>
                  <a:ext uri="{FF2B5EF4-FFF2-40B4-BE49-F238E27FC236}">
                    <a16:creationId xmlns:a16="http://schemas.microsoft.com/office/drawing/2014/main" id="{7AE58D2B-914C-818C-0225-D08A4FA81766}"/>
                  </a:ext>
                </a:extLst>
              </p:cNvPr>
              <p:cNvSpPr txBox="1">
                <a:spLocks noRot="1" noChangeAspect="1" noMove="1" noResize="1" noEditPoints="1" noAdjustHandles="1" noChangeArrowheads="1" noChangeShapeType="1" noTextEdit="1"/>
              </p:cNvSpPr>
              <p:nvPr/>
            </p:nvSpPr>
            <p:spPr>
              <a:xfrm>
                <a:off x="214381" y="4344195"/>
                <a:ext cx="11763234" cy="1973478"/>
              </a:xfrm>
              <a:prstGeom prst="rect">
                <a:avLst/>
              </a:prstGeom>
              <a:blipFill>
                <a:blip r:embed="rId8"/>
                <a:stretch>
                  <a:fillRect l="-362" t="-24000"/>
                </a:stretch>
              </a:blipFill>
              <a:ln>
                <a:solidFill>
                  <a:schemeClr val="bg1"/>
                </a:solidFill>
              </a:ln>
            </p:spPr>
            <p:txBody>
              <a:bodyPr/>
              <a:lstStyle/>
              <a:p>
                <a:r>
                  <a:rPr lang="ja-JP" altLang="en-US">
                    <a:noFill/>
                  </a:rPr>
                  <a:t> </a:t>
                </a:r>
              </a:p>
            </p:txBody>
          </p:sp>
        </mc:Fallback>
      </mc:AlternateContent>
    </p:spTree>
    <p:extLst>
      <p:ext uri="{BB962C8B-B14F-4D97-AF65-F5344CB8AC3E}">
        <p14:creationId xmlns:p14="http://schemas.microsoft.com/office/powerpoint/2010/main" val="337731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634D9-C7AD-2BC8-6936-F6AE5113C893}"/>
              </a:ext>
            </a:extLst>
          </p:cNvPr>
          <p:cNvSpPr>
            <a:spLocks noGrp="1"/>
          </p:cNvSpPr>
          <p:nvPr>
            <p:ph type="title"/>
          </p:nvPr>
        </p:nvSpPr>
        <p:spPr/>
        <p:txBody>
          <a:bodyPr/>
          <a:lstStyle/>
          <a:p>
            <a:r>
              <a:rPr kumimoji="1" lang="en-US" altLang="ja-JP" dirty="0"/>
              <a:t>2.2 The model</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5D044BA-9C18-1E37-22A9-964246B2F526}"/>
                  </a:ext>
                </a:extLst>
              </p:cNvPr>
              <p:cNvSpPr>
                <a:spLocks noGrp="1"/>
              </p:cNvSpPr>
              <p:nvPr>
                <p:ph idx="1"/>
              </p:nvPr>
            </p:nvSpPr>
            <p:spPr>
              <a:xfrm>
                <a:off x="214381" y="632805"/>
                <a:ext cx="11763234" cy="5647922"/>
              </a:xfrm>
            </p:spPr>
            <p:txBody>
              <a:bodyPr>
                <a:noAutofit/>
              </a:bodyPr>
              <a:lstStyle/>
              <a:p>
                <a:pPr marL="0" indent="0">
                  <a:buNone/>
                </a:pPr>
                <a:r>
                  <a:rPr lang="ja-JP" altLang="ja-JP" dirty="0"/>
                  <a:t>このカルマンフィルターの枠組みに</a:t>
                </a:r>
                <a:r>
                  <a:rPr lang="ja-JP" altLang="en-US" dirty="0"/>
                  <a:t>観測データ</a:t>
                </a:r>
                <a:r>
                  <a:rPr lang="ja-JP" altLang="ja-JP" dirty="0"/>
                  <a:t>を含めるのは簡単である</a:t>
                </a:r>
                <a:r>
                  <a:rPr lang="ja-JP" altLang="en-US" dirty="0"/>
                  <a:t>．</a:t>
                </a:r>
                <a:endParaRPr lang="en-US" altLang="ja-JP" dirty="0"/>
              </a:p>
              <a:p>
                <a:pPr marL="0" indent="0">
                  <a:buNone/>
                </a:pPr>
                <a:r>
                  <a:rPr lang="ja-JP" altLang="ja-JP" dirty="0"/>
                  <a:t>このモデルでは</a:t>
                </a:r>
                <a:r>
                  <a:rPr lang="ja-JP" altLang="en-US" dirty="0"/>
                  <a:t>，</a:t>
                </a:r>
                <a:r>
                  <a:rPr lang="en-US" altLang="ja-JP" dirty="0"/>
                  <a:t>Blue Chip Financial Forecasts</a:t>
                </a:r>
                <a:r>
                  <a:rPr lang="ja-JP" altLang="ja-JP" dirty="0"/>
                  <a:t>の</a:t>
                </a:r>
                <a:r>
                  <a:rPr lang="en-US" altLang="ja-JP" dirty="0"/>
                  <a:t>T-Bill 3</a:t>
                </a:r>
                <a:r>
                  <a:rPr lang="ja-JP" altLang="ja-JP" dirty="0"/>
                  <a:t>ヵ月金利の</a:t>
                </a:r>
                <a:r>
                  <a:rPr lang="en-US" altLang="ja-JP" dirty="0"/>
                  <a:t>6</a:t>
                </a:r>
                <a:r>
                  <a:rPr lang="ja-JP" altLang="ja-JP" dirty="0"/>
                  <a:t>ヵ月先と</a:t>
                </a:r>
                <a:r>
                  <a:rPr lang="en-US" altLang="ja-JP" dirty="0"/>
                  <a:t>12</a:t>
                </a:r>
                <a:r>
                  <a:rPr lang="ja-JP" altLang="ja-JP" dirty="0"/>
                  <a:t>ヵ月先の予想に関する月次データと</a:t>
                </a:r>
                <a:r>
                  <a:rPr lang="ja-JP" altLang="en-US" dirty="0"/>
                  <a:t>，</a:t>
                </a:r>
                <a:r>
                  <a:rPr lang="ja-JP" altLang="ja-JP" dirty="0"/>
                  <a:t>同じく</a:t>
                </a:r>
                <a:r>
                  <a:rPr lang="en-US" altLang="ja-JP" dirty="0"/>
                  <a:t>Blue Chip</a:t>
                </a:r>
                <a:r>
                  <a:rPr lang="ja-JP" altLang="ja-JP" dirty="0"/>
                  <a:t>の</a:t>
                </a:r>
                <a:r>
                  <a:rPr lang="en-US" altLang="ja-JP" dirty="0"/>
                  <a:t>6</a:t>
                </a:r>
                <a:r>
                  <a:rPr lang="ja-JP" altLang="ja-JP" dirty="0"/>
                  <a:t>年後から</a:t>
                </a:r>
                <a:r>
                  <a:rPr lang="en-US" altLang="ja-JP" dirty="0"/>
                  <a:t>11</a:t>
                </a:r>
                <a:r>
                  <a:rPr lang="ja-JP" altLang="ja-JP" dirty="0"/>
                  <a:t>年後までの</a:t>
                </a:r>
                <a:r>
                  <a:rPr lang="en-US" altLang="ja-JP" dirty="0"/>
                  <a:t>T-Bill3</a:t>
                </a:r>
                <a:r>
                  <a:rPr lang="ja-JP" altLang="ja-JP" dirty="0"/>
                  <a:t>ヵ月金利の平均予想に関する半期ごとのデータを使用する</a:t>
                </a:r>
                <a:r>
                  <a:rPr lang="ja-JP" altLang="en-US" dirty="0"/>
                  <a:t>．</a:t>
                </a:r>
                <a:endParaRPr lang="en-US" altLang="ja-JP" dirty="0"/>
              </a:p>
              <a:p>
                <a:pPr marL="0" indent="0">
                  <a:buNone/>
                </a:pPr>
                <a:r>
                  <a:rPr lang="ja-JP" altLang="ja-JP" dirty="0"/>
                  <a:t>これらの</a:t>
                </a:r>
                <a:r>
                  <a:rPr lang="ja-JP" altLang="en-US" dirty="0"/>
                  <a:t>データが取得できた週次データを状態</a:t>
                </a:r>
                <a:r>
                  <a:rPr lang="ja-JP" altLang="ja-JP" dirty="0"/>
                  <a:t>方程式に組み込み</a:t>
                </a:r>
                <a:r>
                  <a:rPr lang="ja-JP" altLang="en-US" dirty="0"/>
                  <a:t>，</a:t>
                </a:r>
                <a:r>
                  <a:rPr lang="ja-JP" altLang="ja-JP" dirty="0"/>
                  <a:t>潜在的な予想</a:t>
                </a:r>
                <a:r>
                  <a:rPr lang="en-US" altLang="ja-JP" dirty="0"/>
                  <a:t>3</a:t>
                </a:r>
                <a:r>
                  <a:rPr lang="ja-JP" altLang="ja-JP" dirty="0"/>
                  <a:t>ヵ月金利（予想</a:t>
                </a:r>
                <a:r>
                  <a:rPr lang="en-US" altLang="ja-JP" dirty="0"/>
                  <a:t>3</a:t>
                </a:r>
                <a:r>
                  <a:rPr lang="ja-JP" altLang="ja-JP" dirty="0"/>
                  <a:t>ヵ月金利にガウス型の測定誤差を加えたもの）のノイズの多い推定値として扱う</a:t>
                </a:r>
                <a:r>
                  <a:rPr lang="ja-JP" altLang="en-US" dirty="0"/>
                  <a:t>．</a:t>
                </a:r>
                <a:endParaRPr lang="en-US" altLang="ja-JP" dirty="0"/>
              </a:p>
              <a:p>
                <a:pPr marL="0" indent="0">
                  <a:buNone/>
                </a:pPr>
                <a:r>
                  <a:rPr lang="ja-JP" altLang="ja-JP" dirty="0"/>
                  <a:t>したがって</a:t>
                </a:r>
                <a:r>
                  <a:rPr lang="ja-JP" altLang="en-US" dirty="0"/>
                  <a:t>，</a:t>
                </a:r>
                <a:r>
                  <a:rPr lang="ja-JP" altLang="ja-JP" dirty="0"/>
                  <a:t>観測可能なベクトルの次元は</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𝑚</m:t>
                    </m:r>
                    <m:r>
                      <a:rPr lang="en-US" altLang="ja-JP" i="1">
                        <a:latin typeface="Cambria Math" panose="02040503050406030204" pitchFamily="18" charset="0"/>
                      </a:rPr>
                      <m:t>~</m:t>
                    </m:r>
                    <m:r>
                      <a:rPr lang="en-US" altLang="ja-JP" i="1">
                        <a:latin typeface="Cambria Math" panose="02040503050406030204" pitchFamily="18" charset="0"/>
                      </a:rPr>
                      <m:t>𝑚</m:t>
                    </m:r>
                    <m:r>
                      <a:rPr lang="en-US" altLang="ja-JP" i="1">
                        <a:latin typeface="Cambria Math" panose="02040503050406030204" pitchFamily="18" charset="0"/>
                      </a:rPr>
                      <m:t>+3</m:t>
                    </m:r>
                  </m:oMath>
                </a14:m>
                <a:r>
                  <a:rPr lang="en-US" altLang="ja-JP" dirty="0"/>
                  <a:t> </a:t>
                </a:r>
                <a:r>
                  <a:rPr lang="ja-JP" altLang="ja-JP" dirty="0"/>
                  <a:t>の間で変化する</a:t>
                </a:r>
                <a:r>
                  <a:rPr lang="ja-JP" altLang="en-US" dirty="0"/>
                  <a:t>．</a:t>
                </a:r>
                <a:r>
                  <a:rPr lang="ja-JP" altLang="ja-JP" dirty="0"/>
                  <a:t>データ組み込みの詳細については</a:t>
                </a:r>
                <a:r>
                  <a:rPr lang="ja-JP" altLang="en-US" dirty="0"/>
                  <a:t>，</a:t>
                </a:r>
                <a:r>
                  <a:rPr lang="en-US" altLang="ja-JP" dirty="0"/>
                  <a:t>Kim and Orphanides (2004)</a:t>
                </a:r>
                <a:r>
                  <a:rPr lang="ja-JP" altLang="ja-JP" dirty="0"/>
                  <a:t>を参照</a:t>
                </a:r>
                <a:r>
                  <a:rPr lang="ja-JP" altLang="en-US" dirty="0"/>
                  <a:t>すること．</a:t>
                </a:r>
                <a:endParaRPr lang="en-US" altLang="ja-JP" dirty="0"/>
              </a:p>
              <a:p>
                <a:pPr marL="0" indent="0">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推計期間は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1990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月</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2005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月である</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𝔼</m:t>
                    </m:r>
                    <m:d>
                      <m:dPr>
                        <m:begChr m:val="["/>
                        <m:endChr m:val="]"/>
                        <m:ctrlPr>
                          <a:rPr lang="ja-JP" altLang="ja-JP" i="1">
                            <a:effectLst/>
                            <a:latin typeface="Cambria Math" panose="02040503050406030204" pitchFamily="18" charset="0"/>
                            <a:ea typeface="Cambria Math" panose="02040503050406030204" pitchFamily="18" charset="0"/>
                          </a:rPr>
                        </m:ctrlPr>
                      </m:dPr>
                      <m:e>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𝑤</m:t>
                            </m:r>
                          </m:sub>
                        </m:s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sub>
                        </m:sSub>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𝐾𝑤</m:t>
                        </m:r>
                      </m:sup>
                    </m:sSup>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sub>
                    </m:sSub>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より，パラメータとファクターの推定値から</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ファクターの推移を予測することができ</a:t>
                </a:r>
                <a:r>
                  <a:rPr lang="ja-JP" altLang="en-US" sz="1800" dirty="0">
                    <a:effectLst/>
                    <a:ea typeface="游明朝" panose="02020400000000000000" pitchFamily="18" charset="-128"/>
                    <a:cs typeface="Times New Roman" panose="02020603050405020304" pitchFamily="18" charset="0"/>
                  </a:rPr>
                  <a:t>る．</a:t>
                </a:r>
                <a:r>
                  <a:rPr lang="ja-JP" altLang="ja-JP" sz="1800" dirty="0">
                    <a:effectLst/>
                    <a:ea typeface="游明朝" panose="02020400000000000000" pitchFamily="18" charset="-128"/>
                    <a:cs typeface="Times New Roman" panose="02020603050405020304" pitchFamily="18" charset="0"/>
                  </a:rPr>
                  <a:t>したがって</a:t>
                </a:r>
                <a:r>
                  <a:rPr lang="ja-JP" altLang="en-US" sz="1800" dirty="0">
                    <a:effectLst/>
                    <a:ea typeface="游明朝" panose="02020400000000000000" pitchFamily="18" charset="-128"/>
                    <a:cs typeface="Times New Roman" panose="02020603050405020304" pitchFamily="18" charset="0"/>
                  </a:rPr>
                  <a:t>， </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𝑟</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a:effectLst/>
                            <a:latin typeface="Cambria Math" panose="02040503050406030204" pitchFamily="18" charset="0"/>
                            <a:ea typeface="Cambria Math" panose="02040503050406030204" pitchFamily="18" charset="0"/>
                          </a:rPr>
                        </m:ctrlPr>
                      </m:sSub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𝜌</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0</m:t>
                        </m:r>
                      </m:sub>
                    </m:s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i="1">
                            <a:effectLst/>
                            <a:latin typeface="Cambria Math" panose="02040503050406030204" pitchFamily="18" charset="0"/>
                            <a:ea typeface="Cambria Math" panose="02040503050406030204" pitchFamily="18" charset="0"/>
                          </a:rPr>
                        </m:ctrlPr>
                      </m:sSup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𝜌</m:t>
                        </m:r>
                      </m:e>
                      <m: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up>
                    </m:sSup>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𝑥</m:t>
                    </m:r>
                    <m:d>
                      <m:dPr>
                        <m:ctrlPr>
                          <a:rPr lang="ja-JP" altLang="ja-JP" i="1">
                            <a:effectLst/>
                            <a:latin typeface="Cambria Math" panose="02040503050406030204" pitchFamily="18" charset="0"/>
                            <a:ea typeface="Cambria Math" panose="02040503050406030204" pitchFamily="18" charset="0"/>
                          </a:rPr>
                        </m:ctrlPr>
                      </m:d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𝑡</m:t>
                        </m:r>
                      </m:e>
                    </m:d>
                  </m:oMath>
                </a14:m>
                <a:r>
                  <a:rPr lang="en-US" altLang="ja-JP" sz="1800" dirty="0">
                    <a:effectLst/>
                    <a:latin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であるため</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将来の短期金利の推定値を得ることができる</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ja-JP" sz="1800" dirty="0">
                    <a:effectLst/>
                    <a:ea typeface="游明朝" panose="02020400000000000000" pitchFamily="18" charset="-128"/>
                    <a:cs typeface="Times New Roman" panose="02020603050405020304" pitchFamily="18" charset="0"/>
                  </a:rPr>
                  <a:t>利回りと予想短期金利は</a:t>
                </a:r>
                <a:r>
                  <a:rPr lang="ja-JP" altLang="en-US" sz="1800" dirty="0">
                    <a:effectLst/>
                    <a:ea typeface="游明朝" panose="02020400000000000000" pitchFamily="18" charset="-128"/>
                    <a:cs typeface="Times New Roman" panose="02020603050405020304" pitchFamily="18" charset="0"/>
                  </a:rPr>
                  <a:t>ファクター</a:t>
                </a:r>
                <a14:m>
                  <m:oMath xmlns:m="http://schemas.openxmlformats.org/officeDocument/2006/math">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𝑥</m:t>
                    </m:r>
                    <m:d>
                      <m:dPr>
                        <m:ctrlP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b="0" i="1" smtClean="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ja-JP" sz="1800" dirty="0">
                    <a:effectLst/>
                    <a:ea typeface="游明朝" panose="02020400000000000000" pitchFamily="18" charset="-128"/>
                    <a:cs typeface="Times New Roman" panose="02020603050405020304" pitchFamily="18" charset="0"/>
                  </a:rPr>
                  <a:t>のアフィン関数であるため</a:t>
                </a:r>
                <a:r>
                  <a:rPr lang="ja-JP" altLang="en-US" dirty="0"/>
                  <a:t>，</a:t>
                </a:r>
                <a:r>
                  <a:rPr lang="ja-JP" altLang="ja-JP" sz="1800" dirty="0">
                    <a:effectLst/>
                    <a:ea typeface="游明朝" panose="02020400000000000000" pitchFamily="18" charset="-128"/>
                    <a:cs typeface="Times New Roman" panose="02020603050405020304" pitchFamily="18" charset="0"/>
                  </a:rPr>
                  <a:t>タームプレミアムも同様である</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pPr marL="0" indent="0">
                  <a:buNone/>
                </a:pP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年フォワード・タームプレミアムの推定値は</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年フォワード・レートから</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年先の短期金利を差し引いたものである</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ja-JP" sz="1800" dirty="0">
                    <a:effectLst/>
                    <a:ea typeface="游明朝" panose="02020400000000000000" pitchFamily="18" charset="-128"/>
                    <a:cs typeface="Times New Roman" panose="02020603050405020304" pitchFamily="18" charset="0"/>
                  </a:rPr>
                  <a:t>同様に</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年ゼロクーポン</a:t>
                </a:r>
                <a:r>
                  <a:rPr lang="ja-JP" altLang="en-US" sz="1800" dirty="0">
                    <a:effectLst/>
                    <a:ea typeface="游明朝" panose="02020400000000000000" pitchFamily="18" charset="-128"/>
                    <a:cs typeface="Times New Roman" panose="02020603050405020304" pitchFamily="18" charset="0"/>
                  </a:rPr>
                  <a:t>債</a:t>
                </a:r>
                <a:r>
                  <a:rPr lang="ja-JP" altLang="ja-JP" sz="1800" dirty="0">
                    <a:effectLst/>
                    <a:ea typeface="游明朝" panose="02020400000000000000" pitchFamily="18" charset="-128"/>
                    <a:cs typeface="Times New Roman" panose="02020603050405020304" pitchFamily="18" charset="0"/>
                  </a:rPr>
                  <a:t>のタームプレミアムの推計値は</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ja-JP" sz="1800" dirty="0">
                    <a:effectLst/>
                    <a:ea typeface="游明朝" panose="02020400000000000000" pitchFamily="18" charset="-128"/>
                    <a:cs typeface="Times New Roman" panose="02020603050405020304" pitchFamily="18" charset="0"/>
                  </a:rPr>
                  <a:t>年ゼロクーポン債の利回りから予想将来短期金利の平均を差し引いたものである</a:t>
                </a:r>
                <a:r>
                  <a:rPr lang="ja-JP" altLang="en-US" sz="1800" dirty="0">
                    <a:effectLst/>
                    <a:ea typeface="游明朝" panose="02020400000000000000" pitchFamily="18" charset="-128"/>
                    <a:cs typeface="Times New Roman" panose="02020603050405020304" pitchFamily="18" charset="0"/>
                  </a:rPr>
                  <a:t>．</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5D044BA-9C18-1E37-22A9-964246B2F526}"/>
                  </a:ext>
                </a:extLst>
              </p:cNvPr>
              <p:cNvSpPr>
                <a:spLocks noGrp="1" noRot="1" noChangeAspect="1" noMove="1" noResize="1" noEditPoints="1" noAdjustHandles="1" noChangeArrowheads="1" noChangeShapeType="1" noTextEdit="1"/>
              </p:cNvSpPr>
              <p:nvPr>
                <p:ph idx="1"/>
              </p:nvPr>
            </p:nvSpPr>
            <p:spPr>
              <a:xfrm>
                <a:off x="214381" y="632805"/>
                <a:ext cx="11763234" cy="5647922"/>
              </a:xfrm>
              <a:blipFill>
                <a:blip r:embed="rId2"/>
                <a:stretch>
                  <a:fillRect l="-362" t="-323" r="-52" b="-118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C83B70A7-BBFD-BA94-2E47-4571BAD2AC3C}"/>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011C83F1-2B6B-6A65-C89D-4FCA7BD3CD89}"/>
              </a:ext>
            </a:extLst>
          </p:cNvPr>
          <p:cNvSpPr>
            <a:spLocks noGrp="1"/>
          </p:cNvSpPr>
          <p:nvPr>
            <p:ph type="ftr" sz="quarter" idx="11"/>
          </p:nvPr>
        </p:nvSpPr>
        <p:spPr/>
        <p:txBody>
          <a:bodyPr/>
          <a:lstStyle/>
          <a:p>
            <a:r>
              <a:rPr lang="en-US" altLang="ja-JP" dirty="0"/>
              <a:t>Three-Factor Arbitrage-Free Term Structure Model</a:t>
            </a:r>
            <a:endParaRPr lang="ja-JP" altLang="en-US" dirty="0"/>
          </a:p>
        </p:txBody>
      </p:sp>
      <p:sp>
        <p:nvSpPr>
          <p:cNvPr id="6" name="スライド番号プレースホルダー 5">
            <a:extLst>
              <a:ext uri="{FF2B5EF4-FFF2-40B4-BE49-F238E27FC236}">
                <a16:creationId xmlns:a16="http://schemas.microsoft.com/office/drawing/2014/main" id="{BF49C543-E477-05F9-DFD4-716CD3C65C64}"/>
              </a:ext>
            </a:extLst>
          </p:cNvPr>
          <p:cNvSpPr>
            <a:spLocks noGrp="1"/>
          </p:cNvSpPr>
          <p:nvPr>
            <p:ph type="sldNum" sz="quarter" idx="12"/>
          </p:nvPr>
        </p:nvSpPr>
        <p:spPr/>
        <p:txBody>
          <a:bodyPr/>
          <a:lstStyle/>
          <a:p>
            <a:fld id="{6A08F1E3-4537-4A28-BBC1-BB8FB2459995}" type="slidenum">
              <a:rPr lang="ja-JP" altLang="en-US" smtClean="0"/>
              <a:pPr/>
              <a:t>8</a:t>
            </a:fld>
            <a:endParaRPr lang="ja-JP" altLang="en-US"/>
          </a:p>
        </p:txBody>
      </p:sp>
    </p:spTree>
    <p:extLst>
      <p:ext uri="{BB962C8B-B14F-4D97-AF65-F5344CB8AC3E}">
        <p14:creationId xmlns:p14="http://schemas.microsoft.com/office/powerpoint/2010/main" val="221025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BB90F-C817-D190-8066-EB5A3A41E6CF}"/>
              </a:ext>
            </a:extLst>
          </p:cNvPr>
          <p:cNvSpPr>
            <a:spLocks noGrp="1"/>
          </p:cNvSpPr>
          <p:nvPr>
            <p:ph type="title"/>
          </p:nvPr>
        </p:nvSpPr>
        <p:spPr/>
        <p:txBody>
          <a:bodyPr/>
          <a:lstStyle/>
          <a:p>
            <a:r>
              <a:rPr lang="en-US" altLang="ja-JP" dirty="0"/>
              <a:t>Appendix.  </a:t>
            </a:r>
            <a:r>
              <a:rPr lang="ja-JP" altLang="en-US" dirty="0"/>
              <a:t>補足事項</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A37C592-C5C5-6D9B-39DC-04145901BFD2}"/>
                  </a:ext>
                </a:extLst>
              </p:cNvPr>
              <p:cNvSpPr>
                <a:spLocks noGrp="1"/>
              </p:cNvSpPr>
              <p:nvPr>
                <p:ph idx="1"/>
              </p:nvPr>
            </p:nvSpPr>
            <p:spPr>
              <a:xfrm>
                <a:off x="236281" y="632805"/>
                <a:ext cx="11763234" cy="5592390"/>
              </a:xfrm>
            </p:spPr>
            <p:txBody>
              <a:bodyPr>
                <a:normAutofit/>
              </a:bodyPr>
              <a:lstStyle/>
              <a:p>
                <a:pPr marL="0" indent="0">
                  <a:buNone/>
                </a:pPr>
                <a:r>
                  <a:rPr kumimoji="1" lang="ja-JP" altLang="en-US" sz="1600" dirty="0"/>
                  <a:t>代表的な投資家の期待効用が最大となる点は，無差別曲線（左図）と予約制約線（右図）が一致（接線）する点である．</a:t>
                </a:r>
                <a:endParaRPr kumimoji="1" lang="en-US" altLang="ja-JP" sz="1600" dirty="0"/>
              </a:p>
              <a:p>
                <a:pPr marL="0" indent="0">
                  <a:buNone/>
                </a:pPr>
                <a:r>
                  <a:rPr kumimoji="1" lang="ja-JP" altLang="en-US" sz="1600" dirty="0"/>
                  <a:t>無差別曲線の接線の傾きは，同じ効用を保とうとするならば，</a:t>
                </a:r>
                <a14:m>
                  <m:oMath xmlns:m="http://schemas.openxmlformats.org/officeDocument/2006/math">
                    <m:r>
                      <a:rPr kumimoji="1" lang="en-US" altLang="ja-JP" sz="1600" i="1" dirty="0" smtClean="0">
                        <a:latin typeface="Cambria Math" panose="02040503050406030204" pitchFamily="18" charset="0"/>
                      </a:rPr>
                      <m:t>𝑥</m:t>
                    </m:r>
                  </m:oMath>
                </a14:m>
                <a:r>
                  <a:rPr kumimoji="1" lang="ja-JP" altLang="en-US" sz="1600" dirty="0"/>
                  <a:t>を</a:t>
                </a:r>
                <a:r>
                  <a:rPr kumimoji="1" lang="en-US" altLang="ja-JP" sz="1600" dirty="0"/>
                  <a:t>1</a:t>
                </a:r>
                <a:r>
                  <a:rPr kumimoji="1" lang="ja-JP" altLang="en-US" sz="1600" dirty="0"/>
                  <a:t>単位増やしたときに</a:t>
                </a:r>
                <a14:m>
                  <m:oMath xmlns:m="http://schemas.openxmlformats.org/officeDocument/2006/math">
                    <m:r>
                      <a:rPr kumimoji="1" lang="en-US" altLang="ja-JP" sz="1600" i="1" dirty="0" smtClean="0">
                        <a:latin typeface="Cambria Math" panose="02040503050406030204" pitchFamily="18" charset="0"/>
                      </a:rPr>
                      <m:t>𝑦</m:t>
                    </m:r>
                  </m:oMath>
                </a14:m>
                <a:r>
                  <a:rPr kumimoji="1" lang="ja-JP" altLang="en-US" sz="1600" dirty="0"/>
                  <a:t>をどれくらい減らさなければならないかを表す．これを「限界代替率（</a:t>
                </a:r>
                <a:r>
                  <a:rPr kumimoji="1" lang="en-US" altLang="ja-JP" sz="1600" dirty="0"/>
                  <a:t>MRS</a:t>
                </a:r>
                <a:r>
                  <a:rPr kumimoji="1" lang="ja-JP" altLang="en-US" sz="1600" dirty="0"/>
                  <a:t>）」といい，以下の式で表す．</a:t>
                </a:r>
                <a:endParaRPr kumimoji="1" lang="en-US" altLang="ja-JP" sz="1600" dirty="0"/>
              </a:p>
              <a:p>
                <a:pPr marL="0" indent="0">
                  <a:buNone/>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𝑀𝑆𝑅</m:t>
                      </m:r>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𝑀</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𝑈</m:t>
                              </m:r>
                            </m:e>
                            <m:sub>
                              <m:r>
                                <a:rPr kumimoji="1" lang="en-US" altLang="ja-JP" sz="1600" b="0" i="1" smtClean="0">
                                  <a:latin typeface="Cambria Math" panose="02040503050406030204" pitchFamily="18" charset="0"/>
                                </a:rPr>
                                <m:t>𝑋</m:t>
                              </m:r>
                            </m:sub>
                          </m:sSub>
                        </m:num>
                        <m:den>
                          <m:r>
                            <a:rPr kumimoji="1" lang="en-US" altLang="ja-JP" sz="1600" b="0" i="1" smtClean="0">
                              <a:latin typeface="Cambria Math" panose="02040503050406030204" pitchFamily="18" charset="0"/>
                            </a:rPr>
                            <m:t>𝑀</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𝑈</m:t>
                              </m:r>
                            </m:e>
                            <m:sub>
                              <m:r>
                                <a:rPr kumimoji="1" lang="en-US" altLang="ja-JP" sz="1600" b="0" i="1" smtClean="0">
                                  <a:latin typeface="Cambria Math" panose="02040503050406030204" pitchFamily="18" charset="0"/>
                                </a:rPr>
                                <m:t>𝑌</m:t>
                              </m:r>
                            </m:sub>
                          </m:sSub>
                        </m:den>
                      </m:f>
                      <m:r>
                        <a:rPr kumimoji="1" lang="en-US" altLang="ja-JP" sz="1600" b="0" i="1" smtClean="0">
                          <a:latin typeface="Cambria Math" panose="02040503050406030204" pitchFamily="18" charset="0"/>
                        </a:rPr>
                        <m:t>.</m:t>
                      </m:r>
                    </m:oMath>
                  </m:oMathPara>
                </a14:m>
                <a:endParaRPr kumimoji="1" lang="en-US" altLang="ja-JP" sz="1600" dirty="0"/>
              </a:p>
              <a:p>
                <a:pPr marL="0" indent="0">
                  <a:buNone/>
                </a:pPr>
                <a:r>
                  <a:rPr lang="ja-JP" altLang="en-US" sz="1600" dirty="0"/>
                  <a:t>ただし，</a:t>
                </a:r>
                <a14:m>
                  <m:oMath xmlns:m="http://schemas.openxmlformats.org/officeDocument/2006/math">
                    <m:r>
                      <a:rPr lang="en-US" altLang="ja-JP" sz="1600" i="1" dirty="0" smtClean="0">
                        <a:latin typeface="Cambria Math" panose="02040503050406030204" pitchFamily="18" charset="0"/>
                      </a:rPr>
                      <m:t>𝑀𝑈</m:t>
                    </m:r>
                    <m:d>
                      <m:dPr>
                        <m:ctrlPr>
                          <a:rPr lang="en-US" altLang="ja-JP" sz="1600" b="0" i="1" dirty="0" smtClean="0">
                            <a:latin typeface="Cambria Math" panose="02040503050406030204" pitchFamily="18" charset="0"/>
                          </a:rPr>
                        </m:ctrlPr>
                      </m:dPr>
                      <m:e>
                        <m:r>
                          <m:rPr>
                            <m:nor/>
                          </m:rPr>
                          <a:rPr lang="en-US" altLang="ja-JP" sz="1600"/>
                          <m:t>Marginal</m:t>
                        </m:r>
                        <m:r>
                          <m:rPr>
                            <m:nor/>
                          </m:rPr>
                          <a:rPr lang="en-US" altLang="ja-JP" sz="1600"/>
                          <m:t> </m:t>
                        </m:r>
                        <m:r>
                          <m:rPr>
                            <m:nor/>
                          </m:rPr>
                          <a:rPr lang="en-US" altLang="ja-JP" sz="1600"/>
                          <m:t>Utility</m:t>
                        </m:r>
                      </m:e>
                    </m:d>
                  </m:oMath>
                </a14:m>
                <a:r>
                  <a:rPr lang="ja-JP" altLang="en-US" sz="1600" dirty="0"/>
                  <a:t>は商品</a:t>
                </a:r>
                <a14:m>
                  <m:oMath xmlns:m="http://schemas.openxmlformats.org/officeDocument/2006/math">
                    <m:r>
                      <a:rPr lang="en-US" altLang="ja-JP" sz="1600" i="1" dirty="0" smtClean="0">
                        <a:latin typeface="Cambria Math" panose="02040503050406030204" pitchFamily="18" charset="0"/>
                      </a:rPr>
                      <m:t>𝑋</m:t>
                    </m:r>
                    <m:r>
                      <a:rPr lang="en-US" altLang="ja-JP" sz="1600" i="1" dirty="0" smtClean="0">
                        <a:latin typeface="Cambria Math" panose="02040503050406030204" pitchFamily="18" charset="0"/>
                      </a:rPr>
                      <m:t>,</m:t>
                    </m:r>
                    <m:r>
                      <a:rPr lang="en-US" altLang="ja-JP" sz="1600" b="0" i="1" dirty="0" smtClean="0">
                        <a:latin typeface="Cambria Math" panose="02040503050406030204" pitchFamily="18" charset="0"/>
                      </a:rPr>
                      <m:t>𝑌</m:t>
                    </m:r>
                    <m:r>
                      <a:rPr lang="ja-JP" altLang="en-US" sz="1600" i="1" dirty="0">
                        <a:latin typeface="Cambria Math" panose="02040503050406030204" pitchFamily="18" charset="0"/>
                      </a:rPr>
                      <m:t>の</m:t>
                    </m:r>
                  </m:oMath>
                </a14:m>
                <a:r>
                  <a:rPr kumimoji="1" lang="ja-JP" altLang="en-US" sz="1600" dirty="0"/>
                  <a:t>限界効用を表す．</a:t>
                </a:r>
                <a:endParaRPr kumimoji="1" lang="en-US" altLang="ja-JP" sz="1600" dirty="0"/>
              </a:p>
              <a:p>
                <a:pPr marL="0" indent="0">
                  <a:buNone/>
                </a:pPr>
                <a:r>
                  <a:rPr lang="ja-JP" altLang="en-US" sz="1600" dirty="0"/>
                  <a:t>また，予算制約線は以下で表現される．ただし，</a:t>
                </a:r>
                <a14:m>
                  <m:oMath xmlns:m="http://schemas.openxmlformats.org/officeDocument/2006/math">
                    <m:r>
                      <a:rPr lang="en-US" altLang="ja-JP" sz="1600" b="0" i="1" smtClean="0">
                        <a:latin typeface="Cambria Math" panose="02040503050406030204" pitchFamily="18" charset="0"/>
                      </a:rPr>
                      <m:t>𝐼</m:t>
                    </m:r>
                    <m:r>
                      <a:rPr lang="en-US" altLang="ja-JP" sz="1600" b="0" i="1" smtClean="0">
                        <a:latin typeface="Cambria Math" panose="02040503050406030204" pitchFamily="18" charset="0"/>
                      </a:rPr>
                      <m:t> </m:t>
                    </m:r>
                  </m:oMath>
                </a14:m>
                <a:r>
                  <a:rPr lang="ja-JP" altLang="en-US" sz="1600" dirty="0"/>
                  <a:t>は予算を表す．</a:t>
                </a:r>
                <a:endParaRPr lang="en-US" altLang="ja-JP" sz="16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𝑋</m:t>
                          </m:r>
                        </m:sub>
                      </m:sSub>
                      <m:r>
                        <a:rPr kumimoji="1" lang="en-US" altLang="ja-JP" sz="1600" b="0" i="1" smtClean="0">
                          <a:latin typeface="Cambria Math" panose="02040503050406030204" pitchFamily="18" charset="0"/>
                        </a:rPr>
                        <m:t>𝑋</m:t>
                      </m:r>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𝑌</m:t>
                          </m:r>
                        </m:sub>
                      </m:sSub>
                      <m:r>
                        <a:rPr kumimoji="1" lang="en-US" altLang="ja-JP" sz="1600" b="0" i="1" smtClean="0">
                          <a:latin typeface="Cambria Math" panose="02040503050406030204" pitchFamily="18" charset="0"/>
                        </a:rPr>
                        <m:t>𝑌</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𝐼</m:t>
                      </m:r>
                    </m:oMath>
                  </m:oMathPara>
                </a14:m>
                <a:endParaRPr kumimoji="1" lang="en-US" altLang="ja-JP" sz="1600" dirty="0"/>
              </a:p>
              <a:p>
                <a:pPr marL="0" indent="0">
                  <a:buNone/>
                </a:pPr>
                <a:r>
                  <a:rPr kumimoji="1" lang="ja-JP" altLang="en-US" sz="1600" dirty="0"/>
                  <a:t>無差別曲線の傾きは限界代替率</a:t>
                </a:r>
                <a14:m>
                  <m:oMath xmlns:m="http://schemas.openxmlformats.org/officeDocument/2006/math">
                    <m:r>
                      <a:rPr lang="en-US" altLang="ja-JP" sz="1600" i="1" dirty="0" smtClean="0">
                        <a:latin typeface="Cambria Math" panose="02040503050406030204" pitchFamily="18" charset="0"/>
                      </a:rPr>
                      <m:t>𝑀𝑆𝑅</m:t>
                    </m:r>
                  </m:oMath>
                </a14:m>
                <a:r>
                  <a:rPr kumimoji="1" lang="ja-JP" altLang="en-US" sz="1600" dirty="0"/>
                  <a:t>，予算制約線の傾きは価格比</a:t>
                </a:r>
                <a14:m>
                  <m:oMath xmlns:m="http://schemas.openxmlformats.org/officeDocument/2006/math">
                    <m:r>
                      <a:rPr kumimoji="1" lang="en-US" altLang="ja-JP" sz="1600" b="0" i="0" smtClean="0">
                        <a:latin typeface="Cambria Math" panose="02040503050406030204" pitchFamily="18" charset="0"/>
                      </a:rPr>
                      <m:t> </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𝑋</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𝑌</m:t>
                        </m:r>
                      </m:sub>
                    </m:sSub>
                  </m:oMath>
                </a14:m>
                <a:r>
                  <a:rPr kumimoji="1" lang="ja-JP" altLang="en-US" sz="1600" dirty="0"/>
                  <a:t> になる．効用が最大になる</a:t>
                </a:r>
                <a:r>
                  <a:rPr kumimoji="1" lang="en-US" altLang="ja-JP" sz="1600" dirty="0"/>
                  <a:t>A</a:t>
                </a:r>
                <a:r>
                  <a:rPr kumimoji="1" lang="ja-JP" altLang="en-US" sz="1600" dirty="0"/>
                  <a:t>点</a:t>
                </a:r>
                <a:br>
                  <a:rPr kumimoji="1" lang="en-US" altLang="ja-JP" sz="1600" dirty="0"/>
                </a:br>
                <a:r>
                  <a:rPr kumimoji="1" lang="ja-JP" altLang="en-US" sz="1600" dirty="0"/>
                  <a:t>では，無差別曲線の接線と予算制約線が一致しているため，限界代替率と価格比が等しなる．</a:t>
                </a:r>
                <a:br>
                  <a:rPr kumimoji="1" lang="en-US" altLang="ja-JP" sz="1600" dirty="0"/>
                </a:br>
                <a:r>
                  <a:rPr kumimoji="1" lang="ja-JP" altLang="en-US" sz="1600" dirty="0"/>
                  <a:t>すなわち，</a:t>
                </a:r>
                <a:br>
                  <a:rPr kumimoji="1" lang="en-US" altLang="ja-JP" sz="1600" dirty="0"/>
                </a:br>
                <a14:m>
                  <m:oMathPara xmlns:m="http://schemas.openxmlformats.org/officeDocument/2006/math">
                    <m:oMathParaPr>
                      <m:jc m:val="centerGroup"/>
                    </m:oMathParaPr>
                    <m:oMath xmlns:m="http://schemas.openxmlformats.org/officeDocument/2006/math">
                      <m:r>
                        <m:rPr>
                          <m:nor/>
                        </m:rPr>
                        <a:rPr lang="en-US" altLang="ja-JP" sz="1600" i="1" dirty="0"/>
                        <m:t>MRS</m:t>
                      </m:r>
                      <m:r>
                        <a:rPr lang="en-US" altLang="ja-JP" sz="1600" b="0" i="1" dirty="0"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i="1">
                                  <a:latin typeface="Cambria Math" panose="02040503050406030204" pitchFamily="18" charset="0"/>
                                </a:rPr>
                                <m:t>𝑋</m:t>
                              </m:r>
                            </m:sub>
                          </m:sSub>
                        </m:num>
                        <m:den>
                          <m:r>
                            <a:rPr lang="en-US" altLang="ja-JP" sz="1600" i="1">
                              <a:latin typeface="Cambria Math" panose="02040503050406030204" pitchFamily="18" charset="0"/>
                            </a:rPr>
                            <m:t>𝑀</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𝑈</m:t>
                              </m:r>
                            </m:e>
                            <m:sub>
                              <m:r>
                                <a:rPr lang="en-US" altLang="ja-JP" sz="1600" i="1">
                                  <a:latin typeface="Cambria Math" panose="02040503050406030204" pitchFamily="18" charset="0"/>
                                </a:rPr>
                                <m:t>𝑌</m:t>
                              </m:r>
                            </m:sub>
                          </m:sSub>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𝑋</m:t>
                              </m:r>
                            </m:sub>
                          </m:sSub>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𝑌</m:t>
                              </m:r>
                            </m:sub>
                          </m:sSub>
                        </m:den>
                      </m:f>
                      <m:r>
                        <a:rPr lang="en-US" altLang="ja-JP" sz="1600" b="0" i="1" smtClean="0">
                          <a:latin typeface="Cambria Math" panose="02040503050406030204" pitchFamily="18" charset="0"/>
                        </a:rPr>
                        <m:t>.</m:t>
                      </m:r>
                    </m:oMath>
                  </m:oMathPara>
                </a14:m>
                <a:endParaRPr kumimoji="1" lang="en-US" altLang="ja-JP" sz="1600" i="1" dirty="0"/>
              </a:p>
            </p:txBody>
          </p:sp>
        </mc:Choice>
        <mc:Fallback xmlns="">
          <p:sp>
            <p:nvSpPr>
              <p:cNvPr id="3" name="コンテンツ プレースホルダー 2">
                <a:extLst>
                  <a:ext uri="{FF2B5EF4-FFF2-40B4-BE49-F238E27FC236}">
                    <a16:creationId xmlns:a16="http://schemas.microsoft.com/office/drawing/2014/main" id="{0A37C592-C5C5-6D9B-39DC-04145901BFD2}"/>
                  </a:ext>
                </a:extLst>
              </p:cNvPr>
              <p:cNvSpPr>
                <a:spLocks noGrp="1" noRot="1" noChangeAspect="1" noMove="1" noResize="1" noEditPoints="1" noAdjustHandles="1" noChangeArrowheads="1" noChangeShapeType="1" noTextEdit="1"/>
              </p:cNvSpPr>
              <p:nvPr>
                <p:ph idx="1"/>
              </p:nvPr>
            </p:nvSpPr>
            <p:spPr>
              <a:xfrm>
                <a:off x="236281" y="632805"/>
                <a:ext cx="11763234" cy="5592390"/>
              </a:xfrm>
              <a:blipFill>
                <a:blip r:embed="rId2"/>
                <a:stretch>
                  <a:fillRect l="-259"/>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6E3FCDEB-6D10-CAE3-59A5-CDDDBA99F7DB}"/>
              </a:ext>
            </a:extLst>
          </p:cNvPr>
          <p:cNvSpPr>
            <a:spLocks noGrp="1"/>
          </p:cNvSpPr>
          <p:nvPr>
            <p:ph type="dt" sz="half" idx="10"/>
          </p:nvPr>
        </p:nvSpPr>
        <p:spPr/>
        <p:txBody>
          <a:bodyPr/>
          <a:lstStyle/>
          <a:p>
            <a:fld id="{5867A3E6-471E-47E6-955F-9856BA57961E}" type="datetime1">
              <a:rPr lang="ja-JP" altLang="en-US" smtClean="0"/>
              <a:pPr/>
              <a:t>2023/11/11</a:t>
            </a:fld>
            <a:endParaRPr lang="ja-JP" altLang="en-US"/>
          </a:p>
        </p:txBody>
      </p:sp>
      <p:sp>
        <p:nvSpPr>
          <p:cNvPr id="5" name="フッター プレースホルダー 4">
            <a:extLst>
              <a:ext uri="{FF2B5EF4-FFF2-40B4-BE49-F238E27FC236}">
                <a16:creationId xmlns:a16="http://schemas.microsoft.com/office/drawing/2014/main" id="{6BBB0413-54E6-6586-BEFD-613B6AC5AA25}"/>
              </a:ext>
            </a:extLst>
          </p:cNvPr>
          <p:cNvSpPr>
            <a:spLocks noGrp="1"/>
          </p:cNvSpPr>
          <p:nvPr>
            <p:ph type="ftr" sz="quarter" idx="11"/>
          </p:nvPr>
        </p:nvSpPr>
        <p:spPr/>
        <p:txBody>
          <a:bodyPr/>
          <a:lstStyle/>
          <a:p>
            <a:r>
              <a:rPr lang="en-US" altLang="ja-JP" dirty="0"/>
              <a:t>Appendix</a:t>
            </a:r>
            <a:endParaRPr lang="ja-JP" altLang="en-US" dirty="0"/>
          </a:p>
        </p:txBody>
      </p:sp>
      <p:sp>
        <p:nvSpPr>
          <p:cNvPr id="6" name="スライド番号プレースホルダー 5">
            <a:extLst>
              <a:ext uri="{FF2B5EF4-FFF2-40B4-BE49-F238E27FC236}">
                <a16:creationId xmlns:a16="http://schemas.microsoft.com/office/drawing/2014/main" id="{094434D9-78C2-6C9D-07A8-4E80A2408CA3}"/>
              </a:ext>
            </a:extLst>
          </p:cNvPr>
          <p:cNvSpPr>
            <a:spLocks noGrp="1"/>
          </p:cNvSpPr>
          <p:nvPr>
            <p:ph type="sldNum" sz="quarter" idx="12"/>
          </p:nvPr>
        </p:nvSpPr>
        <p:spPr/>
        <p:txBody>
          <a:bodyPr/>
          <a:lstStyle/>
          <a:p>
            <a:fld id="{6A08F1E3-4537-4A28-BBC1-BB8FB2459995}" type="slidenum">
              <a:rPr lang="ja-JP" altLang="en-US" smtClean="0"/>
              <a:pPr/>
              <a:t>9</a:t>
            </a:fld>
            <a:endParaRPr lang="ja-JP" altLang="en-US"/>
          </a:p>
        </p:txBody>
      </p:sp>
      <p:graphicFrame>
        <p:nvGraphicFramePr>
          <p:cNvPr id="7" name="表 6">
            <a:extLst>
              <a:ext uri="{FF2B5EF4-FFF2-40B4-BE49-F238E27FC236}">
                <a16:creationId xmlns:a16="http://schemas.microsoft.com/office/drawing/2014/main" id="{F7904241-3634-7EF8-BB25-1DADC2440616}"/>
              </a:ext>
            </a:extLst>
          </p:cNvPr>
          <p:cNvGraphicFramePr>
            <a:graphicFrameLocks noGrp="1"/>
          </p:cNvGraphicFramePr>
          <p:nvPr>
            <p:extLst>
              <p:ext uri="{D42A27DB-BD31-4B8C-83A1-F6EECF244321}">
                <p14:modId xmlns:p14="http://schemas.microsoft.com/office/powerpoint/2010/main" val="3356572298"/>
              </p:ext>
            </p:extLst>
          </p:nvPr>
        </p:nvGraphicFramePr>
        <p:xfrm>
          <a:off x="236281" y="4923160"/>
          <a:ext cx="11697986" cy="1341120"/>
        </p:xfrm>
        <a:graphic>
          <a:graphicData uri="http://schemas.openxmlformats.org/drawingml/2006/table">
            <a:tbl>
              <a:tblPr firstRow="1" bandRow="1">
                <a:tableStyleId>{5C22544A-7EE6-4342-B048-85BDC9FD1C3A}</a:tableStyleId>
              </a:tblPr>
              <a:tblGrid>
                <a:gridCol w="2418400">
                  <a:extLst>
                    <a:ext uri="{9D8B030D-6E8A-4147-A177-3AD203B41FA5}">
                      <a16:colId xmlns:a16="http://schemas.microsoft.com/office/drawing/2014/main" val="3847740643"/>
                    </a:ext>
                  </a:extLst>
                </a:gridCol>
                <a:gridCol w="9279586">
                  <a:extLst>
                    <a:ext uri="{9D8B030D-6E8A-4147-A177-3AD203B41FA5}">
                      <a16:colId xmlns:a16="http://schemas.microsoft.com/office/drawing/2014/main" val="1197718287"/>
                    </a:ext>
                  </a:extLst>
                </a:gridCol>
              </a:tblGrid>
              <a:tr h="240126">
                <a:tc>
                  <a:txBody>
                    <a:bodyPr/>
                    <a:lstStyle/>
                    <a:p>
                      <a:pPr algn="ctr"/>
                      <a:endPar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pPr algn="ct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補足事項</a:t>
                      </a:r>
                    </a:p>
                  </a:txBody>
                  <a:tcPr/>
                </a:tc>
                <a:extLst>
                  <a:ext uri="{0D108BD9-81ED-4DB2-BD59-A6C34878D82A}">
                    <a16:rowId xmlns:a16="http://schemas.microsoft.com/office/drawing/2014/main" val="597872793"/>
                  </a:ext>
                </a:extLst>
              </a:tr>
              <a:tr h="240126">
                <a:tc>
                  <a:txBody>
                    <a:bodyPr/>
                    <a:lstStyle/>
                    <a:p>
                      <a:pPr algn="ctr"/>
                      <a:r>
                        <a:rPr kumimoji="1" lang="ja-JP" altLang="en-US" sz="1400" b="1" dirty="0">
                          <a:latin typeface="Times New Roman" panose="02020603050405020304" pitchFamily="18" charset="0"/>
                          <a:ea typeface="游明朝" panose="02020400000000000000" pitchFamily="18" charset="-128"/>
                          <a:cs typeface="Times New Roman" panose="02020603050405020304" pitchFamily="18" charset="0"/>
                        </a:rPr>
                        <a:t>無差別曲線</a:t>
                      </a:r>
                    </a:p>
                  </a:txBody>
                  <a:tcPr anchor="ctr"/>
                </a:tc>
                <a:tc>
                  <a:txBody>
                    <a:bodyPr/>
                    <a:lstStyle/>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経済学における概念で，消費者の異なる商品に対する満足度（効用）を等しくする組み合わせを表す曲線である．ここで，曲線上のどの点を選んでも，消費者の満足度（効用）が同じである．</a:t>
                      </a:r>
                    </a:p>
                  </a:txBody>
                  <a:tcPr/>
                </a:tc>
                <a:extLst>
                  <a:ext uri="{0D108BD9-81ED-4DB2-BD59-A6C34878D82A}">
                    <a16:rowId xmlns:a16="http://schemas.microsoft.com/office/drawing/2014/main" val="4083751228"/>
                  </a:ext>
                </a:extLst>
              </a:tr>
              <a:tr h="240126">
                <a:tc>
                  <a:txBody>
                    <a:bodyPr/>
                    <a:lstStyle/>
                    <a:p>
                      <a:pPr algn="ctr"/>
                      <a:r>
                        <a:rPr kumimoji="1" lang="ja-JP" altLang="en-US" sz="1400" b="1" dirty="0">
                          <a:latin typeface="Times New Roman" panose="02020603050405020304" pitchFamily="18" charset="0"/>
                          <a:ea typeface="游明朝" panose="02020400000000000000" pitchFamily="18" charset="-128"/>
                          <a:cs typeface="Times New Roman" panose="02020603050405020304" pitchFamily="18" charset="0"/>
                        </a:rPr>
                        <a:t>予約制約線</a:t>
                      </a:r>
                    </a:p>
                  </a:txBody>
                  <a:tcPr anchor="ctr"/>
                </a:tc>
                <a:tc>
                  <a:txBody>
                    <a:bodyPr/>
                    <a:lstStyle/>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消費者が特定の予算内で選択可能な商品やサービスの組み合わせを表す経済学の概念．消費者の所得と商品の価格に基づいている．予算制約線は，消費者が利用可能な所得を完全に使い切る場合の限界を示している．</a:t>
                      </a:r>
                    </a:p>
                  </a:txBody>
                  <a:tcPr/>
                </a:tc>
                <a:extLst>
                  <a:ext uri="{0D108BD9-81ED-4DB2-BD59-A6C34878D82A}">
                    <a16:rowId xmlns:a16="http://schemas.microsoft.com/office/drawing/2014/main" val="2077168993"/>
                  </a:ext>
                </a:extLst>
              </a:tr>
            </a:tbl>
          </a:graphicData>
        </a:graphic>
      </p:graphicFrame>
      <p:grpSp>
        <p:nvGrpSpPr>
          <p:cNvPr id="12" name="グループ化 11">
            <a:extLst>
              <a:ext uri="{FF2B5EF4-FFF2-40B4-BE49-F238E27FC236}">
                <a16:creationId xmlns:a16="http://schemas.microsoft.com/office/drawing/2014/main" id="{56FB1641-3E2C-16FA-2F1A-6134F5A97D64}"/>
              </a:ext>
            </a:extLst>
          </p:cNvPr>
          <p:cNvGrpSpPr/>
          <p:nvPr/>
        </p:nvGrpSpPr>
        <p:grpSpPr>
          <a:xfrm>
            <a:off x="7403173" y="1350671"/>
            <a:ext cx="4509194" cy="1742963"/>
            <a:chOff x="7479463" y="1547781"/>
            <a:chExt cx="4509194" cy="1742963"/>
          </a:xfrm>
        </p:grpSpPr>
        <p:pic>
          <p:nvPicPr>
            <p:cNvPr id="9" name="図 8">
              <a:extLst>
                <a:ext uri="{FF2B5EF4-FFF2-40B4-BE49-F238E27FC236}">
                  <a16:creationId xmlns:a16="http://schemas.microsoft.com/office/drawing/2014/main" id="{A5AA248E-CD73-FC4D-0153-8F3BF0D74A09}"/>
                </a:ext>
              </a:extLst>
            </p:cNvPr>
            <p:cNvPicPr>
              <a:picLocks noChangeAspect="1"/>
            </p:cNvPicPr>
            <p:nvPr/>
          </p:nvPicPr>
          <p:blipFill>
            <a:blip r:embed="rId3"/>
            <a:stretch>
              <a:fillRect/>
            </a:stretch>
          </p:blipFill>
          <p:spPr>
            <a:xfrm>
              <a:off x="7479463" y="1547781"/>
              <a:ext cx="2264628" cy="1668673"/>
            </a:xfrm>
            <a:prstGeom prst="rect">
              <a:avLst/>
            </a:prstGeom>
          </p:spPr>
        </p:pic>
        <p:pic>
          <p:nvPicPr>
            <p:cNvPr id="11" name="図 10">
              <a:extLst>
                <a:ext uri="{FF2B5EF4-FFF2-40B4-BE49-F238E27FC236}">
                  <a16:creationId xmlns:a16="http://schemas.microsoft.com/office/drawing/2014/main" id="{A813F6E5-F730-3F49-D704-B2027B8DDEBA}"/>
                </a:ext>
              </a:extLst>
            </p:cNvPr>
            <p:cNvPicPr>
              <a:picLocks noChangeAspect="1"/>
            </p:cNvPicPr>
            <p:nvPr/>
          </p:nvPicPr>
          <p:blipFill>
            <a:blip r:embed="rId4"/>
            <a:stretch>
              <a:fillRect/>
            </a:stretch>
          </p:blipFill>
          <p:spPr>
            <a:xfrm>
              <a:off x="9572278" y="1547781"/>
              <a:ext cx="2416379" cy="1742963"/>
            </a:xfrm>
            <a:prstGeom prst="rect">
              <a:avLst/>
            </a:prstGeom>
          </p:spPr>
        </p:pic>
      </p:grpSp>
      <p:pic>
        <p:nvPicPr>
          <p:cNvPr id="14" name="図 13">
            <a:extLst>
              <a:ext uri="{FF2B5EF4-FFF2-40B4-BE49-F238E27FC236}">
                <a16:creationId xmlns:a16="http://schemas.microsoft.com/office/drawing/2014/main" id="{4F31DFD7-E5AB-84D0-4129-5B633E4F980E}"/>
              </a:ext>
            </a:extLst>
          </p:cNvPr>
          <p:cNvPicPr>
            <a:picLocks noChangeAspect="1"/>
          </p:cNvPicPr>
          <p:nvPr/>
        </p:nvPicPr>
        <p:blipFill>
          <a:blip r:embed="rId5"/>
          <a:stretch>
            <a:fillRect/>
          </a:stretch>
        </p:blipFill>
        <p:spPr>
          <a:xfrm>
            <a:off x="9667801" y="3093634"/>
            <a:ext cx="2186546" cy="1814834"/>
          </a:xfrm>
          <a:prstGeom prst="rect">
            <a:avLst/>
          </a:prstGeom>
        </p:spPr>
      </p:pic>
    </p:spTree>
    <p:extLst>
      <p:ext uri="{BB962C8B-B14F-4D97-AF65-F5344CB8AC3E}">
        <p14:creationId xmlns:p14="http://schemas.microsoft.com/office/powerpoint/2010/main" val="3229998865"/>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TM03457510[[fn=シャボン]]</Template>
  <TotalTime>7396</TotalTime>
  <Words>2483</Words>
  <Application>Microsoft Office PowerPoint</Application>
  <PresentationFormat>ワイド画面</PresentationFormat>
  <Paragraphs>161</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游ゴシック</vt:lpstr>
      <vt:lpstr>游明朝</vt:lpstr>
      <vt:lpstr>Arial</vt:lpstr>
      <vt:lpstr>Cambria Math</vt:lpstr>
      <vt:lpstr>Times New Roman</vt:lpstr>
      <vt:lpstr>Wingdings</vt:lpstr>
      <vt:lpstr>Office テーマ</vt:lpstr>
      <vt:lpstr>An Arbitrage-Free Three-Factor Term Structure Model and the Recent Behavior of Long-Term Yields and Distant-Horizon Forward Rates</vt:lpstr>
      <vt:lpstr>1. Introduction</vt:lpstr>
      <vt:lpstr>2.1 Pricing of real and nominal zero-coupon bonds</vt:lpstr>
      <vt:lpstr>2.1 Pricing of real and nominal zero-coupon bonds</vt:lpstr>
      <vt:lpstr>2.2 The model</vt:lpstr>
      <vt:lpstr>2.2 The model</vt:lpstr>
      <vt:lpstr>2.2 The model</vt:lpstr>
      <vt:lpstr>2.2 The model</vt:lpstr>
      <vt:lpstr>Appendix.  補足事項</vt:lpstr>
      <vt:lpstr>Appendix. 補足事項</vt:lpstr>
      <vt:lpstr>Appendix. 補足事項</vt:lpstr>
      <vt:lpstr>Appendix. Duffee (2002) におけるEA_0 (3)モデル</vt:lpstr>
      <vt:lpstr>Appendix. Duffee (2002) におけるEA_0 (3)モデル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7</cp:revision>
  <dcterms:created xsi:type="dcterms:W3CDTF">2021-11-16T14:21:45Z</dcterms:created>
  <dcterms:modified xsi:type="dcterms:W3CDTF">2023-11-11T05:52:17Z</dcterms:modified>
</cp:coreProperties>
</file>