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60" r:id="rId6"/>
    <p:sldId id="268" r:id="rId7"/>
    <p:sldId id="261" r:id="rId8"/>
    <p:sldId id="262" r:id="rId9"/>
    <p:sldId id="265" r:id="rId10"/>
    <p:sldId id="263" r:id="rId11"/>
    <p:sldId id="266" r:id="rId12"/>
    <p:sldId id="269" r:id="rId13"/>
    <p:sldId id="270"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7651E3-E4E7-4D72-B4AA-93656FA0D84C}" v="2736" dt="2023-01-22T15:39:49.171"/>
    <p1510:client id="{711A158C-1F16-4966-9409-B06A772BD415}" v="486" dt="2023-01-21T15:54:06.01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25" d="100"/>
          <a:sy n="125" d="100"/>
        </p:scale>
        <p:origin x="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27AD9E-E122-E6C2-2505-B2919EE29CA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3722287-7FED-961A-5C94-97E79D850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C952EB-6A21-CF00-ACBD-925B6A8C2EE0}"/>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2846C50F-DFE2-73C2-AB57-55FA150BCC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ECE43-0661-E48D-5163-5326285DA1CE}"/>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37724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01850-63DF-E3EB-9BA9-3AC7FB28B6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DE82E2B-04D2-6FBE-CC10-89EC04C1249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696805-6E46-DF1B-8F56-214F00C5F155}"/>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546AF019-D667-31A9-AB9C-206EA5A106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5C302C-9462-B30E-3C11-59F595C1AAD6}"/>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5987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A59BDF-9791-0841-D1D3-F178830DA2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6E03F9-0C84-F4A3-2D24-A5C654980BB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91AFC1-8CA4-0A51-9C4E-A19BC95C3505}"/>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812DF86A-45D2-589E-C9CB-9933519782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39053C-2FEC-2D1E-1ABD-875183094E49}"/>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368049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30F51A-1152-3F2C-9E9D-CE8B27A859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58A99B-EDE0-D99B-97F1-6C88C421CC1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0643B9-924A-76C8-4F72-CF025CADBA41}"/>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8DD303C6-81EC-7095-E576-0F01144FAB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D4353-490F-AE24-D9B1-A54BBF64D51C}"/>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138938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B1C9D-C488-0529-906C-DEAC6491F12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BB4C9A-4C30-628D-1E60-4C4897FF13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497EBF0-CADE-87F3-D171-51C6FDC4DA2F}"/>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92250EBC-89E4-E219-7475-0CB8F9D963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456E0F-DD48-CC90-6AE9-71038C6AC84E}"/>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315777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52A22-0634-902C-3DB2-D5C9A1713D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7F268C-9EF7-CBC6-3E23-89F56BDD80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945FFDE-7C77-050F-FB6F-EB43E7BB17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D390181-B230-E860-2A0D-6B3D844FEFA7}"/>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EE32F3C8-6DD7-0775-52CF-53170F920C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7A7FBC-F707-5F35-C8D1-91E7EB5A08BB}"/>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202248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11BE8C-A4AE-94BD-985A-F0F582F30F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66EE80-A23E-A750-423A-A4F02BCED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3B88C7-338E-8B55-B052-F882BE92105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801DFB4-862A-748A-36A2-7CE87DBD5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179152-7745-31F2-AC9A-D7C291E342B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F50BABA-9FC5-E7EE-A9CA-390A357FB4D9}"/>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8" name="フッター プレースホルダー 7">
            <a:extLst>
              <a:ext uri="{FF2B5EF4-FFF2-40B4-BE49-F238E27FC236}">
                <a16:creationId xmlns:a16="http://schemas.microsoft.com/office/drawing/2014/main" id="{39975D48-2C5C-DB95-C94A-67D1BCD546B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BA1679D-F58C-5E38-CB9C-CAC40197BC92}"/>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117307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85302-8556-905A-0E78-4511BCD0CA3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F256437-DDA5-E276-67C6-A7B72DACAE04}"/>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4" name="フッター プレースホルダー 3">
            <a:extLst>
              <a:ext uri="{FF2B5EF4-FFF2-40B4-BE49-F238E27FC236}">
                <a16:creationId xmlns:a16="http://schemas.microsoft.com/office/drawing/2014/main" id="{0C34E7AE-AF8C-80DB-E59C-DEEAAA97FD4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06381F-0C2F-56BF-F61F-98E65D8D141A}"/>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29540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7150B5-51D0-C2C4-E965-847CCBA6484E}"/>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3" name="フッター プレースホルダー 2">
            <a:extLst>
              <a:ext uri="{FF2B5EF4-FFF2-40B4-BE49-F238E27FC236}">
                <a16:creationId xmlns:a16="http://schemas.microsoft.com/office/drawing/2014/main" id="{4578BC22-4434-D17A-868C-5DFF551553D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035BED9-26B5-7CC5-3F28-0677A0F38C64}"/>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268464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421BF-CD50-1527-98F8-52512DE8A5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9ACC7B-6C72-606F-19D4-EEA88540E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EA74C6-74B7-1A5F-3F52-D120909CF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767D6FD-465F-EF08-33F2-9BF3B8CFFFBF}"/>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1985DE31-2921-78CD-04A3-79FC2114BD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7A6DC-C2A6-195F-0FBF-03DC54319F85}"/>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123207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1BD17-83C1-4842-F9EE-51387156AC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999335E-9C45-E8CC-CEAD-FA914E44A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545FE2-A06F-1C96-9309-482428EA3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B8C128B-0893-FD01-7613-3B1974FF9398}"/>
              </a:ext>
            </a:extLst>
          </p:cNvPr>
          <p:cNvSpPr>
            <a:spLocks noGrp="1"/>
          </p:cNvSpPr>
          <p:nvPr>
            <p:ph type="dt" sz="half" idx="10"/>
          </p:nvPr>
        </p:nvSpPr>
        <p:spPr/>
        <p:txBody>
          <a:bodyPr/>
          <a:lstStyle/>
          <a:p>
            <a:fld id="{84D88970-A240-48DB-8C59-AA7A3B3E806A}"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658777FD-2814-A4DC-4BB2-6B617753D1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F35493-B42E-5148-3523-F5345EEC1A82}"/>
              </a:ext>
            </a:extLst>
          </p:cNvPr>
          <p:cNvSpPr>
            <a:spLocks noGrp="1"/>
          </p:cNvSpPr>
          <p:nvPr>
            <p:ph type="sldNum" sz="quarter" idx="12"/>
          </p:nvPr>
        </p:nvSpPr>
        <p:spPr/>
        <p:txBody>
          <a:body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47660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05AEE74-D3E5-CCB4-7389-1CF2CD50FE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F3C20D-7637-D15D-1C59-C54E20AB5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B8F30C-A859-47A8-7DD8-DA08ACC15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88970-A240-48DB-8C59-AA7A3B3E806A}"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55DB6887-D66D-8C29-B528-22BF25407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B7E4ECD-9D5E-2DD9-3D8F-158116DFF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A5C11-B3FE-4816-803A-2C6EEF2EDA58}" type="slidenum">
              <a:rPr kumimoji="1" lang="ja-JP" altLang="en-US" smtClean="0"/>
              <a:t>‹#›</a:t>
            </a:fld>
            <a:endParaRPr kumimoji="1" lang="ja-JP" altLang="en-US"/>
          </a:p>
        </p:txBody>
      </p:sp>
    </p:spTree>
    <p:extLst>
      <p:ext uri="{BB962C8B-B14F-4D97-AF65-F5344CB8AC3E}">
        <p14:creationId xmlns:p14="http://schemas.microsoft.com/office/powerpoint/2010/main" val="342502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C4321-FB86-4354-04C3-04F785B355F8}"/>
              </a:ext>
            </a:extLst>
          </p:cNvPr>
          <p:cNvSpPr>
            <a:spLocks noGrp="1"/>
          </p:cNvSpPr>
          <p:nvPr>
            <p:ph type="ctrTitle"/>
          </p:nvPr>
        </p:nvSpPr>
        <p:spPr/>
        <p:txBody>
          <a:bodyPr/>
          <a:lstStyle/>
          <a:p>
            <a:r>
              <a:rPr kumimoji="1" lang="ja-JP" altLang="en-US" dirty="0"/>
              <a:t>トラッキングエラー</a:t>
            </a:r>
          </a:p>
        </p:txBody>
      </p:sp>
      <p:sp>
        <p:nvSpPr>
          <p:cNvPr id="3" name="字幕 2">
            <a:extLst>
              <a:ext uri="{FF2B5EF4-FFF2-40B4-BE49-F238E27FC236}">
                <a16:creationId xmlns:a16="http://schemas.microsoft.com/office/drawing/2014/main" id="{60CC2E14-9CAE-CD5A-9E83-0CBD13876BE3}"/>
              </a:ext>
            </a:extLst>
          </p:cNvPr>
          <p:cNvSpPr>
            <a:spLocks noGrp="1"/>
          </p:cNvSpPr>
          <p:nvPr>
            <p:ph type="subTitle" idx="1"/>
          </p:nvPr>
        </p:nvSpPr>
        <p:spPr/>
        <p:txBody>
          <a:bodyPr/>
          <a:lstStyle/>
          <a:p>
            <a:r>
              <a:rPr kumimoji="1" lang="ja-JP" altLang="en-US" dirty="0"/>
              <a:t>佐々木 渉</a:t>
            </a:r>
          </a:p>
        </p:txBody>
      </p:sp>
    </p:spTree>
    <p:extLst>
      <p:ext uri="{BB962C8B-B14F-4D97-AF65-F5344CB8AC3E}">
        <p14:creationId xmlns:p14="http://schemas.microsoft.com/office/powerpoint/2010/main" val="3657889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F1662-970D-C5F4-3447-71881B90C66A}"/>
              </a:ext>
            </a:extLst>
          </p:cNvPr>
          <p:cNvSpPr>
            <a:spLocks noGrp="1"/>
          </p:cNvSpPr>
          <p:nvPr>
            <p:ph type="title"/>
          </p:nvPr>
        </p:nvSpPr>
        <p:spPr>
          <a:xfrm>
            <a:off x="838200" y="196313"/>
            <a:ext cx="10515600" cy="802494"/>
          </a:xfrm>
        </p:spPr>
        <p:txBody>
          <a:bodyPr/>
          <a:lstStyle/>
          <a:p>
            <a:r>
              <a:rPr kumimoji="1" lang="ja-JP" altLang="en-US"/>
              <a:t>トラッキングエラーの種類（推計</a:t>
            </a:r>
            <a:r>
              <a:rPr kumimoji="1" lang="en-US" altLang="ja-JP"/>
              <a:t>TE</a:t>
            </a:r>
            <a:r>
              <a:rPr kumimoji="1" lang="ja-JP" altLang="en-US"/>
              <a:t>）</a:t>
            </a:r>
          </a:p>
        </p:txBody>
      </p:sp>
      <p:sp>
        <p:nvSpPr>
          <p:cNvPr id="4" name="四角形: 角を丸くする 3">
            <a:extLst>
              <a:ext uri="{FF2B5EF4-FFF2-40B4-BE49-F238E27FC236}">
                <a16:creationId xmlns:a16="http://schemas.microsoft.com/office/drawing/2014/main" id="{F6B88FD1-D1D2-D751-3949-7DB94BAD31DB}"/>
              </a:ext>
            </a:extLst>
          </p:cNvPr>
          <p:cNvSpPr/>
          <p:nvPr/>
        </p:nvSpPr>
        <p:spPr>
          <a:xfrm>
            <a:off x="838198" y="998807"/>
            <a:ext cx="10515599" cy="914400"/>
          </a:xfrm>
          <a:prstGeom prst="roundRect">
            <a:avLst/>
          </a:prstGeom>
          <a:solidFill>
            <a:schemeClr val="bg1">
              <a:lumMod val="8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solidFill>
                  <a:schemeClr val="tx1"/>
                </a:solidFill>
              </a:rPr>
              <a:t>[</a:t>
            </a:r>
            <a:r>
              <a:rPr lang="ja-JP" altLang="en-US">
                <a:solidFill>
                  <a:schemeClr val="tx1"/>
                </a:solidFill>
              </a:rPr>
              <a:t>推計トラッキングエラー</a:t>
            </a:r>
            <a:r>
              <a:rPr lang="en-US" altLang="ja-JP">
                <a:solidFill>
                  <a:schemeClr val="tx1"/>
                </a:solidFill>
              </a:rPr>
              <a:t>]</a:t>
            </a:r>
          </a:p>
          <a:p>
            <a:r>
              <a:rPr lang="ja-JP" altLang="en-US">
                <a:solidFill>
                  <a:schemeClr val="tx1"/>
                </a:solidFill>
              </a:rPr>
              <a:t>対ベンチマーク超過収益率にどの程度ばらつきが生じる可能性があるかを推定したもの</a:t>
            </a:r>
            <a:endParaRPr lang="en-US" altLang="ja-JP">
              <a:solidFill>
                <a:schemeClr val="tx1"/>
              </a:solidFill>
            </a:endParaRPr>
          </a:p>
          <a:p>
            <a:r>
              <a:rPr lang="ja-JP" altLang="en-US">
                <a:solidFill>
                  <a:schemeClr val="tx1"/>
                </a:solidFill>
              </a:rPr>
              <a:t>（マルチファクターモデル等を使う）</a:t>
            </a:r>
            <a:endParaRPr lang="en-US" altLang="ja-JP">
              <a:solidFill>
                <a:schemeClr val="tx1"/>
              </a:solidFill>
            </a:endParaRPr>
          </a:p>
        </p:txBody>
      </p:sp>
      <p:cxnSp>
        <p:nvCxnSpPr>
          <p:cNvPr id="6" name="直線矢印コネクタ 5">
            <a:extLst>
              <a:ext uri="{FF2B5EF4-FFF2-40B4-BE49-F238E27FC236}">
                <a16:creationId xmlns:a16="http://schemas.microsoft.com/office/drawing/2014/main" id="{7B6000F8-05D3-A3AC-F016-076684EE7D64}"/>
              </a:ext>
            </a:extLst>
          </p:cNvPr>
          <p:cNvCxnSpPr>
            <a:cxnSpLocks/>
          </p:cNvCxnSpPr>
          <p:nvPr/>
        </p:nvCxnSpPr>
        <p:spPr>
          <a:xfrm flipV="1">
            <a:off x="1511085" y="3683000"/>
            <a:ext cx="0" cy="327401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58875F3-6A68-7C10-BB80-2FE411A2326C}"/>
              </a:ext>
            </a:extLst>
          </p:cNvPr>
          <p:cNvCxnSpPr>
            <a:cxnSpLocks/>
          </p:cNvCxnSpPr>
          <p:nvPr/>
        </p:nvCxnSpPr>
        <p:spPr>
          <a:xfrm flipV="1">
            <a:off x="838198" y="5382848"/>
            <a:ext cx="10314870" cy="39491"/>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6312AB4-3A4A-D763-D590-557FAC423FEB}"/>
              </a:ext>
            </a:extLst>
          </p:cNvPr>
          <p:cNvSpPr txBox="1"/>
          <p:nvPr/>
        </p:nvSpPr>
        <p:spPr>
          <a:xfrm>
            <a:off x="11257208" y="5217927"/>
            <a:ext cx="646331" cy="369332"/>
          </a:xfrm>
          <a:prstGeom prst="rect">
            <a:avLst/>
          </a:prstGeom>
          <a:noFill/>
        </p:spPr>
        <p:txBody>
          <a:bodyPr wrap="none" rtlCol="0">
            <a:spAutoFit/>
          </a:bodyPr>
          <a:lstStyle/>
          <a:p>
            <a:r>
              <a:rPr kumimoji="1" lang="ja-JP" altLang="en-US"/>
              <a:t>時間</a:t>
            </a:r>
          </a:p>
        </p:txBody>
      </p:sp>
      <p:sp>
        <p:nvSpPr>
          <p:cNvPr id="10" name="テキスト ボックス 9">
            <a:extLst>
              <a:ext uri="{FF2B5EF4-FFF2-40B4-BE49-F238E27FC236}">
                <a16:creationId xmlns:a16="http://schemas.microsoft.com/office/drawing/2014/main" id="{DF216F26-4E19-B4D0-1300-7EF8C9BA363B}"/>
              </a:ext>
            </a:extLst>
          </p:cNvPr>
          <p:cNvSpPr txBox="1"/>
          <p:nvPr/>
        </p:nvSpPr>
        <p:spPr>
          <a:xfrm>
            <a:off x="957087" y="3269242"/>
            <a:ext cx="1107996" cy="369332"/>
          </a:xfrm>
          <a:prstGeom prst="rect">
            <a:avLst/>
          </a:prstGeom>
          <a:noFill/>
        </p:spPr>
        <p:txBody>
          <a:bodyPr wrap="none" rtlCol="0">
            <a:spAutoFit/>
          </a:bodyPr>
          <a:lstStyle/>
          <a:p>
            <a:r>
              <a:rPr kumimoji="1" lang="ja-JP" altLang="en-US"/>
              <a:t>リターン</a:t>
            </a:r>
          </a:p>
        </p:txBody>
      </p:sp>
      <p:sp>
        <p:nvSpPr>
          <p:cNvPr id="11" name="フリーフォーム: 図形 10">
            <a:extLst>
              <a:ext uri="{FF2B5EF4-FFF2-40B4-BE49-F238E27FC236}">
                <a16:creationId xmlns:a16="http://schemas.microsoft.com/office/drawing/2014/main" id="{7C7072FF-FD46-3CA8-1968-43F72EC3F928}"/>
              </a:ext>
            </a:extLst>
          </p:cNvPr>
          <p:cNvSpPr/>
          <p:nvPr/>
        </p:nvSpPr>
        <p:spPr>
          <a:xfrm>
            <a:off x="1511086" y="3688016"/>
            <a:ext cx="5986993" cy="3062243"/>
          </a:xfrm>
          <a:custGeom>
            <a:avLst/>
            <a:gdLst>
              <a:gd name="connsiteX0" fmla="*/ 0 w 6088380"/>
              <a:gd name="connsiteY0" fmla="*/ 746760 h 1688039"/>
              <a:gd name="connsiteX1" fmla="*/ 1005840 w 6088380"/>
              <a:gd name="connsiteY1" fmla="*/ 1386840 h 1688039"/>
              <a:gd name="connsiteX2" fmla="*/ 2164080 w 6088380"/>
              <a:gd name="connsiteY2" fmla="*/ 815340 h 1688039"/>
              <a:gd name="connsiteX3" fmla="*/ 3131820 w 6088380"/>
              <a:gd name="connsiteY3" fmla="*/ 480060 h 1688039"/>
              <a:gd name="connsiteX4" fmla="*/ 4747260 w 6088380"/>
              <a:gd name="connsiteY4" fmla="*/ 1684020 h 1688039"/>
              <a:gd name="connsiteX5" fmla="*/ 6088380 w 6088380"/>
              <a:gd name="connsiteY5" fmla="*/ 0 h 168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8380" h="1688039">
                <a:moveTo>
                  <a:pt x="0" y="746760"/>
                </a:moveTo>
                <a:cubicBezTo>
                  <a:pt x="322580" y="1061085"/>
                  <a:pt x="645160" y="1375410"/>
                  <a:pt x="1005840" y="1386840"/>
                </a:cubicBezTo>
                <a:cubicBezTo>
                  <a:pt x="1366520" y="1398270"/>
                  <a:pt x="1809750" y="966470"/>
                  <a:pt x="2164080" y="815340"/>
                </a:cubicBezTo>
                <a:cubicBezTo>
                  <a:pt x="2518410" y="664210"/>
                  <a:pt x="2701290" y="335280"/>
                  <a:pt x="3131820" y="480060"/>
                </a:cubicBezTo>
                <a:cubicBezTo>
                  <a:pt x="3562350" y="624840"/>
                  <a:pt x="4254500" y="1764030"/>
                  <a:pt x="4747260" y="1684020"/>
                </a:cubicBezTo>
                <a:cubicBezTo>
                  <a:pt x="5240020" y="1604010"/>
                  <a:pt x="5664200" y="802005"/>
                  <a:pt x="6088380"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6C576DD-79B1-8B56-A33A-158053F3815F}"/>
              </a:ext>
            </a:extLst>
          </p:cNvPr>
          <p:cNvSpPr txBox="1"/>
          <p:nvPr/>
        </p:nvSpPr>
        <p:spPr>
          <a:xfrm>
            <a:off x="3204240" y="3122269"/>
            <a:ext cx="5854035" cy="369332"/>
          </a:xfrm>
          <a:prstGeom prst="rect">
            <a:avLst/>
          </a:prstGeom>
          <a:noFill/>
        </p:spPr>
        <p:txBody>
          <a:bodyPr wrap="square" rtlCol="0">
            <a:spAutoFit/>
          </a:bodyPr>
          <a:lstStyle/>
          <a:p>
            <a:r>
              <a:rPr kumimoji="1" lang="ja-JP" altLang="en-US" b="1" u="sng"/>
              <a:t>ポートフォリオ</a:t>
            </a:r>
            <a:r>
              <a:rPr lang="ja-JP" altLang="en-US" b="1" u="sng"/>
              <a:t>リターン とベンチマークリターンの差</a:t>
            </a:r>
            <a:endParaRPr kumimoji="1" lang="ja-JP" altLang="en-US" b="1" u="sng"/>
          </a:p>
        </p:txBody>
      </p:sp>
      <p:sp>
        <p:nvSpPr>
          <p:cNvPr id="13" name="正方形/長方形 12">
            <a:extLst>
              <a:ext uri="{FF2B5EF4-FFF2-40B4-BE49-F238E27FC236}">
                <a16:creationId xmlns:a16="http://schemas.microsoft.com/office/drawing/2014/main" id="{044F58D2-9504-04E2-FEC2-01B75B963E08}"/>
              </a:ext>
            </a:extLst>
          </p:cNvPr>
          <p:cNvSpPr/>
          <p:nvPr/>
        </p:nvSpPr>
        <p:spPr>
          <a:xfrm>
            <a:off x="6643466" y="3470860"/>
            <a:ext cx="1709225" cy="1289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303E3C19-A2F9-54BE-9287-C54C8DE289EA}"/>
              </a:ext>
            </a:extLst>
          </p:cNvPr>
          <p:cNvCxnSpPr>
            <a:cxnSpLocks/>
          </p:cNvCxnSpPr>
          <p:nvPr/>
        </p:nvCxnSpPr>
        <p:spPr>
          <a:xfrm flipV="1">
            <a:off x="7132320" y="3638574"/>
            <a:ext cx="1995495" cy="1198113"/>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4668291-5FB1-C434-3EDE-EB2EDA189CCC}"/>
              </a:ext>
            </a:extLst>
          </p:cNvPr>
          <p:cNvCxnSpPr>
            <a:cxnSpLocks/>
          </p:cNvCxnSpPr>
          <p:nvPr/>
        </p:nvCxnSpPr>
        <p:spPr>
          <a:xfrm>
            <a:off x="7163028" y="4819521"/>
            <a:ext cx="1964787" cy="1062223"/>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1" name="矢印: 左右 20">
            <a:extLst>
              <a:ext uri="{FF2B5EF4-FFF2-40B4-BE49-F238E27FC236}">
                <a16:creationId xmlns:a16="http://schemas.microsoft.com/office/drawing/2014/main" id="{00EC2C5A-BC47-11D1-1C76-650D5C8B2345}"/>
              </a:ext>
            </a:extLst>
          </p:cNvPr>
          <p:cNvSpPr/>
          <p:nvPr/>
        </p:nvSpPr>
        <p:spPr>
          <a:xfrm rot="5400000">
            <a:off x="8006893" y="4689956"/>
            <a:ext cx="2243170" cy="140406"/>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4D0ACDAA-D7B2-4432-94D6-3414C32FD2B9}"/>
              </a:ext>
            </a:extLst>
          </p:cNvPr>
          <p:cNvSpPr/>
          <p:nvPr/>
        </p:nvSpPr>
        <p:spPr>
          <a:xfrm rot="5400000">
            <a:off x="8594900" y="4368051"/>
            <a:ext cx="2136810" cy="822190"/>
          </a:xfrm>
          <a:custGeom>
            <a:avLst/>
            <a:gdLst>
              <a:gd name="connsiteX0" fmla="*/ 0 w 6565900"/>
              <a:gd name="connsiteY0" fmla="*/ 1803402 h 1803402"/>
              <a:gd name="connsiteX1" fmla="*/ 1727200 w 6565900"/>
              <a:gd name="connsiteY1" fmla="*/ 1447802 h 1803402"/>
              <a:gd name="connsiteX2" fmla="*/ 3263900 w 6565900"/>
              <a:gd name="connsiteY2" fmla="*/ 2 h 1803402"/>
              <a:gd name="connsiteX3" fmla="*/ 4597400 w 6565900"/>
              <a:gd name="connsiteY3" fmla="*/ 1435102 h 1803402"/>
              <a:gd name="connsiteX4" fmla="*/ 6565900 w 6565900"/>
              <a:gd name="connsiteY4" fmla="*/ 1689102 h 1803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900" h="1803402">
                <a:moveTo>
                  <a:pt x="0" y="1803402"/>
                </a:moveTo>
                <a:cubicBezTo>
                  <a:pt x="591608" y="1775885"/>
                  <a:pt x="1183217" y="1748369"/>
                  <a:pt x="1727200" y="1447802"/>
                </a:cubicBezTo>
                <a:cubicBezTo>
                  <a:pt x="2271183" y="1147235"/>
                  <a:pt x="2785533" y="2119"/>
                  <a:pt x="3263900" y="2"/>
                </a:cubicBezTo>
                <a:cubicBezTo>
                  <a:pt x="3742267" y="-2115"/>
                  <a:pt x="4047067" y="1153585"/>
                  <a:pt x="4597400" y="1435102"/>
                </a:cubicBezTo>
                <a:cubicBezTo>
                  <a:pt x="5147733" y="1716619"/>
                  <a:pt x="5856816" y="1702860"/>
                  <a:pt x="6565900" y="1689102"/>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1DF2CD35-9177-681B-6B9B-2445B9BFF031}"/>
                  </a:ext>
                </a:extLst>
              </p:cNvPr>
              <p:cNvSpPr txBox="1"/>
              <p:nvPr/>
            </p:nvSpPr>
            <p:spPr>
              <a:xfrm>
                <a:off x="1534327" y="2266675"/>
                <a:ext cx="3339825" cy="47788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𝛽</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𝑡</m:t>
                        </m:r>
                      </m:sub>
                    </m:sSub>
                    <m:r>
                      <a:rPr kumimoji="1" lang="en-US" altLang="ja-JP" sz="2400" b="0" i="1" smtClean="0">
                        <a:latin typeface="Cambria Math" panose="02040503050406030204" pitchFamily="18" charset="0"/>
                      </a:rPr>
                      <m:t>+⋯</m:t>
                    </m:r>
                    <m:r>
                      <a:rPr lang="en-US" altLang="ja-JP" sz="2400" i="1">
                        <a:latin typeface="Cambria Math" panose="02040503050406030204" pitchFamily="18" charset="0"/>
                      </a:rPr>
                      <m:t>+</m:t>
                    </m:r>
                  </m:oMath>
                </a14:m>
                <a:r>
                  <a:rPr lang="en-US" altLang="ja-JP" sz="240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𝛽</m:t>
                        </m:r>
                      </m:e>
                      <m:sub>
                        <m:r>
                          <a:rPr lang="en-US" altLang="ja-JP" sz="2400" b="0" i="1" smtClean="0">
                            <a:latin typeface="Cambria Math" panose="02040503050406030204" pitchFamily="18" charset="0"/>
                          </a:rPr>
                          <m:t>𝑁</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b="0" i="1" smtClean="0">
                            <a:latin typeface="Cambria Math" panose="02040503050406030204" pitchFamily="18" charset="0"/>
                          </a:rPr>
                          <m:t>𝑁</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sub>
                    </m:sSub>
                  </m:oMath>
                </a14:m>
                <a:endParaRPr kumimoji="1" lang="ja-JP" altLang="en-US"/>
              </a:p>
            </p:txBody>
          </p:sp>
        </mc:Choice>
        <mc:Fallback>
          <p:sp>
            <p:nvSpPr>
              <p:cNvPr id="34" name="テキスト ボックス 33">
                <a:extLst>
                  <a:ext uri="{FF2B5EF4-FFF2-40B4-BE49-F238E27FC236}">
                    <a16:creationId xmlns:a16="http://schemas.microsoft.com/office/drawing/2014/main" id="{1DF2CD35-9177-681B-6B9B-2445B9BFF031}"/>
                  </a:ext>
                </a:extLst>
              </p:cNvPr>
              <p:cNvSpPr txBox="1">
                <a:spLocks noRot="1" noChangeAspect="1" noMove="1" noResize="1" noEditPoints="1" noAdjustHandles="1" noChangeArrowheads="1" noChangeShapeType="1" noTextEdit="1"/>
              </p:cNvSpPr>
              <p:nvPr/>
            </p:nvSpPr>
            <p:spPr>
              <a:xfrm>
                <a:off x="1534327" y="2266675"/>
                <a:ext cx="3339825" cy="477888"/>
              </a:xfrm>
              <a:prstGeom prst="rect">
                <a:avLst/>
              </a:prstGeom>
              <a:blipFill>
                <a:blip r:embed="rId2"/>
                <a:stretch>
                  <a:fillRect b="-1538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2B90DDCE-574A-AB75-CACD-25120FB62345}"/>
                  </a:ext>
                </a:extLst>
              </p:cNvPr>
              <p:cNvSpPr txBox="1"/>
              <p:nvPr/>
            </p:nvSpPr>
            <p:spPr>
              <a:xfrm>
                <a:off x="5159628" y="2048907"/>
                <a:ext cx="6933585" cy="307777"/>
              </a:xfrm>
              <a:prstGeom prst="rect">
                <a:avLst/>
              </a:prstGeom>
              <a:noFill/>
            </p:spPr>
            <p:txBody>
              <a:bodyPr wrap="square">
                <a:spAutoFit/>
              </a:bodyPr>
              <a:lstStyle/>
              <a:p>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𝑟</m:t>
                        </m:r>
                      </m:e>
                      <m:sub>
                        <m:r>
                          <a:rPr kumimoji="1" lang="en-US" altLang="ja-JP" sz="1400" b="0" i="1" smtClean="0">
                            <a:latin typeface="Cambria Math" panose="02040503050406030204" pitchFamily="18" charset="0"/>
                          </a:rPr>
                          <m:t>𝑡</m:t>
                        </m:r>
                      </m:sub>
                    </m:sSub>
                    <m:r>
                      <a:rPr kumimoji="1" lang="en-US" altLang="ja-JP" sz="1400" b="0" i="1" smtClean="0">
                        <a:latin typeface="Cambria Math" panose="02040503050406030204" pitchFamily="18" charset="0"/>
                      </a:rPr>
                      <m:t>  : </m:t>
                    </m:r>
                    <m:r>
                      <a:rPr lang="ja-JP" altLang="en-US" sz="1400" i="1">
                        <a:latin typeface="Cambria Math" panose="02040503050406030204" pitchFamily="18" charset="0"/>
                      </a:rPr>
                      <m:t>時刻</m:t>
                    </m:r>
                    <m:r>
                      <a:rPr lang="en-US" altLang="ja-JP" sz="1400" b="0" i="1" smtClean="0">
                        <a:latin typeface="Cambria Math" panose="02040503050406030204" pitchFamily="18" charset="0"/>
                      </a:rPr>
                      <m:t>𝑡</m:t>
                    </m:r>
                    <m:r>
                      <a:rPr lang="ja-JP" altLang="en-US" sz="1400" i="1">
                        <a:latin typeface="Cambria Math" panose="02040503050406030204" pitchFamily="18" charset="0"/>
                      </a:rPr>
                      <m:t>におけるポートフォリ</m:t>
                    </m:r>
                    <m:r>
                      <a:rPr lang="ja-JP" altLang="en-US" sz="1400" i="1" smtClean="0">
                        <a:latin typeface="Cambria Math" panose="02040503050406030204" pitchFamily="18" charset="0"/>
                      </a:rPr>
                      <m:t>オ</m:t>
                    </m:r>
                  </m:oMath>
                </a14:m>
                <a:r>
                  <a:rPr lang="ja-JP" altLang="en-US" sz="1400"/>
                  <a:t>（あるいはベンチマーク）のリターン</a:t>
                </a:r>
              </a:p>
            </p:txBody>
          </p:sp>
        </mc:Choice>
        <mc:Fallback>
          <p:sp>
            <p:nvSpPr>
              <p:cNvPr id="37" name="テキスト ボックス 36">
                <a:extLst>
                  <a:ext uri="{FF2B5EF4-FFF2-40B4-BE49-F238E27FC236}">
                    <a16:creationId xmlns:a16="http://schemas.microsoft.com/office/drawing/2014/main" id="{2B90DDCE-574A-AB75-CACD-25120FB62345}"/>
                  </a:ext>
                </a:extLst>
              </p:cNvPr>
              <p:cNvSpPr txBox="1">
                <a:spLocks noRot="1" noChangeAspect="1" noMove="1" noResize="1" noEditPoints="1" noAdjustHandles="1" noChangeArrowheads="1" noChangeShapeType="1" noTextEdit="1"/>
              </p:cNvSpPr>
              <p:nvPr/>
            </p:nvSpPr>
            <p:spPr>
              <a:xfrm>
                <a:off x="5159628" y="2048907"/>
                <a:ext cx="6933585" cy="307777"/>
              </a:xfrm>
              <a:prstGeom prst="rect">
                <a:avLst/>
              </a:prstGeom>
              <a:blipFill>
                <a:blip r:embed="rId3"/>
                <a:stretch>
                  <a:fillRect t="-3922"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9A66E8FE-A4A9-4037-1772-7B1FD9CBF953}"/>
                  </a:ext>
                </a:extLst>
              </p:cNvPr>
              <p:cNvSpPr txBox="1"/>
              <p:nvPr/>
            </p:nvSpPr>
            <p:spPr>
              <a:xfrm>
                <a:off x="5173694" y="2392477"/>
                <a:ext cx="6933585" cy="322589"/>
              </a:xfrm>
              <a:prstGeom prst="rect">
                <a:avLst/>
              </a:prstGeom>
              <a:noFill/>
            </p:spPr>
            <p:txBody>
              <a:bodyPr wrap="square">
                <a:spAutoFit/>
              </a:bodyPr>
              <a:lstStyle/>
              <a:p>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sub>
                    </m:sSub>
                    <m:r>
                      <a:rPr kumimoji="1" lang="en-US" altLang="ja-JP" sz="1400" b="0" i="1" smtClean="0">
                        <a:latin typeface="Cambria Math" panose="02040503050406030204" pitchFamily="18" charset="0"/>
                      </a:rPr>
                      <m:t> : </m:t>
                    </m:r>
                    <m:r>
                      <a:rPr lang="ja-JP" altLang="en-US" sz="1400" i="1">
                        <a:latin typeface="Cambria Math" panose="02040503050406030204" pitchFamily="18" charset="0"/>
                      </a:rPr>
                      <m:t>時刻</m:t>
                    </m:r>
                    <m:r>
                      <a:rPr lang="en-US" altLang="ja-JP" sz="1400" b="0" i="1" smtClean="0">
                        <a:latin typeface="Cambria Math" panose="02040503050406030204" pitchFamily="18" charset="0"/>
                      </a:rPr>
                      <m:t>𝑡</m:t>
                    </m:r>
                    <m:r>
                      <a:rPr lang="ja-JP" altLang="en-US" sz="1400" i="1">
                        <a:latin typeface="Cambria Math" panose="02040503050406030204" pitchFamily="18" charset="0"/>
                      </a:rPr>
                      <m:t>に</m:t>
                    </m:r>
                    <m:r>
                      <a:rPr lang="ja-JP" altLang="en-US" sz="1400" i="1" smtClean="0">
                        <a:latin typeface="Cambria Math" panose="02040503050406030204" pitchFamily="18" charset="0"/>
                      </a:rPr>
                      <m:t>おける</m:t>
                    </m:r>
                    <m:r>
                      <a:rPr lang="ja-JP" altLang="en-US" sz="1400" i="1">
                        <a:latin typeface="Cambria Math" panose="02040503050406030204" pitchFamily="18" charset="0"/>
                      </a:rPr>
                      <m:t>第</m:t>
                    </m:r>
                    <m:r>
                      <a:rPr lang="en-US" altLang="ja-JP" sz="1400" b="0" i="1" smtClean="0">
                        <a:latin typeface="Cambria Math" panose="02040503050406030204" pitchFamily="18" charset="0"/>
                      </a:rPr>
                      <m:t>𝑖</m:t>
                    </m:r>
                    <m:r>
                      <a:rPr lang="ja-JP" altLang="en-US" sz="1400" i="1">
                        <a:latin typeface="Cambria Math" panose="02040503050406030204" pitchFamily="18" charset="0"/>
                      </a:rPr>
                      <m:t>番目の</m:t>
                    </m:r>
                  </m:oMath>
                </a14:m>
                <a:r>
                  <a:rPr lang="ja-JP" altLang="en-US" sz="1400"/>
                  <a:t>ファクター</a:t>
                </a:r>
              </a:p>
            </p:txBody>
          </p:sp>
        </mc:Choice>
        <mc:Fallback>
          <p:sp>
            <p:nvSpPr>
              <p:cNvPr id="39" name="テキスト ボックス 38">
                <a:extLst>
                  <a:ext uri="{FF2B5EF4-FFF2-40B4-BE49-F238E27FC236}">
                    <a16:creationId xmlns:a16="http://schemas.microsoft.com/office/drawing/2014/main" id="{9A66E8FE-A4A9-4037-1772-7B1FD9CBF953}"/>
                  </a:ext>
                </a:extLst>
              </p:cNvPr>
              <p:cNvSpPr txBox="1">
                <a:spLocks noRot="1" noChangeAspect="1" noMove="1" noResize="1" noEditPoints="1" noAdjustHandles="1" noChangeArrowheads="1" noChangeShapeType="1" noTextEdit="1"/>
              </p:cNvSpPr>
              <p:nvPr/>
            </p:nvSpPr>
            <p:spPr>
              <a:xfrm>
                <a:off x="5173694" y="2392477"/>
                <a:ext cx="6933585" cy="322589"/>
              </a:xfrm>
              <a:prstGeom prst="rect">
                <a:avLst/>
              </a:prstGeom>
              <a:blipFill>
                <a:blip r:embed="rId4"/>
                <a:stretch>
                  <a:fillRect b="-1886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EBDF0C39-CA88-4A19-CDE7-51E5A13A1F8F}"/>
                  </a:ext>
                </a:extLst>
              </p:cNvPr>
              <p:cNvSpPr txBox="1"/>
              <p:nvPr/>
            </p:nvSpPr>
            <p:spPr>
              <a:xfrm>
                <a:off x="5173694" y="2709828"/>
                <a:ext cx="6933585" cy="308226"/>
              </a:xfrm>
              <a:prstGeom prst="rect">
                <a:avLst/>
              </a:prstGeom>
              <a:noFill/>
            </p:spPr>
            <p:txBody>
              <a:bodyPr wrap="square">
                <a:spAutoFit/>
              </a:bodyPr>
              <a:lstStyle/>
              <a:p>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𝛽</m:t>
                        </m:r>
                      </m:e>
                      <m:sub>
                        <m:r>
                          <a:rPr kumimoji="1" lang="en-US" altLang="ja-JP" sz="1400" b="0" i="1" smtClean="0">
                            <a:latin typeface="Cambria Math" panose="02040503050406030204" pitchFamily="18" charset="0"/>
                          </a:rPr>
                          <m:t>𝑖</m:t>
                        </m:r>
                      </m:sub>
                    </m:sSub>
                    <m:r>
                      <a:rPr kumimoji="1" lang="en-US" altLang="ja-JP" sz="1400" b="0" i="1" smtClean="0">
                        <a:latin typeface="Cambria Math" panose="02040503050406030204" pitchFamily="18" charset="0"/>
                      </a:rPr>
                      <m:t>   : </m:t>
                    </m:r>
                    <m:r>
                      <a:rPr lang="ja-JP" altLang="en-US" sz="1400" i="1">
                        <a:latin typeface="Cambria Math" panose="02040503050406030204" pitchFamily="18" charset="0"/>
                      </a:rPr>
                      <m:t>第</m:t>
                    </m:r>
                    <m:r>
                      <a:rPr lang="en-US" altLang="ja-JP" sz="1400" b="0" i="1" smtClean="0">
                        <a:latin typeface="Cambria Math" panose="02040503050406030204" pitchFamily="18" charset="0"/>
                      </a:rPr>
                      <m:t>𝑖</m:t>
                    </m:r>
                    <m:r>
                      <a:rPr lang="ja-JP" altLang="en-US" sz="1400" i="1">
                        <a:latin typeface="Cambria Math" panose="02040503050406030204" pitchFamily="18" charset="0"/>
                      </a:rPr>
                      <m:t>番目の</m:t>
                    </m:r>
                    <m:r>
                      <a:rPr lang="ja-JP" altLang="en-US" sz="1400" i="1" smtClean="0">
                        <a:latin typeface="Cambria Math" panose="02040503050406030204" pitchFamily="18" charset="0"/>
                      </a:rPr>
                      <m:t>ファクター</m:t>
                    </m:r>
                    <m:r>
                      <a:rPr lang="ja-JP" altLang="en-US" sz="1400" i="1">
                        <a:latin typeface="Cambria Math" panose="02040503050406030204" pitchFamily="18" charset="0"/>
                      </a:rPr>
                      <m:t>に</m:t>
                    </m:r>
                    <m:r>
                      <a:rPr lang="ja-JP" altLang="en-US" sz="1400" i="1" smtClean="0">
                        <a:latin typeface="Cambria Math" panose="02040503050406030204" pitchFamily="18" charset="0"/>
                      </a:rPr>
                      <m:t>対する</m:t>
                    </m:r>
                  </m:oMath>
                </a14:m>
                <a:r>
                  <a:rPr lang="ja-JP" altLang="en-US" sz="1400"/>
                  <a:t>エクスポージャ</a:t>
                </a:r>
              </a:p>
            </p:txBody>
          </p:sp>
        </mc:Choice>
        <mc:Fallback>
          <p:sp>
            <p:nvSpPr>
              <p:cNvPr id="40" name="テキスト ボックス 39">
                <a:extLst>
                  <a:ext uri="{FF2B5EF4-FFF2-40B4-BE49-F238E27FC236}">
                    <a16:creationId xmlns:a16="http://schemas.microsoft.com/office/drawing/2014/main" id="{EBDF0C39-CA88-4A19-CDE7-51E5A13A1F8F}"/>
                  </a:ext>
                </a:extLst>
              </p:cNvPr>
              <p:cNvSpPr txBox="1">
                <a:spLocks noRot="1" noChangeAspect="1" noMove="1" noResize="1" noEditPoints="1" noAdjustHandles="1" noChangeArrowheads="1" noChangeShapeType="1" noTextEdit="1"/>
              </p:cNvSpPr>
              <p:nvPr/>
            </p:nvSpPr>
            <p:spPr>
              <a:xfrm>
                <a:off x="5173694" y="2709828"/>
                <a:ext cx="6933585" cy="308226"/>
              </a:xfrm>
              <a:prstGeom prst="rect">
                <a:avLst/>
              </a:prstGeom>
              <a:blipFill>
                <a:blip r:embed="rId5"/>
                <a:stretch>
                  <a:fillRect t="-4000" b="-20000"/>
                </a:stretch>
              </a:blipFill>
            </p:spPr>
            <p:txBody>
              <a:bodyPr/>
              <a:lstStyle/>
              <a:p>
                <a:r>
                  <a:rPr lang="ja-JP" altLang="en-US">
                    <a:noFill/>
                  </a:rPr>
                  <a:t> </a:t>
                </a:r>
              </a:p>
            </p:txBody>
          </p:sp>
        </mc:Fallback>
      </mc:AlternateContent>
      <p:cxnSp>
        <p:nvCxnSpPr>
          <p:cNvPr id="44" name="直線コネクタ 43">
            <a:extLst>
              <a:ext uri="{FF2B5EF4-FFF2-40B4-BE49-F238E27FC236}">
                <a16:creationId xmlns:a16="http://schemas.microsoft.com/office/drawing/2014/main" id="{D4D9093E-5EBB-CF16-792F-E56D8C78A9D4}"/>
              </a:ext>
            </a:extLst>
          </p:cNvPr>
          <p:cNvCxnSpPr>
            <a:cxnSpLocks/>
          </p:cNvCxnSpPr>
          <p:nvPr/>
        </p:nvCxnSpPr>
        <p:spPr>
          <a:xfrm>
            <a:off x="7163028" y="3491601"/>
            <a:ext cx="34435" cy="3308100"/>
          </a:xfrm>
          <a:prstGeom prst="line">
            <a:avLst/>
          </a:prstGeom>
          <a:ln w="38100">
            <a:solidFill>
              <a:schemeClr val="accent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矢印: 左 53">
            <a:extLst>
              <a:ext uri="{FF2B5EF4-FFF2-40B4-BE49-F238E27FC236}">
                <a16:creationId xmlns:a16="http://schemas.microsoft.com/office/drawing/2014/main" id="{FF1E9B45-CAE1-BE9C-69C4-BC16FED9E43A}"/>
              </a:ext>
            </a:extLst>
          </p:cNvPr>
          <p:cNvSpPr/>
          <p:nvPr/>
        </p:nvSpPr>
        <p:spPr>
          <a:xfrm>
            <a:off x="5548535" y="3555845"/>
            <a:ext cx="1537375" cy="685918"/>
          </a:xfrm>
          <a:prstGeom prst="left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過去の数値</a:t>
            </a:r>
          </a:p>
        </p:txBody>
      </p:sp>
      <p:sp>
        <p:nvSpPr>
          <p:cNvPr id="55" name="正方形/長方形 54">
            <a:extLst>
              <a:ext uri="{FF2B5EF4-FFF2-40B4-BE49-F238E27FC236}">
                <a16:creationId xmlns:a16="http://schemas.microsoft.com/office/drawing/2014/main" id="{0453DAB8-265C-757B-E4D2-8FFD71005172}"/>
              </a:ext>
            </a:extLst>
          </p:cNvPr>
          <p:cNvSpPr/>
          <p:nvPr/>
        </p:nvSpPr>
        <p:spPr>
          <a:xfrm>
            <a:off x="9651605" y="3441051"/>
            <a:ext cx="2140312" cy="89791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マルチファクターモデル等を用い、将来の分布を推定</a:t>
            </a:r>
          </a:p>
        </p:txBody>
      </p:sp>
    </p:spTree>
    <p:extLst>
      <p:ext uri="{BB962C8B-B14F-4D97-AF65-F5344CB8AC3E}">
        <p14:creationId xmlns:p14="http://schemas.microsoft.com/office/powerpoint/2010/main" val="20417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F1662-970D-C5F4-3447-71881B90C66A}"/>
              </a:ext>
            </a:extLst>
          </p:cNvPr>
          <p:cNvSpPr>
            <a:spLocks noGrp="1"/>
          </p:cNvSpPr>
          <p:nvPr>
            <p:ph type="title"/>
          </p:nvPr>
        </p:nvSpPr>
        <p:spPr>
          <a:xfrm>
            <a:off x="838200" y="196313"/>
            <a:ext cx="10515600" cy="802494"/>
          </a:xfrm>
        </p:spPr>
        <p:txBody>
          <a:bodyPr/>
          <a:lstStyle/>
          <a:p>
            <a:r>
              <a:rPr lang="en-US" altLang="ja-JP"/>
              <a:t>【</a:t>
            </a:r>
            <a:r>
              <a:rPr lang="ja-JP" altLang="en-US"/>
              <a:t>余談</a:t>
            </a:r>
            <a:r>
              <a:rPr lang="en-US" altLang="ja-JP"/>
              <a:t>】</a:t>
            </a:r>
            <a:r>
              <a:rPr lang="ja-JP" altLang="en-US"/>
              <a:t>インフォメーションレシオ</a:t>
            </a:r>
            <a:endParaRPr kumimoji="1" lang="ja-JP" altLang="en-US"/>
          </a:p>
        </p:txBody>
      </p:sp>
      <mc:AlternateContent xmlns:mc="http://schemas.openxmlformats.org/markup-compatibility/2006">
        <mc:Choice xmlns:a14="http://schemas.microsoft.com/office/drawing/2010/main" Requires="a14">
          <p:sp>
            <p:nvSpPr>
              <p:cNvPr id="4" name="四角形: 角を丸くする 3">
                <a:extLst>
                  <a:ext uri="{FF2B5EF4-FFF2-40B4-BE49-F238E27FC236}">
                    <a16:creationId xmlns:a16="http://schemas.microsoft.com/office/drawing/2014/main" id="{F6B88FD1-D1D2-D751-3949-7DB94BAD31DB}"/>
                  </a:ext>
                </a:extLst>
              </p:cNvPr>
              <p:cNvSpPr/>
              <p:nvPr/>
            </p:nvSpPr>
            <p:spPr>
              <a:xfrm>
                <a:off x="838198" y="998807"/>
                <a:ext cx="10515599" cy="914400"/>
              </a:xfrm>
              <a:prstGeom prst="roundRect">
                <a:avLst/>
              </a:prstGeom>
              <a:solidFill>
                <a:schemeClr val="bg1">
                  <a:lumMod val="8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インフォメーションレシオ（</a:t>
                </a:r>
                <a:r>
                  <a:rPr lang="en-US" altLang="ja-JP">
                    <a:solidFill>
                      <a:schemeClr val="tx1"/>
                    </a:solidFill>
                  </a:rPr>
                  <a:t>IR</a:t>
                </a:r>
                <a:r>
                  <a:rPr lang="ja-JP" altLang="en-US">
                    <a:solidFill>
                      <a:schemeClr val="tx1"/>
                    </a:solidFill>
                  </a:rPr>
                  <a:t>）＝</a:t>
                </a:r>
                <a14:m>
                  <m:oMath xmlns:m="http://schemas.openxmlformats.org/officeDocument/2006/math">
                    <m:f>
                      <m:fPr>
                        <m:ctrlPr>
                          <a:rPr lang="en-US" altLang="ja-JP" b="0" i="1" dirty="0" smtClean="0">
                            <a:solidFill>
                              <a:schemeClr val="tx1"/>
                            </a:solidFill>
                            <a:latin typeface="Cambria Math" panose="02040503050406030204" pitchFamily="18" charset="0"/>
                          </a:rPr>
                        </m:ctrlPr>
                      </m:fPr>
                      <m:num>
                        <m:r>
                          <a:rPr lang="ja-JP" altLang="en-US" i="1" dirty="0" smtClean="0">
                            <a:solidFill>
                              <a:schemeClr val="tx1"/>
                            </a:solidFill>
                            <a:latin typeface="Cambria Math" panose="02040503050406030204" pitchFamily="18" charset="0"/>
                          </a:rPr>
                          <m:t>対ベンチマーク超過収益率の平均値</m:t>
                        </m:r>
                      </m:num>
                      <m:den>
                        <m:r>
                          <a:rPr lang="ja-JP" altLang="en-US" i="1" dirty="0">
                            <a:solidFill>
                              <a:schemeClr val="tx1"/>
                            </a:solidFill>
                            <a:latin typeface="Cambria Math" panose="02040503050406030204" pitchFamily="18" charset="0"/>
                          </a:rPr>
                          <m:t>実績</m:t>
                        </m:r>
                        <m:r>
                          <a:rPr lang="ja-JP" altLang="en-US" i="1" dirty="0" smtClean="0">
                            <a:solidFill>
                              <a:schemeClr val="tx1"/>
                            </a:solidFill>
                            <a:latin typeface="Cambria Math" panose="02040503050406030204" pitchFamily="18" charset="0"/>
                          </a:rPr>
                          <m:t>トラッキングエラー</m:t>
                        </m:r>
                      </m:den>
                    </m:f>
                  </m:oMath>
                </a14:m>
                <a:endParaRPr lang="en-US" altLang="ja-JP">
                  <a:solidFill>
                    <a:schemeClr val="tx1"/>
                  </a:solidFill>
                </a:endParaRPr>
              </a:p>
            </p:txBody>
          </p:sp>
        </mc:Choice>
        <mc:Fallback>
          <p:sp>
            <p:nvSpPr>
              <p:cNvPr id="4" name="四角形: 角を丸くする 3">
                <a:extLst>
                  <a:ext uri="{FF2B5EF4-FFF2-40B4-BE49-F238E27FC236}">
                    <a16:creationId xmlns:a16="http://schemas.microsoft.com/office/drawing/2014/main" id="{F6B88FD1-D1D2-D751-3949-7DB94BAD31DB}"/>
                  </a:ext>
                </a:extLst>
              </p:cNvPr>
              <p:cNvSpPr>
                <a:spLocks noRot="1" noChangeAspect="1" noMove="1" noResize="1" noEditPoints="1" noAdjustHandles="1" noChangeArrowheads="1" noChangeShapeType="1" noTextEdit="1"/>
              </p:cNvSpPr>
              <p:nvPr/>
            </p:nvSpPr>
            <p:spPr>
              <a:xfrm>
                <a:off x="838198" y="998807"/>
                <a:ext cx="10515599" cy="914400"/>
              </a:xfrm>
              <a:prstGeom prst="roundRect">
                <a:avLst/>
              </a:prstGeom>
              <a:blipFill>
                <a:blip r:embed="rId2"/>
                <a:stretch>
                  <a:fillRect/>
                </a:stretch>
              </a:blipFill>
              <a:ln w="28575">
                <a:solidFill>
                  <a:schemeClr val="tx1">
                    <a:lumMod val="95000"/>
                    <a:lumOff val="5000"/>
                  </a:schemeClr>
                </a:solidFill>
              </a:ln>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74AAD414-C9C3-9F86-66DF-848C6A4A226B}"/>
              </a:ext>
            </a:extLst>
          </p:cNvPr>
          <p:cNvSpPr/>
          <p:nvPr/>
        </p:nvSpPr>
        <p:spPr>
          <a:xfrm>
            <a:off x="2133600" y="2309301"/>
            <a:ext cx="2057400" cy="4572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chemeClr val="bg1"/>
                </a:solidFill>
              </a:rPr>
              <a:t>IR</a:t>
            </a:r>
            <a:endParaRPr kumimoji="1" lang="ja-JP" altLang="en-US" b="1">
              <a:solidFill>
                <a:schemeClr val="bg1"/>
              </a:solidFill>
            </a:endParaRPr>
          </a:p>
        </p:txBody>
      </p:sp>
      <p:sp>
        <p:nvSpPr>
          <p:cNvPr id="5" name="正方形/長方形 4">
            <a:extLst>
              <a:ext uri="{FF2B5EF4-FFF2-40B4-BE49-F238E27FC236}">
                <a16:creationId xmlns:a16="http://schemas.microsoft.com/office/drawing/2014/main" id="{A620F01F-4935-FDAE-79B4-0ADE9B9C86BD}"/>
              </a:ext>
            </a:extLst>
          </p:cNvPr>
          <p:cNvSpPr/>
          <p:nvPr/>
        </p:nvSpPr>
        <p:spPr>
          <a:xfrm>
            <a:off x="2133600" y="3251200"/>
            <a:ext cx="2057400" cy="4572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ファンドの効率性</a:t>
            </a:r>
            <a:endParaRPr kumimoji="1" lang="ja-JP" altLang="en-US" b="1">
              <a:solidFill>
                <a:schemeClr val="bg1"/>
              </a:solidFill>
            </a:endParaRPr>
          </a:p>
        </p:txBody>
      </p:sp>
      <p:sp>
        <p:nvSpPr>
          <p:cNvPr id="7" name="楕円 6">
            <a:extLst>
              <a:ext uri="{FF2B5EF4-FFF2-40B4-BE49-F238E27FC236}">
                <a16:creationId xmlns:a16="http://schemas.microsoft.com/office/drawing/2014/main" id="{19FAD85C-9A53-8B76-95AB-5E2231B1E63D}"/>
              </a:ext>
            </a:extLst>
          </p:cNvPr>
          <p:cNvSpPr/>
          <p:nvPr/>
        </p:nvSpPr>
        <p:spPr>
          <a:xfrm>
            <a:off x="4724400" y="2225749"/>
            <a:ext cx="660400" cy="679302"/>
          </a:xfrm>
          <a:prstGeom prst="ellipse">
            <a:avLst/>
          </a:prstGeom>
          <a:solidFill>
            <a:schemeClr val="accent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高</a:t>
            </a:r>
          </a:p>
        </p:txBody>
      </p:sp>
      <p:sp>
        <p:nvSpPr>
          <p:cNvPr id="14" name="楕円 13">
            <a:extLst>
              <a:ext uri="{FF2B5EF4-FFF2-40B4-BE49-F238E27FC236}">
                <a16:creationId xmlns:a16="http://schemas.microsoft.com/office/drawing/2014/main" id="{4F845370-AA9E-4F95-33C6-0F07296D28EE}"/>
              </a:ext>
            </a:extLst>
          </p:cNvPr>
          <p:cNvSpPr/>
          <p:nvPr/>
        </p:nvSpPr>
        <p:spPr>
          <a:xfrm>
            <a:off x="4724400" y="3140149"/>
            <a:ext cx="660400" cy="679302"/>
          </a:xfrm>
          <a:prstGeom prst="ellipse">
            <a:avLst/>
          </a:prstGeom>
          <a:solidFill>
            <a:schemeClr val="accent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rPr>
              <a:t>高</a:t>
            </a:r>
          </a:p>
        </p:txBody>
      </p:sp>
      <p:sp>
        <p:nvSpPr>
          <p:cNvPr id="16" name="矢印: 左右 15">
            <a:extLst>
              <a:ext uri="{FF2B5EF4-FFF2-40B4-BE49-F238E27FC236}">
                <a16:creationId xmlns:a16="http://schemas.microsoft.com/office/drawing/2014/main" id="{0F9E3341-9B20-A1FA-F1F6-73F122AB75B1}"/>
              </a:ext>
            </a:extLst>
          </p:cNvPr>
          <p:cNvSpPr/>
          <p:nvPr/>
        </p:nvSpPr>
        <p:spPr>
          <a:xfrm>
            <a:off x="5918200" y="2225749"/>
            <a:ext cx="2324100" cy="6010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右 16">
            <a:extLst>
              <a:ext uri="{FF2B5EF4-FFF2-40B4-BE49-F238E27FC236}">
                <a16:creationId xmlns:a16="http://schemas.microsoft.com/office/drawing/2014/main" id="{95725517-F758-0012-448B-5A0FEE976D95}"/>
              </a:ext>
            </a:extLst>
          </p:cNvPr>
          <p:cNvSpPr/>
          <p:nvPr/>
        </p:nvSpPr>
        <p:spPr>
          <a:xfrm>
            <a:off x="5918200" y="3222551"/>
            <a:ext cx="2324100" cy="6010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5B49942-F2EA-03A7-0F26-AA555969591A}"/>
              </a:ext>
            </a:extLst>
          </p:cNvPr>
          <p:cNvSpPr/>
          <p:nvPr/>
        </p:nvSpPr>
        <p:spPr>
          <a:xfrm>
            <a:off x="8801100" y="2225749"/>
            <a:ext cx="660400" cy="67930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低</a:t>
            </a:r>
            <a:endParaRPr kumimoji="1" lang="ja-JP" altLang="en-US" b="1">
              <a:solidFill>
                <a:schemeClr val="tx1"/>
              </a:solidFill>
            </a:endParaRPr>
          </a:p>
        </p:txBody>
      </p:sp>
      <p:sp>
        <p:nvSpPr>
          <p:cNvPr id="20" name="楕円 19">
            <a:extLst>
              <a:ext uri="{FF2B5EF4-FFF2-40B4-BE49-F238E27FC236}">
                <a16:creationId xmlns:a16="http://schemas.microsoft.com/office/drawing/2014/main" id="{3BC04692-3F93-FF01-C5FD-4C1AA8F3DCAC}"/>
              </a:ext>
            </a:extLst>
          </p:cNvPr>
          <p:cNvSpPr/>
          <p:nvPr/>
        </p:nvSpPr>
        <p:spPr>
          <a:xfrm>
            <a:off x="8801100" y="3140149"/>
            <a:ext cx="660400" cy="67930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低</a:t>
            </a:r>
            <a:endParaRPr kumimoji="1" lang="ja-JP" altLang="en-US" b="1">
              <a:solidFill>
                <a:schemeClr val="tx1"/>
              </a:solidFill>
            </a:endParaRPr>
          </a:p>
        </p:txBody>
      </p:sp>
      <p:sp>
        <p:nvSpPr>
          <p:cNvPr id="25" name="テキスト ボックス 24">
            <a:extLst>
              <a:ext uri="{FF2B5EF4-FFF2-40B4-BE49-F238E27FC236}">
                <a16:creationId xmlns:a16="http://schemas.microsoft.com/office/drawing/2014/main" id="{8EDB86FE-2FAD-F68F-1077-5EFB586E9B4D}"/>
              </a:ext>
            </a:extLst>
          </p:cNvPr>
          <p:cNvSpPr txBox="1"/>
          <p:nvPr/>
        </p:nvSpPr>
        <p:spPr>
          <a:xfrm>
            <a:off x="1511300" y="4495800"/>
            <a:ext cx="9272090" cy="369332"/>
          </a:xfrm>
          <a:prstGeom prst="rect">
            <a:avLst/>
          </a:prstGeom>
          <a:noFill/>
          <a:ln>
            <a:solidFill>
              <a:schemeClr val="tx1">
                <a:lumMod val="95000"/>
                <a:lumOff val="5000"/>
              </a:schemeClr>
            </a:solidFill>
          </a:ln>
        </p:spPr>
        <p:txBody>
          <a:bodyPr wrap="none" rtlCol="0">
            <a:spAutoFit/>
          </a:bodyPr>
          <a:lstStyle/>
          <a:p>
            <a:r>
              <a:rPr kumimoji="1" lang="ja-JP" altLang="en-US"/>
              <a:t>通常インフォメーションレシオが</a:t>
            </a:r>
            <a:r>
              <a:rPr kumimoji="1" lang="en-US" altLang="ja-JP" b="1" u="sng"/>
              <a:t>0.5</a:t>
            </a:r>
            <a:r>
              <a:rPr kumimoji="1" lang="ja-JP" altLang="en-US"/>
              <a:t>を上回れば、標準以上の運用能力があるとされる。</a:t>
            </a:r>
          </a:p>
        </p:txBody>
      </p:sp>
    </p:spTree>
    <p:extLst>
      <p:ext uri="{BB962C8B-B14F-4D97-AF65-F5344CB8AC3E}">
        <p14:creationId xmlns:p14="http://schemas.microsoft.com/office/powerpoint/2010/main" val="723307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A37EE-92DD-3FF2-5F0D-8F4D6510EA84}"/>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207F164C-3F0C-31F6-19E3-C22464ACBB49}"/>
              </a:ext>
            </a:extLst>
          </p:cNvPr>
          <p:cNvSpPr>
            <a:spLocks noGrp="1"/>
          </p:cNvSpPr>
          <p:nvPr>
            <p:ph idx="1"/>
          </p:nvPr>
        </p:nvSpPr>
        <p:spPr/>
        <p:txBody>
          <a:bodyPr/>
          <a:lstStyle/>
          <a:p>
            <a:pPr marL="0" indent="0">
              <a:buNone/>
            </a:pPr>
            <a:r>
              <a:rPr kumimoji="1" lang="en-US" altLang="ja-JP"/>
              <a:t>[1]</a:t>
            </a:r>
            <a:r>
              <a:rPr kumimoji="1" lang="ja-JP" altLang="en-US"/>
              <a:t>トラッキングエラーとは</a:t>
            </a:r>
            <a:endParaRPr kumimoji="1" lang="en-US" altLang="ja-JP"/>
          </a:p>
          <a:p>
            <a:pPr marL="0" indent="0">
              <a:buNone/>
            </a:pPr>
            <a:r>
              <a:rPr lang="en-US" altLang="ja-JP"/>
              <a:t>	-</a:t>
            </a:r>
            <a:r>
              <a:rPr lang="ja-JP" altLang="en-US"/>
              <a:t>トラッキングエラーの定義</a:t>
            </a:r>
            <a:endParaRPr lang="en-US" altLang="ja-JP"/>
          </a:p>
          <a:p>
            <a:pPr marL="0" indent="0">
              <a:buNone/>
            </a:pPr>
            <a:r>
              <a:rPr kumimoji="1" lang="en-US" altLang="ja-JP"/>
              <a:t>	</a:t>
            </a:r>
            <a:r>
              <a:rPr kumimoji="1" lang="en-US" altLang="ja-JP">
                <a:solidFill>
                  <a:schemeClr val="tx1">
                    <a:lumMod val="95000"/>
                    <a:lumOff val="5000"/>
                  </a:schemeClr>
                </a:solidFill>
              </a:rPr>
              <a:t>-</a:t>
            </a:r>
            <a:r>
              <a:rPr kumimoji="1" lang="ja-JP" altLang="en-US">
                <a:solidFill>
                  <a:schemeClr val="tx1">
                    <a:lumMod val="95000"/>
                    <a:lumOff val="5000"/>
                  </a:schemeClr>
                </a:solidFill>
              </a:rPr>
              <a:t>トラッキングエラーの種類</a:t>
            </a:r>
            <a:endParaRPr kumimoji="1" lang="en-US" altLang="ja-JP">
              <a:solidFill>
                <a:schemeClr val="tx1">
                  <a:lumMod val="95000"/>
                  <a:lumOff val="5000"/>
                </a:schemeClr>
              </a:solidFill>
            </a:endParaRPr>
          </a:p>
          <a:p>
            <a:pPr marL="0" indent="0">
              <a:buNone/>
            </a:pPr>
            <a:endParaRPr kumimoji="1" lang="en-US" altLang="ja-JP"/>
          </a:p>
          <a:p>
            <a:pPr marL="0" indent="0">
              <a:buNone/>
            </a:pPr>
            <a:r>
              <a:rPr kumimoji="1" lang="en-US" altLang="ja-JP">
                <a:solidFill>
                  <a:srgbClr val="FF0000"/>
                </a:solidFill>
              </a:rPr>
              <a:t>[2]</a:t>
            </a:r>
            <a:r>
              <a:rPr kumimoji="1" lang="ja-JP" altLang="en-US">
                <a:solidFill>
                  <a:srgbClr val="FF0000"/>
                </a:solidFill>
              </a:rPr>
              <a:t>リス管の業務</a:t>
            </a:r>
            <a:endParaRPr kumimoji="1" lang="en-US" altLang="ja-JP">
              <a:solidFill>
                <a:srgbClr val="FF0000"/>
              </a:solidFill>
            </a:endParaRPr>
          </a:p>
          <a:p>
            <a:pPr marL="0" indent="0">
              <a:buNone/>
            </a:pPr>
            <a:endParaRPr lang="en-US" altLang="ja-JP"/>
          </a:p>
          <a:p>
            <a:pPr marL="0" indent="0">
              <a:buNone/>
            </a:pPr>
            <a:r>
              <a:rPr kumimoji="1" lang="en-US" altLang="ja-JP"/>
              <a:t>[3]</a:t>
            </a:r>
            <a:r>
              <a:rPr kumimoji="1" lang="ja-JP" altLang="en-US"/>
              <a:t>アラジン計測への移行</a:t>
            </a:r>
            <a:endParaRPr kumimoji="1" lang="en-US" altLang="ja-JP"/>
          </a:p>
          <a:p>
            <a:pPr marL="0" indent="0">
              <a:buNone/>
            </a:pPr>
            <a:endParaRPr kumimoji="1" lang="ja-JP" altLang="en-US"/>
          </a:p>
        </p:txBody>
      </p:sp>
    </p:spTree>
    <p:extLst>
      <p:ext uri="{BB962C8B-B14F-4D97-AF65-F5344CB8AC3E}">
        <p14:creationId xmlns:p14="http://schemas.microsoft.com/office/powerpoint/2010/main" val="351051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A37EE-92DD-3FF2-5F0D-8F4D6510EA84}"/>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207F164C-3F0C-31F6-19E3-C22464ACBB49}"/>
              </a:ext>
            </a:extLst>
          </p:cNvPr>
          <p:cNvSpPr>
            <a:spLocks noGrp="1"/>
          </p:cNvSpPr>
          <p:nvPr>
            <p:ph idx="1"/>
          </p:nvPr>
        </p:nvSpPr>
        <p:spPr/>
        <p:txBody>
          <a:bodyPr/>
          <a:lstStyle/>
          <a:p>
            <a:pPr marL="0" indent="0">
              <a:buNone/>
            </a:pPr>
            <a:r>
              <a:rPr kumimoji="1" lang="en-US" altLang="ja-JP"/>
              <a:t>[1]</a:t>
            </a:r>
            <a:r>
              <a:rPr kumimoji="1" lang="ja-JP" altLang="en-US"/>
              <a:t>トラッキングエラーとは</a:t>
            </a:r>
            <a:endParaRPr kumimoji="1" lang="en-US" altLang="ja-JP"/>
          </a:p>
          <a:p>
            <a:pPr marL="0" indent="0">
              <a:buNone/>
            </a:pPr>
            <a:r>
              <a:rPr lang="en-US" altLang="ja-JP"/>
              <a:t>	-</a:t>
            </a:r>
            <a:r>
              <a:rPr lang="ja-JP" altLang="en-US"/>
              <a:t>トラッキングエラーの定義</a:t>
            </a:r>
            <a:endParaRPr lang="en-US" altLang="ja-JP"/>
          </a:p>
          <a:p>
            <a:pPr marL="0" indent="0">
              <a:buNone/>
            </a:pPr>
            <a:r>
              <a:rPr kumimoji="1" lang="en-US" altLang="ja-JP"/>
              <a:t>	</a:t>
            </a:r>
            <a:r>
              <a:rPr kumimoji="1" lang="en-US" altLang="ja-JP">
                <a:solidFill>
                  <a:schemeClr val="tx1">
                    <a:lumMod val="95000"/>
                    <a:lumOff val="5000"/>
                  </a:schemeClr>
                </a:solidFill>
              </a:rPr>
              <a:t>-</a:t>
            </a:r>
            <a:r>
              <a:rPr kumimoji="1" lang="ja-JP" altLang="en-US">
                <a:solidFill>
                  <a:schemeClr val="tx1">
                    <a:lumMod val="95000"/>
                    <a:lumOff val="5000"/>
                  </a:schemeClr>
                </a:solidFill>
              </a:rPr>
              <a:t>トラッキングエラーの種類</a:t>
            </a:r>
            <a:endParaRPr kumimoji="1" lang="en-US" altLang="ja-JP">
              <a:solidFill>
                <a:schemeClr val="tx1">
                  <a:lumMod val="95000"/>
                  <a:lumOff val="5000"/>
                </a:schemeClr>
              </a:solidFill>
            </a:endParaRPr>
          </a:p>
          <a:p>
            <a:pPr marL="0" indent="0">
              <a:buNone/>
            </a:pPr>
            <a:endParaRPr kumimoji="1" lang="en-US" altLang="ja-JP"/>
          </a:p>
          <a:p>
            <a:pPr marL="0" indent="0">
              <a:buNone/>
            </a:pPr>
            <a:r>
              <a:rPr kumimoji="1" lang="en-US" altLang="ja-JP"/>
              <a:t>[2]</a:t>
            </a:r>
            <a:r>
              <a:rPr kumimoji="1" lang="ja-JP" altLang="en-US"/>
              <a:t>リス管の業務</a:t>
            </a:r>
            <a:endParaRPr kumimoji="1" lang="en-US" altLang="ja-JP"/>
          </a:p>
          <a:p>
            <a:pPr marL="0" indent="0">
              <a:buNone/>
            </a:pPr>
            <a:endParaRPr lang="en-US" altLang="ja-JP"/>
          </a:p>
          <a:p>
            <a:pPr marL="0" indent="0">
              <a:buNone/>
            </a:pPr>
            <a:r>
              <a:rPr kumimoji="1" lang="en-US" altLang="ja-JP">
                <a:solidFill>
                  <a:srgbClr val="FF0000"/>
                </a:solidFill>
              </a:rPr>
              <a:t>[3]</a:t>
            </a:r>
            <a:r>
              <a:rPr kumimoji="1" lang="ja-JP" altLang="en-US">
                <a:solidFill>
                  <a:srgbClr val="FF0000"/>
                </a:solidFill>
              </a:rPr>
              <a:t>アラジン計測への移行</a:t>
            </a:r>
            <a:endParaRPr kumimoji="1" lang="en-US" altLang="ja-JP">
              <a:solidFill>
                <a:srgbClr val="FF0000"/>
              </a:solidFill>
            </a:endParaRPr>
          </a:p>
          <a:p>
            <a:pPr marL="0" indent="0">
              <a:buNone/>
            </a:pPr>
            <a:endParaRPr kumimoji="1" lang="ja-JP" altLang="en-US"/>
          </a:p>
        </p:txBody>
      </p:sp>
    </p:spTree>
    <p:extLst>
      <p:ext uri="{BB962C8B-B14F-4D97-AF65-F5344CB8AC3E}">
        <p14:creationId xmlns:p14="http://schemas.microsoft.com/office/powerpoint/2010/main" val="33016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F1662-970D-C5F4-3447-71881B90C66A}"/>
              </a:ext>
            </a:extLst>
          </p:cNvPr>
          <p:cNvSpPr>
            <a:spLocks noGrp="1"/>
          </p:cNvSpPr>
          <p:nvPr>
            <p:ph type="title"/>
          </p:nvPr>
        </p:nvSpPr>
        <p:spPr>
          <a:xfrm>
            <a:off x="838200" y="196313"/>
            <a:ext cx="10515600" cy="802494"/>
          </a:xfrm>
        </p:spPr>
        <p:txBody>
          <a:bodyPr/>
          <a:lstStyle/>
          <a:p>
            <a:r>
              <a:rPr kumimoji="1" lang="ja-JP" altLang="en-US"/>
              <a:t>参考文献</a:t>
            </a:r>
          </a:p>
        </p:txBody>
      </p:sp>
      <p:sp>
        <p:nvSpPr>
          <p:cNvPr id="6" name="テキスト ボックス 5">
            <a:extLst>
              <a:ext uri="{FF2B5EF4-FFF2-40B4-BE49-F238E27FC236}">
                <a16:creationId xmlns:a16="http://schemas.microsoft.com/office/drawing/2014/main" id="{9D665642-48AB-3EE1-45FE-94A1F8EAEE8E}"/>
              </a:ext>
            </a:extLst>
          </p:cNvPr>
          <p:cNvSpPr txBox="1"/>
          <p:nvPr/>
        </p:nvSpPr>
        <p:spPr>
          <a:xfrm>
            <a:off x="838200" y="1266091"/>
            <a:ext cx="10964594" cy="1200329"/>
          </a:xfrm>
          <a:prstGeom prst="rect">
            <a:avLst/>
          </a:prstGeom>
          <a:noFill/>
        </p:spPr>
        <p:txBody>
          <a:bodyPr wrap="square" rtlCol="0">
            <a:spAutoFit/>
          </a:bodyPr>
          <a:lstStyle/>
          <a:p>
            <a:r>
              <a:rPr kumimoji="1" lang="en-US" altLang="ja-JP"/>
              <a:t>[1] </a:t>
            </a:r>
            <a:r>
              <a:rPr kumimoji="1" lang="ja-JP" altLang="en-US"/>
              <a:t>アセットマネジメント</a:t>
            </a:r>
            <a:r>
              <a:rPr kumimoji="1" lang="en-US" altLang="ja-JP"/>
              <a:t>One</a:t>
            </a:r>
            <a:r>
              <a:rPr kumimoji="1" lang="ja-JP" altLang="en-US"/>
              <a:t>（</a:t>
            </a:r>
            <a:r>
              <a:rPr kumimoji="1" lang="en-US" altLang="ja-JP"/>
              <a:t>2018</a:t>
            </a:r>
            <a:r>
              <a:rPr kumimoji="1" lang="ja-JP" altLang="en-US"/>
              <a:t>）</a:t>
            </a:r>
            <a:r>
              <a:rPr kumimoji="1" lang="en-US" altLang="ja-JP"/>
              <a:t>. </a:t>
            </a:r>
            <a:r>
              <a:rPr kumimoji="1" lang="ja-JP" altLang="en-US"/>
              <a:t>「資産運用のパフォーマンス測定</a:t>
            </a:r>
            <a:r>
              <a:rPr kumimoji="1" lang="en-US" altLang="ja-JP"/>
              <a:t>【</a:t>
            </a:r>
            <a:r>
              <a:rPr lang="ja-JP" altLang="en-US"/>
              <a:t>第２版</a:t>
            </a:r>
            <a:r>
              <a:rPr kumimoji="1" lang="en-US" altLang="ja-JP"/>
              <a:t>】</a:t>
            </a:r>
            <a:r>
              <a:rPr kumimoji="1" lang="ja-JP" altLang="en-US"/>
              <a:t>」．金融財政事情研究会．</a:t>
            </a:r>
            <a:endParaRPr kumimoji="1" lang="en-US" altLang="ja-JP"/>
          </a:p>
          <a:p>
            <a:endParaRPr lang="en-US" altLang="ja-JP"/>
          </a:p>
          <a:p>
            <a:endParaRPr kumimoji="1" lang="ja-JP" altLang="en-US"/>
          </a:p>
        </p:txBody>
      </p:sp>
    </p:spTree>
    <p:extLst>
      <p:ext uri="{BB962C8B-B14F-4D97-AF65-F5344CB8AC3E}">
        <p14:creationId xmlns:p14="http://schemas.microsoft.com/office/powerpoint/2010/main" val="428847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A37EE-92DD-3FF2-5F0D-8F4D6510EA84}"/>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207F164C-3F0C-31F6-19E3-C22464ACBB49}"/>
              </a:ext>
            </a:extLst>
          </p:cNvPr>
          <p:cNvSpPr>
            <a:spLocks noGrp="1"/>
          </p:cNvSpPr>
          <p:nvPr>
            <p:ph idx="1"/>
          </p:nvPr>
        </p:nvSpPr>
        <p:spPr/>
        <p:txBody>
          <a:bodyPr/>
          <a:lstStyle/>
          <a:p>
            <a:pPr marL="0" indent="0">
              <a:buNone/>
            </a:pPr>
            <a:r>
              <a:rPr kumimoji="1" lang="en-US" altLang="ja-JP" dirty="0"/>
              <a:t>[1]</a:t>
            </a:r>
            <a:r>
              <a:rPr kumimoji="1" lang="ja-JP" altLang="en-US" dirty="0"/>
              <a:t>トラッキングエラーとは</a:t>
            </a:r>
            <a:endParaRPr kumimoji="1" lang="en-US" altLang="ja-JP" dirty="0"/>
          </a:p>
          <a:p>
            <a:pPr marL="0" indent="0">
              <a:buNone/>
            </a:pPr>
            <a:r>
              <a:rPr lang="en-US" altLang="ja-JP" dirty="0"/>
              <a:t>	-</a:t>
            </a:r>
            <a:r>
              <a:rPr lang="ja-JP" altLang="en-US" dirty="0"/>
              <a:t>トラッキングエラーの定義</a:t>
            </a:r>
            <a:endParaRPr lang="en-US" altLang="ja-JP" dirty="0"/>
          </a:p>
          <a:p>
            <a:pPr marL="0" indent="0">
              <a:buNone/>
            </a:pPr>
            <a:r>
              <a:rPr kumimoji="1" lang="en-US" altLang="ja-JP" dirty="0"/>
              <a:t>	-</a:t>
            </a:r>
            <a:r>
              <a:rPr kumimoji="1" lang="ja-JP" altLang="en-US" dirty="0"/>
              <a:t>トラッキングエラーの種類</a:t>
            </a:r>
            <a:endParaRPr kumimoji="1" lang="en-US" altLang="ja-JP" dirty="0"/>
          </a:p>
          <a:p>
            <a:pPr marL="0" indent="0">
              <a:buNone/>
            </a:pPr>
            <a:endParaRPr kumimoji="1" lang="en-US" altLang="ja-JP" dirty="0"/>
          </a:p>
          <a:p>
            <a:pPr marL="0" indent="0">
              <a:buNone/>
            </a:pPr>
            <a:r>
              <a:rPr kumimoji="1" lang="en-US" altLang="ja-JP" dirty="0"/>
              <a:t>[2]</a:t>
            </a:r>
            <a:r>
              <a:rPr kumimoji="1" lang="ja-JP" altLang="en-US" dirty="0"/>
              <a:t>リス管の業務</a:t>
            </a:r>
            <a:endParaRPr kumimoji="1" lang="en-US" altLang="ja-JP" dirty="0"/>
          </a:p>
          <a:p>
            <a:pPr marL="0" indent="0">
              <a:buNone/>
            </a:pPr>
            <a:endParaRPr lang="en-US" altLang="ja-JP" dirty="0"/>
          </a:p>
          <a:p>
            <a:pPr marL="0" indent="0">
              <a:buNone/>
            </a:pPr>
            <a:r>
              <a:rPr kumimoji="1" lang="en-US" altLang="ja-JP" dirty="0"/>
              <a:t>[3]</a:t>
            </a:r>
            <a:r>
              <a:rPr kumimoji="1" lang="ja-JP" altLang="en-US" dirty="0"/>
              <a:t>アラジン計測への移行</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39864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A37EE-92DD-3FF2-5F0D-8F4D6510EA84}"/>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207F164C-3F0C-31F6-19E3-C22464ACBB49}"/>
              </a:ext>
            </a:extLst>
          </p:cNvPr>
          <p:cNvSpPr>
            <a:spLocks noGrp="1"/>
          </p:cNvSpPr>
          <p:nvPr>
            <p:ph idx="1"/>
          </p:nvPr>
        </p:nvSpPr>
        <p:spPr/>
        <p:txBody>
          <a:bodyPr/>
          <a:lstStyle/>
          <a:p>
            <a:pPr marL="0" indent="0">
              <a:buNone/>
            </a:pPr>
            <a:r>
              <a:rPr kumimoji="1" lang="en-US" altLang="ja-JP"/>
              <a:t>[1]</a:t>
            </a:r>
            <a:r>
              <a:rPr kumimoji="1" lang="ja-JP" altLang="en-US"/>
              <a:t>トラッキングエラーとは</a:t>
            </a:r>
            <a:endParaRPr kumimoji="1" lang="en-US" altLang="ja-JP"/>
          </a:p>
          <a:p>
            <a:pPr marL="0" indent="0">
              <a:buNone/>
            </a:pPr>
            <a:r>
              <a:rPr lang="en-US" altLang="ja-JP"/>
              <a:t>	</a:t>
            </a:r>
            <a:r>
              <a:rPr lang="en-US" altLang="ja-JP">
                <a:solidFill>
                  <a:srgbClr val="FF0000"/>
                </a:solidFill>
              </a:rPr>
              <a:t>-</a:t>
            </a:r>
            <a:r>
              <a:rPr lang="ja-JP" altLang="en-US">
                <a:solidFill>
                  <a:srgbClr val="FF0000"/>
                </a:solidFill>
              </a:rPr>
              <a:t>トラッキングエラーの定義</a:t>
            </a:r>
            <a:endParaRPr lang="en-US" altLang="ja-JP">
              <a:solidFill>
                <a:srgbClr val="FF0000"/>
              </a:solidFill>
            </a:endParaRPr>
          </a:p>
          <a:p>
            <a:pPr marL="0" indent="0">
              <a:buNone/>
            </a:pPr>
            <a:r>
              <a:rPr kumimoji="1" lang="en-US" altLang="ja-JP"/>
              <a:t>	-</a:t>
            </a:r>
            <a:r>
              <a:rPr kumimoji="1" lang="ja-JP" altLang="en-US"/>
              <a:t>トラッキングエラーの種類</a:t>
            </a:r>
            <a:endParaRPr kumimoji="1" lang="en-US" altLang="ja-JP"/>
          </a:p>
          <a:p>
            <a:pPr marL="0" indent="0">
              <a:buNone/>
            </a:pPr>
            <a:endParaRPr kumimoji="1" lang="en-US" altLang="ja-JP"/>
          </a:p>
          <a:p>
            <a:pPr marL="0" indent="0">
              <a:buNone/>
            </a:pPr>
            <a:r>
              <a:rPr kumimoji="1" lang="en-US" altLang="ja-JP"/>
              <a:t>[2]</a:t>
            </a:r>
            <a:r>
              <a:rPr kumimoji="1" lang="ja-JP" altLang="en-US"/>
              <a:t>リス管の業務</a:t>
            </a:r>
            <a:endParaRPr kumimoji="1" lang="en-US" altLang="ja-JP"/>
          </a:p>
          <a:p>
            <a:pPr marL="0" indent="0">
              <a:buNone/>
            </a:pPr>
            <a:endParaRPr lang="en-US" altLang="ja-JP"/>
          </a:p>
          <a:p>
            <a:pPr marL="0" indent="0">
              <a:buNone/>
            </a:pPr>
            <a:r>
              <a:rPr kumimoji="1" lang="en-US" altLang="ja-JP"/>
              <a:t>[3]</a:t>
            </a:r>
            <a:r>
              <a:rPr kumimoji="1" lang="ja-JP" altLang="en-US"/>
              <a:t>アラジン計測への移行</a:t>
            </a:r>
            <a:endParaRPr kumimoji="1" lang="en-US" altLang="ja-JP"/>
          </a:p>
          <a:p>
            <a:pPr marL="0" indent="0">
              <a:buNone/>
            </a:pPr>
            <a:endParaRPr kumimoji="1" lang="ja-JP" altLang="en-US"/>
          </a:p>
        </p:txBody>
      </p:sp>
    </p:spTree>
    <p:extLst>
      <p:ext uri="{BB962C8B-B14F-4D97-AF65-F5344CB8AC3E}">
        <p14:creationId xmlns:p14="http://schemas.microsoft.com/office/powerpoint/2010/main" val="66438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F1662-970D-C5F4-3447-71881B90C66A}"/>
              </a:ext>
            </a:extLst>
          </p:cNvPr>
          <p:cNvSpPr>
            <a:spLocks noGrp="1"/>
          </p:cNvSpPr>
          <p:nvPr>
            <p:ph type="title"/>
          </p:nvPr>
        </p:nvSpPr>
        <p:spPr>
          <a:xfrm>
            <a:off x="838200" y="196313"/>
            <a:ext cx="10515600" cy="802494"/>
          </a:xfrm>
        </p:spPr>
        <p:txBody>
          <a:bodyPr/>
          <a:lstStyle/>
          <a:p>
            <a:r>
              <a:rPr kumimoji="1" lang="ja-JP" altLang="en-US" dirty="0"/>
              <a:t>トラッキングエラーの定義</a:t>
            </a:r>
          </a:p>
        </p:txBody>
      </p:sp>
      <p:sp>
        <p:nvSpPr>
          <p:cNvPr id="4" name="四角形: 角を丸くする 3">
            <a:extLst>
              <a:ext uri="{FF2B5EF4-FFF2-40B4-BE49-F238E27FC236}">
                <a16:creationId xmlns:a16="http://schemas.microsoft.com/office/drawing/2014/main" id="{F6B88FD1-D1D2-D751-3949-7DB94BAD31DB}"/>
              </a:ext>
            </a:extLst>
          </p:cNvPr>
          <p:cNvSpPr/>
          <p:nvPr/>
        </p:nvSpPr>
        <p:spPr>
          <a:xfrm>
            <a:off x="838198" y="998807"/>
            <a:ext cx="10515599" cy="914400"/>
          </a:xfrm>
          <a:prstGeom prst="roundRect">
            <a:avLst/>
          </a:prstGeom>
          <a:solidFill>
            <a:schemeClr val="bg1">
              <a:lumMod val="8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ポートフォリオ収益率がベンチマークからどの程度乖離する可能性があるかを示すリスク指標</a:t>
            </a:r>
            <a:endParaRPr kumimoji="1" lang="ja-JP" altLang="en-US" dirty="0">
              <a:solidFill>
                <a:schemeClr val="tx1"/>
              </a:solidFill>
            </a:endParaRPr>
          </a:p>
        </p:txBody>
      </p:sp>
      <p:cxnSp>
        <p:nvCxnSpPr>
          <p:cNvPr id="5" name="直線矢印コネクタ 4">
            <a:extLst>
              <a:ext uri="{FF2B5EF4-FFF2-40B4-BE49-F238E27FC236}">
                <a16:creationId xmlns:a16="http://schemas.microsoft.com/office/drawing/2014/main" id="{B6B1E6DD-0AE4-069E-C011-959DCE20ABFE}"/>
              </a:ext>
            </a:extLst>
          </p:cNvPr>
          <p:cNvCxnSpPr>
            <a:cxnSpLocks/>
          </p:cNvCxnSpPr>
          <p:nvPr/>
        </p:nvCxnSpPr>
        <p:spPr>
          <a:xfrm flipV="1">
            <a:off x="1511085" y="2270502"/>
            <a:ext cx="0" cy="397531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7F1B8075-9FA2-D886-25F6-960BE287F7B6}"/>
              </a:ext>
            </a:extLst>
          </p:cNvPr>
          <p:cNvCxnSpPr>
            <a:cxnSpLocks/>
          </p:cNvCxnSpPr>
          <p:nvPr/>
        </p:nvCxnSpPr>
        <p:spPr>
          <a:xfrm>
            <a:off x="1051302" y="5581972"/>
            <a:ext cx="9324813"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0183129C-C6C6-73AF-BF21-4B16B564F9E4}"/>
              </a:ext>
            </a:extLst>
          </p:cNvPr>
          <p:cNvSpPr/>
          <p:nvPr/>
        </p:nvSpPr>
        <p:spPr>
          <a:xfrm>
            <a:off x="1506583" y="2832957"/>
            <a:ext cx="8950519" cy="1958133"/>
          </a:xfrm>
          <a:custGeom>
            <a:avLst/>
            <a:gdLst>
              <a:gd name="connsiteX0" fmla="*/ 0 w 8950519"/>
              <a:gd name="connsiteY0" fmla="*/ 1155569 h 1958133"/>
              <a:gd name="connsiteX1" fmla="*/ 1140823 w 8950519"/>
              <a:gd name="connsiteY1" fmla="*/ 188917 h 1958133"/>
              <a:gd name="connsiteX2" fmla="*/ 3300548 w 8950519"/>
              <a:gd name="connsiteY2" fmla="*/ 1521329 h 1958133"/>
              <a:gd name="connsiteX3" fmla="*/ 5364480 w 8950519"/>
              <a:gd name="connsiteY3" fmla="*/ 1869672 h 1958133"/>
              <a:gd name="connsiteX4" fmla="*/ 7297783 w 8950519"/>
              <a:gd name="connsiteY4" fmla="*/ 49580 h 1958133"/>
              <a:gd name="connsiteX5" fmla="*/ 8839200 w 8950519"/>
              <a:gd name="connsiteY5" fmla="*/ 476300 h 1958133"/>
              <a:gd name="connsiteX6" fmla="*/ 8830491 w 8950519"/>
              <a:gd name="connsiteY6" fmla="*/ 476300 h 1958133"/>
              <a:gd name="connsiteX7" fmla="*/ 8830491 w 8950519"/>
              <a:gd name="connsiteY7" fmla="*/ 476300 h 19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0519" h="1958133">
                <a:moveTo>
                  <a:pt x="0" y="1155569"/>
                </a:moveTo>
                <a:cubicBezTo>
                  <a:pt x="295366" y="641763"/>
                  <a:pt x="590732" y="127957"/>
                  <a:pt x="1140823" y="188917"/>
                </a:cubicBezTo>
                <a:cubicBezTo>
                  <a:pt x="1690914" y="249877"/>
                  <a:pt x="2596605" y="1241203"/>
                  <a:pt x="3300548" y="1521329"/>
                </a:cubicBezTo>
                <a:cubicBezTo>
                  <a:pt x="4004491" y="1801455"/>
                  <a:pt x="4698274" y="2114963"/>
                  <a:pt x="5364480" y="1869672"/>
                </a:cubicBezTo>
                <a:cubicBezTo>
                  <a:pt x="6030686" y="1624381"/>
                  <a:pt x="6718663" y="281809"/>
                  <a:pt x="7297783" y="49580"/>
                </a:cubicBezTo>
                <a:cubicBezTo>
                  <a:pt x="7876903" y="-182649"/>
                  <a:pt x="8839200" y="476300"/>
                  <a:pt x="8839200" y="476300"/>
                </a:cubicBezTo>
                <a:cubicBezTo>
                  <a:pt x="9094651" y="547420"/>
                  <a:pt x="8830491" y="476300"/>
                  <a:pt x="8830491" y="476300"/>
                </a:cubicBezTo>
                <a:lnTo>
                  <a:pt x="8830491" y="476300"/>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EE6A489D-261C-A806-E8E9-4D7CF44B0652}"/>
              </a:ext>
            </a:extLst>
          </p:cNvPr>
          <p:cNvSpPr/>
          <p:nvPr/>
        </p:nvSpPr>
        <p:spPr>
          <a:xfrm>
            <a:off x="1506583" y="2742123"/>
            <a:ext cx="9030788" cy="2368228"/>
          </a:xfrm>
          <a:custGeom>
            <a:avLst/>
            <a:gdLst>
              <a:gd name="connsiteX0" fmla="*/ 0 w 9566501"/>
              <a:gd name="connsiteY0" fmla="*/ 1789878 h 2368228"/>
              <a:gd name="connsiteX1" fmla="*/ 1158240 w 9566501"/>
              <a:gd name="connsiteY1" fmla="*/ 4621 h 2368228"/>
              <a:gd name="connsiteX2" fmla="*/ 2995749 w 9566501"/>
              <a:gd name="connsiteY2" fmla="*/ 2260141 h 2368228"/>
              <a:gd name="connsiteX3" fmla="*/ 4127863 w 9566501"/>
              <a:gd name="connsiteY3" fmla="*/ 1920507 h 2368228"/>
              <a:gd name="connsiteX4" fmla="*/ 5059680 w 9566501"/>
              <a:gd name="connsiteY4" fmla="*/ 1136735 h 2368228"/>
              <a:gd name="connsiteX5" fmla="*/ 6635932 w 9566501"/>
              <a:gd name="connsiteY5" fmla="*/ 283295 h 2368228"/>
              <a:gd name="connsiteX6" fmla="*/ 7785463 w 9566501"/>
              <a:gd name="connsiteY6" fmla="*/ 1206404 h 2368228"/>
              <a:gd name="connsiteX7" fmla="*/ 9396549 w 9566501"/>
              <a:gd name="connsiteY7" fmla="*/ 535844 h 2368228"/>
              <a:gd name="connsiteX8" fmla="*/ 9440092 w 9566501"/>
              <a:gd name="connsiteY8" fmla="*/ 509718 h 2368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6501" h="2368228">
                <a:moveTo>
                  <a:pt x="0" y="1789878"/>
                </a:moveTo>
                <a:cubicBezTo>
                  <a:pt x="329474" y="858061"/>
                  <a:pt x="658949" y="-73756"/>
                  <a:pt x="1158240" y="4621"/>
                </a:cubicBezTo>
                <a:cubicBezTo>
                  <a:pt x="1657531" y="82998"/>
                  <a:pt x="2500812" y="1940827"/>
                  <a:pt x="2995749" y="2260141"/>
                </a:cubicBezTo>
                <a:cubicBezTo>
                  <a:pt x="3490686" y="2579455"/>
                  <a:pt x="3783875" y="2107741"/>
                  <a:pt x="4127863" y="1920507"/>
                </a:cubicBezTo>
                <a:cubicBezTo>
                  <a:pt x="4471851" y="1733273"/>
                  <a:pt x="4641669" y="1409604"/>
                  <a:pt x="5059680" y="1136735"/>
                </a:cubicBezTo>
                <a:cubicBezTo>
                  <a:pt x="5477691" y="863866"/>
                  <a:pt x="6181635" y="271684"/>
                  <a:pt x="6635932" y="283295"/>
                </a:cubicBezTo>
                <a:cubicBezTo>
                  <a:pt x="7090229" y="294906"/>
                  <a:pt x="7325360" y="1164312"/>
                  <a:pt x="7785463" y="1206404"/>
                </a:cubicBezTo>
                <a:cubicBezTo>
                  <a:pt x="8245566" y="1248496"/>
                  <a:pt x="9120778" y="651958"/>
                  <a:pt x="9396549" y="535844"/>
                </a:cubicBezTo>
                <a:cubicBezTo>
                  <a:pt x="9672321" y="419730"/>
                  <a:pt x="9556206" y="464724"/>
                  <a:pt x="9440092" y="509718"/>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7BD6B10-25CD-3FB0-3160-307F2EEA256D}"/>
              </a:ext>
            </a:extLst>
          </p:cNvPr>
          <p:cNvSpPr txBox="1"/>
          <p:nvPr/>
        </p:nvSpPr>
        <p:spPr>
          <a:xfrm>
            <a:off x="10376115" y="5397306"/>
            <a:ext cx="646331" cy="369332"/>
          </a:xfrm>
          <a:prstGeom prst="rect">
            <a:avLst/>
          </a:prstGeom>
          <a:noFill/>
        </p:spPr>
        <p:txBody>
          <a:bodyPr wrap="none" rtlCol="0">
            <a:spAutoFit/>
          </a:bodyPr>
          <a:lstStyle/>
          <a:p>
            <a:r>
              <a:rPr kumimoji="1" lang="ja-JP" altLang="en-US" dirty="0"/>
              <a:t>時間</a:t>
            </a:r>
          </a:p>
        </p:txBody>
      </p:sp>
      <p:sp>
        <p:nvSpPr>
          <p:cNvPr id="17" name="テキスト ボックス 16">
            <a:extLst>
              <a:ext uri="{FF2B5EF4-FFF2-40B4-BE49-F238E27FC236}">
                <a16:creationId xmlns:a16="http://schemas.microsoft.com/office/drawing/2014/main" id="{7EA974B5-DDB2-AD37-E2C6-1F10A13815EE}"/>
              </a:ext>
            </a:extLst>
          </p:cNvPr>
          <p:cNvSpPr txBox="1"/>
          <p:nvPr/>
        </p:nvSpPr>
        <p:spPr>
          <a:xfrm>
            <a:off x="952585" y="1922171"/>
            <a:ext cx="1107996" cy="369332"/>
          </a:xfrm>
          <a:prstGeom prst="rect">
            <a:avLst/>
          </a:prstGeom>
          <a:noFill/>
        </p:spPr>
        <p:txBody>
          <a:bodyPr wrap="none" rtlCol="0">
            <a:spAutoFit/>
          </a:bodyPr>
          <a:lstStyle/>
          <a:p>
            <a:r>
              <a:rPr kumimoji="1" lang="ja-JP" altLang="en-US" dirty="0"/>
              <a:t>リターン</a:t>
            </a:r>
          </a:p>
        </p:txBody>
      </p:sp>
      <p:cxnSp>
        <p:nvCxnSpPr>
          <p:cNvPr id="19" name="直線コネクタ 18">
            <a:extLst>
              <a:ext uri="{FF2B5EF4-FFF2-40B4-BE49-F238E27FC236}">
                <a16:creationId xmlns:a16="http://schemas.microsoft.com/office/drawing/2014/main" id="{61595A78-32AC-0E00-4D5C-54F14D8A7A34}"/>
              </a:ext>
            </a:extLst>
          </p:cNvPr>
          <p:cNvCxnSpPr>
            <a:cxnSpLocks/>
          </p:cNvCxnSpPr>
          <p:nvPr/>
        </p:nvCxnSpPr>
        <p:spPr>
          <a:xfrm>
            <a:off x="3988526" y="2384828"/>
            <a:ext cx="4429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965F6C8-B5F1-4B6B-9D87-BCADFB199F40}"/>
              </a:ext>
            </a:extLst>
          </p:cNvPr>
          <p:cNvCxnSpPr>
            <a:cxnSpLocks/>
          </p:cNvCxnSpPr>
          <p:nvPr/>
        </p:nvCxnSpPr>
        <p:spPr>
          <a:xfrm>
            <a:off x="3995669" y="2713917"/>
            <a:ext cx="4429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989155D-E8F6-47A7-0AE7-C8E1B9CC53AD}"/>
              </a:ext>
            </a:extLst>
          </p:cNvPr>
          <p:cNvSpPr txBox="1"/>
          <p:nvPr/>
        </p:nvSpPr>
        <p:spPr>
          <a:xfrm>
            <a:off x="4451824" y="2230939"/>
            <a:ext cx="1261884" cy="307777"/>
          </a:xfrm>
          <a:prstGeom prst="rect">
            <a:avLst/>
          </a:prstGeom>
          <a:noFill/>
        </p:spPr>
        <p:txBody>
          <a:bodyPr wrap="none" rtlCol="0">
            <a:spAutoFit/>
          </a:bodyPr>
          <a:lstStyle/>
          <a:p>
            <a:r>
              <a:rPr lang="ja-JP" altLang="en-US" sz="1400" dirty="0"/>
              <a:t>ベンチマーク</a:t>
            </a:r>
            <a:endParaRPr kumimoji="1" lang="ja-JP" altLang="en-US" sz="1400" dirty="0"/>
          </a:p>
        </p:txBody>
      </p:sp>
      <p:sp>
        <p:nvSpPr>
          <p:cNvPr id="25" name="テキスト ボックス 24">
            <a:extLst>
              <a:ext uri="{FF2B5EF4-FFF2-40B4-BE49-F238E27FC236}">
                <a16:creationId xmlns:a16="http://schemas.microsoft.com/office/drawing/2014/main" id="{A6ABFAF1-F335-8AB7-8B3E-0CD6939F623F}"/>
              </a:ext>
            </a:extLst>
          </p:cNvPr>
          <p:cNvSpPr txBox="1"/>
          <p:nvPr/>
        </p:nvSpPr>
        <p:spPr>
          <a:xfrm>
            <a:off x="4502180" y="2560028"/>
            <a:ext cx="1441420" cy="307777"/>
          </a:xfrm>
          <a:prstGeom prst="rect">
            <a:avLst/>
          </a:prstGeom>
          <a:noFill/>
        </p:spPr>
        <p:txBody>
          <a:bodyPr wrap="none" rtlCol="0">
            <a:spAutoFit/>
          </a:bodyPr>
          <a:lstStyle/>
          <a:p>
            <a:r>
              <a:rPr kumimoji="1" lang="ja-JP" altLang="en-US" sz="1400" dirty="0"/>
              <a:t>ポートフォリオ</a:t>
            </a:r>
          </a:p>
        </p:txBody>
      </p:sp>
      <p:sp>
        <p:nvSpPr>
          <p:cNvPr id="28" name="矢印: 上下 27">
            <a:extLst>
              <a:ext uri="{FF2B5EF4-FFF2-40B4-BE49-F238E27FC236}">
                <a16:creationId xmlns:a16="http://schemas.microsoft.com/office/drawing/2014/main" id="{8C327F69-7526-B3B9-BE99-1B2EF2D70EC2}"/>
              </a:ext>
            </a:extLst>
          </p:cNvPr>
          <p:cNvSpPr/>
          <p:nvPr/>
        </p:nvSpPr>
        <p:spPr>
          <a:xfrm>
            <a:off x="6629400" y="3589019"/>
            <a:ext cx="228599" cy="1078553"/>
          </a:xfrm>
          <a:prstGeom prst="up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34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F1662-970D-C5F4-3447-71881B90C66A}"/>
              </a:ext>
            </a:extLst>
          </p:cNvPr>
          <p:cNvSpPr>
            <a:spLocks noGrp="1"/>
          </p:cNvSpPr>
          <p:nvPr>
            <p:ph type="title"/>
          </p:nvPr>
        </p:nvSpPr>
        <p:spPr>
          <a:xfrm>
            <a:off x="838200" y="196313"/>
            <a:ext cx="10515600" cy="802494"/>
          </a:xfrm>
        </p:spPr>
        <p:txBody>
          <a:bodyPr/>
          <a:lstStyle/>
          <a:p>
            <a:r>
              <a:rPr kumimoji="1" lang="ja-JP" altLang="en-US" dirty="0"/>
              <a:t>トラッキングエラーの定義</a:t>
            </a:r>
          </a:p>
        </p:txBody>
      </p:sp>
      <mc:AlternateContent xmlns:mc="http://schemas.openxmlformats.org/markup-compatibility/2006">
        <mc:Choice xmlns:a14="http://schemas.microsoft.com/office/drawing/2010/main" Requires="a14">
          <p:sp>
            <p:nvSpPr>
              <p:cNvPr id="4" name="四角形: 角を丸くする 3">
                <a:extLst>
                  <a:ext uri="{FF2B5EF4-FFF2-40B4-BE49-F238E27FC236}">
                    <a16:creationId xmlns:a16="http://schemas.microsoft.com/office/drawing/2014/main" id="{F6B88FD1-D1D2-D751-3949-7DB94BAD31DB}"/>
                  </a:ext>
                </a:extLst>
              </p:cNvPr>
              <p:cNvSpPr/>
              <p:nvPr/>
            </p:nvSpPr>
            <p:spPr>
              <a:xfrm>
                <a:off x="838198" y="998807"/>
                <a:ext cx="10515599" cy="914400"/>
              </a:xfrm>
              <a:prstGeom prst="roundRect">
                <a:avLst/>
              </a:prstGeom>
              <a:solidFill>
                <a:schemeClr val="bg1">
                  <a:lumMod val="8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ポートフォリオのリターンが</a:t>
                </a:r>
                <a:r>
                  <a:rPr kumimoji="1" lang="ja-JP" altLang="en-US">
                    <a:solidFill>
                      <a:schemeClr val="tx1"/>
                    </a:solidFill>
                  </a:rPr>
                  <a:t>ベンチマークリターン</a:t>
                </a:r>
                <a14:m>
                  <m:oMath xmlns:m="http://schemas.openxmlformats.org/officeDocument/2006/math">
                    <m:r>
                      <a:rPr lang="en-US" altLang="ja-JP" i="1" dirty="0">
                        <a:solidFill>
                          <a:schemeClr val="tx1"/>
                        </a:solidFill>
                        <a:latin typeface="Cambria Math" panose="02040503050406030204" pitchFamily="18" charset="0"/>
                      </a:rPr>
                      <m:t>±</m:t>
                    </m:r>
                  </m:oMath>
                </a14:m>
                <a:r>
                  <a:rPr kumimoji="1" lang="en-US" altLang="ja-JP" dirty="0">
                    <a:solidFill>
                      <a:schemeClr val="tx1"/>
                    </a:solidFill>
                  </a:rPr>
                  <a:t>TE</a:t>
                </a:r>
                <a:r>
                  <a:rPr lang="ja-JP" altLang="en-US" dirty="0">
                    <a:solidFill>
                      <a:schemeClr val="tx1"/>
                    </a:solidFill>
                  </a:rPr>
                  <a:t>の範囲に</a:t>
                </a:r>
                <a:r>
                  <a:rPr lang="en-US" altLang="ja-JP" dirty="0">
                    <a:solidFill>
                      <a:schemeClr val="tx1"/>
                    </a:solidFill>
                  </a:rPr>
                  <a:t>68%</a:t>
                </a:r>
                <a:r>
                  <a:rPr lang="ja-JP" altLang="en-US" dirty="0">
                    <a:solidFill>
                      <a:schemeClr val="tx1"/>
                    </a:solidFill>
                  </a:rPr>
                  <a:t>の確率で入る</a:t>
                </a:r>
                <a:endParaRPr lang="en-US" altLang="ja-JP" dirty="0">
                  <a:solidFill>
                    <a:schemeClr val="tx1"/>
                  </a:solidFill>
                </a:endParaRPr>
              </a:p>
              <a:p>
                <a:r>
                  <a:rPr kumimoji="1" lang="ja-JP" altLang="en-US" dirty="0">
                    <a:solidFill>
                      <a:schemeClr val="tx1"/>
                    </a:solidFill>
                  </a:rPr>
                  <a:t>（前提あり）</a:t>
                </a:r>
              </a:p>
            </p:txBody>
          </p:sp>
        </mc:Choice>
        <mc:Fallback>
          <p:sp>
            <p:nvSpPr>
              <p:cNvPr id="4" name="四角形: 角を丸くする 3">
                <a:extLst>
                  <a:ext uri="{FF2B5EF4-FFF2-40B4-BE49-F238E27FC236}">
                    <a16:creationId xmlns:a16="http://schemas.microsoft.com/office/drawing/2014/main" id="{F6B88FD1-D1D2-D751-3949-7DB94BAD31DB}"/>
                  </a:ext>
                </a:extLst>
              </p:cNvPr>
              <p:cNvSpPr>
                <a:spLocks noRot="1" noChangeAspect="1" noMove="1" noResize="1" noEditPoints="1" noAdjustHandles="1" noChangeArrowheads="1" noChangeShapeType="1" noTextEdit="1"/>
              </p:cNvSpPr>
              <p:nvPr/>
            </p:nvSpPr>
            <p:spPr>
              <a:xfrm>
                <a:off x="838198" y="998807"/>
                <a:ext cx="10515599" cy="914400"/>
              </a:xfrm>
              <a:prstGeom prst="roundRect">
                <a:avLst/>
              </a:prstGeom>
              <a:blipFill>
                <a:blip r:embed="rId2"/>
                <a:stretch>
                  <a:fillRect/>
                </a:stretch>
              </a:blipFill>
              <a:ln w="28575">
                <a:solidFill>
                  <a:schemeClr val="tx1">
                    <a:lumMod val="95000"/>
                    <a:lumOff val="5000"/>
                  </a:schemeClr>
                </a:solidFill>
              </a:ln>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B6B1E6DD-0AE4-069E-C011-959DCE20ABFE}"/>
              </a:ext>
            </a:extLst>
          </p:cNvPr>
          <p:cNvCxnSpPr>
            <a:cxnSpLocks/>
          </p:cNvCxnSpPr>
          <p:nvPr/>
        </p:nvCxnSpPr>
        <p:spPr>
          <a:xfrm flipV="1">
            <a:off x="1511085" y="2270502"/>
            <a:ext cx="0" cy="397531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7F1B8075-9FA2-D886-25F6-960BE287F7B6}"/>
              </a:ext>
            </a:extLst>
          </p:cNvPr>
          <p:cNvCxnSpPr>
            <a:cxnSpLocks/>
            <a:endCxn id="16" idx="1"/>
          </p:cNvCxnSpPr>
          <p:nvPr/>
        </p:nvCxnSpPr>
        <p:spPr>
          <a:xfrm flipV="1">
            <a:off x="776982" y="4201361"/>
            <a:ext cx="10314870" cy="39491"/>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7BD6B10-25CD-3FB0-3160-307F2EEA256D}"/>
              </a:ext>
            </a:extLst>
          </p:cNvPr>
          <p:cNvSpPr txBox="1"/>
          <p:nvPr/>
        </p:nvSpPr>
        <p:spPr>
          <a:xfrm>
            <a:off x="11091852" y="4016695"/>
            <a:ext cx="646331" cy="369332"/>
          </a:xfrm>
          <a:prstGeom prst="rect">
            <a:avLst/>
          </a:prstGeom>
          <a:noFill/>
        </p:spPr>
        <p:txBody>
          <a:bodyPr wrap="none" rtlCol="0">
            <a:spAutoFit/>
          </a:bodyPr>
          <a:lstStyle/>
          <a:p>
            <a:r>
              <a:rPr kumimoji="1" lang="ja-JP" altLang="en-US" dirty="0"/>
              <a:t>時間</a:t>
            </a:r>
          </a:p>
        </p:txBody>
      </p:sp>
      <p:sp>
        <p:nvSpPr>
          <p:cNvPr id="17" name="テキスト ボックス 16">
            <a:extLst>
              <a:ext uri="{FF2B5EF4-FFF2-40B4-BE49-F238E27FC236}">
                <a16:creationId xmlns:a16="http://schemas.microsoft.com/office/drawing/2014/main" id="{7EA974B5-DDB2-AD37-E2C6-1F10A13815EE}"/>
              </a:ext>
            </a:extLst>
          </p:cNvPr>
          <p:cNvSpPr txBox="1"/>
          <p:nvPr/>
        </p:nvSpPr>
        <p:spPr>
          <a:xfrm>
            <a:off x="838195" y="1913207"/>
            <a:ext cx="1107996" cy="369332"/>
          </a:xfrm>
          <a:prstGeom prst="rect">
            <a:avLst/>
          </a:prstGeom>
          <a:noFill/>
        </p:spPr>
        <p:txBody>
          <a:bodyPr wrap="none" rtlCol="0">
            <a:spAutoFit/>
          </a:bodyPr>
          <a:lstStyle/>
          <a:p>
            <a:r>
              <a:rPr kumimoji="1" lang="ja-JP" altLang="en-US" dirty="0"/>
              <a:t>リターン</a:t>
            </a:r>
          </a:p>
        </p:txBody>
      </p:sp>
      <p:sp>
        <p:nvSpPr>
          <p:cNvPr id="3" name="フリーフォーム: 図形 2">
            <a:extLst>
              <a:ext uri="{FF2B5EF4-FFF2-40B4-BE49-F238E27FC236}">
                <a16:creationId xmlns:a16="http://schemas.microsoft.com/office/drawing/2014/main" id="{932FEC4D-0070-9029-E3EE-AAAD233380C8}"/>
              </a:ext>
            </a:extLst>
          </p:cNvPr>
          <p:cNvSpPr/>
          <p:nvPr/>
        </p:nvSpPr>
        <p:spPr>
          <a:xfrm>
            <a:off x="1511086" y="2633916"/>
            <a:ext cx="5986993" cy="3062243"/>
          </a:xfrm>
          <a:custGeom>
            <a:avLst/>
            <a:gdLst>
              <a:gd name="connsiteX0" fmla="*/ 0 w 6088380"/>
              <a:gd name="connsiteY0" fmla="*/ 746760 h 1688039"/>
              <a:gd name="connsiteX1" fmla="*/ 1005840 w 6088380"/>
              <a:gd name="connsiteY1" fmla="*/ 1386840 h 1688039"/>
              <a:gd name="connsiteX2" fmla="*/ 2164080 w 6088380"/>
              <a:gd name="connsiteY2" fmla="*/ 815340 h 1688039"/>
              <a:gd name="connsiteX3" fmla="*/ 3131820 w 6088380"/>
              <a:gd name="connsiteY3" fmla="*/ 480060 h 1688039"/>
              <a:gd name="connsiteX4" fmla="*/ 4747260 w 6088380"/>
              <a:gd name="connsiteY4" fmla="*/ 1684020 h 1688039"/>
              <a:gd name="connsiteX5" fmla="*/ 6088380 w 6088380"/>
              <a:gd name="connsiteY5" fmla="*/ 0 h 168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8380" h="1688039">
                <a:moveTo>
                  <a:pt x="0" y="746760"/>
                </a:moveTo>
                <a:cubicBezTo>
                  <a:pt x="322580" y="1061085"/>
                  <a:pt x="645160" y="1375410"/>
                  <a:pt x="1005840" y="1386840"/>
                </a:cubicBezTo>
                <a:cubicBezTo>
                  <a:pt x="1366520" y="1398270"/>
                  <a:pt x="1809750" y="966470"/>
                  <a:pt x="2164080" y="815340"/>
                </a:cubicBezTo>
                <a:cubicBezTo>
                  <a:pt x="2518410" y="664210"/>
                  <a:pt x="2701290" y="335280"/>
                  <a:pt x="3131820" y="480060"/>
                </a:cubicBezTo>
                <a:cubicBezTo>
                  <a:pt x="3562350" y="624840"/>
                  <a:pt x="4254500" y="1764030"/>
                  <a:pt x="4747260" y="1684020"/>
                </a:cubicBezTo>
                <a:cubicBezTo>
                  <a:pt x="5240020" y="1604010"/>
                  <a:pt x="5664200" y="802005"/>
                  <a:pt x="6088380"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EE73233A-C6BF-0792-FC08-8ADC7F6244D8}"/>
              </a:ext>
            </a:extLst>
          </p:cNvPr>
          <p:cNvCxnSpPr>
            <a:cxnSpLocks/>
          </p:cNvCxnSpPr>
          <p:nvPr/>
        </p:nvCxnSpPr>
        <p:spPr>
          <a:xfrm>
            <a:off x="1511085" y="3598986"/>
            <a:ext cx="6619455" cy="0"/>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EFEB5D2-E117-8D00-398B-93C8FB736075}"/>
              </a:ext>
            </a:extLst>
          </p:cNvPr>
          <p:cNvCxnSpPr>
            <a:cxnSpLocks/>
          </p:cNvCxnSpPr>
          <p:nvPr/>
        </p:nvCxnSpPr>
        <p:spPr>
          <a:xfrm>
            <a:off x="1511085" y="4768418"/>
            <a:ext cx="6619455" cy="0"/>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A4EDDED-8429-8F60-9CF1-8E58C4645C86}"/>
              </a:ext>
            </a:extLst>
          </p:cNvPr>
          <p:cNvCxnSpPr>
            <a:cxnSpLocks/>
          </p:cNvCxnSpPr>
          <p:nvPr/>
        </p:nvCxnSpPr>
        <p:spPr>
          <a:xfrm>
            <a:off x="1511086" y="3069653"/>
            <a:ext cx="7671015" cy="4649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21AC765-5688-61BF-E689-38C535D6EE45}"/>
              </a:ext>
            </a:extLst>
          </p:cNvPr>
          <p:cNvCxnSpPr>
            <a:cxnSpLocks/>
          </p:cNvCxnSpPr>
          <p:nvPr/>
        </p:nvCxnSpPr>
        <p:spPr>
          <a:xfrm>
            <a:off x="1511085" y="5278958"/>
            <a:ext cx="7522427"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4275AF8-D547-4019-8DF6-B6DA79864714}"/>
              </a:ext>
            </a:extLst>
          </p:cNvPr>
          <p:cNvCxnSpPr>
            <a:cxnSpLocks/>
          </p:cNvCxnSpPr>
          <p:nvPr/>
        </p:nvCxnSpPr>
        <p:spPr>
          <a:xfrm>
            <a:off x="1511085" y="2600766"/>
            <a:ext cx="8448255"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4C78704-AAB5-39F0-BA5B-AB6D84948DD3}"/>
              </a:ext>
            </a:extLst>
          </p:cNvPr>
          <p:cNvCxnSpPr>
            <a:cxnSpLocks/>
          </p:cNvCxnSpPr>
          <p:nvPr/>
        </p:nvCxnSpPr>
        <p:spPr>
          <a:xfrm>
            <a:off x="1511085" y="5797118"/>
            <a:ext cx="8509215"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1" name="矢印: 左右 30">
            <a:extLst>
              <a:ext uri="{FF2B5EF4-FFF2-40B4-BE49-F238E27FC236}">
                <a16:creationId xmlns:a16="http://schemas.microsoft.com/office/drawing/2014/main" id="{54C2E2DC-6732-B5E0-DE9A-FDCF6FEE782C}"/>
              </a:ext>
            </a:extLst>
          </p:cNvPr>
          <p:cNvSpPr/>
          <p:nvPr/>
        </p:nvSpPr>
        <p:spPr>
          <a:xfrm rot="5400000">
            <a:off x="7003414" y="4052773"/>
            <a:ext cx="1134118" cy="2971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左右 31">
            <a:extLst>
              <a:ext uri="{FF2B5EF4-FFF2-40B4-BE49-F238E27FC236}">
                <a16:creationId xmlns:a16="http://schemas.microsoft.com/office/drawing/2014/main" id="{88E29EEB-DE1A-A240-7098-3CDDFBEE65D8}"/>
              </a:ext>
            </a:extLst>
          </p:cNvPr>
          <p:cNvSpPr/>
          <p:nvPr/>
        </p:nvSpPr>
        <p:spPr>
          <a:xfrm rot="5400000">
            <a:off x="7575274" y="4070577"/>
            <a:ext cx="2154916" cy="2971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左右 37">
            <a:extLst>
              <a:ext uri="{FF2B5EF4-FFF2-40B4-BE49-F238E27FC236}">
                <a16:creationId xmlns:a16="http://schemas.microsoft.com/office/drawing/2014/main" id="{10835DCA-7253-767E-F344-1F59542D9488}"/>
              </a:ext>
            </a:extLst>
          </p:cNvPr>
          <p:cNvSpPr/>
          <p:nvPr/>
        </p:nvSpPr>
        <p:spPr>
          <a:xfrm rot="5400000">
            <a:off x="8170686" y="4070577"/>
            <a:ext cx="3155906" cy="2971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0" name="正方形/長方形 39">
                <a:extLst>
                  <a:ext uri="{FF2B5EF4-FFF2-40B4-BE49-F238E27FC236}">
                    <a16:creationId xmlns:a16="http://schemas.microsoft.com/office/drawing/2014/main" id="{C7049C20-3297-97E4-CF94-5BC9ADA74277}"/>
                  </a:ext>
                </a:extLst>
              </p:cNvPr>
              <p:cNvSpPr/>
              <p:nvPr/>
            </p:nvSpPr>
            <p:spPr>
              <a:xfrm>
                <a:off x="7690283" y="3905732"/>
                <a:ext cx="696326" cy="6268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sz="1600" i="1" smtClean="0">
                        <a:solidFill>
                          <a:schemeClr val="tx1"/>
                        </a:solidFill>
                        <a:latin typeface="Cambria Math" panose="02040503050406030204" pitchFamily="18" charset="0"/>
                      </a:rPr>
                      <m:t>±</m:t>
                    </m:r>
                  </m:oMath>
                </a14:m>
                <a:r>
                  <a:rPr kumimoji="1" lang="en-US" altLang="ja-JP" sz="1600" dirty="0">
                    <a:solidFill>
                      <a:schemeClr val="tx1"/>
                    </a:solidFill>
                  </a:rPr>
                  <a:t>TE</a:t>
                </a:r>
              </a:p>
              <a:p>
                <a:pPr algn="ctr"/>
                <a:r>
                  <a:rPr kumimoji="1" lang="en-US" altLang="ja-JP" sz="1600" dirty="0">
                    <a:solidFill>
                      <a:schemeClr val="tx1"/>
                    </a:solidFill>
                  </a:rPr>
                  <a:t>68%</a:t>
                </a:r>
                <a:endParaRPr kumimoji="1" lang="ja-JP" altLang="en-US" sz="1600" dirty="0"/>
              </a:p>
            </p:txBody>
          </p:sp>
        </mc:Choice>
        <mc:Fallback>
          <p:sp>
            <p:nvSpPr>
              <p:cNvPr id="40" name="正方形/長方形 39">
                <a:extLst>
                  <a:ext uri="{FF2B5EF4-FFF2-40B4-BE49-F238E27FC236}">
                    <a16:creationId xmlns:a16="http://schemas.microsoft.com/office/drawing/2014/main" id="{C7049C20-3297-97E4-CF94-5BC9ADA74277}"/>
                  </a:ext>
                </a:extLst>
              </p:cNvPr>
              <p:cNvSpPr>
                <a:spLocks noRot="1" noChangeAspect="1" noMove="1" noResize="1" noEditPoints="1" noAdjustHandles="1" noChangeArrowheads="1" noChangeShapeType="1" noTextEdit="1"/>
              </p:cNvSpPr>
              <p:nvPr/>
            </p:nvSpPr>
            <p:spPr>
              <a:xfrm>
                <a:off x="7690283" y="3905732"/>
                <a:ext cx="696326" cy="626864"/>
              </a:xfrm>
              <a:prstGeom prst="rect">
                <a:avLst/>
              </a:prstGeom>
              <a:blipFill>
                <a:blip r:embed="rId3"/>
                <a:stretch>
                  <a:fillRect b="-761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正方形/長方形 40">
                <a:extLst>
                  <a:ext uri="{FF2B5EF4-FFF2-40B4-BE49-F238E27FC236}">
                    <a16:creationId xmlns:a16="http://schemas.microsoft.com/office/drawing/2014/main" id="{F8797652-FDB5-8B23-4546-2A4A04AB79CA}"/>
                  </a:ext>
                </a:extLst>
              </p:cNvPr>
              <p:cNvSpPr/>
              <p:nvPr/>
            </p:nvSpPr>
            <p:spPr>
              <a:xfrm>
                <a:off x="8799969" y="3905732"/>
                <a:ext cx="800082" cy="62686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2</m:t>
                    </m:r>
                  </m:oMath>
                </a14:m>
                <a:r>
                  <a:rPr kumimoji="1" lang="en-US" altLang="ja-JP" dirty="0">
                    <a:solidFill>
                      <a:schemeClr val="tx1"/>
                    </a:solidFill>
                  </a:rPr>
                  <a:t>TE</a:t>
                </a:r>
              </a:p>
              <a:p>
                <a:pPr algn="ctr"/>
                <a:r>
                  <a:rPr kumimoji="1" lang="en-US" altLang="ja-JP" dirty="0">
                    <a:solidFill>
                      <a:schemeClr val="tx1"/>
                    </a:solidFill>
                  </a:rPr>
                  <a:t>95%</a:t>
                </a:r>
                <a:endParaRPr kumimoji="1" lang="ja-JP" altLang="en-US" dirty="0">
                  <a:solidFill>
                    <a:schemeClr val="tx1"/>
                  </a:solidFill>
                </a:endParaRPr>
              </a:p>
            </p:txBody>
          </p:sp>
        </mc:Choice>
        <mc:Fallback>
          <p:sp>
            <p:nvSpPr>
              <p:cNvPr id="41" name="正方形/長方形 40">
                <a:extLst>
                  <a:ext uri="{FF2B5EF4-FFF2-40B4-BE49-F238E27FC236}">
                    <a16:creationId xmlns:a16="http://schemas.microsoft.com/office/drawing/2014/main" id="{F8797652-FDB5-8B23-4546-2A4A04AB79CA}"/>
                  </a:ext>
                </a:extLst>
              </p:cNvPr>
              <p:cNvSpPr>
                <a:spLocks noRot="1" noChangeAspect="1" noMove="1" noResize="1" noEditPoints="1" noAdjustHandles="1" noChangeArrowheads="1" noChangeShapeType="1" noTextEdit="1"/>
              </p:cNvSpPr>
              <p:nvPr/>
            </p:nvSpPr>
            <p:spPr>
              <a:xfrm>
                <a:off x="8799969" y="3905732"/>
                <a:ext cx="800082" cy="626866"/>
              </a:xfrm>
              <a:prstGeom prst="rect">
                <a:avLst/>
              </a:prstGeom>
              <a:blipFill>
                <a:blip r:embed="rId4"/>
                <a:stretch>
                  <a:fillRect t="-4762" r="-3759" b="-152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正方形/長方形 41">
                <a:extLst>
                  <a:ext uri="{FF2B5EF4-FFF2-40B4-BE49-F238E27FC236}">
                    <a16:creationId xmlns:a16="http://schemas.microsoft.com/office/drawing/2014/main" id="{4FC195DD-C48B-340F-70C1-723DEB6981F4}"/>
                  </a:ext>
                </a:extLst>
              </p:cNvPr>
              <p:cNvSpPr/>
              <p:nvPr/>
            </p:nvSpPr>
            <p:spPr>
              <a:xfrm>
                <a:off x="9915136" y="3927420"/>
                <a:ext cx="879540" cy="62686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ja-JP"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3</m:t>
                    </m:r>
                  </m:oMath>
                </a14:m>
                <a:r>
                  <a:rPr kumimoji="1" lang="en-US" altLang="ja-JP" dirty="0">
                    <a:solidFill>
                      <a:schemeClr val="tx1"/>
                    </a:solidFill>
                  </a:rPr>
                  <a:t>TE</a:t>
                </a:r>
              </a:p>
              <a:p>
                <a:pPr algn="ctr"/>
                <a:r>
                  <a:rPr kumimoji="1" lang="en-US" altLang="ja-JP" dirty="0">
                    <a:solidFill>
                      <a:schemeClr val="tx1"/>
                    </a:solidFill>
                  </a:rPr>
                  <a:t>99.7%</a:t>
                </a:r>
                <a:endParaRPr kumimoji="1" lang="ja-JP" altLang="en-US" dirty="0">
                  <a:solidFill>
                    <a:schemeClr val="tx1"/>
                  </a:solidFill>
                </a:endParaRPr>
              </a:p>
            </p:txBody>
          </p:sp>
        </mc:Choice>
        <mc:Fallback>
          <p:sp>
            <p:nvSpPr>
              <p:cNvPr id="42" name="正方形/長方形 41">
                <a:extLst>
                  <a:ext uri="{FF2B5EF4-FFF2-40B4-BE49-F238E27FC236}">
                    <a16:creationId xmlns:a16="http://schemas.microsoft.com/office/drawing/2014/main" id="{4FC195DD-C48B-340F-70C1-723DEB6981F4}"/>
                  </a:ext>
                </a:extLst>
              </p:cNvPr>
              <p:cNvSpPr>
                <a:spLocks noRot="1" noChangeAspect="1" noMove="1" noResize="1" noEditPoints="1" noAdjustHandles="1" noChangeArrowheads="1" noChangeShapeType="1" noTextEdit="1"/>
              </p:cNvSpPr>
              <p:nvPr/>
            </p:nvSpPr>
            <p:spPr>
              <a:xfrm>
                <a:off x="9915136" y="3927420"/>
                <a:ext cx="879540" cy="626863"/>
              </a:xfrm>
              <a:prstGeom prst="rect">
                <a:avLst/>
              </a:prstGeom>
              <a:blipFill>
                <a:blip r:embed="rId5"/>
                <a:stretch>
                  <a:fillRect l="-1361" t="-3810" r="-680" b="-15238"/>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48AABD9A-6A85-0F1C-4CFA-0463F852DB79}"/>
              </a:ext>
            </a:extLst>
          </p:cNvPr>
          <p:cNvSpPr txBox="1"/>
          <p:nvPr/>
        </p:nvSpPr>
        <p:spPr>
          <a:xfrm>
            <a:off x="3273780" y="2013566"/>
            <a:ext cx="5854035" cy="369332"/>
          </a:xfrm>
          <a:prstGeom prst="rect">
            <a:avLst/>
          </a:prstGeom>
          <a:noFill/>
        </p:spPr>
        <p:txBody>
          <a:bodyPr wrap="square" rtlCol="0">
            <a:spAutoFit/>
          </a:bodyPr>
          <a:lstStyle/>
          <a:p>
            <a:r>
              <a:rPr kumimoji="1" lang="ja-JP" altLang="en-US" b="1" u="sng" dirty="0"/>
              <a:t>ポートフォリオ</a:t>
            </a:r>
            <a:r>
              <a:rPr lang="ja-JP" altLang="en-US" b="1" u="sng" dirty="0"/>
              <a:t>リターン とベンチマークリターンの差</a:t>
            </a:r>
            <a:endParaRPr kumimoji="1" lang="ja-JP" altLang="en-US" b="1" u="sng" dirty="0"/>
          </a:p>
        </p:txBody>
      </p:sp>
      <p:sp>
        <p:nvSpPr>
          <p:cNvPr id="6" name="テキスト ボックス 5">
            <a:extLst>
              <a:ext uri="{FF2B5EF4-FFF2-40B4-BE49-F238E27FC236}">
                <a16:creationId xmlns:a16="http://schemas.microsoft.com/office/drawing/2014/main" id="{413DCCF1-820B-E56D-3A3A-BA4ED405215D}"/>
              </a:ext>
            </a:extLst>
          </p:cNvPr>
          <p:cNvSpPr txBox="1"/>
          <p:nvPr/>
        </p:nvSpPr>
        <p:spPr>
          <a:xfrm>
            <a:off x="999775" y="3414320"/>
            <a:ext cx="473206" cy="369332"/>
          </a:xfrm>
          <a:prstGeom prst="rect">
            <a:avLst/>
          </a:prstGeom>
          <a:noFill/>
        </p:spPr>
        <p:txBody>
          <a:bodyPr wrap="none" rtlCol="0">
            <a:spAutoFit/>
          </a:bodyPr>
          <a:lstStyle/>
          <a:p>
            <a:r>
              <a:rPr kumimoji="1" lang="en-US" altLang="ja-JP"/>
              <a:t>TE</a:t>
            </a:r>
            <a:endParaRPr kumimoji="1" lang="ja-JP" altLang="en-US"/>
          </a:p>
        </p:txBody>
      </p:sp>
      <p:sp>
        <p:nvSpPr>
          <p:cNvPr id="9" name="テキスト ボックス 8">
            <a:extLst>
              <a:ext uri="{FF2B5EF4-FFF2-40B4-BE49-F238E27FC236}">
                <a16:creationId xmlns:a16="http://schemas.microsoft.com/office/drawing/2014/main" id="{25547F2A-399A-3683-0423-078B99414F17}"/>
              </a:ext>
            </a:extLst>
          </p:cNvPr>
          <p:cNvSpPr txBox="1"/>
          <p:nvPr/>
        </p:nvSpPr>
        <p:spPr>
          <a:xfrm>
            <a:off x="884510" y="2904643"/>
            <a:ext cx="601447" cy="369332"/>
          </a:xfrm>
          <a:prstGeom prst="rect">
            <a:avLst/>
          </a:prstGeom>
          <a:noFill/>
        </p:spPr>
        <p:txBody>
          <a:bodyPr wrap="none" rtlCol="0">
            <a:spAutoFit/>
          </a:bodyPr>
          <a:lstStyle/>
          <a:p>
            <a:r>
              <a:rPr kumimoji="1" lang="en-US" altLang="ja-JP"/>
              <a:t>2TE</a:t>
            </a:r>
            <a:endParaRPr kumimoji="1" lang="ja-JP" altLang="en-US"/>
          </a:p>
        </p:txBody>
      </p:sp>
      <p:sp>
        <p:nvSpPr>
          <p:cNvPr id="10" name="テキスト ボックス 9">
            <a:extLst>
              <a:ext uri="{FF2B5EF4-FFF2-40B4-BE49-F238E27FC236}">
                <a16:creationId xmlns:a16="http://schemas.microsoft.com/office/drawing/2014/main" id="{22B6A270-29BD-AE1E-A314-0C38DB60034A}"/>
              </a:ext>
            </a:extLst>
          </p:cNvPr>
          <p:cNvSpPr txBox="1"/>
          <p:nvPr/>
        </p:nvSpPr>
        <p:spPr>
          <a:xfrm>
            <a:off x="883867" y="2456194"/>
            <a:ext cx="601447" cy="369332"/>
          </a:xfrm>
          <a:prstGeom prst="rect">
            <a:avLst/>
          </a:prstGeom>
          <a:noFill/>
        </p:spPr>
        <p:txBody>
          <a:bodyPr wrap="none" rtlCol="0">
            <a:spAutoFit/>
          </a:bodyPr>
          <a:lstStyle/>
          <a:p>
            <a:r>
              <a:rPr kumimoji="1" lang="en-US" altLang="ja-JP"/>
              <a:t>3TE</a:t>
            </a:r>
            <a:endParaRPr kumimoji="1" lang="ja-JP" altLang="en-US"/>
          </a:p>
        </p:txBody>
      </p:sp>
      <p:sp>
        <p:nvSpPr>
          <p:cNvPr id="12" name="テキスト ボックス 11">
            <a:extLst>
              <a:ext uri="{FF2B5EF4-FFF2-40B4-BE49-F238E27FC236}">
                <a16:creationId xmlns:a16="http://schemas.microsoft.com/office/drawing/2014/main" id="{C9CC85D2-E5B8-DBE5-26C3-5A9F9F8A9880}"/>
              </a:ext>
            </a:extLst>
          </p:cNvPr>
          <p:cNvSpPr txBox="1"/>
          <p:nvPr/>
        </p:nvSpPr>
        <p:spPr>
          <a:xfrm>
            <a:off x="896783" y="4608707"/>
            <a:ext cx="574196" cy="369332"/>
          </a:xfrm>
          <a:prstGeom prst="rect">
            <a:avLst/>
          </a:prstGeom>
          <a:noFill/>
        </p:spPr>
        <p:txBody>
          <a:bodyPr wrap="none" rtlCol="0">
            <a:spAutoFit/>
          </a:bodyPr>
          <a:lstStyle/>
          <a:p>
            <a:r>
              <a:rPr kumimoji="1" lang="en-US" altLang="ja-JP"/>
              <a:t>-TE</a:t>
            </a:r>
            <a:endParaRPr kumimoji="1" lang="ja-JP" altLang="en-US"/>
          </a:p>
        </p:txBody>
      </p:sp>
      <p:sp>
        <p:nvSpPr>
          <p:cNvPr id="13" name="テキスト ボックス 12">
            <a:extLst>
              <a:ext uri="{FF2B5EF4-FFF2-40B4-BE49-F238E27FC236}">
                <a16:creationId xmlns:a16="http://schemas.microsoft.com/office/drawing/2014/main" id="{2D6024AE-295F-44B4-427F-690218F791BA}"/>
              </a:ext>
            </a:extLst>
          </p:cNvPr>
          <p:cNvSpPr txBox="1"/>
          <p:nvPr/>
        </p:nvSpPr>
        <p:spPr>
          <a:xfrm>
            <a:off x="792816" y="5094878"/>
            <a:ext cx="702436" cy="369332"/>
          </a:xfrm>
          <a:prstGeom prst="rect">
            <a:avLst/>
          </a:prstGeom>
          <a:noFill/>
        </p:spPr>
        <p:txBody>
          <a:bodyPr wrap="none" rtlCol="0">
            <a:spAutoFit/>
          </a:bodyPr>
          <a:lstStyle/>
          <a:p>
            <a:r>
              <a:rPr kumimoji="1" lang="en-US" altLang="ja-JP"/>
              <a:t>-2TE</a:t>
            </a:r>
            <a:endParaRPr kumimoji="1" lang="ja-JP" altLang="en-US"/>
          </a:p>
        </p:txBody>
      </p:sp>
      <p:sp>
        <p:nvSpPr>
          <p:cNvPr id="14" name="テキスト ボックス 13">
            <a:extLst>
              <a:ext uri="{FF2B5EF4-FFF2-40B4-BE49-F238E27FC236}">
                <a16:creationId xmlns:a16="http://schemas.microsoft.com/office/drawing/2014/main" id="{A38114DE-5EC2-D437-E5E5-4F872492F5B5}"/>
              </a:ext>
            </a:extLst>
          </p:cNvPr>
          <p:cNvSpPr txBox="1"/>
          <p:nvPr/>
        </p:nvSpPr>
        <p:spPr>
          <a:xfrm>
            <a:off x="776982" y="5623631"/>
            <a:ext cx="702436" cy="369332"/>
          </a:xfrm>
          <a:prstGeom prst="rect">
            <a:avLst/>
          </a:prstGeom>
          <a:noFill/>
        </p:spPr>
        <p:txBody>
          <a:bodyPr wrap="square" rtlCol="0">
            <a:spAutoFit/>
          </a:bodyPr>
          <a:lstStyle/>
          <a:p>
            <a:r>
              <a:rPr kumimoji="1" lang="en-US" altLang="ja-JP"/>
              <a:t>-3TE</a:t>
            </a:r>
            <a:endParaRPr kumimoji="1" lang="ja-JP" altLang="en-US"/>
          </a:p>
        </p:txBody>
      </p:sp>
    </p:spTree>
    <p:extLst>
      <p:ext uri="{BB962C8B-B14F-4D97-AF65-F5344CB8AC3E}">
        <p14:creationId xmlns:p14="http://schemas.microsoft.com/office/powerpoint/2010/main" val="260393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A37EE-92DD-3FF2-5F0D-8F4D6510EA84}"/>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207F164C-3F0C-31F6-19E3-C22464ACBB49}"/>
              </a:ext>
            </a:extLst>
          </p:cNvPr>
          <p:cNvSpPr>
            <a:spLocks noGrp="1"/>
          </p:cNvSpPr>
          <p:nvPr>
            <p:ph idx="1"/>
          </p:nvPr>
        </p:nvSpPr>
        <p:spPr/>
        <p:txBody>
          <a:bodyPr/>
          <a:lstStyle/>
          <a:p>
            <a:pPr marL="0" indent="0">
              <a:buNone/>
            </a:pPr>
            <a:r>
              <a:rPr kumimoji="1" lang="en-US" altLang="ja-JP"/>
              <a:t>[1]</a:t>
            </a:r>
            <a:r>
              <a:rPr kumimoji="1" lang="ja-JP" altLang="en-US"/>
              <a:t>トラッキングエラーとは</a:t>
            </a:r>
            <a:endParaRPr kumimoji="1" lang="en-US" altLang="ja-JP"/>
          </a:p>
          <a:p>
            <a:pPr marL="0" indent="0">
              <a:buNone/>
            </a:pPr>
            <a:r>
              <a:rPr lang="en-US" altLang="ja-JP"/>
              <a:t>	-</a:t>
            </a:r>
            <a:r>
              <a:rPr lang="ja-JP" altLang="en-US"/>
              <a:t>トラッキングエラーの定義</a:t>
            </a:r>
            <a:endParaRPr lang="en-US" altLang="ja-JP"/>
          </a:p>
          <a:p>
            <a:pPr marL="0" indent="0">
              <a:buNone/>
            </a:pPr>
            <a:r>
              <a:rPr kumimoji="1" lang="en-US" altLang="ja-JP"/>
              <a:t>	</a:t>
            </a:r>
            <a:r>
              <a:rPr kumimoji="1" lang="en-US" altLang="ja-JP">
                <a:solidFill>
                  <a:srgbClr val="FF0000"/>
                </a:solidFill>
              </a:rPr>
              <a:t>-</a:t>
            </a:r>
            <a:r>
              <a:rPr kumimoji="1" lang="ja-JP" altLang="en-US">
                <a:solidFill>
                  <a:srgbClr val="FF0000"/>
                </a:solidFill>
              </a:rPr>
              <a:t>トラッキングエラーの種類</a:t>
            </a:r>
            <a:endParaRPr kumimoji="1" lang="en-US" altLang="ja-JP">
              <a:solidFill>
                <a:srgbClr val="FF0000"/>
              </a:solidFill>
            </a:endParaRPr>
          </a:p>
          <a:p>
            <a:pPr marL="0" indent="0">
              <a:buNone/>
            </a:pPr>
            <a:endParaRPr kumimoji="1" lang="en-US" altLang="ja-JP"/>
          </a:p>
          <a:p>
            <a:pPr marL="0" indent="0">
              <a:buNone/>
            </a:pPr>
            <a:r>
              <a:rPr kumimoji="1" lang="en-US" altLang="ja-JP"/>
              <a:t>[2]</a:t>
            </a:r>
            <a:r>
              <a:rPr kumimoji="1" lang="ja-JP" altLang="en-US"/>
              <a:t>リス管の業務</a:t>
            </a:r>
            <a:endParaRPr kumimoji="1" lang="en-US" altLang="ja-JP"/>
          </a:p>
          <a:p>
            <a:pPr marL="0" indent="0">
              <a:buNone/>
            </a:pPr>
            <a:endParaRPr lang="en-US" altLang="ja-JP"/>
          </a:p>
          <a:p>
            <a:pPr marL="0" indent="0">
              <a:buNone/>
            </a:pPr>
            <a:r>
              <a:rPr kumimoji="1" lang="en-US" altLang="ja-JP"/>
              <a:t>[3]</a:t>
            </a:r>
            <a:r>
              <a:rPr kumimoji="1" lang="ja-JP" altLang="en-US"/>
              <a:t>アラジン計測への移行</a:t>
            </a:r>
            <a:endParaRPr kumimoji="1" lang="en-US" altLang="ja-JP"/>
          </a:p>
          <a:p>
            <a:pPr marL="0" indent="0">
              <a:buNone/>
            </a:pPr>
            <a:endParaRPr kumimoji="1" lang="ja-JP" altLang="en-US"/>
          </a:p>
        </p:txBody>
      </p:sp>
    </p:spTree>
    <p:extLst>
      <p:ext uri="{BB962C8B-B14F-4D97-AF65-F5344CB8AC3E}">
        <p14:creationId xmlns:p14="http://schemas.microsoft.com/office/powerpoint/2010/main" val="167192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F1662-970D-C5F4-3447-71881B90C66A}"/>
              </a:ext>
            </a:extLst>
          </p:cNvPr>
          <p:cNvSpPr>
            <a:spLocks noGrp="1"/>
          </p:cNvSpPr>
          <p:nvPr>
            <p:ph type="title"/>
          </p:nvPr>
        </p:nvSpPr>
        <p:spPr>
          <a:xfrm>
            <a:off x="838200" y="196313"/>
            <a:ext cx="10515600" cy="802494"/>
          </a:xfrm>
        </p:spPr>
        <p:txBody>
          <a:bodyPr/>
          <a:lstStyle/>
          <a:p>
            <a:r>
              <a:rPr kumimoji="1" lang="ja-JP" altLang="en-US"/>
              <a:t>トラッキングエラーの種類（実績</a:t>
            </a:r>
            <a:r>
              <a:rPr kumimoji="1" lang="en-US" altLang="ja-JP"/>
              <a:t>TE</a:t>
            </a:r>
            <a:r>
              <a:rPr kumimoji="1" lang="ja-JP" altLang="en-US"/>
              <a:t>）</a:t>
            </a:r>
          </a:p>
        </p:txBody>
      </p:sp>
      <p:sp>
        <p:nvSpPr>
          <p:cNvPr id="4" name="四角形: 角を丸くする 3">
            <a:extLst>
              <a:ext uri="{FF2B5EF4-FFF2-40B4-BE49-F238E27FC236}">
                <a16:creationId xmlns:a16="http://schemas.microsoft.com/office/drawing/2014/main" id="{F6B88FD1-D1D2-D751-3949-7DB94BAD31DB}"/>
              </a:ext>
            </a:extLst>
          </p:cNvPr>
          <p:cNvSpPr/>
          <p:nvPr/>
        </p:nvSpPr>
        <p:spPr>
          <a:xfrm>
            <a:off x="838198" y="998807"/>
            <a:ext cx="10515599" cy="914400"/>
          </a:xfrm>
          <a:prstGeom prst="roundRect">
            <a:avLst/>
          </a:prstGeom>
          <a:solidFill>
            <a:schemeClr val="bg1">
              <a:lumMod val="8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a:solidFill>
                  <a:schemeClr val="tx1"/>
                </a:solidFill>
              </a:rPr>
              <a:t>[</a:t>
            </a:r>
            <a:r>
              <a:rPr lang="ja-JP" altLang="en-US">
                <a:solidFill>
                  <a:schemeClr val="tx1"/>
                </a:solidFill>
              </a:rPr>
              <a:t>実績トラッキングエラー </a:t>
            </a:r>
            <a:r>
              <a:rPr lang="en-US" altLang="ja-JP">
                <a:solidFill>
                  <a:schemeClr val="tx1"/>
                </a:solidFill>
              </a:rPr>
              <a:t>]</a:t>
            </a:r>
          </a:p>
          <a:p>
            <a:r>
              <a:rPr lang="ja-JP" altLang="en-US">
                <a:solidFill>
                  <a:schemeClr val="tx1"/>
                </a:solidFill>
              </a:rPr>
              <a:t> 対ベンチマーク対比の超過収益率の標準偏差</a:t>
            </a:r>
            <a:endParaRPr lang="en-US" altLang="ja-JP">
              <a:solidFill>
                <a:schemeClr val="tx1"/>
              </a:solidFill>
            </a:endParaRP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C3B6258-25E0-C61F-97B8-D07342AC36B1}"/>
                  </a:ext>
                </a:extLst>
              </p:cNvPr>
              <p:cNvSpPr txBox="1"/>
              <p:nvPr/>
            </p:nvSpPr>
            <p:spPr>
              <a:xfrm>
                <a:off x="2651760" y="2049189"/>
                <a:ext cx="5368008" cy="1169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T</m:t>
                      </m:r>
                      <m:r>
                        <m:rPr>
                          <m:sty m:val="p"/>
                        </m:rPr>
                        <a:rPr lang="en-US" altLang="ja-JP" b="0" i="0" smtClean="0">
                          <a:latin typeface="Cambria Math" panose="02040503050406030204" pitchFamily="18" charset="0"/>
                        </a:rPr>
                        <m:t>E</m:t>
                      </m:r>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𝑇</m:t>
                              </m:r>
                              <m:r>
                                <a:rPr lang="en-US" altLang="ja-JP">
                                  <a:latin typeface="Cambria Math" panose="02040503050406030204" pitchFamily="18" charset="0"/>
                                </a:rPr>
                                <m:t>−1</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𝑡</m:t>
                              </m:r>
                              <m:r>
                                <a:rPr lang="en-US" altLang="ja-JP" i="1">
                                  <a:latin typeface="Cambria Math" panose="02040503050406030204" pitchFamily="18" charset="0"/>
                                </a:rPr>
                                <m:t>=1</m:t>
                              </m:r>
                            </m:sub>
                            <m:sup>
                              <m:r>
                                <a:rPr lang="en-US" altLang="ja-JP" i="1">
                                  <a:latin typeface="Cambria Math" panose="02040503050406030204" pitchFamily="18" charset="0"/>
                                </a:rPr>
                                <m:t>𝑇</m:t>
                              </m:r>
                            </m:sup>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𝑃</m:t>
                                                  </m:r>
                                                  <m:r>
                                                    <a:rPr lang="en-US" altLang="ja-JP" i="1">
                                                      <a:latin typeface="Cambria Math" panose="02040503050406030204" pitchFamily="18" charset="0"/>
                                                    </a:rPr>
                                                    <m:t>,</m:t>
                                                  </m:r>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𝐵</m:t>
                                                  </m:r>
                                                  <m:r>
                                                    <a:rPr lang="en-US" altLang="ja-JP" i="1">
                                                      <a:latin typeface="Cambria Math" panose="02040503050406030204" pitchFamily="18" charset="0"/>
                                                    </a:rPr>
                                                    <m:t>,</m:t>
                                                  </m:r>
                                                  <m:r>
                                                    <a:rPr lang="en-US" altLang="ja-JP" i="1">
                                                      <a:latin typeface="Cambria Math" panose="02040503050406030204" pitchFamily="18" charset="0"/>
                                                    </a:rPr>
                                                    <m:t>𝑡</m:t>
                                                  </m:r>
                                                </m:sub>
                                              </m:sSub>
                                            </m:e>
                                          </m:d>
                                        </m:e>
                                        <m:sup>
                                          <m:r>
                                            <a:rPr lang="en-US" altLang="ja-JP" i="1">
                                              <a:latin typeface="Cambria Math" panose="02040503050406030204" pitchFamily="18" charset="0"/>
                                            </a:rPr>
                                            <m:t> </m:t>
                                          </m:r>
                                        </m:sup>
                                      </m:sSup>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m:rPr>
                                              <m:sty m:val="p"/>
                                            </m:rPr>
                                            <a:rPr lang="en-US" altLang="ja-JP">
                                              <a:latin typeface="Cambria Math" panose="02040503050406030204" pitchFamily="18" charset="0"/>
                                            </a:rPr>
                                            <m:t>T</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𝑡</m:t>
                                          </m:r>
                                          <m:r>
                                            <a:rPr lang="en-US" altLang="ja-JP" i="1">
                                              <a:latin typeface="Cambria Math" panose="02040503050406030204" pitchFamily="18" charset="0"/>
                                            </a:rPr>
                                            <m:t>=1</m:t>
                                          </m:r>
                                        </m:sub>
                                        <m:sup>
                                          <m:r>
                                            <a:rPr lang="en-US" altLang="ja-JP" i="1">
                                              <a:latin typeface="Cambria Math" panose="02040503050406030204" pitchFamily="18" charset="0"/>
                                            </a:rPr>
                                            <m:t>𝑇</m:t>
                                          </m:r>
                                        </m:sup>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𝑃</m:t>
                                                  </m:r>
                                                  <m:r>
                                                    <a:rPr lang="en-US" altLang="ja-JP" i="1">
                                                      <a:latin typeface="Cambria Math" panose="02040503050406030204" pitchFamily="18" charset="0"/>
                                                    </a:rPr>
                                                    <m:t>,</m:t>
                                                  </m:r>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𝐵</m:t>
                                                  </m:r>
                                                  <m:r>
                                                    <a:rPr lang="en-US" altLang="ja-JP" i="1">
                                                      <a:latin typeface="Cambria Math" panose="02040503050406030204" pitchFamily="18" charset="0"/>
                                                    </a:rPr>
                                                    <m:t>,</m:t>
                                                  </m:r>
                                                  <m:r>
                                                    <a:rPr lang="en-US" altLang="ja-JP" i="1">
                                                      <a:latin typeface="Cambria Math" panose="02040503050406030204" pitchFamily="18" charset="0"/>
                                                    </a:rPr>
                                                    <m:t>𝑡</m:t>
                                                  </m:r>
                                                </m:sub>
                                              </m:sSub>
                                            </m:e>
                                          </m:d>
                                        </m:e>
                                      </m:nary>
                                    </m:e>
                                  </m:d>
                                </m:e>
                                <m:sup>
                                  <m:r>
                                    <a:rPr lang="en-US" altLang="ja-JP" i="1">
                                      <a:latin typeface="Cambria Math" panose="02040503050406030204" pitchFamily="18" charset="0"/>
                                    </a:rPr>
                                    <m:t>2</m:t>
                                  </m:r>
                                </m:sup>
                              </m:sSup>
                            </m:e>
                          </m:nary>
                        </m:e>
                      </m:rad>
                    </m:oMath>
                  </m:oMathPara>
                </a14:m>
                <a:endParaRPr kumimoji="1" lang="ja-JP" altLang="en-US"/>
              </a:p>
            </p:txBody>
          </p:sp>
        </mc:Choice>
        <mc:Fallback>
          <p:sp>
            <p:nvSpPr>
              <p:cNvPr id="6" name="テキスト ボックス 5">
                <a:extLst>
                  <a:ext uri="{FF2B5EF4-FFF2-40B4-BE49-F238E27FC236}">
                    <a16:creationId xmlns:a16="http://schemas.microsoft.com/office/drawing/2014/main" id="{FC3B6258-25E0-C61F-97B8-D07342AC36B1}"/>
                  </a:ext>
                </a:extLst>
              </p:cNvPr>
              <p:cNvSpPr txBox="1">
                <a:spLocks noRot="1" noChangeAspect="1" noMove="1" noResize="1" noEditPoints="1" noAdjustHandles="1" noChangeArrowheads="1" noChangeShapeType="1" noTextEdit="1"/>
              </p:cNvSpPr>
              <p:nvPr/>
            </p:nvSpPr>
            <p:spPr>
              <a:xfrm>
                <a:off x="2651760" y="2049189"/>
                <a:ext cx="5368008" cy="11699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13B34D07-84FA-0FB4-D156-324E0184661E}"/>
                  </a:ext>
                </a:extLst>
              </p:cNvPr>
              <p:cNvSpPr txBox="1"/>
              <p:nvPr/>
            </p:nvSpPr>
            <p:spPr>
              <a:xfrm>
                <a:off x="5300402" y="3174084"/>
                <a:ext cx="4949368" cy="679801"/>
              </a:xfrm>
              <a:prstGeom prst="rect">
                <a:avLst/>
              </a:prstGeom>
              <a:noFill/>
            </p:spPr>
            <p:txBody>
              <a:bodyPr wrap="non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時刻</m:t>
                    </m:r>
                    <m:r>
                      <a:rPr lang="en-US" altLang="ja-JP" b="0" i="1" smtClean="0">
                        <a:latin typeface="Cambria Math" panose="02040503050406030204" pitchFamily="18" charset="0"/>
                      </a:rPr>
                      <m:t>𝑡</m:t>
                    </m:r>
                    <m:r>
                      <a:rPr lang="ja-JP" altLang="en-US" i="1">
                        <a:latin typeface="Cambria Math" panose="02040503050406030204" pitchFamily="18" charset="0"/>
                      </a:rPr>
                      <m:t>における</m:t>
                    </m:r>
                  </m:oMath>
                </a14:m>
                <a:r>
                  <a:rPr kumimoji="1" lang="ja-JP" altLang="en-US"/>
                  <a:t>ポートフォリオのリターン</a:t>
                </a:r>
                <a:endParaRPr kumimoji="1"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時刻</m:t>
                    </m:r>
                    <m:r>
                      <a:rPr lang="en-US" altLang="ja-JP" b="0" i="1" smtClean="0">
                        <a:latin typeface="Cambria Math" panose="02040503050406030204" pitchFamily="18" charset="0"/>
                      </a:rPr>
                      <m:t>𝑡</m:t>
                    </m:r>
                    <m:r>
                      <a:rPr lang="ja-JP" altLang="en-US" i="1">
                        <a:latin typeface="Cambria Math" panose="02040503050406030204" pitchFamily="18" charset="0"/>
                      </a:rPr>
                      <m:t>におけるベンチマーク</m:t>
                    </m:r>
                  </m:oMath>
                </a14:m>
                <a:r>
                  <a:rPr kumimoji="1" lang="ja-JP" altLang="en-US"/>
                  <a:t>のリターン</a:t>
                </a:r>
                <a:endParaRPr kumimoji="1" lang="en-US" altLang="ja-JP"/>
              </a:p>
            </p:txBody>
          </p:sp>
        </mc:Choice>
        <mc:Fallback>
          <p:sp>
            <p:nvSpPr>
              <p:cNvPr id="9" name="テキスト ボックス 8">
                <a:extLst>
                  <a:ext uri="{FF2B5EF4-FFF2-40B4-BE49-F238E27FC236}">
                    <a16:creationId xmlns:a16="http://schemas.microsoft.com/office/drawing/2014/main" id="{13B34D07-84FA-0FB4-D156-324E0184661E}"/>
                  </a:ext>
                </a:extLst>
              </p:cNvPr>
              <p:cNvSpPr txBox="1">
                <a:spLocks noRot="1" noChangeAspect="1" noMove="1" noResize="1" noEditPoints="1" noAdjustHandles="1" noChangeArrowheads="1" noChangeShapeType="1" noTextEdit="1"/>
              </p:cNvSpPr>
              <p:nvPr/>
            </p:nvSpPr>
            <p:spPr>
              <a:xfrm>
                <a:off x="5300402" y="3174084"/>
                <a:ext cx="4949368" cy="679801"/>
              </a:xfrm>
              <a:prstGeom prst="rect">
                <a:avLst/>
              </a:prstGeom>
              <a:blipFill>
                <a:blip r:embed="rId3"/>
                <a:stretch>
                  <a:fillRect t="-3604" r="-493" b="-135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4708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F1662-970D-C5F4-3447-71881B90C66A}"/>
              </a:ext>
            </a:extLst>
          </p:cNvPr>
          <p:cNvSpPr>
            <a:spLocks noGrp="1"/>
          </p:cNvSpPr>
          <p:nvPr>
            <p:ph type="title"/>
          </p:nvPr>
        </p:nvSpPr>
        <p:spPr>
          <a:xfrm>
            <a:off x="838200" y="196313"/>
            <a:ext cx="10515600" cy="802494"/>
          </a:xfrm>
        </p:spPr>
        <p:txBody>
          <a:bodyPr/>
          <a:lstStyle/>
          <a:p>
            <a:r>
              <a:rPr kumimoji="1" lang="ja-JP" altLang="en-US" dirty="0"/>
              <a:t>トラッキングエラーの種類</a:t>
            </a:r>
            <a:r>
              <a:rPr kumimoji="1" lang="ja-JP" altLang="en-US"/>
              <a:t>（実績</a:t>
            </a:r>
            <a:r>
              <a:rPr kumimoji="1" lang="en-US" altLang="ja-JP"/>
              <a:t>TE</a:t>
            </a:r>
            <a:r>
              <a:rPr kumimoji="1" lang="ja-JP" altLang="en-US"/>
              <a:t>）</a:t>
            </a:r>
            <a:endParaRPr kumimoji="1" lang="ja-JP" altLang="en-US" dirty="0"/>
          </a:p>
        </p:txBody>
      </p:sp>
      <p:sp>
        <p:nvSpPr>
          <p:cNvPr id="4" name="四角形: 角を丸くする 3">
            <a:extLst>
              <a:ext uri="{FF2B5EF4-FFF2-40B4-BE49-F238E27FC236}">
                <a16:creationId xmlns:a16="http://schemas.microsoft.com/office/drawing/2014/main" id="{F6B88FD1-D1D2-D751-3949-7DB94BAD31DB}"/>
              </a:ext>
            </a:extLst>
          </p:cNvPr>
          <p:cNvSpPr/>
          <p:nvPr/>
        </p:nvSpPr>
        <p:spPr>
          <a:xfrm>
            <a:off x="838198" y="998807"/>
            <a:ext cx="10515599" cy="914400"/>
          </a:xfrm>
          <a:prstGeom prst="roundRect">
            <a:avLst/>
          </a:prstGeom>
          <a:solidFill>
            <a:schemeClr val="bg1">
              <a:lumMod val="8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実績トラッキングエラーはデータ点がないときに注意</a:t>
            </a:r>
            <a:endParaRPr lang="en-US" altLang="ja-JP" dirty="0">
              <a:solidFill>
                <a:schemeClr val="tx1"/>
              </a:solidFill>
            </a:endParaRPr>
          </a:p>
        </p:txBody>
      </p:sp>
      <p:cxnSp>
        <p:nvCxnSpPr>
          <p:cNvPr id="3" name="直線矢印コネクタ 2">
            <a:extLst>
              <a:ext uri="{FF2B5EF4-FFF2-40B4-BE49-F238E27FC236}">
                <a16:creationId xmlns:a16="http://schemas.microsoft.com/office/drawing/2014/main" id="{24A836CE-76FF-4B81-2CFD-F771C0C025DA}"/>
              </a:ext>
            </a:extLst>
          </p:cNvPr>
          <p:cNvCxnSpPr>
            <a:cxnSpLocks/>
            <a:endCxn id="5" idx="1"/>
          </p:cNvCxnSpPr>
          <p:nvPr/>
        </p:nvCxnSpPr>
        <p:spPr>
          <a:xfrm flipV="1">
            <a:off x="776982" y="4285181"/>
            <a:ext cx="10314870" cy="39491"/>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E9A400E8-9B23-1B13-7D65-1E649D3E1213}"/>
              </a:ext>
            </a:extLst>
          </p:cNvPr>
          <p:cNvSpPr txBox="1"/>
          <p:nvPr/>
        </p:nvSpPr>
        <p:spPr>
          <a:xfrm>
            <a:off x="11091852" y="4100515"/>
            <a:ext cx="646331" cy="369332"/>
          </a:xfrm>
          <a:prstGeom prst="rect">
            <a:avLst/>
          </a:prstGeom>
          <a:noFill/>
        </p:spPr>
        <p:txBody>
          <a:bodyPr wrap="none" rtlCol="0">
            <a:spAutoFit/>
          </a:bodyPr>
          <a:lstStyle/>
          <a:p>
            <a:r>
              <a:rPr kumimoji="1" lang="ja-JP" altLang="en-US" dirty="0"/>
              <a:t>時間</a:t>
            </a:r>
          </a:p>
        </p:txBody>
      </p:sp>
      <p:sp>
        <p:nvSpPr>
          <p:cNvPr id="7" name="テキスト ボックス 6">
            <a:extLst>
              <a:ext uri="{FF2B5EF4-FFF2-40B4-BE49-F238E27FC236}">
                <a16:creationId xmlns:a16="http://schemas.microsoft.com/office/drawing/2014/main" id="{BCD8FCF7-7DDB-5CFE-1BCD-8A1CC7ED1F89}"/>
              </a:ext>
            </a:extLst>
          </p:cNvPr>
          <p:cNvSpPr txBox="1"/>
          <p:nvPr/>
        </p:nvSpPr>
        <p:spPr>
          <a:xfrm>
            <a:off x="377475" y="2231405"/>
            <a:ext cx="1107996" cy="369332"/>
          </a:xfrm>
          <a:prstGeom prst="rect">
            <a:avLst/>
          </a:prstGeom>
          <a:noFill/>
        </p:spPr>
        <p:txBody>
          <a:bodyPr wrap="none" rtlCol="0">
            <a:spAutoFit/>
          </a:bodyPr>
          <a:lstStyle/>
          <a:p>
            <a:r>
              <a:rPr kumimoji="1" lang="ja-JP" altLang="en-US" dirty="0"/>
              <a:t>リターン</a:t>
            </a:r>
          </a:p>
        </p:txBody>
      </p:sp>
      <p:cxnSp>
        <p:nvCxnSpPr>
          <p:cNvPr id="23" name="直線矢印コネクタ 22">
            <a:extLst>
              <a:ext uri="{FF2B5EF4-FFF2-40B4-BE49-F238E27FC236}">
                <a16:creationId xmlns:a16="http://schemas.microsoft.com/office/drawing/2014/main" id="{F8F4E8FF-A378-E0AF-BA7C-3701DEF7282F}"/>
              </a:ext>
            </a:extLst>
          </p:cNvPr>
          <p:cNvCxnSpPr>
            <a:cxnSpLocks/>
          </p:cNvCxnSpPr>
          <p:nvPr/>
        </p:nvCxnSpPr>
        <p:spPr>
          <a:xfrm flipV="1">
            <a:off x="1511085" y="2087880"/>
            <a:ext cx="0" cy="297180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3C0B8FBA-EEFA-8C6B-9ECF-445AC3ACE7A2}"/>
              </a:ext>
            </a:extLst>
          </p:cNvPr>
          <p:cNvCxnSpPr>
            <a:cxnSpLocks/>
          </p:cNvCxnSpPr>
          <p:nvPr/>
        </p:nvCxnSpPr>
        <p:spPr>
          <a:xfrm>
            <a:off x="1511085" y="4145280"/>
            <a:ext cx="189505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4B6B482-0610-D079-C029-171E26788125}"/>
              </a:ext>
            </a:extLst>
          </p:cNvPr>
          <p:cNvCxnSpPr>
            <a:cxnSpLocks/>
          </p:cNvCxnSpPr>
          <p:nvPr/>
        </p:nvCxnSpPr>
        <p:spPr>
          <a:xfrm>
            <a:off x="1511085" y="3573780"/>
            <a:ext cx="18950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70158B5C-97DE-E93B-4784-2750062893A9}"/>
              </a:ext>
            </a:extLst>
          </p:cNvPr>
          <p:cNvSpPr/>
          <p:nvPr/>
        </p:nvSpPr>
        <p:spPr>
          <a:xfrm>
            <a:off x="3398520" y="3643344"/>
            <a:ext cx="7661996" cy="1371944"/>
          </a:xfrm>
          <a:custGeom>
            <a:avLst/>
            <a:gdLst>
              <a:gd name="connsiteX0" fmla="*/ 0 w 7661996"/>
              <a:gd name="connsiteY0" fmla="*/ 501936 h 1371944"/>
              <a:gd name="connsiteX1" fmla="*/ 685800 w 7661996"/>
              <a:gd name="connsiteY1" fmla="*/ 37116 h 1371944"/>
              <a:gd name="connsiteX2" fmla="*/ 2491740 w 7661996"/>
              <a:gd name="connsiteY2" fmla="*/ 1370616 h 1371944"/>
              <a:gd name="connsiteX3" fmla="*/ 4663440 w 7661996"/>
              <a:gd name="connsiteY3" fmla="*/ 303816 h 1371944"/>
              <a:gd name="connsiteX4" fmla="*/ 7269480 w 7661996"/>
              <a:gd name="connsiteY4" fmla="*/ 1218216 h 1371944"/>
              <a:gd name="connsiteX5" fmla="*/ 7604760 w 7661996"/>
              <a:gd name="connsiteY5" fmla="*/ 1317276 h 137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1996" h="1371944">
                <a:moveTo>
                  <a:pt x="0" y="501936"/>
                </a:moveTo>
                <a:cubicBezTo>
                  <a:pt x="135255" y="197136"/>
                  <a:pt x="270510" y="-107664"/>
                  <a:pt x="685800" y="37116"/>
                </a:cubicBezTo>
                <a:cubicBezTo>
                  <a:pt x="1101090" y="181896"/>
                  <a:pt x="1828800" y="1326166"/>
                  <a:pt x="2491740" y="1370616"/>
                </a:cubicBezTo>
                <a:cubicBezTo>
                  <a:pt x="3154680" y="1415066"/>
                  <a:pt x="3867150" y="329216"/>
                  <a:pt x="4663440" y="303816"/>
                </a:cubicBezTo>
                <a:cubicBezTo>
                  <a:pt x="5459730" y="278416"/>
                  <a:pt x="6779260" y="1049306"/>
                  <a:pt x="7269480" y="1218216"/>
                </a:cubicBezTo>
                <a:cubicBezTo>
                  <a:pt x="7759700" y="1387126"/>
                  <a:pt x="7682230" y="1352201"/>
                  <a:pt x="7604760" y="1317276"/>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7F3DA724-37DD-6497-1D82-4E7A33ACCFDD}"/>
              </a:ext>
            </a:extLst>
          </p:cNvPr>
          <p:cNvSpPr/>
          <p:nvPr/>
        </p:nvSpPr>
        <p:spPr>
          <a:xfrm>
            <a:off x="3413760" y="2902178"/>
            <a:ext cx="7559040" cy="2229594"/>
          </a:xfrm>
          <a:custGeom>
            <a:avLst/>
            <a:gdLst>
              <a:gd name="connsiteX0" fmla="*/ 0 w 7559040"/>
              <a:gd name="connsiteY0" fmla="*/ 679222 h 2229594"/>
              <a:gd name="connsiteX1" fmla="*/ 1036320 w 7559040"/>
              <a:gd name="connsiteY1" fmla="*/ 77242 h 2229594"/>
              <a:gd name="connsiteX2" fmla="*/ 1623060 w 7559040"/>
              <a:gd name="connsiteY2" fmla="*/ 2218462 h 2229594"/>
              <a:gd name="connsiteX3" fmla="*/ 3566160 w 7559040"/>
              <a:gd name="connsiteY3" fmla="*/ 961162 h 2229594"/>
              <a:gd name="connsiteX4" fmla="*/ 4846320 w 7559040"/>
              <a:gd name="connsiteY4" fmla="*/ 1967002 h 2229594"/>
              <a:gd name="connsiteX5" fmla="*/ 7559040 w 7559040"/>
              <a:gd name="connsiteY5" fmla="*/ 961162 h 222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9040" h="2229594">
                <a:moveTo>
                  <a:pt x="0" y="679222"/>
                </a:moveTo>
                <a:cubicBezTo>
                  <a:pt x="382905" y="249962"/>
                  <a:pt x="765810" y="-179298"/>
                  <a:pt x="1036320" y="77242"/>
                </a:cubicBezTo>
                <a:cubicBezTo>
                  <a:pt x="1306830" y="333782"/>
                  <a:pt x="1201420" y="2071142"/>
                  <a:pt x="1623060" y="2218462"/>
                </a:cubicBezTo>
                <a:cubicBezTo>
                  <a:pt x="2044700" y="2365782"/>
                  <a:pt x="3028950" y="1003072"/>
                  <a:pt x="3566160" y="961162"/>
                </a:cubicBezTo>
                <a:cubicBezTo>
                  <a:pt x="4103370" y="919252"/>
                  <a:pt x="4180840" y="1967002"/>
                  <a:pt x="4846320" y="1967002"/>
                </a:cubicBezTo>
                <a:cubicBezTo>
                  <a:pt x="5511800" y="1967002"/>
                  <a:pt x="6535420" y="1464082"/>
                  <a:pt x="7559040" y="96116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1E90A67-0359-A847-F60D-7D119095BE1F}"/>
              </a:ext>
            </a:extLst>
          </p:cNvPr>
          <p:cNvCxnSpPr>
            <a:cxnSpLocks/>
          </p:cNvCxnSpPr>
          <p:nvPr/>
        </p:nvCxnSpPr>
        <p:spPr>
          <a:xfrm>
            <a:off x="7889966" y="3029843"/>
            <a:ext cx="4429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E430C4D5-9FC0-3E4E-68D9-3A68E7E9CD6B}"/>
              </a:ext>
            </a:extLst>
          </p:cNvPr>
          <p:cNvCxnSpPr>
            <a:cxnSpLocks/>
          </p:cNvCxnSpPr>
          <p:nvPr/>
        </p:nvCxnSpPr>
        <p:spPr>
          <a:xfrm>
            <a:off x="7897109" y="3358932"/>
            <a:ext cx="4429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49C9B907-5CC0-88FA-3795-24E1195EDF25}"/>
              </a:ext>
            </a:extLst>
          </p:cNvPr>
          <p:cNvSpPr txBox="1"/>
          <p:nvPr/>
        </p:nvSpPr>
        <p:spPr>
          <a:xfrm>
            <a:off x="8353264" y="2875954"/>
            <a:ext cx="1261884" cy="307777"/>
          </a:xfrm>
          <a:prstGeom prst="rect">
            <a:avLst/>
          </a:prstGeom>
          <a:noFill/>
        </p:spPr>
        <p:txBody>
          <a:bodyPr wrap="none" rtlCol="0">
            <a:spAutoFit/>
          </a:bodyPr>
          <a:lstStyle/>
          <a:p>
            <a:r>
              <a:rPr lang="ja-JP" altLang="en-US" sz="1400" dirty="0"/>
              <a:t>ベンチマーク</a:t>
            </a:r>
            <a:endParaRPr kumimoji="1" lang="ja-JP" altLang="en-US" sz="1400" dirty="0"/>
          </a:p>
        </p:txBody>
      </p:sp>
      <p:sp>
        <p:nvSpPr>
          <p:cNvPr id="33" name="テキスト ボックス 32">
            <a:extLst>
              <a:ext uri="{FF2B5EF4-FFF2-40B4-BE49-F238E27FC236}">
                <a16:creationId xmlns:a16="http://schemas.microsoft.com/office/drawing/2014/main" id="{528DB004-38A4-59FD-39F6-3BFB27E93A86}"/>
              </a:ext>
            </a:extLst>
          </p:cNvPr>
          <p:cNvSpPr txBox="1"/>
          <p:nvPr/>
        </p:nvSpPr>
        <p:spPr>
          <a:xfrm>
            <a:off x="8403620" y="3205043"/>
            <a:ext cx="1441420" cy="307777"/>
          </a:xfrm>
          <a:prstGeom prst="rect">
            <a:avLst/>
          </a:prstGeom>
          <a:noFill/>
        </p:spPr>
        <p:txBody>
          <a:bodyPr wrap="none" rtlCol="0">
            <a:spAutoFit/>
          </a:bodyPr>
          <a:lstStyle/>
          <a:p>
            <a:r>
              <a:rPr kumimoji="1" lang="ja-JP" altLang="en-US" sz="1400" dirty="0"/>
              <a:t>ポートフォリオ</a:t>
            </a:r>
          </a:p>
        </p:txBody>
      </p:sp>
      <p:cxnSp>
        <p:nvCxnSpPr>
          <p:cNvPr id="36" name="直線コネクタ 35">
            <a:extLst>
              <a:ext uri="{FF2B5EF4-FFF2-40B4-BE49-F238E27FC236}">
                <a16:creationId xmlns:a16="http://schemas.microsoft.com/office/drawing/2014/main" id="{D9D1E5E0-0ACA-F0BD-824E-FF901A6EE232}"/>
              </a:ext>
            </a:extLst>
          </p:cNvPr>
          <p:cNvCxnSpPr>
            <a:cxnSpLocks/>
          </p:cNvCxnSpPr>
          <p:nvPr/>
        </p:nvCxnSpPr>
        <p:spPr>
          <a:xfrm>
            <a:off x="3401887" y="2087880"/>
            <a:ext cx="19493" cy="314706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BDF78C3D-56A9-DAE7-CDBF-44CBF2FA6CAD}"/>
              </a:ext>
            </a:extLst>
          </p:cNvPr>
          <p:cNvCxnSpPr>
            <a:cxnSpLocks/>
          </p:cNvCxnSpPr>
          <p:nvPr/>
        </p:nvCxnSpPr>
        <p:spPr>
          <a:xfrm>
            <a:off x="10973625" y="2087880"/>
            <a:ext cx="19493" cy="314706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3" name="矢印: 左右 42">
            <a:extLst>
              <a:ext uri="{FF2B5EF4-FFF2-40B4-BE49-F238E27FC236}">
                <a16:creationId xmlns:a16="http://schemas.microsoft.com/office/drawing/2014/main" id="{4832FCB4-27A7-94FF-21BF-C37EC4B60847}"/>
              </a:ext>
            </a:extLst>
          </p:cNvPr>
          <p:cNvSpPr/>
          <p:nvPr/>
        </p:nvSpPr>
        <p:spPr>
          <a:xfrm>
            <a:off x="1516579" y="2765412"/>
            <a:ext cx="1895054" cy="281217"/>
          </a:xfrm>
          <a:prstGeom prst="lef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左右 44">
            <a:extLst>
              <a:ext uri="{FF2B5EF4-FFF2-40B4-BE49-F238E27FC236}">
                <a16:creationId xmlns:a16="http://schemas.microsoft.com/office/drawing/2014/main" id="{168F4EE1-A7AF-0951-B4E0-7D7028D416BF}"/>
              </a:ext>
            </a:extLst>
          </p:cNvPr>
          <p:cNvSpPr/>
          <p:nvPr/>
        </p:nvSpPr>
        <p:spPr>
          <a:xfrm>
            <a:off x="1526325" y="2148486"/>
            <a:ext cx="9446471" cy="281217"/>
          </a:xfrm>
          <a:prstGeom prst="lef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E68BCF75-A0A0-7CDB-AF29-69DA1574FBCD}"/>
              </a:ext>
            </a:extLst>
          </p:cNvPr>
          <p:cNvSpPr txBox="1"/>
          <p:nvPr/>
        </p:nvSpPr>
        <p:spPr>
          <a:xfrm>
            <a:off x="2129588" y="2468185"/>
            <a:ext cx="877163" cy="369332"/>
          </a:xfrm>
          <a:prstGeom prst="rect">
            <a:avLst/>
          </a:prstGeom>
          <a:noFill/>
        </p:spPr>
        <p:txBody>
          <a:bodyPr wrap="none" rtlCol="0">
            <a:spAutoFit/>
          </a:bodyPr>
          <a:lstStyle/>
          <a:p>
            <a:r>
              <a:rPr kumimoji="1" lang="ja-JP" altLang="en-US" dirty="0"/>
              <a:t>区間１</a:t>
            </a:r>
          </a:p>
        </p:txBody>
      </p:sp>
      <p:sp>
        <p:nvSpPr>
          <p:cNvPr id="47" name="テキスト ボックス 46">
            <a:extLst>
              <a:ext uri="{FF2B5EF4-FFF2-40B4-BE49-F238E27FC236}">
                <a16:creationId xmlns:a16="http://schemas.microsoft.com/office/drawing/2014/main" id="{A211CBBC-E37A-1960-2676-ECBCB4F09937}"/>
              </a:ext>
            </a:extLst>
          </p:cNvPr>
          <p:cNvSpPr txBox="1"/>
          <p:nvPr/>
        </p:nvSpPr>
        <p:spPr>
          <a:xfrm>
            <a:off x="5779568" y="1896198"/>
            <a:ext cx="774571" cy="369332"/>
          </a:xfrm>
          <a:prstGeom prst="rect">
            <a:avLst/>
          </a:prstGeom>
          <a:noFill/>
        </p:spPr>
        <p:txBody>
          <a:bodyPr wrap="none" rtlCol="0">
            <a:spAutoFit/>
          </a:bodyPr>
          <a:lstStyle/>
          <a:p>
            <a:r>
              <a:rPr kumimoji="1" lang="ja-JP" altLang="en-US" dirty="0"/>
              <a:t>区間</a:t>
            </a:r>
            <a:r>
              <a:rPr kumimoji="1" lang="en-US" altLang="ja-JP" dirty="0"/>
              <a:t>2</a:t>
            </a:r>
            <a:endParaRPr kumimoji="1" lang="ja-JP" altLang="en-US" dirty="0"/>
          </a:p>
        </p:txBody>
      </p:sp>
      <p:sp>
        <p:nvSpPr>
          <p:cNvPr id="48" name="テキスト ボックス 47">
            <a:extLst>
              <a:ext uri="{FF2B5EF4-FFF2-40B4-BE49-F238E27FC236}">
                <a16:creationId xmlns:a16="http://schemas.microsoft.com/office/drawing/2014/main" id="{B3B9E4B1-292D-737B-713E-764800DDC865}"/>
              </a:ext>
            </a:extLst>
          </p:cNvPr>
          <p:cNvSpPr txBox="1"/>
          <p:nvPr/>
        </p:nvSpPr>
        <p:spPr>
          <a:xfrm>
            <a:off x="838198" y="5387122"/>
            <a:ext cx="6979796" cy="369332"/>
          </a:xfrm>
          <a:prstGeom prst="rect">
            <a:avLst/>
          </a:prstGeom>
          <a:noFill/>
        </p:spPr>
        <p:txBody>
          <a:bodyPr wrap="none" rtlCol="0">
            <a:spAutoFit/>
          </a:bodyPr>
          <a:lstStyle/>
          <a:p>
            <a:r>
              <a:rPr lang="ja-JP" altLang="en-US" dirty="0"/>
              <a:t>区間１のアクティブリターンの標準偏差は</a:t>
            </a:r>
            <a:r>
              <a:rPr lang="en-US" altLang="ja-JP" dirty="0"/>
              <a:t>0</a:t>
            </a:r>
            <a:r>
              <a:rPr lang="ja-JP" altLang="en-US"/>
              <a:t>（</a:t>
            </a:r>
            <a:r>
              <a:rPr lang="en-US" altLang="ja-JP"/>
              <a:t>TE</a:t>
            </a:r>
            <a:r>
              <a:rPr lang="ja-JP" altLang="en-US"/>
              <a:t>は</a:t>
            </a:r>
            <a:r>
              <a:rPr lang="en-US" altLang="ja-JP"/>
              <a:t>0</a:t>
            </a:r>
            <a:r>
              <a:rPr lang="ja-JP" altLang="en-US"/>
              <a:t>）</a:t>
            </a:r>
            <a:r>
              <a:rPr lang="ja-JP" altLang="en-US" dirty="0"/>
              <a:t>➡リスク</a:t>
            </a:r>
            <a:r>
              <a:rPr lang="en-US" altLang="ja-JP" dirty="0"/>
              <a:t>0?</a:t>
            </a:r>
          </a:p>
        </p:txBody>
      </p:sp>
      <p:sp>
        <p:nvSpPr>
          <p:cNvPr id="49" name="テキスト ボックス 48">
            <a:extLst>
              <a:ext uri="{FF2B5EF4-FFF2-40B4-BE49-F238E27FC236}">
                <a16:creationId xmlns:a16="http://schemas.microsoft.com/office/drawing/2014/main" id="{E30E5ECB-73B1-0302-ACE4-C1ED6EF2D18C}"/>
              </a:ext>
            </a:extLst>
          </p:cNvPr>
          <p:cNvSpPr txBox="1"/>
          <p:nvPr/>
        </p:nvSpPr>
        <p:spPr>
          <a:xfrm>
            <a:off x="776982" y="5829725"/>
            <a:ext cx="7699544" cy="369332"/>
          </a:xfrm>
          <a:prstGeom prst="rect">
            <a:avLst/>
          </a:prstGeom>
          <a:noFill/>
        </p:spPr>
        <p:txBody>
          <a:bodyPr wrap="none" rtlCol="0">
            <a:spAutoFit/>
          </a:bodyPr>
          <a:lstStyle/>
          <a:p>
            <a:r>
              <a:rPr lang="ja-JP" altLang="en-US" dirty="0"/>
              <a:t>データ点が少ないときは区間</a:t>
            </a:r>
            <a:r>
              <a:rPr lang="en-US" altLang="ja-JP" dirty="0"/>
              <a:t>1</a:t>
            </a:r>
            <a:r>
              <a:rPr lang="ja-JP" altLang="en-US" dirty="0"/>
              <a:t>のような状況になることがあるため注意</a:t>
            </a:r>
            <a:endParaRPr lang="en-US" altLang="ja-JP" dirty="0"/>
          </a:p>
        </p:txBody>
      </p:sp>
    </p:spTree>
    <p:extLst>
      <p:ext uri="{BB962C8B-B14F-4D97-AF65-F5344CB8AC3E}">
        <p14:creationId xmlns:p14="http://schemas.microsoft.com/office/powerpoint/2010/main" val="233887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F1662-970D-C5F4-3447-71881B90C66A}"/>
              </a:ext>
            </a:extLst>
          </p:cNvPr>
          <p:cNvSpPr>
            <a:spLocks noGrp="1"/>
          </p:cNvSpPr>
          <p:nvPr>
            <p:ph type="title"/>
          </p:nvPr>
        </p:nvSpPr>
        <p:spPr>
          <a:xfrm>
            <a:off x="838200" y="196313"/>
            <a:ext cx="10515600" cy="802494"/>
          </a:xfrm>
        </p:spPr>
        <p:txBody>
          <a:bodyPr/>
          <a:lstStyle/>
          <a:p>
            <a:r>
              <a:rPr kumimoji="1" lang="ja-JP" altLang="en-US"/>
              <a:t>トラッキングエラーの種類（実績</a:t>
            </a:r>
            <a:r>
              <a:rPr kumimoji="1" lang="en-US" altLang="ja-JP"/>
              <a:t>TE</a:t>
            </a:r>
            <a:r>
              <a:rPr kumimoji="1" lang="ja-JP" altLang="en-US"/>
              <a:t>）</a:t>
            </a:r>
          </a:p>
        </p:txBody>
      </p:sp>
      <p:sp>
        <p:nvSpPr>
          <p:cNvPr id="4" name="四角形: 角を丸くする 3">
            <a:extLst>
              <a:ext uri="{FF2B5EF4-FFF2-40B4-BE49-F238E27FC236}">
                <a16:creationId xmlns:a16="http://schemas.microsoft.com/office/drawing/2014/main" id="{F6B88FD1-D1D2-D751-3949-7DB94BAD31DB}"/>
              </a:ext>
            </a:extLst>
          </p:cNvPr>
          <p:cNvSpPr/>
          <p:nvPr/>
        </p:nvSpPr>
        <p:spPr>
          <a:xfrm>
            <a:off x="838198" y="998807"/>
            <a:ext cx="10515599" cy="914400"/>
          </a:xfrm>
          <a:prstGeom prst="roundRect">
            <a:avLst/>
          </a:prstGeom>
          <a:solidFill>
            <a:schemeClr val="bg1">
              <a:lumMod val="85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rPr>
              <a:t>ポートフォリオ収益率の標準偏差は「絶対リスク」はトラッキングエラーは「相対リスク」</a:t>
            </a:r>
            <a:endParaRPr lang="en-US" altLang="ja-JP">
              <a:solidFill>
                <a:schemeClr val="tx1"/>
              </a:solidFill>
            </a:endParaRPr>
          </a:p>
        </p:txBody>
      </p:sp>
      <p:sp>
        <p:nvSpPr>
          <p:cNvPr id="6" name="テキスト ボックス 5">
            <a:extLst>
              <a:ext uri="{FF2B5EF4-FFF2-40B4-BE49-F238E27FC236}">
                <a16:creationId xmlns:a16="http://schemas.microsoft.com/office/drawing/2014/main" id="{2E073436-ADA2-BDC8-980B-F722ED260C83}"/>
              </a:ext>
            </a:extLst>
          </p:cNvPr>
          <p:cNvSpPr txBox="1"/>
          <p:nvPr/>
        </p:nvSpPr>
        <p:spPr>
          <a:xfrm>
            <a:off x="939800" y="1968500"/>
            <a:ext cx="10341293" cy="369332"/>
          </a:xfrm>
          <a:prstGeom prst="rect">
            <a:avLst/>
          </a:prstGeom>
          <a:noFill/>
        </p:spPr>
        <p:txBody>
          <a:bodyPr wrap="none" rtlCol="0">
            <a:spAutoFit/>
          </a:bodyPr>
          <a:lstStyle/>
          <a:p>
            <a:r>
              <a:rPr kumimoji="1" lang="ja-JP" altLang="en-US"/>
              <a:t>「アクティブ運用はリスクが高い」という場合、通常、対ベンチマークの相対的なリスクの高さ</a:t>
            </a:r>
          </a:p>
        </p:txBody>
      </p:sp>
      <p:sp>
        <p:nvSpPr>
          <p:cNvPr id="8" name="フリーフォーム: 図形 7">
            <a:extLst>
              <a:ext uri="{FF2B5EF4-FFF2-40B4-BE49-F238E27FC236}">
                <a16:creationId xmlns:a16="http://schemas.microsoft.com/office/drawing/2014/main" id="{189B4BDE-52B9-87DF-DA63-CEDB091ECBD3}"/>
              </a:ext>
            </a:extLst>
          </p:cNvPr>
          <p:cNvSpPr/>
          <p:nvPr/>
        </p:nvSpPr>
        <p:spPr>
          <a:xfrm>
            <a:off x="2794000" y="4152900"/>
            <a:ext cx="2006600" cy="2247900"/>
          </a:xfrm>
          <a:custGeom>
            <a:avLst/>
            <a:gdLst>
              <a:gd name="connsiteX0" fmla="*/ 0 w 2425700"/>
              <a:gd name="connsiteY0" fmla="*/ 2247900 h 2247900"/>
              <a:gd name="connsiteX1" fmla="*/ 381000 w 2425700"/>
              <a:gd name="connsiteY1" fmla="*/ 774700 h 2247900"/>
              <a:gd name="connsiteX2" fmla="*/ 1651000 w 2425700"/>
              <a:gd name="connsiteY2" fmla="*/ 1549400 h 2247900"/>
              <a:gd name="connsiteX3" fmla="*/ 2425700 w 2425700"/>
              <a:gd name="connsiteY3" fmla="*/ 0 h 2247900"/>
            </a:gdLst>
            <a:ahLst/>
            <a:cxnLst>
              <a:cxn ang="0">
                <a:pos x="connsiteX0" y="connsiteY0"/>
              </a:cxn>
              <a:cxn ang="0">
                <a:pos x="connsiteX1" y="connsiteY1"/>
              </a:cxn>
              <a:cxn ang="0">
                <a:pos x="connsiteX2" y="connsiteY2"/>
              </a:cxn>
              <a:cxn ang="0">
                <a:pos x="connsiteX3" y="connsiteY3"/>
              </a:cxn>
            </a:cxnLst>
            <a:rect l="l" t="t" r="r" b="b"/>
            <a:pathLst>
              <a:path w="2425700" h="2247900">
                <a:moveTo>
                  <a:pt x="0" y="2247900"/>
                </a:moveTo>
                <a:cubicBezTo>
                  <a:pt x="52916" y="1569508"/>
                  <a:pt x="105833" y="891117"/>
                  <a:pt x="381000" y="774700"/>
                </a:cubicBezTo>
                <a:cubicBezTo>
                  <a:pt x="656167" y="658283"/>
                  <a:pt x="1310217" y="1678517"/>
                  <a:pt x="1651000" y="1549400"/>
                </a:cubicBezTo>
                <a:cubicBezTo>
                  <a:pt x="1991783" y="1420283"/>
                  <a:pt x="2208741" y="710141"/>
                  <a:pt x="2425700" y="0"/>
                </a:cubicBezTo>
              </a:path>
            </a:pathLst>
          </a:cu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38F79BE7-8BE8-B0CC-F973-F79801C5DC14}"/>
              </a:ext>
            </a:extLst>
          </p:cNvPr>
          <p:cNvSpPr/>
          <p:nvPr/>
        </p:nvSpPr>
        <p:spPr>
          <a:xfrm>
            <a:off x="6172200" y="4152900"/>
            <a:ext cx="2006600" cy="2247900"/>
          </a:xfrm>
          <a:custGeom>
            <a:avLst/>
            <a:gdLst>
              <a:gd name="connsiteX0" fmla="*/ 0 w 2425700"/>
              <a:gd name="connsiteY0" fmla="*/ 2247900 h 2247900"/>
              <a:gd name="connsiteX1" fmla="*/ 381000 w 2425700"/>
              <a:gd name="connsiteY1" fmla="*/ 774700 h 2247900"/>
              <a:gd name="connsiteX2" fmla="*/ 1651000 w 2425700"/>
              <a:gd name="connsiteY2" fmla="*/ 1549400 h 2247900"/>
              <a:gd name="connsiteX3" fmla="*/ 2425700 w 2425700"/>
              <a:gd name="connsiteY3" fmla="*/ 0 h 2247900"/>
            </a:gdLst>
            <a:ahLst/>
            <a:cxnLst>
              <a:cxn ang="0">
                <a:pos x="connsiteX0" y="connsiteY0"/>
              </a:cxn>
              <a:cxn ang="0">
                <a:pos x="connsiteX1" y="connsiteY1"/>
              </a:cxn>
              <a:cxn ang="0">
                <a:pos x="connsiteX2" y="connsiteY2"/>
              </a:cxn>
              <a:cxn ang="0">
                <a:pos x="connsiteX3" y="connsiteY3"/>
              </a:cxn>
            </a:cxnLst>
            <a:rect l="l" t="t" r="r" b="b"/>
            <a:pathLst>
              <a:path w="2425700" h="2247900">
                <a:moveTo>
                  <a:pt x="0" y="2247900"/>
                </a:moveTo>
                <a:cubicBezTo>
                  <a:pt x="52916" y="1569508"/>
                  <a:pt x="105833" y="891117"/>
                  <a:pt x="381000" y="774700"/>
                </a:cubicBezTo>
                <a:cubicBezTo>
                  <a:pt x="656167" y="658283"/>
                  <a:pt x="1310217" y="1678517"/>
                  <a:pt x="1651000" y="1549400"/>
                </a:cubicBezTo>
                <a:cubicBezTo>
                  <a:pt x="1991783" y="1420283"/>
                  <a:pt x="2208741" y="710141"/>
                  <a:pt x="2425700" y="0"/>
                </a:cubicBezTo>
              </a:path>
            </a:pathLst>
          </a:cu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0A4D3BD9-B341-34A2-0AD8-0CDCDD591770}"/>
              </a:ext>
            </a:extLst>
          </p:cNvPr>
          <p:cNvSpPr/>
          <p:nvPr/>
        </p:nvSpPr>
        <p:spPr>
          <a:xfrm>
            <a:off x="9131300" y="4152900"/>
            <a:ext cx="2006600" cy="2247900"/>
          </a:xfrm>
          <a:custGeom>
            <a:avLst/>
            <a:gdLst>
              <a:gd name="connsiteX0" fmla="*/ 0 w 2425700"/>
              <a:gd name="connsiteY0" fmla="*/ 2247900 h 2247900"/>
              <a:gd name="connsiteX1" fmla="*/ 381000 w 2425700"/>
              <a:gd name="connsiteY1" fmla="*/ 774700 h 2247900"/>
              <a:gd name="connsiteX2" fmla="*/ 1651000 w 2425700"/>
              <a:gd name="connsiteY2" fmla="*/ 1549400 h 2247900"/>
              <a:gd name="connsiteX3" fmla="*/ 2425700 w 2425700"/>
              <a:gd name="connsiteY3" fmla="*/ 0 h 2247900"/>
            </a:gdLst>
            <a:ahLst/>
            <a:cxnLst>
              <a:cxn ang="0">
                <a:pos x="connsiteX0" y="connsiteY0"/>
              </a:cxn>
              <a:cxn ang="0">
                <a:pos x="connsiteX1" y="connsiteY1"/>
              </a:cxn>
              <a:cxn ang="0">
                <a:pos x="connsiteX2" y="connsiteY2"/>
              </a:cxn>
              <a:cxn ang="0">
                <a:pos x="connsiteX3" y="connsiteY3"/>
              </a:cxn>
            </a:cxnLst>
            <a:rect l="l" t="t" r="r" b="b"/>
            <a:pathLst>
              <a:path w="2425700" h="2247900">
                <a:moveTo>
                  <a:pt x="0" y="2247900"/>
                </a:moveTo>
                <a:cubicBezTo>
                  <a:pt x="52916" y="1569508"/>
                  <a:pt x="105833" y="891117"/>
                  <a:pt x="381000" y="774700"/>
                </a:cubicBezTo>
                <a:cubicBezTo>
                  <a:pt x="656167" y="658283"/>
                  <a:pt x="1310217" y="1678517"/>
                  <a:pt x="1651000" y="1549400"/>
                </a:cubicBezTo>
                <a:cubicBezTo>
                  <a:pt x="1991783" y="1420283"/>
                  <a:pt x="2208741" y="710141"/>
                  <a:pt x="2425700" y="0"/>
                </a:cubicBezTo>
              </a:path>
            </a:pathLst>
          </a:cu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E732C7B9-AC7D-5A2A-A38A-7430FC55A5B4}"/>
              </a:ext>
            </a:extLst>
          </p:cNvPr>
          <p:cNvSpPr/>
          <p:nvPr/>
        </p:nvSpPr>
        <p:spPr>
          <a:xfrm>
            <a:off x="2794000" y="3619501"/>
            <a:ext cx="2006600" cy="3429000"/>
          </a:xfrm>
          <a:custGeom>
            <a:avLst/>
            <a:gdLst>
              <a:gd name="connsiteX0" fmla="*/ 0 w 2425700"/>
              <a:gd name="connsiteY0" fmla="*/ 2247900 h 2247900"/>
              <a:gd name="connsiteX1" fmla="*/ 381000 w 2425700"/>
              <a:gd name="connsiteY1" fmla="*/ 774700 h 2247900"/>
              <a:gd name="connsiteX2" fmla="*/ 1651000 w 2425700"/>
              <a:gd name="connsiteY2" fmla="*/ 1549400 h 2247900"/>
              <a:gd name="connsiteX3" fmla="*/ 2425700 w 2425700"/>
              <a:gd name="connsiteY3" fmla="*/ 0 h 2247900"/>
            </a:gdLst>
            <a:ahLst/>
            <a:cxnLst>
              <a:cxn ang="0">
                <a:pos x="connsiteX0" y="connsiteY0"/>
              </a:cxn>
              <a:cxn ang="0">
                <a:pos x="connsiteX1" y="connsiteY1"/>
              </a:cxn>
              <a:cxn ang="0">
                <a:pos x="connsiteX2" y="connsiteY2"/>
              </a:cxn>
              <a:cxn ang="0">
                <a:pos x="connsiteX3" y="connsiteY3"/>
              </a:cxn>
            </a:cxnLst>
            <a:rect l="l" t="t" r="r" b="b"/>
            <a:pathLst>
              <a:path w="2425700" h="2247900">
                <a:moveTo>
                  <a:pt x="0" y="2247900"/>
                </a:moveTo>
                <a:cubicBezTo>
                  <a:pt x="52916" y="1569508"/>
                  <a:pt x="105833" y="891117"/>
                  <a:pt x="381000" y="774700"/>
                </a:cubicBezTo>
                <a:cubicBezTo>
                  <a:pt x="656167" y="658283"/>
                  <a:pt x="1310217" y="1678517"/>
                  <a:pt x="1651000" y="1549400"/>
                </a:cubicBezTo>
                <a:cubicBezTo>
                  <a:pt x="1991783" y="1420283"/>
                  <a:pt x="2208741" y="710141"/>
                  <a:pt x="2425700" y="0"/>
                </a:cubicBezTo>
              </a:path>
            </a:pathLst>
          </a:cu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図形 11">
            <a:extLst>
              <a:ext uri="{FF2B5EF4-FFF2-40B4-BE49-F238E27FC236}">
                <a16:creationId xmlns:a16="http://schemas.microsoft.com/office/drawing/2014/main" id="{A497D760-01DD-76F2-E72A-CCC7512AAA86}"/>
              </a:ext>
            </a:extLst>
          </p:cNvPr>
          <p:cNvSpPr/>
          <p:nvPr/>
        </p:nvSpPr>
        <p:spPr>
          <a:xfrm>
            <a:off x="6172200" y="4152900"/>
            <a:ext cx="2006600" cy="2349500"/>
          </a:xfrm>
          <a:custGeom>
            <a:avLst/>
            <a:gdLst>
              <a:gd name="connsiteX0" fmla="*/ 0 w 2425700"/>
              <a:gd name="connsiteY0" fmla="*/ 2247900 h 2247900"/>
              <a:gd name="connsiteX1" fmla="*/ 381000 w 2425700"/>
              <a:gd name="connsiteY1" fmla="*/ 774700 h 2247900"/>
              <a:gd name="connsiteX2" fmla="*/ 1651000 w 2425700"/>
              <a:gd name="connsiteY2" fmla="*/ 1549400 h 2247900"/>
              <a:gd name="connsiteX3" fmla="*/ 2425700 w 2425700"/>
              <a:gd name="connsiteY3" fmla="*/ 0 h 2247900"/>
            </a:gdLst>
            <a:ahLst/>
            <a:cxnLst>
              <a:cxn ang="0">
                <a:pos x="connsiteX0" y="connsiteY0"/>
              </a:cxn>
              <a:cxn ang="0">
                <a:pos x="connsiteX1" y="connsiteY1"/>
              </a:cxn>
              <a:cxn ang="0">
                <a:pos x="connsiteX2" y="connsiteY2"/>
              </a:cxn>
              <a:cxn ang="0">
                <a:pos x="connsiteX3" y="connsiteY3"/>
              </a:cxn>
            </a:cxnLst>
            <a:rect l="l" t="t" r="r" b="b"/>
            <a:pathLst>
              <a:path w="2425700" h="2247900">
                <a:moveTo>
                  <a:pt x="0" y="2247900"/>
                </a:moveTo>
                <a:cubicBezTo>
                  <a:pt x="52916" y="1569508"/>
                  <a:pt x="105833" y="891117"/>
                  <a:pt x="381000" y="774700"/>
                </a:cubicBezTo>
                <a:cubicBezTo>
                  <a:pt x="656167" y="658283"/>
                  <a:pt x="1310217" y="1678517"/>
                  <a:pt x="1651000" y="1549400"/>
                </a:cubicBezTo>
                <a:cubicBezTo>
                  <a:pt x="1991783" y="1420283"/>
                  <a:pt x="2208741" y="710141"/>
                  <a:pt x="2425700" y="0"/>
                </a:cubicBezTo>
              </a:path>
            </a:pathLst>
          </a:cu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図形 12">
            <a:extLst>
              <a:ext uri="{FF2B5EF4-FFF2-40B4-BE49-F238E27FC236}">
                <a16:creationId xmlns:a16="http://schemas.microsoft.com/office/drawing/2014/main" id="{AD328710-6AAA-47D7-493A-CBE58176E0D2}"/>
              </a:ext>
            </a:extLst>
          </p:cNvPr>
          <p:cNvSpPr/>
          <p:nvPr/>
        </p:nvSpPr>
        <p:spPr>
          <a:xfrm>
            <a:off x="9131300" y="4972050"/>
            <a:ext cx="2006600" cy="711200"/>
          </a:xfrm>
          <a:custGeom>
            <a:avLst/>
            <a:gdLst>
              <a:gd name="connsiteX0" fmla="*/ 0 w 2425700"/>
              <a:gd name="connsiteY0" fmla="*/ 2247900 h 2247900"/>
              <a:gd name="connsiteX1" fmla="*/ 381000 w 2425700"/>
              <a:gd name="connsiteY1" fmla="*/ 774700 h 2247900"/>
              <a:gd name="connsiteX2" fmla="*/ 1651000 w 2425700"/>
              <a:gd name="connsiteY2" fmla="*/ 1549400 h 2247900"/>
              <a:gd name="connsiteX3" fmla="*/ 2425700 w 2425700"/>
              <a:gd name="connsiteY3" fmla="*/ 0 h 2247900"/>
            </a:gdLst>
            <a:ahLst/>
            <a:cxnLst>
              <a:cxn ang="0">
                <a:pos x="connsiteX0" y="connsiteY0"/>
              </a:cxn>
              <a:cxn ang="0">
                <a:pos x="connsiteX1" y="connsiteY1"/>
              </a:cxn>
              <a:cxn ang="0">
                <a:pos x="connsiteX2" y="connsiteY2"/>
              </a:cxn>
              <a:cxn ang="0">
                <a:pos x="connsiteX3" y="connsiteY3"/>
              </a:cxn>
            </a:cxnLst>
            <a:rect l="l" t="t" r="r" b="b"/>
            <a:pathLst>
              <a:path w="2425700" h="2247900">
                <a:moveTo>
                  <a:pt x="0" y="2247900"/>
                </a:moveTo>
                <a:cubicBezTo>
                  <a:pt x="52916" y="1569508"/>
                  <a:pt x="105833" y="891117"/>
                  <a:pt x="381000" y="774700"/>
                </a:cubicBezTo>
                <a:cubicBezTo>
                  <a:pt x="656167" y="658283"/>
                  <a:pt x="1310217" y="1678517"/>
                  <a:pt x="1651000" y="1549400"/>
                </a:cubicBezTo>
                <a:cubicBezTo>
                  <a:pt x="1991783" y="1420283"/>
                  <a:pt x="2208741" y="710141"/>
                  <a:pt x="2425700" y="0"/>
                </a:cubicBezTo>
              </a:path>
            </a:pathLst>
          </a:cu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4" name="表 14">
            <a:extLst>
              <a:ext uri="{FF2B5EF4-FFF2-40B4-BE49-F238E27FC236}">
                <a16:creationId xmlns:a16="http://schemas.microsoft.com/office/drawing/2014/main" id="{BCB81063-816A-4112-4BFC-78709D1BBC31}"/>
              </a:ext>
            </a:extLst>
          </p:cNvPr>
          <p:cNvGraphicFramePr>
            <a:graphicFrameLocks noGrp="1"/>
          </p:cNvGraphicFramePr>
          <p:nvPr>
            <p:extLst>
              <p:ext uri="{D42A27DB-BD31-4B8C-83A1-F6EECF244321}">
                <p14:modId xmlns:p14="http://schemas.microsoft.com/office/powerpoint/2010/main" val="1354616234"/>
              </p:ext>
            </p:extLst>
          </p:nvPr>
        </p:nvGraphicFramePr>
        <p:xfrm>
          <a:off x="838196" y="2446605"/>
          <a:ext cx="10515601" cy="1112520"/>
        </p:xfrm>
        <a:graphic>
          <a:graphicData uri="http://schemas.openxmlformats.org/drawingml/2006/table">
            <a:tbl>
              <a:tblPr firstRow="1" bandRow="1">
                <a:tableStyleId>{5C22544A-7EE6-4342-B048-85BDC9FD1C3A}</a:tableStyleId>
              </a:tblPr>
              <a:tblGrid>
                <a:gridCol w="1485904">
                  <a:extLst>
                    <a:ext uri="{9D8B030D-6E8A-4147-A177-3AD203B41FA5}">
                      <a16:colId xmlns:a16="http://schemas.microsoft.com/office/drawing/2014/main" val="2874835746"/>
                    </a:ext>
                  </a:extLst>
                </a:gridCol>
                <a:gridCol w="2819400">
                  <a:extLst>
                    <a:ext uri="{9D8B030D-6E8A-4147-A177-3AD203B41FA5}">
                      <a16:colId xmlns:a16="http://schemas.microsoft.com/office/drawing/2014/main" val="2120269806"/>
                    </a:ext>
                  </a:extLst>
                </a:gridCol>
                <a:gridCol w="3225800">
                  <a:extLst>
                    <a:ext uri="{9D8B030D-6E8A-4147-A177-3AD203B41FA5}">
                      <a16:colId xmlns:a16="http://schemas.microsoft.com/office/drawing/2014/main" val="2737580128"/>
                    </a:ext>
                  </a:extLst>
                </a:gridCol>
                <a:gridCol w="2984497">
                  <a:extLst>
                    <a:ext uri="{9D8B030D-6E8A-4147-A177-3AD203B41FA5}">
                      <a16:colId xmlns:a16="http://schemas.microsoft.com/office/drawing/2014/main" val="793661368"/>
                    </a:ext>
                  </a:extLst>
                </a:gridCol>
              </a:tblGrid>
              <a:tr h="370840">
                <a:tc>
                  <a:txBody>
                    <a:bodyPr/>
                    <a:lstStyle/>
                    <a:p>
                      <a:endParaRPr kumimoji="1" lang="ja-JP" altLang="en-US"/>
                    </a:p>
                  </a:txBody>
                  <a:tcPr/>
                </a:tc>
                <a:tc>
                  <a:txBody>
                    <a:bodyPr/>
                    <a:lstStyle/>
                    <a:p>
                      <a:pPr algn="ctr"/>
                      <a:r>
                        <a:rPr kumimoji="1" lang="ja-JP" altLang="en-US"/>
                        <a:t>アクティブ</a:t>
                      </a:r>
                    </a:p>
                  </a:txBody>
                  <a:tcPr/>
                </a:tc>
                <a:tc>
                  <a:txBody>
                    <a:bodyPr/>
                    <a:lstStyle/>
                    <a:p>
                      <a:pPr algn="ctr"/>
                      <a:r>
                        <a:rPr kumimoji="1" lang="ja-JP" altLang="en-US"/>
                        <a:t>パッシブ</a:t>
                      </a:r>
                    </a:p>
                  </a:txBody>
                  <a:tcPr/>
                </a:tc>
                <a:tc>
                  <a:txBody>
                    <a:bodyPr/>
                    <a:lstStyle/>
                    <a:p>
                      <a:pPr algn="ctr"/>
                      <a:r>
                        <a:rPr kumimoji="1" lang="ja-JP" altLang="en-US"/>
                        <a:t>アクティブ</a:t>
                      </a:r>
                    </a:p>
                  </a:txBody>
                  <a:tcPr/>
                </a:tc>
                <a:extLst>
                  <a:ext uri="{0D108BD9-81ED-4DB2-BD59-A6C34878D82A}">
                    <a16:rowId xmlns:a16="http://schemas.microsoft.com/office/drawing/2014/main" val="2436229674"/>
                  </a:ext>
                </a:extLst>
              </a:tr>
              <a:tr h="370840">
                <a:tc>
                  <a:txBody>
                    <a:bodyPr/>
                    <a:lstStyle/>
                    <a:p>
                      <a:r>
                        <a:rPr kumimoji="1" lang="ja-JP" altLang="en-US"/>
                        <a:t>絶対リスク</a:t>
                      </a:r>
                    </a:p>
                  </a:txBody>
                  <a:tcPr/>
                </a:tc>
                <a:tc>
                  <a:txBody>
                    <a:bodyPr/>
                    <a:lstStyle/>
                    <a:p>
                      <a:pPr algn="ctr"/>
                      <a:r>
                        <a:rPr kumimoji="1" lang="ja-JP" altLang="en-US"/>
                        <a:t>高</a:t>
                      </a:r>
                    </a:p>
                  </a:txBody>
                  <a:tcPr/>
                </a:tc>
                <a:tc>
                  <a:txBody>
                    <a:bodyPr/>
                    <a:lstStyle/>
                    <a:p>
                      <a:pPr algn="ctr"/>
                      <a:r>
                        <a:rPr kumimoji="1" lang="ja-JP" altLang="en-US"/>
                        <a:t>中</a:t>
                      </a:r>
                    </a:p>
                  </a:txBody>
                  <a:tcPr/>
                </a:tc>
                <a:tc>
                  <a:txBody>
                    <a:bodyPr/>
                    <a:lstStyle/>
                    <a:p>
                      <a:pPr algn="ctr"/>
                      <a:r>
                        <a:rPr kumimoji="1" lang="ja-JP" altLang="en-US"/>
                        <a:t>低</a:t>
                      </a:r>
                    </a:p>
                  </a:txBody>
                  <a:tcPr/>
                </a:tc>
                <a:extLst>
                  <a:ext uri="{0D108BD9-81ED-4DB2-BD59-A6C34878D82A}">
                    <a16:rowId xmlns:a16="http://schemas.microsoft.com/office/drawing/2014/main" val="4144607306"/>
                  </a:ext>
                </a:extLst>
              </a:tr>
              <a:tr h="370840">
                <a:tc>
                  <a:txBody>
                    <a:bodyPr/>
                    <a:lstStyle/>
                    <a:p>
                      <a:r>
                        <a:rPr kumimoji="1" lang="ja-JP" altLang="en-US"/>
                        <a:t>相対リスク</a:t>
                      </a:r>
                    </a:p>
                  </a:txBody>
                  <a:tcPr/>
                </a:tc>
                <a:tc>
                  <a:txBody>
                    <a:bodyPr/>
                    <a:lstStyle/>
                    <a:p>
                      <a:pPr algn="ctr"/>
                      <a:r>
                        <a:rPr kumimoji="1" lang="ja-JP" altLang="en-US"/>
                        <a:t>高</a:t>
                      </a:r>
                    </a:p>
                  </a:txBody>
                  <a:tcPr/>
                </a:tc>
                <a:tc>
                  <a:txBody>
                    <a:bodyPr/>
                    <a:lstStyle/>
                    <a:p>
                      <a:pPr algn="ctr"/>
                      <a:r>
                        <a:rPr kumimoji="1" lang="ja-JP" altLang="en-US"/>
                        <a:t>低</a:t>
                      </a:r>
                    </a:p>
                  </a:txBody>
                  <a:tcPr/>
                </a:tc>
                <a:tc>
                  <a:txBody>
                    <a:bodyPr/>
                    <a:lstStyle/>
                    <a:p>
                      <a:pPr algn="ctr"/>
                      <a:r>
                        <a:rPr kumimoji="1" lang="ja-JP" altLang="en-US"/>
                        <a:t>高</a:t>
                      </a:r>
                    </a:p>
                  </a:txBody>
                  <a:tcPr/>
                </a:tc>
                <a:extLst>
                  <a:ext uri="{0D108BD9-81ED-4DB2-BD59-A6C34878D82A}">
                    <a16:rowId xmlns:a16="http://schemas.microsoft.com/office/drawing/2014/main" val="3505255611"/>
                  </a:ext>
                </a:extLst>
              </a:tr>
            </a:tbl>
          </a:graphicData>
        </a:graphic>
      </p:graphicFrame>
      <p:sp>
        <p:nvSpPr>
          <p:cNvPr id="15" name="正方形/長方形 14">
            <a:extLst>
              <a:ext uri="{FF2B5EF4-FFF2-40B4-BE49-F238E27FC236}">
                <a16:creationId xmlns:a16="http://schemas.microsoft.com/office/drawing/2014/main" id="{D18CAB1B-C95F-B75F-398D-E26F0C07CED0}"/>
              </a:ext>
            </a:extLst>
          </p:cNvPr>
          <p:cNvSpPr/>
          <p:nvPr/>
        </p:nvSpPr>
        <p:spPr>
          <a:xfrm>
            <a:off x="2336800" y="6426199"/>
            <a:ext cx="914400" cy="682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54456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4545</TotalTime>
  <Words>549</Words>
  <Application>Microsoft Office PowerPoint</Application>
  <PresentationFormat>ワイド画面</PresentationFormat>
  <Paragraphs>120</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Cambria Math</vt:lpstr>
      <vt:lpstr>Office テーマ</vt:lpstr>
      <vt:lpstr>トラッキングエラー</vt:lpstr>
      <vt:lpstr>目次</vt:lpstr>
      <vt:lpstr>目次</vt:lpstr>
      <vt:lpstr>トラッキングエラーの定義</vt:lpstr>
      <vt:lpstr>トラッキングエラーの定義</vt:lpstr>
      <vt:lpstr>目次</vt:lpstr>
      <vt:lpstr>トラッキングエラーの種類（実績TE）</vt:lpstr>
      <vt:lpstr>トラッキングエラーの種類（実績TE）</vt:lpstr>
      <vt:lpstr>トラッキングエラーの種類（実績TE）</vt:lpstr>
      <vt:lpstr>トラッキングエラーの種類（推計TE）</vt:lpstr>
      <vt:lpstr>【余談】インフォメーションレシオ</vt:lpstr>
      <vt:lpstr>目次</vt:lpstr>
      <vt:lpstr>目次</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トラッキングエラー</dc:title>
  <dc:creator>Y Ai</dc:creator>
  <cp:lastModifiedBy>sasaki wataru</cp:lastModifiedBy>
  <cp:revision>2</cp:revision>
  <dcterms:created xsi:type="dcterms:W3CDTF">2023-01-20T15:50:31Z</dcterms:created>
  <dcterms:modified xsi:type="dcterms:W3CDTF">2023-01-24T15:13:07Z</dcterms:modified>
</cp:coreProperties>
</file>