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7"/>
  </p:notesMasterIdLst>
  <p:sldIdLst>
    <p:sldId id="256" r:id="rId2"/>
    <p:sldId id="257" r:id="rId3"/>
    <p:sldId id="258" r:id="rId4"/>
    <p:sldId id="263" r:id="rId5"/>
    <p:sldId id="264" r:id="rId6"/>
    <p:sldId id="275" r:id="rId7"/>
    <p:sldId id="276" r:id="rId8"/>
    <p:sldId id="265" r:id="rId9"/>
    <p:sldId id="266" r:id="rId10"/>
    <p:sldId id="267" r:id="rId11"/>
    <p:sldId id="268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74" r:id="rId22"/>
    <p:sldId id="286" r:id="rId23"/>
    <p:sldId id="287" r:id="rId24"/>
    <p:sldId id="288" r:id="rId25"/>
    <p:sldId id="262" r:id="rId26"/>
  </p:sldIdLst>
  <p:sldSz cx="12192000" cy="6858000"/>
  <p:notesSz cx="6858000" cy="9144000"/>
  <p:embeddedFontLst>
    <p:embeddedFont>
      <p:font typeface="Century Gothic" panose="020B0502020202020204" pitchFamily="3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Wingdings 3" panose="05040102010807070707" pitchFamily="18" charset="2"/>
      <p:regular r:id="rId36"/>
    </p:embeddedFont>
    <p:embeddedFont>
      <p:font typeface="Poppins" panose="020B0604020202020204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1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customschemas.google.com/relationships/presentationmetadata" Target="meta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08.278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550 784,'3'-1,"1"-1,-1 1,0-1,1 0,-1 0,0 0,0-1,0 1,0-1,-1 1,1-1,-1 0,1 0,3-6,0 1,116-166,15-16,-137 189,19-23,-18 23,0 1,-1-1,1 0,0 0,-1 0,1 0,-1 0,1 0,-1 0,1 0,-1 0,0 0,0 0,1 0,-1 0,0 0,0 0,0 0,0 0,0 0,0 0,0-1,-1-1,0 3,0 0,1 0,-1 0,0 0,1 0,-1 0,0 0,0 0,1 0,-1 0,0 0,1 0,-1 0,0 1,1-1,-1 0,0 0,1 1,-1-1,0 1,1-1,-1 0,1 1,-1-1,1 1,-1-1,0 2,-19 18,17-16,-76 94,52-60,-39 38,26-34,22-21,-2 0,-1-2,-34 26,55-44,-1-1,1 1,-1 0,0-1,1 1,-1-1,0 1,1-1,-1 1,0-1,0 1,0-1,1 0,-1 0,0 1,0-1,0 0,0 0,0 0,1 0,-1 0,0 0,0 0,0 0,0 0,0 0,1 0,-1-1,0 1,-1-1,2 0,-1-1,1 1,0-1,0 1,0-1,0 1,0-1,0 1,0-1,1 1,-1-1,0 1,1-1,-1 1,2-2,28-58,-3 22,3 0,39-40,39-51,-84 97,-20 28,-16 21,-2-1,-1-1,0 0,0 0,-36 21,9-4,-207 177,233-196,19-20,22-25,59-65,-29 32,86-80,-65 81,-257 226,-134 127,293-268,-1-1,-26 17,-7 5,40-31,20-21,25-25,263-247,24 22,-240 200,96-87,-157 130,-11 12,-11 11,-269 244,-126 104,311-271,-21 15,8-14,205-201,30-19,253-201,-360 322,-28 23,-37 31,-256 203,256-209,-3 3,0-2,-71 38,87-57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2.059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1 536,'2'-7,"1"1,0-1,0 1,0 0,1 0,0 0,0 0,1 0,-1 1,1 0,6-5,7-9,240-275,-258 294,0 0,0 0,0 0,0 1,0-1,0 0,0 0,0 0,1 0,-1 0,0 0,0 0,0 0,0 0,0 0,0 0,0 0,0 0,0 0,0 0,0 0,0 0,1 0,-1 0,0 0,0 0,0 0,0 0,0 0,0 0,0 0,0 0,0 0,0 0,0 0,1 0,-1 0,0 0,0 0,0 0,0 0,0 0,0 0,0 0,0 0,0 0,0-1,0 1,0 0,0 0,-3 13,-11 16,-11 5,-2-2,-57 53,57-58,17-18,0-1,0 0,-1-1,0 0,-1 0,-12 4,24-11,0 0,0 0,0 0,0 1,0-1,0 0,-1 0,1 0,0 0,0 0,0-1,0 1,0 0,0 0,0 0,0 0,-1 0,1 0,0 0,0 0,0 0,0 0,0 0,0 0,0 0,0 0,0 0,-1 0,1-1,0 1,0 0,0 0,0 0,0 0,0 0,0 0,0 0,0 0,0-1,0 1,0 0,0 0,0 0,0 0,0 0,0 0,0 0,0-1,0 1,0 0,0 0,0 0,0 0,0 0,0 0,0 0,0 0,0-1,1 1,-1 0,0 0,0 0,0 0,0 0,0 0,6-15,11-16,23-23,61-67,-77 95,57-54,-173 143,58-36,13-10,0-1,-32 19,53-35,0 0,0 0,0 0,0-1,0 1,0 0,0 0,0 0,0 0,0 0,0 0,0-1,0 1,0 0,0 0,0 0,0 0,0 0,0-1,0 1,0 0,0 0,0 0,0 0,0 0,-1 0,1-1,0 1,0 0,0 0,0 0,0 0,0 0,0 0,0 0,-1 0,1 0,0 0,0-1,0 1,0 0,0 0,0 0,-1 0,1 0,0 0,0 0,0 0,0 0,0 0,0 0,-1 0,1 0,0 0,0 0,0 0,0 0,0 1,-1-1,1 0,0 0,0 0,0 0,0 0,0 0,0 0,8-19,17-20,21-16,77-72,-119 122,-6 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6.092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394 1048,'3'-8,"-1"0,1 0,0 0,0 0,1 1,0-1,0 1,1 0,0 0,9-8,-1-3,-3 5,1 1,0 1,1 0,13-11,-103 87,54-44,1-1,-2 0,-1-3,-51 28,67-40,6-2,-1-1,1 1,-1-1,0 0,0-1,0 1,1-1,-1 0,-1 0,1 0,0-1,-7 0,12-1,0 0,0 0,0 0,1 0,-1 0,0 1,0-1,0 0,1 0,-1 0,1 0,-1 0,0 1,1-1,-1 0,1 0,0 0,-1 1,1-1,0 1,-1-1,1 0,0 1,1-1,22-23,-22 23,189-155,-144 117,2 1,60-34,-88 62,-26 18,-31 20,-17 6,-99 71,105-70,-1-1,-1-3,-2-3,-1-1,-97 35,149-63,0 1,0 0,0 0,0 0,0 0,0 0,0-1,0 1,0 0,0 0,0 0,0 0,0-1,0 1,0 0,0 0,0 0,0 0,0 0,0-1,0 1,0 0,-1 0,1 0,0 0,0 0,0 0,0-1,0 1,0 0,0 0,-1 0,1 0,0 0,0 0,0 0,0 0,0 0,0 0,-1 0,1-1,0 1,0 0,0 0,0 0,-1 0,1 0,0 0,0 0,0 0,0 0,0 1,-1-1,1 0,0 0,0 0,0 0,17-20,28-21,280-193,-287 207,-2-3,-1-1,36-41,-37 50,-24 22,-18 18,-22 20,-1-1,-73 63,27-27,42-41,-50 35,-16 15,84-71,14-19,20-27,21-6,2 1,1 2,3 2,63-42,-71 52,44-38,124-127,-187 176,0 1,33-21,27-22,144-164,-184 182,-1-2,37-55,-60 82,-12 19,-18 29,-114 134,93-121,-51 50,-29 36,-44 110,148-224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9.175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562 509,'1'-5,"1"-1,0 1,-1 0,2 0,-1 0,1 1,-1-1,1 0,6-6,10-19,-2-7,-5 8,1 0,2 1,1 1,0 0,40-46,-31 37,-22 31,0-1,0 1,1 0,0 1,0-1,8-7,-39 69,-105 169,132-225,0 0,-1 0,1 0,-1-1,1 1,-1 0,1 0,-1 0,0 0,1-1,-1 1,0 0,0 0,1-1,-1 1,0-1,0 1,0-1,0 1,0-1,0 0,-2 1,0-20,14-37,-1 18,1 0,2 1,2 0,30-55,-33 78,-11 20,-16 30,-37 24,36-44,2 0,-20 29,26-32,5-14,8-26,19-44,31-44,-119 228,-53 90,96-174,20-28,0 0,1 1,-1-1,0 0,-1 0,1 1,0-1,0 0,0 0,-1 0,1 0,-1-1,1 1,0 0,-1-1,1 1,-1 0,-2-1,4-1,-1 0,1 0,0 0,-1 0,1 0,0 0,0 0,0 0,0 0,0 0,0 0,0-1,0 1,1 0,-1 0,0 0,0 0,1 0,0-2,10-27,-10 28,17-44,2 0,2 1,2 1,51-71,-26 62,-62 69,1 1,1 1,1-1,-11 26,-10 17,8-20,-2-1,-2-1,-1-2,-2 0,-46 41,-162 164,193-194,-20 22,35-37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2.158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1356,'0'-2,"1"0,-1 0,1 0,0 0,0 0,0 0,0 0,0 1,0-1,0 0,0 1,1-1,-1 1,1-1,-1 1,3-2,33-23,-21 15,49-43,87-94,-68 62,-66 71,0 1,30-19,-27 19,36-29,94-89,101-100,-229 211,50-34,6-6,10-26,-59 56,1 1,1 1,44-29,-49 38,0-1,23-24,-1 2,-30 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4.374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1276,'2'-6,"1"0,-1 0,1 0,0 0,1 1,0-1,-1 1,2 0,-1 0,0 0,1 1,7-6,2-3,186-214,-92 102,160-144,-114 120,-112 106,-12 12,1 0,2 2,42-29,-43 35,39-35,-41 31,39-26,1 3,-50 36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3040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242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1385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6522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7715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6863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6276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8160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5948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5947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59716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07704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95617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10018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56769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5189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634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139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9821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3294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263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8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2727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1248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42752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2343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6563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8234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8629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7436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70731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2 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041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79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975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1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342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256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5927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8704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5885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9962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33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17" Type="http://schemas.openxmlformats.org/officeDocument/2006/relationships/image" Target="../media/image7.tmp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0.png"/><Relationship Id="rId11" Type="http://schemas.openxmlformats.org/officeDocument/2006/relationships/customXml" Target="../ink/ink4.xml"/><Relationship Id="rId15" Type="http://schemas.openxmlformats.org/officeDocument/2006/relationships/customXml" Target="../ink/ink6.xml"/><Relationship Id="rId10" Type="http://schemas.openxmlformats.org/officeDocument/2006/relationships/image" Target="../media/image7.png"/><Relationship Id="rId9" Type="http://schemas.openxmlformats.org/officeDocument/2006/relationships/customXml" Target="../ink/ink3.xml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427265" y="1383620"/>
            <a:ext cx="78888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dirty="0"/>
              <a:t>Heart Health Data Analysis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B2EEEE-9472-45C1-B23B-2058279DC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549" y="1591454"/>
            <a:ext cx="8666251" cy="485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91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3993E3-9856-49EB-8629-351B037F7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228" y="1509486"/>
            <a:ext cx="8770883" cy="489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12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9443DD-6956-43B1-800A-D94A3BBB7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373" y="1548268"/>
            <a:ext cx="8814057" cy="487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38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8D05B-4F36-4B1A-A52B-8210FD02F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354" y="1494968"/>
            <a:ext cx="8800081" cy="487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88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36203D-7CAF-400B-9580-4F0958D20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678" y="1521963"/>
            <a:ext cx="8753722" cy="489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34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D9F4E9-A0A5-4FC3-A286-E1F8B5BE9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510" y="1627572"/>
            <a:ext cx="8637537" cy="472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97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4F3CA-89E3-432C-A40F-F17910255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176" y="1582056"/>
            <a:ext cx="8760074" cy="487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94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A8524A-DF89-4985-AD13-FB6396DD8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868" y="1694007"/>
            <a:ext cx="8551817" cy="479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20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2BFBB9-74A2-4D14-9524-8497F6029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980" y="1589878"/>
            <a:ext cx="8693365" cy="486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23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F790D-E2BE-4D2F-A101-DCDAE8EA8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633" y="1575691"/>
            <a:ext cx="8746050" cy="488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3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 idx="4294967295"/>
          </p:nvPr>
        </p:nvSpPr>
        <p:spPr>
          <a:xfrm>
            <a:off x="1282148" y="400634"/>
            <a:ext cx="97805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Objectives</a:t>
            </a:r>
            <a:endParaRPr dirty="0"/>
          </a:p>
        </p:txBody>
      </p:sp>
      <p:sp>
        <p:nvSpPr>
          <p:cNvPr id="12" name="Google Shape;196;p2">
            <a:extLst>
              <a:ext uri="{FF2B5EF4-FFF2-40B4-BE49-F238E27FC236}">
                <a16:creationId xmlns:a16="http://schemas.microsoft.com/office/drawing/2014/main" id="{F6642C69-A3B9-4894-A3C7-685CE687C767}"/>
              </a:ext>
            </a:extLst>
          </p:cNvPr>
          <p:cNvSpPr txBox="1">
            <a:spLocks/>
          </p:cNvSpPr>
          <p:nvPr/>
        </p:nvSpPr>
        <p:spPr>
          <a:xfrm>
            <a:off x="1167491" y="3043236"/>
            <a:ext cx="9779183" cy="2486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Which age group has the highest chances of getting heart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Relationship between Chest Pain Severity and Heart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 male are more prone to heart disease or female?</a:t>
            </a:r>
          </a:p>
          <a:p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0EF352-67D8-4D95-91F7-056EEAE8E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43" y="1582057"/>
            <a:ext cx="8623843" cy="482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38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Insights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9AD7F-DD3B-4FF7-ACDC-3EC9A863B739}"/>
              </a:ext>
            </a:extLst>
          </p:cNvPr>
          <p:cNvSpPr txBox="1"/>
          <p:nvPr/>
        </p:nvSpPr>
        <p:spPr>
          <a:xfrm>
            <a:off x="1123949" y="1816764"/>
            <a:ext cx="1005205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Total number of patients are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1025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out of which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312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are females and </a:t>
            </a:r>
            <a:r>
              <a:rPr lang="en-IN" sz="2000" b="1" dirty="0">
                <a:solidFill>
                  <a:srgbClr val="00B050"/>
                </a:solidFill>
                <a:latin typeface="Poppins"/>
                <a:ea typeface="Poppins"/>
                <a:cs typeface="Poppins"/>
                <a:sym typeface="Poppins"/>
              </a:rPr>
              <a:t>713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are males.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solidFill>
                <a:srgbClr val="C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average age of patients is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54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48.5%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of patients (13% females and 35.5% males) don’t have any kind of Chest Pain.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Only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7.5%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patients (77 patients – 13 females and 64 males) have very severe Chest Pain.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Most of the patients between the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age of 55 and 65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have the highest Resting Blood Pressure (Diastolic value) which is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greater than 150mg/dl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. This shows they are more prone to High Blood Pressure.</a:t>
            </a:r>
          </a:p>
        </p:txBody>
      </p:sp>
    </p:spTree>
    <p:extLst>
      <p:ext uri="{BB962C8B-B14F-4D97-AF65-F5344CB8AC3E}">
        <p14:creationId xmlns:p14="http://schemas.microsoft.com/office/powerpoint/2010/main" val="2711287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Insights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 dirty="0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9AD7F-DD3B-4FF7-ACDC-3EC9A863B739}"/>
              </a:ext>
            </a:extLst>
          </p:cNvPr>
          <p:cNvSpPr txBox="1"/>
          <p:nvPr/>
        </p:nvSpPr>
        <p:spPr>
          <a:xfrm>
            <a:off x="1167490" y="1816764"/>
            <a:ext cx="1011490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A total of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853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patients (267 females and 586 males), approx. </a:t>
            </a:r>
            <a:r>
              <a:rPr lang="en-IN" sz="2000" b="1" dirty="0">
                <a:solidFill>
                  <a:srgbClr val="00B050"/>
                </a:solidFill>
                <a:latin typeface="Poppins"/>
                <a:ea typeface="Poppins"/>
                <a:cs typeface="Poppins"/>
                <a:sym typeface="Poppins"/>
              </a:rPr>
              <a:t>83%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patients have Serum Cholesterol(SC) Value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greater than 200mg/dl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, which increases the risk of Cardiovascular Diseases.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Only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15%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patients (42 females and 111 males) have Fasting Blood Sugar levels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greater than 120mg/dl.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This indicates that they are either </a:t>
            </a:r>
            <a:r>
              <a:rPr lang="en-IN" sz="2000" b="1" dirty="0">
                <a:solidFill>
                  <a:srgbClr val="00B050"/>
                </a:solidFill>
                <a:latin typeface="Poppins"/>
                <a:ea typeface="Poppins"/>
                <a:cs typeface="Poppins"/>
                <a:sym typeface="Poppins"/>
              </a:rPr>
              <a:t>prediabetics or have Type-2 Diabetes.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Only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1.5%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patients (11 females and 4 males) have Resting Electrocardiographic value of 2, which indicates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signs of Heart Attack.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48.5%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patients don’t have any kind of cardiac abnormalities.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B050"/>
                </a:solidFill>
                <a:latin typeface="Poppins"/>
                <a:ea typeface="Poppins"/>
                <a:cs typeface="Poppins"/>
                <a:sym typeface="Poppins"/>
              </a:rPr>
              <a:t>Male patients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have good Resting Electrocardiographic Results as compared to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female patients.</a:t>
            </a:r>
          </a:p>
        </p:txBody>
      </p:sp>
    </p:spTree>
    <p:extLst>
      <p:ext uri="{BB962C8B-B14F-4D97-AF65-F5344CB8AC3E}">
        <p14:creationId xmlns:p14="http://schemas.microsoft.com/office/powerpoint/2010/main" val="1053118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Insights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9AD7F-DD3B-4FF7-ACDC-3EC9A863B739}"/>
              </a:ext>
            </a:extLst>
          </p:cNvPr>
          <p:cNvSpPr txBox="1"/>
          <p:nvPr/>
        </p:nvSpPr>
        <p:spPr>
          <a:xfrm>
            <a:off x="1167490" y="1816764"/>
            <a:ext cx="1011490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34%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of the patients (74 females and 271 males) have Exercise Induced Angina which means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they feel chest pain due to the insufficient blood flow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to the heart muscle during physical exercise.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390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patients have Oldpeak value of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0.8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, which is not severe but have moderate level of </a:t>
            </a:r>
            <a:r>
              <a:rPr lang="en-IN" sz="2000" b="1" dirty="0">
                <a:solidFill>
                  <a:srgbClr val="00B050"/>
                </a:solidFill>
                <a:latin typeface="Poppins"/>
                <a:ea typeface="Poppins"/>
                <a:cs typeface="Poppins"/>
                <a:sym typeface="Poppins"/>
              </a:rPr>
              <a:t>ischemia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(reduced blood flow to the heart).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47%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patients have normal slope value of 1 as compared to 46% patients who have slope value of 2. But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7%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patients have a slope value of 0, which shows more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severe ischemia or coronary artery diseases.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18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patients (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all male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) have flourosopy level of 4, which is very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critical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and requires immediate action.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56%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of the patients have flourosopy value of 0, which indicate their heart works fine.</a:t>
            </a:r>
          </a:p>
        </p:txBody>
      </p:sp>
    </p:spTree>
    <p:extLst>
      <p:ext uri="{BB962C8B-B14F-4D97-AF65-F5344CB8AC3E}">
        <p14:creationId xmlns:p14="http://schemas.microsoft.com/office/powerpoint/2010/main" val="1427387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Insights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9AD7F-DD3B-4FF7-ACDC-3EC9A863B739}"/>
              </a:ext>
            </a:extLst>
          </p:cNvPr>
          <p:cNvSpPr txBox="1"/>
          <p:nvPr/>
        </p:nvSpPr>
        <p:spPr>
          <a:xfrm>
            <a:off x="1167490" y="1816764"/>
            <a:ext cx="1011490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B01513"/>
                </a:solidFill>
                <a:latin typeface="Poppins"/>
                <a:ea typeface="Poppins"/>
                <a:cs typeface="Poppins"/>
                <a:sym typeface="Poppins"/>
              </a:rPr>
              <a:t>Around </a:t>
            </a:r>
            <a:r>
              <a:rPr lang="en-IN" sz="2000" b="1" dirty="0">
                <a:solidFill>
                  <a:srgbClr val="B01513"/>
                </a:solidFill>
                <a:latin typeface="Poppins"/>
                <a:ea typeface="Poppins"/>
                <a:cs typeface="Poppins"/>
                <a:sym typeface="Poppins"/>
              </a:rPr>
              <a:t>93%</a:t>
            </a:r>
            <a:r>
              <a:rPr lang="en-IN" sz="2000" dirty="0">
                <a:solidFill>
                  <a:srgbClr val="B01513"/>
                </a:solidFill>
                <a:latin typeface="Poppins"/>
                <a:ea typeface="Poppins"/>
                <a:cs typeface="Poppins"/>
                <a:sym typeface="Poppins"/>
              </a:rPr>
              <a:t> patients have Thallium Test value of </a:t>
            </a:r>
            <a:r>
              <a:rPr lang="en-IN" sz="2000" b="1" dirty="0">
                <a:solidFill>
                  <a:srgbClr val="B01513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r>
              <a:rPr lang="en-IN" sz="2000" dirty="0">
                <a:solidFill>
                  <a:srgbClr val="B01513"/>
                </a:solidFill>
                <a:latin typeface="Poppins"/>
                <a:ea typeface="Poppins"/>
                <a:cs typeface="Poppins"/>
                <a:sym typeface="Poppins"/>
              </a:rPr>
              <a:t>, which shows </a:t>
            </a:r>
            <a:r>
              <a:rPr lang="en-IN" sz="2000" b="1" dirty="0">
                <a:solidFill>
                  <a:srgbClr val="B01513"/>
                </a:solidFill>
                <a:latin typeface="Poppins"/>
                <a:ea typeface="Poppins"/>
                <a:cs typeface="Poppins"/>
                <a:sym typeface="Poppins"/>
              </a:rPr>
              <a:t>decreased blood flow to the heart or even a scar tissue</a:t>
            </a:r>
            <a:r>
              <a:rPr lang="en-IN" sz="2000" dirty="0">
                <a:solidFill>
                  <a:srgbClr val="B01513"/>
                </a:solidFill>
                <a:latin typeface="Poppins"/>
                <a:ea typeface="Poppins"/>
                <a:cs typeface="Poppins"/>
                <a:sym typeface="Poppins"/>
              </a:rPr>
              <a:t> in that region.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B0151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Approximately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21%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patients (105 females and 114 males) having Chest pain Severity of </a:t>
            </a:r>
            <a:r>
              <a:rPr lang="en-IN" sz="2000" b="1" dirty="0">
                <a:solidFill>
                  <a:srgbClr val="00B050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, got diagnosed with Heart Disease. From the chart also we can see that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males are more prone to heart diseases.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51%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(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almost half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) of the patients are diagnosed with Heart Disease.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Patients within the age range of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40-45 and 50-60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have shown the signs of Heart Disease.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928893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The Process</a:t>
            </a:r>
            <a:endParaRPr dirty="0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" name="Google Shape;196;p2">
            <a:extLst>
              <a:ext uri="{FF2B5EF4-FFF2-40B4-BE49-F238E27FC236}">
                <a16:creationId xmlns:a16="http://schemas.microsoft.com/office/drawing/2014/main" id="{A0808840-1BC7-4625-8B86-5BF9E19ECE45}"/>
              </a:ext>
            </a:extLst>
          </p:cNvPr>
          <p:cNvSpPr txBox="1">
            <a:spLocks/>
          </p:cNvSpPr>
          <p:nvPr/>
        </p:nvSpPr>
        <p:spPr>
          <a:xfrm>
            <a:off x="1167491" y="420376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Cleaning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Collection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0585F-4568-4CD8-9976-8B4F1A1BEFE0}"/>
              </a:ext>
            </a:extLst>
          </p:cNvPr>
          <p:cNvSpPr txBox="1"/>
          <p:nvPr/>
        </p:nvSpPr>
        <p:spPr>
          <a:xfrm>
            <a:off x="1167491" y="1866004"/>
            <a:ext cx="9045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Data has been collected in the form of a csv file named “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Heart Disease Data.csv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”. </a:t>
            </a:r>
          </a:p>
          <a:p>
            <a:endParaRPr lang="en-IN" sz="24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File contains </a:t>
            </a:r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Heart Health 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data of about 1025 people.</a:t>
            </a:r>
            <a:endParaRPr lang="en-IN" sz="24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04855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Cleaning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0585F-4568-4CD8-9976-8B4F1A1BEFE0}"/>
              </a:ext>
            </a:extLst>
          </p:cNvPr>
          <p:cNvSpPr txBox="1"/>
          <p:nvPr/>
        </p:nvSpPr>
        <p:spPr>
          <a:xfrm>
            <a:off x="1167491" y="1721846"/>
            <a:ext cx="97791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Changed the column names to – </a:t>
            </a:r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Age, Gender, CP, RPB(Diastolic), SC, FBS, RER, MHRA, EIA, Oldpeak, Slope, Flourosopy, Thallium Test, HD</a:t>
            </a:r>
          </a:p>
          <a:p>
            <a:endParaRPr lang="en-IN" sz="24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CP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– Chest Pain Severity</a:t>
            </a:r>
          </a:p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RPB(Diastolic) 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– Resting Blood Pressure</a:t>
            </a:r>
          </a:p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SC 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– Serum Cholesterol in mg/dl</a:t>
            </a:r>
          </a:p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FBS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– Is Fasting Blood Glucose greater than 120mg</a:t>
            </a:r>
          </a:p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RER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– Resting Electrocardiographic Results</a:t>
            </a:r>
          </a:p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MHRA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– Maximum Heart Rate Achieved</a:t>
            </a:r>
          </a:p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EIA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– Exercise Induced Angina</a:t>
            </a:r>
          </a:p>
        </p:txBody>
      </p:sp>
    </p:spTree>
    <p:extLst>
      <p:ext uri="{BB962C8B-B14F-4D97-AF65-F5344CB8AC3E}">
        <p14:creationId xmlns:p14="http://schemas.microsoft.com/office/powerpoint/2010/main" val="250576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Cleaning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0585F-4568-4CD8-9976-8B4F1A1BEFE0}"/>
              </a:ext>
            </a:extLst>
          </p:cNvPr>
          <p:cNvSpPr txBox="1"/>
          <p:nvPr/>
        </p:nvSpPr>
        <p:spPr>
          <a:xfrm>
            <a:off x="1167491" y="1721846"/>
            <a:ext cx="97791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Oldpeak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- ST depression induced by exercise relative to rest</a:t>
            </a:r>
          </a:p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Slope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- the slope of the peak exercise ST segment</a:t>
            </a:r>
          </a:p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Flourosopy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– Number of major vessels coloured by flourosopy</a:t>
            </a:r>
          </a:p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Thallium Test 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– To check how well blood flows to the heart muscles. 0-Normal, 1-fixed defect, 2-reversable defect</a:t>
            </a:r>
          </a:p>
          <a:p>
            <a:endParaRPr lang="en-IN" sz="24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Changed value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0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and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1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of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Gender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column to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Male and Female 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respectively.</a:t>
            </a:r>
          </a:p>
          <a:p>
            <a:endParaRPr lang="en-IN" sz="24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Some columns has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outliers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. Replaced those values with the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median of that column 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using Python.</a:t>
            </a:r>
            <a:endParaRPr lang="en-IN" sz="2400" dirty="0">
              <a:solidFill>
                <a:schemeClr val="tx1"/>
              </a:solidFill>
              <a:latin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487670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Cleaning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0585F-4568-4CD8-9976-8B4F1A1BEFE0}"/>
              </a:ext>
            </a:extLst>
          </p:cNvPr>
          <p:cNvSpPr txBox="1"/>
          <p:nvPr/>
        </p:nvSpPr>
        <p:spPr>
          <a:xfrm>
            <a:off x="1167491" y="1721846"/>
            <a:ext cx="97791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Some values of Oldpeak column has value </a:t>
            </a:r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zero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, which is not possible in practical situation. It is always </a:t>
            </a:r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greater than zero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. So, replaced those zero values with the </a:t>
            </a:r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median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of Oldpeak Column.</a:t>
            </a:r>
          </a:p>
          <a:p>
            <a:endParaRPr lang="en-IN" sz="24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According to dataset metadata, Thallium Test column should only have values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0,1 and 2. 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But some rows has value 3, which is incorrect. So, I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replaced all the values of 3 with 2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2245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666CE-8DE6-4930-9F02-F1153D466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575" y="1683696"/>
            <a:ext cx="8745766" cy="469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75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6911026-6B1F-4E97-865D-D96DC7E70CC2}"/>
                  </a:ext>
                </a:extLst>
              </p14:cNvPr>
              <p14:cNvContentPartPr/>
              <p14:nvPr/>
            </p14:nvContentPartPr>
            <p14:xfrm>
              <a:off x="11021634" y="5885937"/>
              <a:ext cx="357480" cy="313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6911026-6B1F-4E97-865D-D96DC7E70C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67634" y="5778297"/>
                <a:ext cx="46512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6FB130E-CFA6-4610-9EE8-E342F3115E63}"/>
                  </a:ext>
                </a:extLst>
              </p14:cNvPr>
              <p14:cNvContentPartPr/>
              <p14:nvPr/>
            </p14:nvContentPartPr>
            <p14:xfrm>
              <a:off x="11001474" y="6091497"/>
              <a:ext cx="119520" cy="193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6FB130E-CFA6-4610-9EE8-E342F3115E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947834" y="5983857"/>
                <a:ext cx="22716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6AD88DA-44B4-460A-ACD8-3E08375785CE}"/>
                  </a:ext>
                </a:extLst>
              </p14:cNvPr>
              <p14:cNvContentPartPr/>
              <p14:nvPr/>
            </p14:nvContentPartPr>
            <p14:xfrm>
              <a:off x="10888794" y="5790897"/>
              <a:ext cx="457200" cy="401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6AD88DA-44B4-460A-ACD8-3E08375785C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835154" y="5683257"/>
                <a:ext cx="56484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475F349-C067-4903-B3FF-C138D75F7FDC}"/>
                  </a:ext>
                </a:extLst>
              </p14:cNvPr>
              <p14:cNvContentPartPr/>
              <p14:nvPr/>
            </p14:nvContentPartPr>
            <p14:xfrm>
              <a:off x="11060514" y="5811057"/>
              <a:ext cx="292680" cy="297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475F349-C067-4903-B3FF-C138D75F7FD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006514" y="5703057"/>
                <a:ext cx="40032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5FCA9D-7ECB-4798-A05F-29957B49D484}"/>
                  </a:ext>
                </a:extLst>
              </p14:cNvPr>
              <p14:cNvContentPartPr/>
              <p14:nvPr/>
            </p14:nvContentPartPr>
            <p14:xfrm>
              <a:off x="10856034" y="5738337"/>
              <a:ext cx="556200" cy="488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5FCA9D-7ECB-4798-A05F-29957B49D48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802394" y="5630337"/>
                <a:ext cx="66384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B592BE8-7DFF-4126-A22D-6DE641B8BC06}"/>
                  </a:ext>
                </a:extLst>
              </p14:cNvPr>
              <p14:cNvContentPartPr/>
              <p14:nvPr/>
            </p14:nvContentPartPr>
            <p14:xfrm>
              <a:off x="10943514" y="5723577"/>
              <a:ext cx="468720" cy="459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B592BE8-7DFF-4126-A22D-6DE641B8BC0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889514" y="5615937"/>
                <a:ext cx="576360" cy="675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7306A1D-FFCF-42A6-AB23-E6E331DBDBF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90234" y="1652651"/>
            <a:ext cx="8666566" cy="479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2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682</TotalTime>
  <Words>917</Words>
  <Application>Microsoft Office PowerPoint</Application>
  <PresentationFormat>Widescreen</PresentationFormat>
  <Paragraphs>201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Century Gothic</vt:lpstr>
      <vt:lpstr>Calibri</vt:lpstr>
      <vt:lpstr>Arial</vt:lpstr>
      <vt:lpstr>Wingdings 3</vt:lpstr>
      <vt:lpstr>Poppins</vt:lpstr>
      <vt:lpstr>Ion</vt:lpstr>
      <vt:lpstr>Heart Health Data Analysis</vt:lpstr>
      <vt:lpstr>Objectives</vt:lpstr>
      <vt:lpstr>The Process</vt:lpstr>
      <vt:lpstr>Data Collection</vt:lpstr>
      <vt:lpstr>Data Cleaning</vt:lpstr>
      <vt:lpstr>Data Cleaning</vt:lpstr>
      <vt:lpstr>Data Cleaning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Insights</vt:lpstr>
      <vt:lpstr>Insights</vt:lpstr>
      <vt:lpstr>Insights</vt:lpstr>
      <vt:lpstr>Insights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Data Analysis</dc:title>
  <dc:creator>NAVEEN SRINIVASAN</dc:creator>
  <cp:lastModifiedBy>Nishit Soni</cp:lastModifiedBy>
  <cp:revision>121</cp:revision>
  <dcterms:created xsi:type="dcterms:W3CDTF">2022-12-29T06:36:15Z</dcterms:created>
  <dcterms:modified xsi:type="dcterms:W3CDTF">2024-06-15T11:18:11Z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