
<file path=[Content_Types].xml><?xml version="1.0" encoding="utf-8"?>
<Types xmlns="http://schemas.openxmlformats.org/package/2006/content-types"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24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Default Extension="png" ContentType="image/png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8" r:id="rId1"/>
    <p:sldMasterId id="2147483968" r:id="rId2"/>
  </p:sldMasterIdLst>
  <p:notesMasterIdLst>
    <p:notesMasterId r:id="rId15"/>
  </p:notesMasterIdLst>
  <p:sldIdLst>
    <p:sldId id="1370" r:id="rId3"/>
    <p:sldId id="588" r:id="rId4"/>
    <p:sldId id="1386" r:id="rId5"/>
    <p:sldId id="300" r:id="rId6"/>
    <p:sldId id="1396" r:id="rId7"/>
    <p:sldId id="1397" r:id="rId8"/>
    <p:sldId id="1398" r:id="rId9"/>
    <p:sldId id="1399" r:id="rId10"/>
    <p:sldId id="1400" r:id="rId11"/>
    <p:sldId id="1401" r:id="rId12"/>
    <p:sldId id="1374" r:id="rId13"/>
    <p:sldId id="1366" r:id="rId14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70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3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AC5"/>
    <a:srgbClr val="DDDDDD"/>
    <a:srgbClr val="B2B2B2"/>
    <a:srgbClr val="FFFFFF"/>
    <a:srgbClr val="808080"/>
    <a:srgbClr val="5F5F5F"/>
    <a:srgbClr val="000000"/>
    <a:srgbClr val="C0C0C0"/>
    <a:srgbClr val="7F7F7F"/>
    <a:srgbClr val="32868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3948" autoAdjust="0"/>
    <p:restoredTop sz="95491" autoAdjust="0"/>
  </p:normalViewPr>
  <p:slideViewPr>
    <p:cSldViewPr snapToObjects="1">
      <p:cViewPr>
        <p:scale>
          <a:sx n="81" d="100"/>
          <a:sy n="81" d="100"/>
        </p:scale>
        <p:origin x="78" y="204"/>
      </p:cViewPr>
      <p:guideLst>
        <p:guide orient="horz" pos="1570"/>
        <p:guide orient="horz" pos="1094"/>
        <p:guide pos="3984"/>
        <p:guide pos="3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00862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78902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410906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78179608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140350756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2605847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52730841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47201202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09662949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36060579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44679347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22348662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316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82868484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11113093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80750908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188420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074935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11238167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7359304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44727693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49538413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74060839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563101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85038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67089707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755060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23898546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9591555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74759480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8431798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7516217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329742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1979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301442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97476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9849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6946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84760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5267239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308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138392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8952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1949561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4723867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25210019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126366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83672355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99651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9058341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60576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411959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71518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1111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366935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46200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4020094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36818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7492515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11825784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9535412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42336546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44726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8894858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13290144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3684396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8259922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42912004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1670761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6479830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8682054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8801315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70457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58806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878560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4589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061268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41272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4895979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2639494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5653263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42283766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3794358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64427812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62900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418759313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28810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41745962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34895989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411749479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9309167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40965934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865244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52597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1311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714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580632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18205155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442743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63224063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426007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68866093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830419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399151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197142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62692710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876420" y="5121188"/>
            <a:ext cx="1656184" cy="972108"/>
          </a:xfrm>
          <a:prstGeom prst="rect">
            <a:avLst/>
          </a:prstGeom>
          <a:blipFill dpi="0" rotWithShape="1">
            <a:blip r:embed="rId2">
              <a:alphaModFix amt="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135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47685062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20566136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4304076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228521444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207071982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191648988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612090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599205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060874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68627105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206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3220055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429401943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321931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70123696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788914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86692230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37942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6324388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139815958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208189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91824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7.xml"/><Relationship Id="rId26" Type="http://schemas.openxmlformats.org/officeDocument/2006/relationships/slideLayout" Target="../slideLayouts/slideLayout95.xml"/><Relationship Id="rId39" Type="http://schemas.openxmlformats.org/officeDocument/2006/relationships/slideLayout" Target="../slideLayouts/slideLayout108.xml"/><Relationship Id="rId21" Type="http://schemas.openxmlformats.org/officeDocument/2006/relationships/slideLayout" Target="../slideLayouts/slideLayout90.xml"/><Relationship Id="rId34" Type="http://schemas.openxmlformats.org/officeDocument/2006/relationships/slideLayout" Target="../slideLayouts/slideLayout103.xml"/><Relationship Id="rId42" Type="http://schemas.openxmlformats.org/officeDocument/2006/relationships/slideLayout" Target="../slideLayouts/slideLayout111.xml"/><Relationship Id="rId47" Type="http://schemas.openxmlformats.org/officeDocument/2006/relationships/slideLayout" Target="../slideLayouts/slideLayout116.xml"/><Relationship Id="rId50" Type="http://schemas.openxmlformats.org/officeDocument/2006/relationships/slideLayout" Target="../slideLayouts/slideLayout119.xml"/><Relationship Id="rId55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5" Type="http://schemas.openxmlformats.org/officeDocument/2006/relationships/slideLayout" Target="../slideLayouts/slideLayout94.xml"/><Relationship Id="rId33" Type="http://schemas.openxmlformats.org/officeDocument/2006/relationships/slideLayout" Target="../slideLayouts/slideLayout102.xml"/><Relationship Id="rId38" Type="http://schemas.openxmlformats.org/officeDocument/2006/relationships/slideLayout" Target="../slideLayouts/slideLayout107.xml"/><Relationship Id="rId46" Type="http://schemas.openxmlformats.org/officeDocument/2006/relationships/slideLayout" Target="../slideLayouts/slideLayout115.xml"/><Relationship Id="rId59" Type="http://schemas.openxmlformats.org/officeDocument/2006/relationships/slideLayout" Target="../slideLayouts/slideLayout128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0" Type="http://schemas.openxmlformats.org/officeDocument/2006/relationships/slideLayout" Target="../slideLayouts/slideLayout89.xml"/><Relationship Id="rId29" Type="http://schemas.openxmlformats.org/officeDocument/2006/relationships/slideLayout" Target="../slideLayouts/slideLayout98.xml"/><Relationship Id="rId41" Type="http://schemas.openxmlformats.org/officeDocument/2006/relationships/slideLayout" Target="../slideLayouts/slideLayout110.xml"/><Relationship Id="rId54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24" Type="http://schemas.openxmlformats.org/officeDocument/2006/relationships/slideLayout" Target="../slideLayouts/slideLayout93.xml"/><Relationship Id="rId32" Type="http://schemas.openxmlformats.org/officeDocument/2006/relationships/slideLayout" Target="../slideLayouts/slideLayout101.xml"/><Relationship Id="rId37" Type="http://schemas.openxmlformats.org/officeDocument/2006/relationships/slideLayout" Target="../slideLayouts/slideLayout106.xml"/><Relationship Id="rId40" Type="http://schemas.openxmlformats.org/officeDocument/2006/relationships/slideLayout" Target="../slideLayouts/slideLayout109.xml"/><Relationship Id="rId45" Type="http://schemas.openxmlformats.org/officeDocument/2006/relationships/slideLayout" Target="../slideLayouts/slideLayout114.xml"/><Relationship Id="rId53" Type="http://schemas.openxmlformats.org/officeDocument/2006/relationships/slideLayout" Target="../slideLayouts/slideLayout122.xml"/><Relationship Id="rId58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23" Type="http://schemas.openxmlformats.org/officeDocument/2006/relationships/slideLayout" Target="../slideLayouts/slideLayout92.xml"/><Relationship Id="rId28" Type="http://schemas.openxmlformats.org/officeDocument/2006/relationships/slideLayout" Target="../slideLayouts/slideLayout97.xml"/><Relationship Id="rId36" Type="http://schemas.openxmlformats.org/officeDocument/2006/relationships/slideLayout" Target="../slideLayouts/slideLayout105.xml"/><Relationship Id="rId49" Type="http://schemas.openxmlformats.org/officeDocument/2006/relationships/slideLayout" Target="../slideLayouts/slideLayout118.xml"/><Relationship Id="rId57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8.xml"/><Relationship Id="rId31" Type="http://schemas.openxmlformats.org/officeDocument/2006/relationships/slideLayout" Target="../slideLayouts/slideLayout100.xml"/><Relationship Id="rId44" Type="http://schemas.openxmlformats.org/officeDocument/2006/relationships/slideLayout" Target="../slideLayouts/slideLayout113.xml"/><Relationship Id="rId52" Type="http://schemas.openxmlformats.org/officeDocument/2006/relationships/slideLayout" Target="../slideLayouts/slideLayout121.xml"/><Relationship Id="rId60" Type="http://schemas.openxmlformats.org/officeDocument/2006/relationships/theme" Target="../theme/theme2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Relationship Id="rId22" Type="http://schemas.openxmlformats.org/officeDocument/2006/relationships/slideLayout" Target="../slideLayouts/slideLayout91.xml"/><Relationship Id="rId27" Type="http://schemas.openxmlformats.org/officeDocument/2006/relationships/slideLayout" Target="../slideLayouts/slideLayout96.xml"/><Relationship Id="rId30" Type="http://schemas.openxmlformats.org/officeDocument/2006/relationships/slideLayout" Target="../slideLayouts/slideLayout99.xml"/><Relationship Id="rId35" Type="http://schemas.openxmlformats.org/officeDocument/2006/relationships/slideLayout" Target="../slideLayouts/slideLayout104.xml"/><Relationship Id="rId43" Type="http://schemas.openxmlformats.org/officeDocument/2006/relationships/slideLayout" Target="../slideLayouts/slideLayout112.xml"/><Relationship Id="rId48" Type="http://schemas.openxmlformats.org/officeDocument/2006/relationships/slideLayout" Target="../slideLayouts/slideLayout117.xml"/><Relationship Id="rId56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77.xml"/><Relationship Id="rId51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902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  <p:sldLayoutId id="2147483916" r:id="rId18"/>
    <p:sldLayoutId id="2147483917" r:id="rId19"/>
    <p:sldLayoutId id="2147483918" r:id="rId20"/>
    <p:sldLayoutId id="2147483919" r:id="rId21"/>
    <p:sldLayoutId id="2147483920" r:id="rId22"/>
    <p:sldLayoutId id="2147483921" r:id="rId23"/>
    <p:sldLayoutId id="2147483922" r:id="rId24"/>
    <p:sldLayoutId id="2147483923" r:id="rId25"/>
    <p:sldLayoutId id="2147483924" r:id="rId26"/>
    <p:sldLayoutId id="2147483925" r:id="rId27"/>
    <p:sldLayoutId id="2147483926" r:id="rId28"/>
    <p:sldLayoutId id="2147483927" r:id="rId29"/>
    <p:sldLayoutId id="2147483928" r:id="rId30"/>
    <p:sldLayoutId id="2147483929" r:id="rId31"/>
    <p:sldLayoutId id="2147483930" r:id="rId32"/>
    <p:sldLayoutId id="2147483931" r:id="rId33"/>
    <p:sldLayoutId id="2147483932" r:id="rId34"/>
    <p:sldLayoutId id="2147483933" r:id="rId35"/>
    <p:sldLayoutId id="2147483934" r:id="rId36"/>
    <p:sldLayoutId id="2147483935" r:id="rId37"/>
    <p:sldLayoutId id="2147483936" r:id="rId38"/>
    <p:sldLayoutId id="2147483937" r:id="rId39"/>
    <p:sldLayoutId id="2147483938" r:id="rId40"/>
    <p:sldLayoutId id="2147483939" r:id="rId41"/>
    <p:sldLayoutId id="2147483940" r:id="rId42"/>
    <p:sldLayoutId id="2147483941" r:id="rId43"/>
    <p:sldLayoutId id="2147483942" r:id="rId44"/>
    <p:sldLayoutId id="2147483943" r:id="rId45"/>
    <p:sldLayoutId id="2147483944" r:id="rId46"/>
    <p:sldLayoutId id="2147483945" r:id="rId47"/>
    <p:sldLayoutId id="2147483946" r:id="rId48"/>
    <p:sldLayoutId id="2147483947" r:id="rId49"/>
    <p:sldLayoutId id="2147483948" r:id="rId50"/>
    <p:sldLayoutId id="2147483949" r:id="rId51"/>
    <p:sldLayoutId id="2147483950" r:id="rId52"/>
    <p:sldLayoutId id="2147483951" r:id="rId53"/>
    <p:sldLayoutId id="2147483952" r:id="rId54"/>
    <p:sldLayoutId id="2147483953" r:id="rId55"/>
    <p:sldLayoutId id="2147483954" r:id="rId56"/>
    <p:sldLayoutId id="2147483955" r:id="rId57"/>
    <p:sldLayoutId id="2147483956" r:id="rId58"/>
    <p:sldLayoutId id="2147483957" r:id="rId59"/>
    <p:sldLayoutId id="2147483958" r:id="rId60"/>
    <p:sldLayoutId id="2147483959" r:id="rId61"/>
    <p:sldLayoutId id="2147483960" r:id="rId62"/>
    <p:sldLayoutId id="2147483961" r:id="rId63"/>
    <p:sldLayoutId id="2147483962" r:id="rId64"/>
    <p:sldLayoutId id="2147483963" r:id="rId65"/>
    <p:sldLayoutId id="2147483964" r:id="rId66"/>
    <p:sldLayoutId id="2147483965" r:id="rId67"/>
    <p:sldLayoutId id="2147483966" r:id="rId68"/>
    <p:sldLayoutId id="2147483967" r:id="rId69"/>
  </p:sldLayoutIdLst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458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  <p:sldLayoutId id="2147483982" r:id="rId14"/>
    <p:sldLayoutId id="2147483983" r:id="rId15"/>
    <p:sldLayoutId id="2147483984" r:id="rId16"/>
    <p:sldLayoutId id="2147483985" r:id="rId17"/>
    <p:sldLayoutId id="2147483986" r:id="rId18"/>
    <p:sldLayoutId id="2147483987" r:id="rId19"/>
    <p:sldLayoutId id="2147483988" r:id="rId20"/>
    <p:sldLayoutId id="2147483989" r:id="rId21"/>
    <p:sldLayoutId id="2147483990" r:id="rId22"/>
    <p:sldLayoutId id="2147483991" r:id="rId23"/>
    <p:sldLayoutId id="2147483992" r:id="rId24"/>
    <p:sldLayoutId id="2147483993" r:id="rId25"/>
    <p:sldLayoutId id="2147483994" r:id="rId26"/>
    <p:sldLayoutId id="2147483995" r:id="rId27"/>
    <p:sldLayoutId id="2147483996" r:id="rId28"/>
    <p:sldLayoutId id="2147483997" r:id="rId29"/>
    <p:sldLayoutId id="2147483998" r:id="rId30"/>
    <p:sldLayoutId id="2147483999" r:id="rId31"/>
    <p:sldLayoutId id="2147484000" r:id="rId32"/>
    <p:sldLayoutId id="2147484001" r:id="rId33"/>
    <p:sldLayoutId id="2147484002" r:id="rId34"/>
    <p:sldLayoutId id="2147484003" r:id="rId35"/>
    <p:sldLayoutId id="2147484004" r:id="rId36"/>
    <p:sldLayoutId id="2147484005" r:id="rId37"/>
    <p:sldLayoutId id="2147484006" r:id="rId38"/>
    <p:sldLayoutId id="2147484007" r:id="rId39"/>
    <p:sldLayoutId id="2147484008" r:id="rId40"/>
    <p:sldLayoutId id="2147484009" r:id="rId41"/>
    <p:sldLayoutId id="2147484010" r:id="rId42"/>
    <p:sldLayoutId id="2147484011" r:id="rId43"/>
    <p:sldLayoutId id="2147484012" r:id="rId44"/>
    <p:sldLayoutId id="2147484013" r:id="rId45"/>
    <p:sldLayoutId id="2147484014" r:id="rId46"/>
    <p:sldLayoutId id="2147484015" r:id="rId47"/>
    <p:sldLayoutId id="2147484016" r:id="rId48"/>
    <p:sldLayoutId id="2147484017" r:id="rId49"/>
    <p:sldLayoutId id="2147484018" r:id="rId50"/>
    <p:sldLayoutId id="2147484019" r:id="rId51"/>
    <p:sldLayoutId id="2147484020" r:id="rId52"/>
    <p:sldLayoutId id="2147484021" r:id="rId53"/>
    <p:sldLayoutId id="2147484022" r:id="rId54"/>
    <p:sldLayoutId id="2147484023" r:id="rId55"/>
    <p:sldLayoutId id="2147484024" r:id="rId56"/>
    <p:sldLayoutId id="2147484025" r:id="rId57"/>
    <p:sldLayoutId id="2147484026" r:id="rId58"/>
    <p:sldLayoutId id="2147484027" r:id="rId59"/>
  </p:sldLayoutIdLst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youexec.com/" TargetMode="External"/><Relationship Id="rId1" Type="http://schemas.openxmlformats.org/officeDocument/2006/relationships/slideLayout" Target="../slideLayouts/slideLayout1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347" y="5063696"/>
            <a:ext cx="61220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cap="all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Presented by:</a:t>
            </a:r>
          </a:p>
          <a:p>
            <a:endParaRPr lang="en-US" sz="1600" b="1" cap="all" dirty="0">
              <a:solidFill>
                <a:schemeClr val="accent3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1600" b="1" cap="all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Nishit Shah		</a:t>
            </a:r>
            <a:br>
              <a:rPr lang="en-US" sz="1600" b="1" cap="all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1600" b="1" cap="all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Rohit appandaraju</a:t>
            </a:r>
          </a:p>
          <a:p>
            <a:r>
              <a:rPr lang="en-US" sz="1600" b="1" cap="all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Ajit manuel</a:t>
            </a:r>
          </a:p>
          <a:p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88088" y="785774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COST TREND ANALYSIS OF </a:t>
            </a:r>
            <a:r>
              <a:rPr lang="en-US" b="1" u="sng" dirty="0" smtClean="0"/>
              <a:t>HOUSING </a:t>
            </a:r>
            <a:r>
              <a:rPr lang="en-US" b="1" u="sng" dirty="0"/>
              <a:t>PRICES IN </a:t>
            </a:r>
            <a:r>
              <a:rPr lang="en-US" b="1" u="sng" dirty="0" smtClean="0"/>
              <a:t>MASSACHUSETTS </a:t>
            </a:r>
            <a:r>
              <a:rPr lang="en-US" b="1" u="sng" dirty="0"/>
              <a:t>(2008-16) USING MINITAB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224" y="4419600"/>
            <a:ext cx="2271004" cy="23255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371671"/>
            <a:ext cx="5429820" cy="347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526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DISCOVERED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839416" y="1700808"/>
            <a:ext cx="2925368" cy="2900275"/>
          </a:xfrm>
          <a:custGeom>
            <a:avLst/>
            <a:gdLst>
              <a:gd name="T0" fmla="*/ 190 w 197"/>
              <a:gd name="T1" fmla="*/ 97 h 195"/>
              <a:gd name="T2" fmla="*/ 197 w 197"/>
              <a:gd name="T3" fmla="*/ 86 h 195"/>
              <a:gd name="T4" fmla="*/ 193 w 197"/>
              <a:gd name="T5" fmla="*/ 76 h 195"/>
              <a:gd name="T6" fmla="*/ 188 w 197"/>
              <a:gd name="T7" fmla="*/ 59 h 195"/>
              <a:gd name="T8" fmla="*/ 183 w 197"/>
              <a:gd name="T9" fmla="*/ 48 h 195"/>
              <a:gd name="T10" fmla="*/ 167 w 197"/>
              <a:gd name="T11" fmla="*/ 38 h 195"/>
              <a:gd name="T12" fmla="*/ 166 w 197"/>
              <a:gd name="T13" fmla="*/ 25 h 195"/>
              <a:gd name="T14" fmla="*/ 158 w 197"/>
              <a:gd name="T15" fmla="*/ 29 h 195"/>
              <a:gd name="T16" fmla="*/ 147 w 197"/>
              <a:gd name="T17" fmla="*/ 12 h 195"/>
              <a:gd name="T18" fmla="*/ 137 w 197"/>
              <a:gd name="T19" fmla="*/ 9 h 195"/>
              <a:gd name="T20" fmla="*/ 120 w 197"/>
              <a:gd name="T21" fmla="*/ 3 h 195"/>
              <a:gd name="T22" fmla="*/ 110 w 197"/>
              <a:gd name="T23" fmla="*/ 0 h 195"/>
              <a:gd name="T24" fmla="*/ 99 w 197"/>
              <a:gd name="T25" fmla="*/ 7 h 195"/>
              <a:gd name="T26" fmla="*/ 88 w 197"/>
              <a:gd name="T27" fmla="*/ 0 h 195"/>
              <a:gd name="T28" fmla="*/ 77 w 197"/>
              <a:gd name="T29" fmla="*/ 3 h 195"/>
              <a:gd name="T30" fmla="*/ 61 w 197"/>
              <a:gd name="T31" fmla="*/ 9 h 195"/>
              <a:gd name="T32" fmla="*/ 50 w 197"/>
              <a:gd name="T33" fmla="*/ 12 h 195"/>
              <a:gd name="T34" fmla="*/ 40 w 197"/>
              <a:gd name="T35" fmla="*/ 29 h 195"/>
              <a:gd name="T36" fmla="*/ 32 w 197"/>
              <a:gd name="T37" fmla="*/ 25 h 195"/>
              <a:gd name="T38" fmla="*/ 30 w 197"/>
              <a:gd name="T39" fmla="*/ 38 h 195"/>
              <a:gd name="T40" fmla="*/ 15 w 197"/>
              <a:gd name="T41" fmla="*/ 48 h 195"/>
              <a:gd name="T42" fmla="*/ 10 w 197"/>
              <a:gd name="T43" fmla="*/ 59 h 195"/>
              <a:gd name="T44" fmla="*/ 4 w 197"/>
              <a:gd name="T45" fmla="*/ 76 h 195"/>
              <a:gd name="T46" fmla="*/ 0 w 197"/>
              <a:gd name="T47" fmla="*/ 86 h 195"/>
              <a:gd name="T48" fmla="*/ 8 w 197"/>
              <a:gd name="T49" fmla="*/ 97 h 195"/>
              <a:gd name="T50" fmla="*/ 0 w 197"/>
              <a:gd name="T51" fmla="*/ 109 h 195"/>
              <a:gd name="T52" fmla="*/ 4 w 197"/>
              <a:gd name="T53" fmla="*/ 119 h 195"/>
              <a:gd name="T54" fmla="*/ 10 w 197"/>
              <a:gd name="T55" fmla="*/ 136 h 195"/>
              <a:gd name="T56" fmla="*/ 15 w 197"/>
              <a:gd name="T57" fmla="*/ 147 h 195"/>
              <a:gd name="T58" fmla="*/ 30 w 197"/>
              <a:gd name="T59" fmla="*/ 157 h 195"/>
              <a:gd name="T60" fmla="*/ 32 w 197"/>
              <a:gd name="T61" fmla="*/ 170 h 195"/>
              <a:gd name="T62" fmla="*/ 40 w 197"/>
              <a:gd name="T63" fmla="*/ 166 h 195"/>
              <a:gd name="T64" fmla="*/ 50 w 197"/>
              <a:gd name="T65" fmla="*/ 183 h 195"/>
              <a:gd name="T66" fmla="*/ 61 w 197"/>
              <a:gd name="T67" fmla="*/ 186 h 195"/>
              <a:gd name="T68" fmla="*/ 77 w 197"/>
              <a:gd name="T69" fmla="*/ 191 h 195"/>
              <a:gd name="T70" fmla="*/ 88 w 197"/>
              <a:gd name="T71" fmla="*/ 195 h 195"/>
              <a:gd name="T72" fmla="*/ 99 w 197"/>
              <a:gd name="T73" fmla="*/ 188 h 195"/>
              <a:gd name="T74" fmla="*/ 110 w 197"/>
              <a:gd name="T75" fmla="*/ 195 h 195"/>
              <a:gd name="T76" fmla="*/ 120 w 197"/>
              <a:gd name="T77" fmla="*/ 191 h 195"/>
              <a:gd name="T78" fmla="*/ 137 w 197"/>
              <a:gd name="T79" fmla="*/ 186 h 195"/>
              <a:gd name="T80" fmla="*/ 147 w 197"/>
              <a:gd name="T81" fmla="*/ 183 h 195"/>
              <a:gd name="T82" fmla="*/ 158 w 197"/>
              <a:gd name="T83" fmla="*/ 166 h 195"/>
              <a:gd name="T84" fmla="*/ 166 w 197"/>
              <a:gd name="T85" fmla="*/ 170 h 195"/>
              <a:gd name="T86" fmla="*/ 167 w 197"/>
              <a:gd name="T87" fmla="*/ 157 h 195"/>
              <a:gd name="T88" fmla="*/ 183 w 197"/>
              <a:gd name="T89" fmla="*/ 147 h 195"/>
              <a:gd name="T90" fmla="*/ 188 w 197"/>
              <a:gd name="T91" fmla="*/ 136 h 195"/>
              <a:gd name="T92" fmla="*/ 193 w 197"/>
              <a:gd name="T93" fmla="*/ 119 h 195"/>
              <a:gd name="T94" fmla="*/ 197 w 197"/>
              <a:gd name="T95" fmla="*/ 10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7" h="195">
                <a:moveTo>
                  <a:pt x="195" y="106"/>
                </a:moveTo>
                <a:cubicBezTo>
                  <a:pt x="189" y="105"/>
                  <a:pt x="189" y="105"/>
                  <a:pt x="189" y="105"/>
                </a:cubicBezTo>
                <a:cubicBezTo>
                  <a:pt x="189" y="103"/>
                  <a:pt x="190" y="100"/>
                  <a:pt x="190" y="97"/>
                </a:cubicBezTo>
                <a:cubicBezTo>
                  <a:pt x="190" y="95"/>
                  <a:pt x="189" y="92"/>
                  <a:pt x="189" y="90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97" y="88"/>
                  <a:pt x="197" y="87"/>
                  <a:pt x="197" y="86"/>
                </a:cubicBezTo>
                <a:cubicBezTo>
                  <a:pt x="197" y="83"/>
                  <a:pt x="196" y="80"/>
                  <a:pt x="196" y="78"/>
                </a:cubicBezTo>
                <a:cubicBezTo>
                  <a:pt x="196" y="77"/>
                  <a:pt x="195" y="76"/>
                  <a:pt x="194" y="76"/>
                </a:cubicBezTo>
                <a:cubicBezTo>
                  <a:pt x="194" y="76"/>
                  <a:pt x="194" y="76"/>
                  <a:pt x="193" y="7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6" y="72"/>
                  <a:pt x="184" y="67"/>
                  <a:pt x="182" y="62"/>
                </a:cubicBezTo>
                <a:cubicBezTo>
                  <a:pt x="188" y="59"/>
                  <a:pt x="188" y="59"/>
                  <a:pt x="188" y="59"/>
                </a:cubicBezTo>
                <a:cubicBezTo>
                  <a:pt x="189" y="59"/>
                  <a:pt x="189" y="57"/>
                  <a:pt x="189" y="56"/>
                </a:cubicBezTo>
                <a:cubicBezTo>
                  <a:pt x="188" y="54"/>
                  <a:pt x="186" y="51"/>
                  <a:pt x="185" y="49"/>
                </a:cubicBezTo>
                <a:cubicBezTo>
                  <a:pt x="185" y="48"/>
                  <a:pt x="184" y="48"/>
                  <a:pt x="183" y="48"/>
                </a:cubicBezTo>
                <a:cubicBezTo>
                  <a:pt x="183" y="48"/>
                  <a:pt x="182" y="48"/>
                  <a:pt x="182" y="48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4" y="46"/>
                  <a:pt x="171" y="42"/>
                  <a:pt x="167" y="38"/>
                </a:cubicBezTo>
                <a:cubicBezTo>
                  <a:pt x="172" y="34"/>
                  <a:pt x="172" y="34"/>
                  <a:pt x="172" y="34"/>
                </a:cubicBezTo>
                <a:cubicBezTo>
                  <a:pt x="172" y="33"/>
                  <a:pt x="172" y="31"/>
                  <a:pt x="172" y="31"/>
                </a:cubicBezTo>
                <a:cubicBezTo>
                  <a:pt x="170" y="28"/>
                  <a:pt x="168" y="26"/>
                  <a:pt x="166" y="25"/>
                </a:cubicBezTo>
                <a:cubicBezTo>
                  <a:pt x="165" y="24"/>
                  <a:pt x="165" y="24"/>
                  <a:pt x="164" y="24"/>
                </a:cubicBezTo>
                <a:cubicBezTo>
                  <a:pt x="163" y="24"/>
                  <a:pt x="163" y="24"/>
                  <a:pt x="162" y="25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4" y="26"/>
                  <a:pt x="150" y="23"/>
                  <a:pt x="146" y="20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9" y="13"/>
                  <a:pt x="148" y="12"/>
                  <a:pt x="147" y="12"/>
                </a:cubicBezTo>
                <a:cubicBezTo>
                  <a:pt x="145" y="10"/>
                  <a:pt x="142" y="9"/>
                  <a:pt x="140" y="8"/>
                </a:cubicBezTo>
                <a:cubicBezTo>
                  <a:pt x="139" y="8"/>
                  <a:pt x="139" y="7"/>
                  <a:pt x="139" y="7"/>
                </a:cubicBezTo>
                <a:cubicBezTo>
                  <a:pt x="138" y="7"/>
                  <a:pt x="137" y="8"/>
                  <a:pt x="137" y="9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29" y="12"/>
                  <a:pt x="124" y="11"/>
                  <a:pt x="119" y="10"/>
                </a:cubicBezTo>
                <a:cubicBezTo>
                  <a:pt x="120" y="3"/>
                  <a:pt x="120" y="3"/>
                  <a:pt x="120" y="3"/>
                </a:cubicBezTo>
                <a:cubicBezTo>
                  <a:pt x="120" y="2"/>
                  <a:pt x="120" y="1"/>
                  <a:pt x="118" y="1"/>
                </a:cubicBezTo>
                <a:cubicBezTo>
                  <a:pt x="116" y="0"/>
                  <a:pt x="113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9" y="0"/>
                  <a:pt x="108" y="0"/>
                  <a:pt x="107" y="1"/>
                </a:cubicBezTo>
                <a:cubicBezTo>
                  <a:pt x="106" y="7"/>
                  <a:pt x="106" y="7"/>
                  <a:pt x="106" y="7"/>
                </a:cubicBezTo>
                <a:cubicBezTo>
                  <a:pt x="104" y="7"/>
                  <a:pt x="101" y="7"/>
                  <a:pt x="99" y="7"/>
                </a:cubicBezTo>
                <a:cubicBezTo>
                  <a:pt x="96" y="7"/>
                  <a:pt x="94" y="7"/>
                  <a:pt x="91" y="7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5" y="0"/>
                  <a:pt x="82" y="0"/>
                  <a:pt x="79" y="1"/>
                </a:cubicBezTo>
                <a:cubicBezTo>
                  <a:pt x="78" y="1"/>
                  <a:pt x="77" y="2"/>
                  <a:pt x="77" y="3"/>
                </a:cubicBezTo>
                <a:cubicBezTo>
                  <a:pt x="78" y="10"/>
                  <a:pt x="78" y="10"/>
                  <a:pt x="78" y="10"/>
                </a:cubicBezTo>
                <a:cubicBezTo>
                  <a:pt x="73" y="11"/>
                  <a:pt x="68" y="12"/>
                  <a:pt x="64" y="14"/>
                </a:cubicBezTo>
                <a:cubicBezTo>
                  <a:pt x="61" y="9"/>
                  <a:pt x="61" y="9"/>
                  <a:pt x="61" y="9"/>
                </a:cubicBezTo>
                <a:cubicBezTo>
                  <a:pt x="60" y="8"/>
                  <a:pt x="60" y="7"/>
                  <a:pt x="59" y="7"/>
                </a:cubicBezTo>
                <a:cubicBezTo>
                  <a:pt x="58" y="7"/>
                  <a:pt x="58" y="8"/>
                  <a:pt x="58" y="8"/>
                </a:cubicBezTo>
                <a:cubicBezTo>
                  <a:pt x="55" y="9"/>
                  <a:pt x="53" y="10"/>
                  <a:pt x="50" y="12"/>
                </a:cubicBezTo>
                <a:cubicBezTo>
                  <a:pt x="49" y="12"/>
                  <a:pt x="49" y="13"/>
                  <a:pt x="49" y="14"/>
                </a:cubicBezTo>
                <a:cubicBezTo>
                  <a:pt x="52" y="20"/>
                  <a:pt x="52" y="20"/>
                  <a:pt x="52" y="20"/>
                </a:cubicBezTo>
                <a:cubicBezTo>
                  <a:pt x="48" y="23"/>
                  <a:pt x="44" y="26"/>
                  <a:pt x="40" y="29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4"/>
                  <a:pt x="34" y="24"/>
                  <a:pt x="34" y="24"/>
                </a:cubicBezTo>
                <a:cubicBezTo>
                  <a:pt x="33" y="24"/>
                  <a:pt x="32" y="24"/>
                  <a:pt x="32" y="25"/>
                </a:cubicBezTo>
                <a:cubicBezTo>
                  <a:pt x="30" y="26"/>
                  <a:pt x="28" y="28"/>
                  <a:pt x="26" y="31"/>
                </a:cubicBezTo>
                <a:cubicBezTo>
                  <a:pt x="25" y="31"/>
                  <a:pt x="25" y="33"/>
                  <a:pt x="26" y="34"/>
                </a:cubicBezTo>
                <a:cubicBezTo>
                  <a:pt x="30" y="38"/>
                  <a:pt x="30" y="38"/>
                  <a:pt x="30" y="38"/>
                </a:cubicBezTo>
                <a:cubicBezTo>
                  <a:pt x="27" y="42"/>
                  <a:pt x="24" y="46"/>
                  <a:pt x="21" y="50"/>
                </a:cubicBezTo>
                <a:cubicBezTo>
                  <a:pt x="16" y="48"/>
                  <a:pt x="16" y="48"/>
                  <a:pt x="16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3" y="48"/>
                  <a:pt x="13" y="49"/>
                </a:cubicBezTo>
                <a:cubicBezTo>
                  <a:pt x="11" y="51"/>
                  <a:pt x="10" y="54"/>
                  <a:pt x="9" y="56"/>
                </a:cubicBezTo>
                <a:cubicBezTo>
                  <a:pt x="8" y="57"/>
                  <a:pt x="9" y="59"/>
                  <a:pt x="10" y="59"/>
                </a:cubicBezTo>
                <a:cubicBezTo>
                  <a:pt x="15" y="62"/>
                  <a:pt x="15" y="62"/>
                  <a:pt x="15" y="62"/>
                </a:cubicBezTo>
                <a:cubicBezTo>
                  <a:pt x="13" y="67"/>
                  <a:pt x="12" y="72"/>
                  <a:pt x="10" y="77"/>
                </a:cubicBezTo>
                <a:cubicBezTo>
                  <a:pt x="4" y="76"/>
                  <a:pt x="4" y="76"/>
                  <a:pt x="4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6"/>
                  <a:pt x="2" y="77"/>
                  <a:pt x="2" y="78"/>
                </a:cubicBezTo>
                <a:cubicBezTo>
                  <a:pt x="1" y="80"/>
                  <a:pt x="1" y="83"/>
                  <a:pt x="0" y="86"/>
                </a:cubicBezTo>
                <a:cubicBezTo>
                  <a:pt x="0" y="87"/>
                  <a:pt x="1" y="88"/>
                  <a:pt x="2" y="89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92"/>
                  <a:pt x="8" y="95"/>
                  <a:pt x="8" y="97"/>
                </a:cubicBezTo>
                <a:cubicBezTo>
                  <a:pt x="8" y="100"/>
                  <a:pt x="8" y="103"/>
                  <a:pt x="8" y="105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6"/>
                  <a:pt x="0" y="107"/>
                  <a:pt x="0" y="109"/>
                </a:cubicBezTo>
                <a:cubicBezTo>
                  <a:pt x="1" y="112"/>
                  <a:pt x="1" y="114"/>
                  <a:pt x="2" y="117"/>
                </a:cubicBezTo>
                <a:cubicBezTo>
                  <a:pt x="2" y="118"/>
                  <a:pt x="3" y="119"/>
                  <a:pt x="4" y="119"/>
                </a:cubicBezTo>
                <a:cubicBezTo>
                  <a:pt x="4" y="119"/>
                  <a:pt x="4" y="119"/>
                  <a:pt x="4" y="119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12" y="123"/>
                  <a:pt x="13" y="128"/>
                  <a:pt x="15" y="133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9" y="136"/>
                  <a:pt x="8" y="137"/>
                  <a:pt x="9" y="139"/>
                </a:cubicBezTo>
                <a:cubicBezTo>
                  <a:pt x="10" y="141"/>
                  <a:pt x="11" y="144"/>
                  <a:pt x="13" y="146"/>
                </a:cubicBezTo>
                <a:cubicBezTo>
                  <a:pt x="13" y="147"/>
                  <a:pt x="14" y="147"/>
                  <a:pt x="15" y="147"/>
                </a:cubicBezTo>
                <a:cubicBezTo>
                  <a:pt x="15" y="147"/>
                  <a:pt x="15" y="147"/>
                  <a:pt x="16" y="147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4" y="149"/>
                  <a:pt x="27" y="153"/>
                  <a:pt x="30" y="157"/>
                </a:cubicBezTo>
                <a:cubicBezTo>
                  <a:pt x="26" y="161"/>
                  <a:pt x="26" y="161"/>
                  <a:pt x="26" y="161"/>
                </a:cubicBezTo>
                <a:cubicBezTo>
                  <a:pt x="25" y="162"/>
                  <a:pt x="25" y="163"/>
                  <a:pt x="26" y="164"/>
                </a:cubicBezTo>
                <a:cubicBezTo>
                  <a:pt x="28" y="166"/>
                  <a:pt x="30" y="168"/>
                  <a:pt x="32" y="170"/>
                </a:cubicBezTo>
                <a:cubicBezTo>
                  <a:pt x="32" y="171"/>
                  <a:pt x="33" y="171"/>
                  <a:pt x="34" y="171"/>
                </a:cubicBezTo>
                <a:cubicBezTo>
                  <a:pt x="34" y="171"/>
                  <a:pt x="35" y="171"/>
                  <a:pt x="35" y="170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4" y="169"/>
                  <a:pt x="48" y="172"/>
                  <a:pt x="52" y="175"/>
                </a:cubicBezTo>
                <a:cubicBezTo>
                  <a:pt x="49" y="180"/>
                  <a:pt x="49" y="180"/>
                  <a:pt x="49" y="180"/>
                </a:cubicBezTo>
                <a:cubicBezTo>
                  <a:pt x="49" y="181"/>
                  <a:pt x="49" y="183"/>
                  <a:pt x="50" y="183"/>
                </a:cubicBezTo>
                <a:cubicBezTo>
                  <a:pt x="53" y="185"/>
                  <a:pt x="55" y="186"/>
                  <a:pt x="58" y="187"/>
                </a:cubicBezTo>
                <a:cubicBezTo>
                  <a:pt x="58" y="187"/>
                  <a:pt x="58" y="187"/>
                  <a:pt x="59" y="187"/>
                </a:cubicBezTo>
                <a:cubicBezTo>
                  <a:pt x="60" y="187"/>
                  <a:pt x="60" y="187"/>
                  <a:pt x="61" y="186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68" y="183"/>
                  <a:pt x="73" y="184"/>
                  <a:pt x="78" y="185"/>
                </a:cubicBezTo>
                <a:cubicBezTo>
                  <a:pt x="77" y="191"/>
                  <a:pt x="77" y="191"/>
                  <a:pt x="77" y="191"/>
                </a:cubicBezTo>
                <a:cubicBezTo>
                  <a:pt x="77" y="193"/>
                  <a:pt x="78" y="194"/>
                  <a:pt x="79" y="194"/>
                </a:cubicBezTo>
                <a:cubicBezTo>
                  <a:pt x="82" y="194"/>
                  <a:pt x="85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9" y="195"/>
                  <a:pt x="90" y="195"/>
                  <a:pt x="90" y="193"/>
                </a:cubicBezTo>
                <a:cubicBezTo>
                  <a:pt x="91" y="187"/>
                  <a:pt x="91" y="187"/>
                  <a:pt x="91" y="187"/>
                </a:cubicBezTo>
                <a:cubicBezTo>
                  <a:pt x="94" y="187"/>
                  <a:pt x="96" y="188"/>
                  <a:pt x="99" y="188"/>
                </a:cubicBezTo>
                <a:cubicBezTo>
                  <a:pt x="101" y="188"/>
                  <a:pt x="104" y="187"/>
                  <a:pt x="106" y="187"/>
                </a:cubicBezTo>
                <a:cubicBezTo>
                  <a:pt x="107" y="193"/>
                  <a:pt x="107" y="193"/>
                  <a:pt x="107" y="193"/>
                </a:cubicBezTo>
                <a:cubicBezTo>
                  <a:pt x="108" y="195"/>
                  <a:pt x="109" y="195"/>
                  <a:pt x="110" y="195"/>
                </a:cubicBezTo>
                <a:cubicBezTo>
                  <a:pt x="110" y="195"/>
                  <a:pt x="110" y="195"/>
                  <a:pt x="110" y="195"/>
                </a:cubicBezTo>
                <a:cubicBezTo>
                  <a:pt x="113" y="195"/>
                  <a:pt x="116" y="194"/>
                  <a:pt x="118" y="194"/>
                </a:cubicBezTo>
                <a:cubicBezTo>
                  <a:pt x="120" y="194"/>
                  <a:pt x="120" y="193"/>
                  <a:pt x="120" y="191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24" y="184"/>
                  <a:pt x="129" y="183"/>
                  <a:pt x="134" y="181"/>
                </a:cubicBezTo>
                <a:cubicBezTo>
                  <a:pt x="137" y="186"/>
                  <a:pt x="137" y="186"/>
                  <a:pt x="137" y="186"/>
                </a:cubicBezTo>
                <a:cubicBezTo>
                  <a:pt x="137" y="187"/>
                  <a:pt x="138" y="187"/>
                  <a:pt x="139" y="187"/>
                </a:cubicBezTo>
                <a:cubicBezTo>
                  <a:pt x="139" y="187"/>
                  <a:pt x="139" y="187"/>
                  <a:pt x="140" y="187"/>
                </a:cubicBezTo>
                <a:cubicBezTo>
                  <a:pt x="142" y="186"/>
                  <a:pt x="145" y="185"/>
                  <a:pt x="147" y="183"/>
                </a:cubicBezTo>
                <a:cubicBezTo>
                  <a:pt x="148" y="183"/>
                  <a:pt x="149" y="181"/>
                  <a:pt x="148" y="180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0" y="172"/>
                  <a:pt x="154" y="169"/>
                  <a:pt x="158" y="166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3" y="171"/>
                  <a:pt x="163" y="171"/>
                  <a:pt x="164" y="171"/>
                </a:cubicBezTo>
                <a:cubicBezTo>
                  <a:pt x="165" y="171"/>
                  <a:pt x="165" y="171"/>
                  <a:pt x="166" y="170"/>
                </a:cubicBezTo>
                <a:cubicBezTo>
                  <a:pt x="168" y="168"/>
                  <a:pt x="170" y="166"/>
                  <a:pt x="172" y="164"/>
                </a:cubicBezTo>
                <a:cubicBezTo>
                  <a:pt x="172" y="163"/>
                  <a:pt x="172" y="162"/>
                  <a:pt x="172" y="161"/>
                </a:cubicBezTo>
                <a:cubicBezTo>
                  <a:pt x="167" y="157"/>
                  <a:pt x="167" y="157"/>
                  <a:pt x="167" y="157"/>
                </a:cubicBezTo>
                <a:cubicBezTo>
                  <a:pt x="171" y="153"/>
                  <a:pt x="174" y="149"/>
                  <a:pt x="176" y="144"/>
                </a:cubicBezTo>
                <a:cubicBezTo>
                  <a:pt x="182" y="147"/>
                  <a:pt x="182" y="147"/>
                  <a:pt x="182" y="147"/>
                </a:cubicBezTo>
                <a:cubicBezTo>
                  <a:pt x="182" y="147"/>
                  <a:pt x="183" y="147"/>
                  <a:pt x="183" y="147"/>
                </a:cubicBezTo>
                <a:cubicBezTo>
                  <a:pt x="184" y="147"/>
                  <a:pt x="185" y="147"/>
                  <a:pt x="185" y="146"/>
                </a:cubicBezTo>
                <a:cubicBezTo>
                  <a:pt x="186" y="144"/>
                  <a:pt x="188" y="141"/>
                  <a:pt x="189" y="139"/>
                </a:cubicBezTo>
                <a:cubicBezTo>
                  <a:pt x="189" y="137"/>
                  <a:pt x="189" y="136"/>
                  <a:pt x="188" y="136"/>
                </a:cubicBezTo>
                <a:cubicBezTo>
                  <a:pt x="182" y="133"/>
                  <a:pt x="182" y="133"/>
                  <a:pt x="182" y="133"/>
                </a:cubicBezTo>
                <a:cubicBezTo>
                  <a:pt x="184" y="128"/>
                  <a:pt x="186" y="123"/>
                  <a:pt x="187" y="118"/>
                </a:cubicBezTo>
                <a:cubicBezTo>
                  <a:pt x="193" y="119"/>
                  <a:pt x="193" y="119"/>
                  <a:pt x="193" y="119"/>
                </a:cubicBezTo>
                <a:cubicBezTo>
                  <a:pt x="194" y="119"/>
                  <a:pt x="194" y="119"/>
                  <a:pt x="194" y="119"/>
                </a:cubicBezTo>
                <a:cubicBezTo>
                  <a:pt x="195" y="119"/>
                  <a:pt x="196" y="118"/>
                  <a:pt x="196" y="117"/>
                </a:cubicBezTo>
                <a:cubicBezTo>
                  <a:pt x="196" y="114"/>
                  <a:pt x="197" y="112"/>
                  <a:pt x="197" y="109"/>
                </a:cubicBezTo>
                <a:cubicBezTo>
                  <a:pt x="197" y="107"/>
                  <a:pt x="197" y="106"/>
                  <a:pt x="195" y="106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9050" cap="rnd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3231991" y="3475250"/>
            <a:ext cx="2153776" cy="2141227"/>
          </a:xfrm>
          <a:custGeom>
            <a:avLst/>
            <a:gdLst>
              <a:gd name="T0" fmla="*/ 135 w 145"/>
              <a:gd name="T1" fmla="*/ 77 h 144"/>
              <a:gd name="T2" fmla="*/ 143 w 145"/>
              <a:gd name="T3" fmla="*/ 65 h 144"/>
              <a:gd name="T4" fmla="*/ 143 w 145"/>
              <a:gd name="T5" fmla="*/ 53 h 144"/>
              <a:gd name="T6" fmla="*/ 141 w 145"/>
              <a:gd name="T7" fmla="*/ 51 h 144"/>
              <a:gd name="T8" fmla="*/ 129 w 145"/>
              <a:gd name="T9" fmla="*/ 45 h 144"/>
              <a:gd name="T10" fmla="*/ 135 w 145"/>
              <a:gd name="T11" fmla="*/ 39 h 144"/>
              <a:gd name="T12" fmla="*/ 130 w 145"/>
              <a:gd name="T13" fmla="*/ 28 h 144"/>
              <a:gd name="T14" fmla="*/ 127 w 145"/>
              <a:gd name="T15" fmla="*/ 27 h 144"/>
              <a:gd name="T16" fmla="*/ 113 w 145"/>
              <a:gd name="T17" fmla="*/ 25 h 144"/>
              <a:gd name="T18" fmla="*/ 117 w 145"/>
              <a:gd name="T19" fmla="*/ 15 h 144"/>
              <a:gd name="T20" fmla="*/ 108 w 145"/>
              <a:gd name="T21" fmla="*/ 9 h 144"/>
              <a:gd name="T22" fmla="*/ 101 w 145"/>
              <a:gd name="T23" fmla="*/ 17 h 144"/>
              <a:gd name="T24" fmla="*/ 92 w 145"/>
              <a:gd name="T25" fmla="*/ 13 h 144"/>
              <a:gd name="T26" fmla="*/ 92 w 145"/>
              <a:gd name="T27" fmla="*/ 2 h 144"/>
              <a:gd name="T28" fmla="*/ 82 w 145"/>
              <a:gd name="T29" fmla="*/ 0 h 144"/>
              <a:gd name="T30" fmla="*/ 78 w 145"/>
              <a:gd name="T31" fmla="*/ 10 h 144"/>
              <a:gd name="T32" fmla="*/ 72 w 145"/>
              <a:gd name="T33" fmla="*/ 10 h 144"/>
              <a:gd name="T34" fmla="*/ 66 w 145"/>
              <a:gd name="T35" fmla="*/ 2 h 144"/>
              <a:gd name="T36" fmla="*/ 63 w 145"/>
              <a:gd name="T37" fmla="*/ 0 h 144"/>
              <a:gd name="T38" fmla="*/ 52 w 145"/>
              <a:gd name="T39" fmla="*/ 4 h 144"/>
              <a:gd name="T40" fmla="*/ 45 w 145"/>
              <a:gd name="T41" fmla="*/ 17 h 144"/>
              <a:gd name="T42" fmla="*/ 38 w 145"/>
              <a:gd name="T43" fmla="*/ 9 h 144"/>
              <a:gd name="T44" fmla="*/ 28 w 145"/>
              <a:gd name="T45" fmla="*/ 14 h 144"/>
              <a:gd name="T46" fmla="*/ 32 w 145"/>
              <a:gd name="T47" fmla="*/ 25 h 144"/>
              <a:gd name="T48" fmla="*/ 18 w 145"/>
              <a:gd name="T49" fmla="*/ 27 h 144"/>
              <a:gd name="T50" fmla="*/ 15 w 145"/>
              <a:gd name="T51" fmla="*/ 28 h 144"/>
              <a:gd name="T52" fmla="*/ 10 w 145"/>
              <a:gd name="T53" fmla="*/ 39 h 144"/>
              <a:gd name="T54" fmla="*/ 14 w 145"/>
              <a:gd name="T55" fmla="*/ 52 h 144"/>
              <a:gd name="T56" fmla="*/ 5 w 145"/>
              <a:gd name="T57" fmla="*/ 51 h 144"/>
              <a:gd name="T58" fmla="*/ 2 w 145"/>
              <a:gd name="T59" fmla="*/ 53 h 144"/>
              <a:gd name="T60" fmla="*/ 2 w 145"/>
              <a:gd name="T61" fmla="*/ 65 h 144"/>
              <a:gd name="T62" fmla="*/ 11 w 145"/>
              <a:gd name="T63" fmla="*/ 77 h 144"/>
              <a:gd name="T64" fmla="*/ 0 w 145"/>
              <a:gd name="T65" fmla="*/ 82 h 144"/>
              <a:gd name="T66" fmla="*/ 5 w 145"/>
              <a:gd name="T67" fmla="*/ 93 h 144"/>
              <a:gd name="T68" fmla="*/ 14 w 145"/>
              <a:gd name="T69" fmla="*/ 91 h 144"/>
              <a:gd name="T70" fmla="*/ 17 w 145"/>
              <a:gd name="T71" fmla="*/ 100 h 144"/>
              <a:gd name="T72" fmla="*/ 10 w 145"/>
              <a:gd name="T73" fmla="*/ 108 h 144"/>
              <a:gd name="T74" fmla="*/ 17 w 145"/>
              <a:gd name="T75" fmla="*/ 117 h 144"/>
              <a:gd name="T76" fmla="*/ 26 w 145"/>
              <a:gd name="T77" fmla="*/ 112 h 144"/>
              <a:gd name="T78" fmla="*/ 28 w 145"/>
              <a:gd name="T79" fmla="*/ 127 h 144"/>
              <a:gd name="T80" fmla="*/ 37 w 145"/>
              <a:gd name="T81" fmla="*/ 135 h 144"/>
              <a:gd name="T82" fmla="*/ 40 w 145"/>
              <a:gd name="T83" fmla="*/ 134 h 144"/>
              <a:gd name="T84" fmla="*/ 53 w 145"/>
              <a:gd name="T85" fmla="*/ 131 h 144"/>
              <a:gd name="T86" fmla="*/ 52 w 145"/>
              <a:gd name="T87" fmla="*/ 140 h 144"/>
              <a:gd name="T88" fmla="*/ 63 w 145"/>
              <a:gd name="T89" fmla="*/ 144 h 144"/>
              <a:gd name="T90" fmla="*/ 66 w 145"/>
              <a:gd name="T91" fmla="*/ 142 h 144"/>
              <a:gd name="T92" fmla="*/ 73 w 145"/>
              <a:gd name="T93" fmla="*/ 134 h 144"/>
              <a:gd name="T94" fmla="*/ 80 w 145"/>
              <a:gd name="T95" fmla="*/ 142 h 144"/>
              <a:gd name="T96" fmla="*/ 82 w 145"/>
              <a:gd name="T97" fmla="*/ 144 h 144"/>
              <a:gd name="T98" fmla="*/ 93 w 145"/>
              <a:gd name="T99" fmla="*/ 140 h 144"/>
              <a:gd name="T100" fmla="*/ 101 w 145"/>
              <a:gd name="T101" fmla="*/ 127 h 144"/>
              <a:gd name="T102" fmla="*/ 108 w 145"/>
              <a:gd name="T103" fmla="*/ 136 h 144"/>
              <a:gd name="T104" fmla="*/ 117 w 145"/>
              <a:gd name="T105" fmla="*/ 130 h 144"/>
              <a:gd name="T106" fmla="*/ 113 w 145"/>
              <a:gd name="T107" fmla="*/ 119 h 144"/>
              <a:gd name="T108" fmla="*/ 128 w 145"/>
              <a:gd name="T109" fmla="*/ 117 h 144"/>
              <a:gd name="T110" fmla="*/ 131 w 145"/>
              <a:gd name="T111" fmla="*/ 117 h 144"/>
              <a:gd name="T112" fmla="*/ 135 w 145"/>
              <a:gd name="T113" fmla="*/ 106 h 144"/>
              <a:gd name="T114" fmla="*/ 132 w 145"/>
              <a:gd name="T115" fmla="*/ 92 h 144"/>
              <a:gd name="T116" fmla="*/ 141 w 145"/>
              <a:gd name="T117" fmla="*/ 93 h 144"/>
              <a:gd name="T118" fmla="*/ 143 w 145"/>
              <a:gd name="T119" fmla="*/ 91 h 144"/>
              <a:gd name="T120" fmla="*/ 143 w 145"/>
              <a:gd name="T121" fmla="*/ 7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5" h="144">
                <a:moveTo>
                  <a:pt x="143" y="79"/>
                </a:moveTo>
                <a:cubicBezTo>
                  <a:pt x="135" y="77"/>
                  <a:pt x="135" y="77"/>
                  <a:pt x="135" y="77"/>
                </a:cubicBezTo>
                <a:cubicBezTo>
                  <a:pt x="135" y="74"/>
                  <a:pt x="135" y="70"/>
                  <a:pt x="135" y="67"/>
                </a:cubicBezTo>
                <a:cubicBezTo>
                  <a:pt x="143" y="65"/>
                  <a:pt x="143" y="65"/>
                  <a:pt x="143" y="65"/>
                </a:cubicBezTo>
                <a:cubicBezTo>
                  <a:pt x="144" y="65"/>
                  <a:pt x="145" y="64"/>
                  <a:pt x="145" y="63"/>
                </a:cubicBezTo>
                <a:cubicBezTo>
                  <a:pt x="145" y="59"/>
                  <a:pt x="144" y="56"/>
                  <a:pt x="143" y="53"/>
                </a:cubicBezTo>
                <a:cubicBezTo>
                  <a:pt x="143" y="52"/>
                  <a:pt x="142" y="51"/>
                  <a:pt x="141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1" y="50"/>
                  <a:pt x="130" y="48"/>
                  <a:pt x="129" y="45"/>
                </a:cubicBezTo>
                <a:cubicBezTo>
                  <a:pt x="128" y="45"/>
                  <a:pt x="128" y="44"/>
                  <a:pt x="128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6" y="38"/>
                  <a:pt x="136" y="37"/>
                  <a:pt x="136" y="36"/>
                </a:cubicBezTo>
                <a:cubicBezTo>
                  <a:pt x="134" y="33"/>
                  <a:pt x="132" y="30"/>
                  <a:pt x="130" y="28"/>
                </a:cubicBezTo>
                <a:cubicBezTo>
                  <a:pt x="130" y="27"/>
                  <a:pt x="129" y="27"/>
                  <a:pt x="129" y="27"/>
                </a:cubicBezTo>
                <a:cubicBezTo>
                  <a:pt x="128" y="27"/>
                  <a:pt x="128" y="27"/>
                  <a:pt x="127" y="27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8" y="29"/>
                  <a:pt x="115" y="27"/>
                  <a:pt x="113" y="25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8" y="17"/>
                  <a:pt x="118" y="15"/>
                  <a:pt x="117" y="15"/>
                </a:cubicBezTo>
                <a:cubicBezTo>
                  <a:pt x="114" y="13"/>
                  <a:pt x="112" y="11"/>
                  <a:pt x="109" y="9"/>
                </a:cubicBezTo>
                <a:cubicBezTo>
                  <a:pt x="109" y="9"/>
                  <a:pt x="108" y="9"/>
                  <a:pt x="108" y="9"/>
                </a:cubicBezTo>
                <a:cubicBezTo>
                  <a:pt x="107" y="9"/>
                  <a:pt x="106" y="9"/>
                  <a:pt x="106" y="10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98" y="16"/>
                  <a:pt x="96" y="15"/>
                  <a:pt x="93" y="14"/>
                </a:cubicBezTo>
                <a:cubicBezTo>
                  <a:pt x="92" y="14"/>
                  <a:pt x="92" y="13"/>
                  <a:pt x="92" y="13"/>
                </a:cubicBezTo>
                <a:cubicBezTo>
                  <a:pt x="93" y="5"/>
                  <a:pt x="93" y="5"/>
                  <a:pt x="93" y="5"/>
                </a:cubicBezTo>
                <a:cubicBezTo>
                  <a:pt x="94" y="4"/>
                  <a:pt x="93" y="2"/>
                  <a:pt x="92" y="2"/>
                </a:cubicBezTo>
                <a:cubicBezTo>
                  <a:pt x="88" y="1"/>
                  <a:pt x="85" y="1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0" y="1"/>
                  <a:pt x="80" y="2"/>
                </a:cubicBezTo>
                <a:cubicBezTo>
                  <a:pt x="78" y="10"/>
                  <a:pt x="78" y="10"/>
                  <a:pt x="78" y="10"/>
                </a:cubicBezTo>
                <a:cubicBezTo>
                  <a:pt x="76" y="10"/>
                  <a:pt x="74" y="10"/>
                  <a:pt x="72" y="10"/>
                </a:cubicBezTo>
                <a:cubicBezTo>
                  <a:pt x="72" y="10"/>
                  <a:pt x="72" y="10"/>
                  <a:pt x="72" y="10"/>
                </a:cubicBezTo>
                <a:cubicBezTo>
                  <a:pt x="71" y="10"/>
                  <a:pt x="69" y="10"/>
                  <a:pt x="68" y="10"/>
                </a:cubicBezTo>
                <a:cubicBezTo>
                  <a:pt x="66" y="2"/>
                  <a:pt x="66" y="2"/>
                  <a:pt x="66" y="2"/>
                </a:cubicBezTo>
                <a:cubicBezTo>
                  <a:pt x="66" y="1"/>
                  <a:pt x="65" y="0"/>
                  <a:pt x="64" y="0"/>
                </a:cubicBezTo>
                <a:cubicBezTo>
                  <a:pt x="64" y="0"/>
                  <a:pt x="64" y="0"/>
                  <a:pt x="63" y="0"/>
                </a:cubicBezTo>
                <a:cubicBezTo>
                  <a:pt x="60" y="0"/>
                  <a:pt x="57" y="1"/>
                  <a:pt x="54" y="2"/>
                </a:cubicBezTo>
                <a:cubicBezTo>
                  <a:pt x="53" y="2"/>
                  <a:pt x="52" y="3"/>
                  <a:pt x="52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50" y="14"/>
                  <a:pt x="47" y="15"/>
                  <a:pt x="45" y="17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9"/>
                  <a:pt x="38" y="9"/>
                  <a:pt x="38" y="9"/>
                </a:cubicBezTo>
                <a:cubicBezTo>
                  <a:pt x="37" y="9"/>
                  <a:pt x="37" y="9"/>
                  <a:pt x="36" y="9"/>
                </a:cubicBezTo>
                <a:cubicBezTo>
                  <a:pt x="34" y="11"/>
                  <a:pt x="31" y="12"/>
                  <a:pt x="28" y="14"/>
                </a:cubicBezTo>
                <a:cubicBezTo>
                  <a:pt x="27" y="15"/>
                  <a:pt x="27" y="16"/>
                  <a:pt x="28" y="17"/>
                </a:cubicBezTo>
                <a:cubicBezTo>
                  <a:pt x="32" y="25"/>
                  <a:pt x="32" y="25"/>
                  <a:pt x="32" y="25"/>
                </a:cubicBezTo>
                <a:cubicBezTo>
                  <a:pt x="30" y="27"/>
                  <a:pt x="28" y="29"/>
                  <a:pt x="25" y="32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7"/>
                </a:cubicBezTo>
                <a:cubicBezTo>
                  <a:pt x="16" y="27"/>
                  <a:pt x="15" y="27"/>
                  <a:pt x="15" y="28"/>
                </a:cubicBezTo>
                <a:cubicBezTo>
                  <a:pt x="13" y="30"/>
                  <a:pt x="11" y="33"/>
                  <a:pt x="9" y="36"/>
                </a:cubicBezTo>
                <a:cubicBezTo>
                  <a:pt x="9" y="37"/>
                  <a:pt x="9" y="38"/>
                  <a:pt x="10" y="39"/>
                </a:cubicBezTo>
                <a:cubicBezTo>
                  <a:pt x="17" y="44"/>
                  <a:pt x="17" y="44"/>
                  <a:pt x="17" y="44"/>
                </a:cubicBezTo>
                <a:cubicBezTo>
                  <a:pt x="16" y="46"/>
                  <a:pt x="15" y="49"/>
                  <a:pt x="14" y="52"/>
                </a:cubicBezTo>
                <a:cubicBezTo>
                  <a:pt x="14" y="52"/>
                  <a:pt x="14" y="53"/>
                  <a:pt x="14" y="53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4" y="51"/>
                </a:cubicBezTo>
                <a:cubicBezTo>
                  <a:pt x="3" y="51"/>
                  <a:pt x="3" y="52"/>
                  <a:pt x="2" y="53"/>
                </a:cubicBezTo>
                <a:cubicBezTo>
                  <a:pt x="1" y="56"/>
                  <a:pt x="1" y="60"/>
                  <a:pt x="0" y="63"/>
                </a:cubicBezTo>
                <a:cubicBezTo>
                  <a:pt x="0" y="64"/>
                  <a:pt x="1" y="65"/>
                  <a:pt x="2" y="65"/>
                </a:cubicBezTo>
                <a:cubicBezTo>
                  <a:pt x="11" y="67"/>
                  <a:pt x="11" y="67"/>
                  <a:pt x="11" y="67"/>
                </a:cubicBezTo>
                <a:cubicBezTo>
                  <a:pt x="10" y="70"/>
                  <a:pt x="10" y="74"/>
                  <a:pt x="11" y="77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0" y="80"/>
                  <a:pt x="0" y="82"/>
                </a:cubicBezTo>
                <a:cubicBezTo>
                  <a:pt x="1" y="85"/>
                  <a:pt x="2" y="88"/>
                  <a:pt x="2" y="91"/>
                </a:cubicBezTo>
                <a:cubicBezTo>
                  <a:pt x="3" y="92"/>
                  <a:pt x="4" y="93"/>
                  <a:pt x="5" y="93"/>
                </a:cubicBezTo>
                <a:cubicBezTo>
                  <a:pt x="5" y="93"/>
                  <a:pt x="5" y="93"/>
                  <a:pt x="5" y="93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4"/>
                  <a:pt x="16" y="97"/>
                  <a:pt x="17" y="99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0" y="105"/>
                  <a:pt x="10" y="105"/>
                  <a:pt x="10" y="105"/>
                </a:cubicBezTo>
                <a:cubicBezTo>
                  <a:pt x="9" y="106"/>
                  <a:pt x="9" y="107"/>
                  <a:pt x="10" y="108"/>
                </a:cubicBezTo>
                <a:cubicBezTo>
                  <a:pt x="11" y="111"/>
                  <a:pt x="13" y="114"/>
                  <a:pt x="15" y="117"/>
                </a:cubicBezTo>
                <a:cubicBezTo>
                  <a:pt x="16" y="117"/>
                  <a:pt x="16" y="117"/>
                  <a:pt x="17" y="117"/>
                </a:cubicBezTo>
                <a:cubicBezTo>
                  <a:pt x="17" y="117"/>
                  <a:pt x="18" y="117"/>
                  <a:pt x="18" y="117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8" y="115"/>
                  <a:pt x="30" y="117"/>
                  <a:pt x="33" y="119"/>
                </a:cubicBezTo>
                <a:cubicBezTo>
                  <a:pt x="28" y="127"/>
                  <a:pt x="28" y="127"/>
                  <a:pt x="28" y="127"/>
                </a:cubicBezTo>
                <a:cubicBezTo>
                  <a:pt x="27" y="128"/>
                  <a:pt x="27" y="129"/>
                  <a:pt x="28" y="130"/>
                </a:cubicBezTo>
                <a:cubicBezTo>
                  <a:pt x="31" y="132"/>
                  <a:pt x="34" y="133"/>
                  <a:pt x="37" y="135"/>
                </a:cubicBezTo>
                <a:cubicBezTo>
                  <a:pt x="37" y="135"/>
                  <a:pt x="37" y="135"/>
                  <a:pt x="38" y="135"/>
                </a:cubicBezTo>
                <a:cubicBezTo>
                  <a:pt x="38" y="135"/>
                  <a:pt x="39" y="135"/>
                  <a:pt x="40" y="13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7" y="129"/>
                  <a:pt x="50" y="130"/>
                  <a:pt x="53" y="131"/>
                </a:cubicBezTo>
                <a:cubicBezTo>
                  <a:pt x="53" y="131"/>
                  <a:pt x="53" y="131"/>
                  <a:pt x="54" y="131"/>
                </a:cubicBezTo>
                <a:cubicBezTo>
                  <a:pt x="52" y="140"/>
                  <a:pt x="52" y="140"/>
                  <a:pt x="52" y="140"/>
                </a:cubicBezTo>
                <a:cubicBezTo>
                  <a:pt x="52" y="141"/>
                  <a:pt x="53" y="142"/>
                  <a:pt x="54" y="142"/>
                </a:cubicBezTo>
                <a:cubicBezTo>
                  <a:pt x="57" y="143"/>
                  <a:pt x="60" y="144"/>
                  <a:pt x="63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5" y="144"/>
                  <a:pt x="66" y="143"/>
                  <a:pt x="66" y="142"/>
                </a:cubicBezTo>
                <a:cubicBezTo>
                  <a:pt x="68" y="134"/>
                  <a:pt x="68" y="134"/>
                  <a:pt x="68" y="134"/>
                </a:cubicBezTo>
                <a:cubicBezTo>
                  <a:pt x="70" y="134"/>
                  <a:pt x="71" y="134"/>
                  <a:pt x="73" y="134"/>
                </a:cubicBezTo>
                <a:cubicBezTo>
                  <a:pt x="75" y="134"/>
                  <a:pt x="76" y="134"/>
                  <a:pt x="78" y="134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3"/>
                  <a:pt x="81" y="144"/>
                  <a:pt x="8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5" y="144"/>
                  <a:pt x="89" y="143"/>
                  <a:pt x="92" y="142"/>
                </a:cubicBezTo>
                <a:cubicBezTo>
                  <a:pt x="93" y="142"/>
                  <a:pt x="94" y="141"/>
                  <a:pt x="93" y="140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5" y="130"/>
                  <a:pt x="98" y="129"/>
                  <a:pt x="101" y="127"/>
                </a:cubicBezTo>
                <a:cubicBezTo>
                  <a:pt x="106" y="135"/>
                  <a:pt x="106" y="135"/>
                  <a:pt x="106" y="135"/>
                </a:cubicBezTo>
                <a:cubicBezTo>
                  <a:pt x="106" y="135"/>
                  <a:pt x="107" y="136"/>
                  <a:pt x="108" y="136"/>
                </a:cubicBezTo>
                <a:cubicBezTo>
                  <a:pt x="108" y="136"/>
                  <a:pt x="109" y="135"/>
                  <a:pt x="109" y="135"/>
                </a:cubicBezTo>
                <a:cubicBezTo>
                  <a:pt x="112" y="134"/>
                  <a:pt x="115" y="132"/>
                  <a:pt x="117" y="130"/>
                </a:cubicBezTo>
                <a:cubicBezTo>
                  <a:pt x="118" y="129"/>
                  <a:pt x="118" y="128"/>
                  <a:pt x="118" y="127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6" y="117"/>
                  <a:pt x="118" y="115"/>
                  <a:pt x="120" y="112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8" y="117"/>
                  <a:pt x="128" y="118"/>
                  <a:pt x="129" y="118"/>
                </a:cubicBezTo>
                <a:cubicBezTo>
                  <a:pt x="129" y="118"/>
                  <a:pt x="130" y="117"/>
                  <a:pt x="131" y="117"/>
                </a:cubicBezTo>
                <a:cubicBezTo>
                  <a:pt x="133" y="114"/>
                  <a:pt x="134" y="111"/>
                  <a:pt x="136" y="109"/>
                </a:cubicBezTo>
                <a:cubicBezTo>
                  <a:pt x="137" y="108"/>
                  <a:pt x="136" y="106"/>
                  <a:pt x="135" y="106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29" y="98"/>
                  <a:pt x="131" y="95"/>
                  <a:pt x="132" y="92"/>
                </a:cubicBezTo>
                <a:cubicBezTo>
                  <a:pt x="132" y="92"/>
                  <a:pt x="132" y="92"/>
                  <a:pt x="132" y="91"/>
                </a:cubicBezTo>
                <a:cubicBezTo>
                  <a:pt x="141" y="93"/>
                  <a:pt x="141" y="93"/>
                  <a:pt x="141" y="93"/>
                </a:cubicBezTo>
                <a:cubicBezTo>
                  <a:pt x="141" y="93"/>
                  <a:pt x="141" y="93"/>
                  <a:pt x="141" y="93"/>
                </a:cubicBezTo>
                <a:cubicBezTo>
                  <a:pt x="142" y="93"/>
                  <a:pt x="143" y="92"/>
                  <a:pt x="143" y="91"/>
                </a:cubicBezTo>
                <a:cubicBezTo>
                  <a:pt x="144" y="88"/>
                  <a:pt x="145" y="85"/>
                  <a:pt x="145" y="82"/>
                </a:cubicBezTo>
                <a:cubicBezTo>
                  <a:pt x="145" y="80"/>
                  <a:pt x="145" y="79"/>
                  <a:pt x="143" y="79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19050" cap="rnd">
            <a:solidFill>
              <a:schemeClr val="accent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5123892" y="2168860"/>
            <a:ext cx="2925368" cy="2914909"/>
          </a:xfrm>
          <a:custGeom>
            <a:avLst/>
            <a:gdLst>
              <a:gd name="T0" fmla="*/ 189 w 197"/>
              <a:gd name="T1" fmla="*/ 92 h 196"/>
              <a:gd name="T2" fmla="*/ 196 w 197"/>
              <a:gd name="T3" fmla="*/ 80 h 196"/>
              <a:gd name="T4" fmla="*/ 187 w 197"/>
              <a:gd name="T5" fmla="*/ 79 h 196"/>
              <a:gd name="T6" fmla="*/ 189 w 197"/>
              <a:gd name="T7" fmla="*/ 58 h 196"/>
              <a:gd name="T8" fmla="*/ 183 w 197"/>
              <a:gd name="T9" fmla="*/ 50 h 196"/>
              <a:gd name="T10" fmla="*/ 172 w 197"/>
              <a:gd name="T11" fmla="*/ 35 h 196"/>
              <a:gd name="T12" fmla="*/ 165 w 197"/>
              <a:gd name="T13" fmla="*/ 26 h 196"/>
              <a:gd name="T14" fmla="*/ 147 w 197"/>
              <a:gd name="T15" fmla="*/ 21 h 196"/>
              <a:gd name="T16" fmla="*/ 141 w 197"/>
              <a:gd name="T17" fmla="*/ 9 h 196"/>
              <a:gd name="T18" fmla="*/ 135 w 197"/>
              <a:gd name="T19" fmla="*/ 15 h 196"/>
              <a:gd name="T20" fmla="*/ 122 w 197"/>
              <a:gd name="T21" fmla="*/ 4 h 196"/>
              <a:gd name="T22" fmla="*/ 111 w 197"/>
              <a:gd name="T23" fmla="*/ 0 h 196"/>
              <a:gd name="T24" fmla="*/ 98 w 197"/>
              <a:gd name="T25" fmla="*/ 8 h 196"/>
              <a:gd name="T26" fmla="*/ 98 w 197"/>
              <a:gd name="T27" fmla="*/ 8 h 196"/>
              <a:gd name="T28" fmla="*/ 92 w 197"/>
              <a:gd name="T29" fmla="*/ 2 h 196"/>
              <a:gd name="T30" fmla="*/ 81 w 197"/>
              <a:gd name="T31" fmla="*/ 1 h 196"/>
              <a:gd name="T32" fmla="*/ 65 w 197"/>
              <a:gd name="T33" fmla="*/ 14 h 196"/>
              <a:gd name="T34" fmla="*/ 59 w 197"/>
              <a:gd name="T35" fmla="*/ 7 h 196"/>
              <a:gd name="T36" fmla="*/ 53 w 197"/>
              <a:gd name="T37" fmla="*/ 20 h 196"/>
              <a:gd name="T38" fmla="*/ 35 w 197"/>
              <a:gd name="T39" fmla="*/ 23 h 196"/>
              <a:gd name="T40" fmla="*/ 27 w 197"/>
              <a:gd name="T41" fmla="*/ 33 h 196"/>
              <a:gd name="T42" fmla="*/ 16 w 197"/>
              <a:gd name="T43" fmla="*/ 47 h 196"/>
              <a:gd name="T44" fmla="*/ 9 w 197"/>
              <a:gd name="T45" fmla="*/ 55 h 196"/>
              <a:gd name="T46" fmla="*/ 13 w 197"/>
              <a:gd name="T47" fmla="*/ 69 h 196"/>
              <a:gd name="T48" fmla="*/ 4 w 197"/>
              <a:gd name="T49" fmla="*/ 75 h 196"/>
              <a:gd name="T50" fmla="*/ 2 w 197"/>
              <a:gd name="T51" fmla="*/ 88 h 196"/>
              <a:gd name="T52" fmla="*/ 2 w 197"/>
              <a:gd name="T53" fmla="*/ 105 h 196"/>
              <a:gd name="T54" fmla="*/ 4 w 197"/>
              <a:gd name="T55" fmla="*/ 118 h 196"/>
              <a:gd name="T56" fmla="*/ 15 w 197"/>
              <a:gd name="T57" fmla="*/ 132 h 196"/>
              <a:gd name="T58" fmla="*/ 12 w 197"/>
              <a:gd name="T59" fmla="*/ 145 h 196"/>
              <a:gd name="T60" fmla="*/ 21 w 197"/>
              <a:gd name="T61" fmla="*/ 144 h 196"/>
              <a:gd name="T62" fmla="*/ 25 w 197"/>
              <a:gd name="T63" fmla="*/ 163 h 196"/>
              <a:gd name="T64" fmla="*/ 34 w 197"/>
              <a:gd name="T65" fmla="*/ 170 h 196"/>
              <a:gd name="T66" fmla="*/ 48 w 197"/>
              <a:gd name="T67" fmla="*/ 180 h 196"/>
              <a:gd name="T68" fmla="*/ 58 w 197"/>
              <a:gd name="T69" fmla="*/ 187 h 196"/>
              <a:gd name="T70" fmla="*/ 70 w 197"/>
              <a:gd name="T71" fmla="*/ 183 h 196"/>
              <a:gd name="T72" fmla="*/ 78 w 197"/>
              <a:gd name="T73" fmla="*/ 194 h 196"/>
              <a:gd name="T74" fmla="*/ 89 w 197"/>
              <a:gd name="T75" fmla="*/ 194 h 196"/>
              <a:gd name="T76" fmla="*/ 105 w 197"/>
              <a:gd name="T77" fmla="*/ 188 h 196"/>
              <a:gd name="T78" fmla="*/ 108 w 197"/>
              <a:gd name="T79" fmla="*/ 196 h 196"/>
              <a:gd name="T80" fmla="*/ 118 w 197"/>
              <a:gd name="T81" fmla="*/ 186 h 196"/>
              <a:gd name="T82" fmla="*/ 137 w 197"/>
              <a:gd name="T83" fmla="*/ 189 h 196"/>
              <a:gd name="T84" fmla="*/ 147 w 197"/>
              <a:gd name="T85" fmla="*/ 182 h 196"/>
              <a:gd name="T86" fmla="*/ 161 w 197"/>
              <a:gd name="T87" fmla="*/ 172 h 196"/>
              <a:gd name="T88" fmla="*/ 171 w 197"/>
              <a:gd name="T89" fmla="*/ 166 h 196"/>
              <a:gd name="T90" fmla="*/ 176 w 197"/>
              <a:gd name="T91" fmla="*/ 146 h 196"/>
              <a:gd name="T92" fmla="*/ 184 w 197"/>
              <a:gd name="T93" fmla="*/ 148 h 196"/>
              <a:gd name="T94" fmla="*/ 182 w 197"/>
              <a:gd name="T95" fmla="*/ 134 h 196"/>
              <a:gd name="T96" fmla="*/ 193 w 197"/>
              <a:gd name="T97" fmla="*/ 121 h 196"/>
              <a:gd name="T98" fmla="*/ 197 w 197"/>
              <a:gd name="T99" fmla="*/ 111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7" h="196">
                <a:moveTo>
                  <a:pt x="195" y="108"/>
                </a:moveTo>
                <a:cubicBezTo>
                  <a:pt x="189" y="107"/>
                  <a:pt x="189" y="107"/>
                  <a:pt x="189" y="107"/>
                </a:cubicBezTo>
                <a:cubicBezTo>
                  <a:pt x="190" y="102"/>
                  <a:pt x="190" y="97"/>
                  <a:pt x="189" y="92"/>
                </a:cubicBezTo>
                <a:cubicBezTo>
                  <a:pt x="195" y="91"/>
                  <a:pt x="195" y="91"/>
                  <a:pt x="195" y="91"/>
                </a:cubicBezTo>
                <a:cubicBezTo>
                  <a:pt x="197" y="90"/>
                  <a:pt x="197" y="89"/>
                  <a:pt x="197" y="88"/>
                </a:cubicBezTo>
                <a:cubicBezTo>
                  <a:pt x="197" y="85"/>
                  <a:pt x="197" y="83"/>
                  <a:pt x="196" y="80"/>
                </a:cubicBezTo>
                <a:cubicBezTo>
                  <a:pt x="196" y="79"/>
                  <a:pt x="195" y="78"/>
                  <a:pt x="194" y="78"/>
                </a:cubicBezTo>
                <a:cubicBezTo>
                  <a:pt x="194" y="78"/>
                  <a:pt x="194" y="78"/>
                  <a:pt x="194" y="78"/>
                </a:cubicBezTo>
                <a:cubicBezTo>
                  <a:pt x="187" y="79"/>
                  <a:pt x="187" y="79"/>
                  <a:pt x="187" y="79"/>
                </a:cubicBezTo>
                <a:cubicBezTo>
                  <a:pt x="186" y="74"/>
                  <a:pt x="185" y="69"/>
                  <a:pt x="183" y="64"/>
                </a:cubicBezTo>
                <a:cubicBezTo>
                  <a:pt x="188" y="61"/>
                  <a:pt x="188" y="61"/>
                  <a:pt x="188" y="61"/>
                </a:cubicBezTo>
                <a:cubicBezTo>
                  <a:pt x="189" y="61"/>
                  <a:pt x="190" y="59"/>
                  <a:pt x="189" y="58"/>
                </a:cubicBezTo>
                <a:cubicBezTo>
                  <a:pt x="188" y="56"/>
                  <a:pt x="187" y="53"/>
                  <a:pt x="186" y="51"/>
                </a:cubicBezTo>
                <a:cubicBezTo>
                  <a:pt x="185" y="50"/>
                  <a:pt x="184" y="49"/>
                  <a:pt x="184" y="49"/>
                </a:cubicBezTo>
                <a:cubicBezTo>
                  <a:pt x="183" y="49"/>
                  <a:pt x="183" y="50"/>
                  <a:pt x="183" y="50"/>
                </a:cubicBezTo>
                <a:cubicBezTo>
                  <a:pt x="177" y="52"/>
                  <a:pt x="177" y="52"/>
                  <a:pt x="177" y="52"/>
                </a:cubicBezTo>
                <a:cubicBezTo>
                  <a:pt x="174" y="48"/>
                  <a:pt x="171" y="44"/>
                  <a:pt x="168" y="40"/>
                </a:cubicBezTo>
                <a:cubicBezTo>
                  <a:pt x="172" y="35"/>
                  <a:pt x="172" y="35"/>
                  <a:pt x="172" y="35"/>
                </a:cubicBezTo>
                <a:cubicBezTo>
                  <a:pt x="173" y="35"/>
                  <a:pt x="173" y="33"/>
                  <a:pt x="173" y="32"/>
                </a:cubicBezTo>
                <a:cubicBezTo>
                  <a:pt x="171" y="30"/>
                  <a:pt x="169" y="28"/>
                  <a:pt x="167" y="26"/>
                </a:cubicBezTo>
                <a:cubicBezTo>
                  <a:pt x="166" y="26"/>
                  <a:pt x="166" y="26"/>
                  <a:pt x="165" y="26"/>
                </a:cubicBezTo>
                <a:cubicBezTo>
                  <a:pt x="164" y="26"/>
                  <a:pt x="164" y="26"/>
                  <a:pt x="163" y="26"/>
                </a:cubicBezTo>
                <a:cubicBezTo>
                  <a:pt x="159" y="30"/>
                  <a:pt x="159" y="30"/>
                  <a:pt x="159" y="30"/>
                </a:cubicBezTo>
                <a:cubicBezTo>
                  <a:pt x="155" y="27"/>
                  <a:pt x="151" y="24"/>
                  <a:pt x="147" y="21"/>
                </a:cubicBezTo>
                <a:cubicBezTo>
                  <a:pt x="150" y="16"/>
                  <a:pt x="150" y="16"/>
                  <a:pt x="150" y="16"/>
                </a:cubicBezTo>
                <a:cubicBezTo>
                  <a:pt x="150" y="15"/>
                  <a:pt x="150" y="13"/>
                  <a:pt x="149" y="13"/>
                </a:cubicBezTo>
                <a:cubicBezTo>
                  <a:pt x="146" y="12"/>
                  <a:pt x="144" y="10"/>
                  <a:pt x="141" y="9"/>
                </a:cubicBezTo>
                <a:cubicBezTo>
                  <a:pt x="141" y="9"/>
                  <a:pt x="140" y="9"/>
                  <a:pt x="140" y="9"/>
                </a:cubicBezTo>
                <a:cubicBezTo>
                  <a:pt x="139" y="9"/>
                  <a:pt x="139" y="9"/>
                  <a:pt x="138" y="10"/>
                </a:cubicBezTo>
                <a:cubicBezTo>
                  <a:pt x="135" y="15"/>
                  <a:pt x="135" y="15"/>
                  <a:pt x="135" y="15"/>
                </a:cubicBezTo>
                <a:cubicBezTo>
                  <a:pt x="133" y="14"/>
                  <a:pt x="130" y="13"/>
                  <a:pt x="128" y="13"/>
                </a:cubicBezTo>
                <a:cubicBezTo>
                  <a:pt x="126" y="12"/>
                  <a:pt x="123" y="11"/>
                  <a:pt x="121" y="10"/>
                </a:cubicBezTo>
                <a:cubicBezTo>
                  <a:pt x="122" y="4"/>
                  <a:pt x="122" y="4"/>
                  <a:pt x="122" y="4"/>
                </a:cubicBezTo>
                <a:cubicBezTo>
                  <a:pt x="122" y="3"/>
                  <a:pt x="121" y="2"/>
                  <a:pt x="120" y="2"/>
                </a:cubicBezTo>
                <a:cubicBezTo>
                  <a:pt x="117" y="1"/>
                  <a:pt x="114" y="1"/>
                  <a:pt x="111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0" y="0"/>
                  <a:pt x="109" y="1"/>
                  <a:pt x="109" y="2"/>
                </a:cubicBezTo>
                <a:cubicBezTo>
                  <a:pt x="108" y="8"/>
                  <a:pt x="108" y="8"/>
                  <a:pt x="108" y="8"/>
                </a:cubicBezTo>
                <a:cubicBezTo>
                  <a:pt x="105" y="8"/>
                  <a:pt x="102" y="8"/>
                  <a:pt x="98" y="8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6" y="8"/>
                  <a:pt x="95" y="8"/>
                  <a:pt x="93" y="8"/>
                </a:cubicBezTo>
                <a:cubicBezTo>
                  <a:pt x="92" y="2"/>
                  <a:pt x="92" y="2"/>
                  <a:pt x="92" y="2"/>
                </a:cubicBezTo>
                <a:cubicBezTo>
                  <a:pt x="91" y="1"/>
                  <a:pt x="90" y="0"/>
                  <a:pt x="89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6" y="0"/>
                  <a:pt x="83" y="0"/>
                  <a:pt x="81" y="1"/>
                </a:cubicBezTo>
                <a:cubicBezTo>
                  <a:pt x="79" y="1"/>
                  <a:pt x="79" y="2"/>
                  <a:pt x="79" y="3"/>
                </a:cubicBezTo>
                <a:cubicBezTo>
                  <a:pt x="80" y="10"/>
                  <a:pt x="80" y="10"/>
                  <a:pt x="80" y="10"/>
                </a:cubicBezTo>
                <a:cubicBezTo>
                  <a:pt x="75" y="11"/>
                  <a:pt x="70" y="12"/>
                  <a:pt x="65" y="14"/>
                </a:cubicBezTo>
                <a:cubicBezTo>
                  <a:pt x="62" y="8"/>
                  <a:pt x="62" y="8"/>
                  <a:pt x="62" y="8"/>
                </a:cubicBezTo>
                <a:cubicBezTo>
                  <a:pt x="62" y="8"/>
                  <a:pt x="61" y="7"/>
                  <a:pt x="60" y="7"/>
                </a:cubicBezTo>
                <a:cubicBezTo>
                  <a:pt x="60" y="7"/>
                  <a:pt x="59" y="7"/>
                  <a:pt x="59" y="7"/>
                </a:cubicBezTo>
                <a:cubicBezTo>
                  <a:pt x="57" y="8"/>
                  <a:pt x="54" y="10"/>
                  <a:pt x="52" y="11"/>
                </a:cubicBezTo>
                <a:cubicBezTo>
                  <a:pt x="50" y="12"/>
                  <a:pt x="50" y="13"/>
                  <a:pt x="51" y="14"/>
                </a:cubicBezTo>
                <a:cubicBezTo>
                  <a:pt x="53" y="20"/>
                  <a:pt x="53" y="20"/>
                  <a:pt x="53" y="20"/>
                </a:cubicBezTo>
                <a:cubicBezTo>
                  <a:pt x="49" y="22"/>
                  <a:pt x="45" y="25"/>
                  <a:pt x="41" y="28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5" y="23"/>
                  <a:pt x="35" y="23"/>
                </a:cubicBezTo>
                <a:cubicBezTo>
                  <a:pt x="34" y="23"/>
                  <a:pt x="33" y="24"/>
                  <a:pt x="33" y="24"/>
                </a:cubicBezTo>
                <a:cubicBezTo>
                  <a:pt x="31" y="26"/>
                  <a:pt x="29" y="28"/>
                  <a:pt x="27" y="30"/>
                </a:cubicBezTo>
                <a:cubicBezTo>
                  <a:pt x="26" y="31"/>
                  <a:pt x="26" y="32"/>
                  <a:pt x="27" y="33"/>
                </a:cubicBezTo>
                <a:cubicBezTo>
                  <a:pt x="31" y="38"/>
                  <a:pt x="31" y="38"/>
                  <a:pt x="31" y="38"/>
                </a:cubicBezTo>
                <a:cubicBezTo>
                  <a:pt x="28" y="41"/>
                  <a:pt x="25" y="45"/>
                  <a:pt x="22" y="50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5" y="47"/>
                </a:cubicBezTo>
                <a:cubicBezTo>
                  <a:pt x="14" y="47"/>
                  <a:pt x="14" y="47"/>
                  <a:pt x="13" y="48"/>
                </a:cubicBezTo>
                <a:cubicBezTo>
                  <a:pt x="12" y="50"/>
                  <a:pt x="11" y="53"/>
                  <a:pt x="9" y="55"/>
                </a:cubicBezTo>
                <a:cubicBezTo>
                  <a:pt x="9" y="56"/>
                  <a:pt x="9" y="58"/>
                  <a:pt x="10" y="58"/>
                </a:cubicBezTo>
                <a:cubicBezTo>
                  <a:pt x="16" y="61"/>
                  <a:pt x="16" y="61"/>
                  <a:pt x="16" y="61"/>
                </a:cubicBezTo>
                <a:cubicBezTo>
                  <a:pt x="15" y="64"/>
                  <a:pt x="14" y="66"/>
                  <a:pt x="13" y="69"/>
                </a:cubicBezTo>
                <a:cubicBezTo>
                  <a:pt x="12" y="71"/>
                  <a:pt x="11" y="73"/>
                  <a:pt x="11" y="76"/>
                </a:cubicBezTo>
                <a:cubicBezTo>
                  <a:pt x="5" y="75"/>
                  <a:pt x="5" y="75"/>
                  <a:pt x="5" y="75"/>
                </a:cubicBezTo>
                <a:cubicBezTo>
                  <a:pt x="4" y="75"/>
                  <a:pt x="4" y="75"/>
                  <a:pt x="4" y="75"/>
                </a:cubicBezTo>
                <a:cubicBezTo>
                  <a:pt x="3" y="75"/>
                  <a:pt x="2" y="76"/>
                  <a:pt x="2" y="77"/>
                </a:cubicBezTo>
                <a:cubicBezTo>
                  <a:pt x="1" y="80"/>
                  <a:pt x="1" y="82"/>
                  <a:pt x="0" y="85"/>
                </a:cubicBezTo>
                <a:cubicBezTo>
                  <a:pt x="0" y="86"/>
                  <a:pt x="1" y="87"/>
                  <a:pt x="2" y="88"/>
                </a:cubicBezTo>
                <a:cubicBezTo>
                  <a:pt x="8" y="89"/>
                  <a:pt x="8" y="89"/>
                  <a:pt x="8" y="89"/>
                </a:cubicBezTo>
                <a:cubicBezTo>
                  <a:pt x="8" y="94"/>
                  <a:pt x="8" y="99"/>
                  <a:pt x="8" y="104"/>
                </a:cubicBezTo>
                <a:cubicBezTo>
                  <a:pt x="2" y="105"/>
                  <a:pt x="2" y="105"/>
                  <a:pt x="2" y="105"/>
                </a:cubicBezTo>
                <a:cubicBezTo>
                  <a:pt x="1" y="105"/>
                  <a:pt x="0" y="106"/>
                  <a:pt x="0" y="108"/>
                </a:cubicBezTo>
                <a:cubicBezTo>
                  <a:pt x="1" y="110"/>
                  <a:pt x="1" y="113"/>
                  <a:pt x="1" y="116"/>
                </a:cubicBezTo>
                <a:cubicBezTo>
                  <a:pt x="2" y="117"/>
                  <a:pt x="3" y="118"/>
                  <a:pt x="4" y="118"/>
                </a:cubicBezTo>
                <a:cubicBezTo>
                  <a:pt x="4" y="118"/>
                  <a:pt x="4" y="118"/>
                  <a:pt x="4" y="118"/>
                </a:cubicBezTo>
                <a:cubicBezTo>
                  <a:pt x="10" y="117"/>
                  <a:pt x="10" y="117"/>
                  <a:pt x="10" y="117"/>
                </a:cubicBezTo>
                <a:cubicBezTo>
                  <a:pt x="11" y="122"/>
                  <a:pt x="13" y="127"/>
                  <a:pt x="15" y="132"/>
                </a:cubicBezTo>
                <a:cubicBezTo>
                  <a:pt x="9" y="135"/>
                  <a:pt x="9" y="135"/>
                  <a:pt x="9" y="135"/>
                </a:cubicBezTo>
                <a:cubicBezTo>
                  <a:pt x="8" y="135"/>
                  <a:pt x="8" y="136"/>
                  <a:pt x="8" y="138"/>
                </a:cubicBezTo>
                <a:cubicBezTo>
                  <a:pt x="9" y="140"/>
                  <a:pt x="11" y="143"/>
                  <a:pt x="12" y="145"/>
                </a:cubicBezTo>
                <a:cubicBezTo>
                  <a:pt x="12" y="146"/>
                  <a:pt x="13" y="146"/>
                  <a:pt x="14" y="146"/>
                </a:cubicBezTo>
                <a:cubicBezTo>
                  <a:pt x="14" y="146"/>
                  <a:pt x="15" y="146"/>
                  <a:pt x="15" y="146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3" y="148"/>
                  <a:pt x="26" y="152"/>
                  <a:pt x="29" y="156"/>
                </a:cubicBezTo>
                <a:cubicBezTo>
                  <a:pt x="25" y="160"/>
                  <a:pt x="25" y="160"/>
                  <a:pt x="25" y="160"/>
                </a:cubicBezTo>
                <a:cubicBezTo>
                  <a:pt x="24" y="161"/>
                  <a:pt x="24" y="163"/>
                  <a:pt x="25" y="163"/>
                </a:cubicBezTo>
                <a:cubicBezTo>
                  <a:pt x="27" y="166"/>
                  <a:pt x="29" y="168"/>
                  <a:pt x="31" y="170"/>
                </a:cubicBezTo>
                <a:cubicBezTo>
                  <a:pt x="31" y="170"/>
                  <a:pt x="32" y="170"/>
                  <a:pt x="33" y="170"/>
                </a:cubicBezTo>
                <a:cubicBezTo>
                  <a:pt x="33" y="170"/>
                  <a:pt x="34" y="170"/>
                  <a:pt x="34" y="170"/>
                </a:cubicBezTo>
                <a:cubicBezTo>
                  <a:pt x="39" y="165"/>
                  <a:pt x="39" y="165"/>
                  <a:pt x="39" y="165"/>
                </a:cubicBezTo>
                <a:cubicBezTo>
                  <a:pt x="42" y="169"/>
                  <a:pt x="47" y="172"/>
                  <a:pt x="51" y="174"/>
                </a:cubicBezTo>
                <a:cubicBezTo>
                  <a:pt x="48" y="180"/>
                  <a:pt x="48" y="180"/>
                  <a:pt x="48" y="180"/>
                </a:cubicBezTo>
                <a:cubicBezTo>
                  <a:pt x="48" y="181"/>
                  <a:pt x="48" y="182"/>
                  <a:pt x="49" y="183"/>
                </a:cubicBezTo>
                <a:cubicBezTo>
                  <a:pt x="51" y="184"/>
                  <a:pt x="54" y="186"/>
                  <a:pt x="57" y="187"/>
                </a:cubicBezTo>
                <a:cubicBezTo>
                  <a:pt x="57" y="187"/>
                  <a:pt x="57" y="187"/>
                  <a:pt x="58" y="187"/>
                </a:cubicBezTo>
                <a:cubicBezTo>
                  <a:pt x="58" y="187"/>
                  <a:pt x="59" y="187"/>
                  <a:pt x="59" y="186"/>
                </a:cubicBezTo>
                <a:cubicBezTo>
                  <a:pt x="63" y="181"/>
                  <a:pt x="63" y="181"/>
                  <a:pt x="63" y="181"/>
                </a:cubicBezTo>
                <a:cubicBezTo>
                  <a:pt x="65" y="182"/>
                  <a:pt x="67" y="182"/>
                  <a:pt x="70" y="183"/>
                </a:cubicBezTo>
                <a:cubicBezTo>
                  <a:pt x="72" y="184"/>
                  <a:pt x="74" y="185"/>
                  <a:pt x="77" y="185"/>
                </a:cubicBezTo>
                <a:cubicBezTo>
                  <a:pt x="76" y="192"/>
                  <a:pt x="76" y="192"/>
                  <a:pt x="76" y="192"/>
                </a:cubicBezTo>
                <a:cubicBezTo>
                  <a:pt x="76" y="193"/>
                  <a:pt x="76" y="194"/>
                  <a:pt x="78" y="194"/>
                </a:cubicBezTo>
                <a:cubicBezTo>
                  <a:pt x="81" y="195"/>
                  <a:pt x="83" y="195"/>
                  <a:pt x="86" y="196"/>
                </a:cubicBezTo>
                <a:cubicBezTo>
                  <a:pt x="86" y="196"/>
                  <a:pt x="86" y="196"/>
                  <a:pt x="86" y="196"/>
                </a:cubicBezTo>
                <a:cubicBezTo>
                  <a:pt x="87" y="196"/>
                  <a:pt x="88" y="195"/>
                  <a:pt x="89" y="194"/>
                </a:cubicBezTo>
                <a:cubicBezTo>
                  <a:pt x="90" y="188"/>
                  <a:pt x="90" y="188"/>
                  <a:pt x="90" y="188"/>
                </a:cubicBezTo>
                <a:cubicBezTo>
                  <a:pt x="93" y="188"/>
                  <a:pt x="96" y="188"/>
                  <a:pt x="99" y="188"/>
                </a:cubicBezTo>
                <a:cubicBezTo>
                  <a:pt x="101" y="188"/>
                  <a:pt x="103" y="188"/>
                  <a:pt x="105" y="188"/>
                </a:cubicBezTo>
                <a:cubicBezTo>
                  <a:pt x="106" y="194"/>
                  <a:pt x="106" y="194"/>
                  <a:pt x="106" y="194"/>
                </a:cubicBezTo>
                <a:cubicBezTo>
                  <a:pt x="106" y="195"/>
                  <a:pt x="107" y="196"/>
                  <a:pt x="108" y="196"/>
                </a:cubicBezTo>
                <a:cubicBezTo>
                  <a:pt x="108" y="196"/>
                  <a:pt x="108" y="196"/>
                  <a:pt x="108" y="196"/>
                </a:cubicBezTo>
                <a:cubicBezTo>
                  <a:pt x="111" y="196"/>
                  <a:pt x="114" y="195"/>
                  <a:pt x="117" y="195"/>
                </a:cubicBezTo>
                <a:cubicBezTo>
                  <a:pt x="118" y="195"/>
                  <a:pt x="119" y="194"/>
                  <a:pt x="119" y="192"/>
                </a:cubicBezTo>
                <a:cubicBezTo>
                  <a:pt x="118" y="186"/>
                  <a:pt x="118" y="186"/>
                  <a:pt x="118" y="186"/>
                </a:cubicBezTo>
                <a:cubicBezTo>
                  <a:pt x="123" y="185"/>
                  <a:pt x="128" y="184"/>
                  <a:pt x="133" y="182"/>
                </a:cubicBezTo>
                <a:cubicBezTo>
                  <a:pt x="135" y="187"/>
                  <a:pt x="135" y="187"/>
                  <a:pt x="135" y="187"/>
                </a:cubicBezTo>
                <a:cubicBezTo>
                  <a:pt x="136" y="188"/>
                  <a:pt x="137" y="189"/>
                  <a:pt x="137" y="189"/>
                </a:cubicBezTo>
                <a:cubicBezTo>
                  <a:pt x="138" y="189"/>
                  <a:pt x="138" y="189"/>
                  <a:pt x="138" y="188"/>
                </a:cubicBezTo>
                <a:cubicBezTo>
                  <a:pt x="141" y="187"/>
                  <a:pt x="143" y="186"/>
                  <a:pt x="146" y="185"/>
                </a:cubicBezTo>
                <a:cubicBezTo>
                  <a:pt x="147" y="184"/>
                  <a:pt x="148" y="183"/>
                  <a:pt x="147" y="182"/>
                </a:cubicBezTo>
                <a:cubicBezTo>
                  <a:pt x="144" y="176"/>
                  <a:pt x="144" y="176"/>
                  <a:pt x="144" y="176"/>
                </a:cubicBezTo>
                <a:cubicBezTo>
                  <a:pt x="149" y="174"/>
                  <a:pt x="153" y="171"/>
                  <a:pt x="157" y="167"/>
                </a:cubicBezTo>
                <a:cubicBezTo>
                  <a:pt x="161" y="172"/>
                  <a:pt x="161" y="172"/>
                  <a:pt x="161" y="172"/>
                </a:cubicBezTo>
                <a:cubicBezTo>
                  <a:pt x="162" y="172"/>
                  <a:pt x="162" y="172"/>
                  <a:pt x="163" y="172"/>
                </a:cubicBezTo>
                <a:cubicBezTo>
                  <a:pt x="164" y="172"/>
                  <a:pt x="164" y="172"/>
                  <a:pt x="165" y="172"/>
                </a:cubicBezTo>
                <a:cubicBezTo>
                  <a:pt x="167" y="170"/>
                  <a:pt x="169" y="168"/>
                  <a:pt x="171" y="166"/>
                </a:cubicBezTo>
                <a:cubicBezTo>
                  <a:pt x="172" y="165"/>
                  <a:pt x="172" y="164"/>
                  <a:pt x="171" y="163"/>
                </a:cubicBezTo>
                <a:cubicBezTo>
                  <a:pt x="166" y="158"/>
                  <a:pt x="166" y="158"/>
                  <a:pt x="166" y="158"/>
                </a:cubicBezTo>
                <a:cubicBezTo>
                  <a:pt x="170" y="155"/>
                  <a:pt x="173" y="150"/>
                  <a:pt x="176" y="146"/>
                </a:cubicBezTo>
                <a:cubicBezTo>
                  <a:pt x="181" y="149"/>
                  <a:pt x="181" y="149"/>
                  <a:pt x="181" y="149"/>
                </a:cubicBezTo>
                <a:cubicBezTo>
                  <a:pt x="182" y="149"/>
                  <a:pt x="182" y="149"/>
                  <a:pt x="182" y="149"/>
                </a:cubicBezTo>
                <a:cubicBezTo>
                  <a:pt x="183" y="149"/>
                  <a:pt x="184" y="149"/>
                  <a:pt x="184" y="148"/>
                </a:cubicBezTo>
                <a:cubicBezTo>
                  <a:pt x="186" y="146"/>
                  <a:pt x="187" y="143"/>
                  <a:pt x="188" y="140"/>
                </a:cubicBezTo>
                <a:cubicBezTo>
                  <a:pt x="189" y="139"/>
                  <a:pt x="188" y="138"/>
                  <a:pt x="187" y="138"/>
                </a:cubicBezTo>
                <a:cubicBezTo>
                  <a:pt x="182" y="134"/>
                  <a:pt x="182" y="134"/>
                  <a:pt x="182" y="134"/>
                </a:cubicBezTo>
                <a:cubicBezTo>
                  <a:pt x="183" y="132"/>
                  <a:pt x="184" y="130"/>
                  <a:pt x="185" y="127"/>
                </a:cubicBezTo>
                <a:cubicBezTo>
                  <a:pt x="186" y="125"/>
                  <a:pt x="186" y="122"/>
                  <a:pt x="187" y="120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194" y="121"/>
                  <a:pt x="195" y="120"/>
                  <a:pt x="196" y="119"/>
                </a:cubicBezTo>
                <a:cubicBezTo>
                  <a:pt x="196" y="116"/>
                  <a:pt x="197" y="113"/>
                  <a:pt x="197" y="111"/>
                </a:cubicBezTo>
                <a:cubicBezTo>
                  <a:pt x="197" y="110"/>
                  <a:pt x="196" y="108"/>
                  <a:pt x="195" y="108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 w="19050" cap="rnd">
            <a:solidFill>
              <a:schemeClr val="accent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7932204" y="2348880"/>
            <a:ext cx="2168411" cy="2141227"/>
          </a:xfrm>
          <a:custGeom>
            <a:avLst/>
            <a:gdLst>
              <a:gd name="T0" fmla="*/ 135 w 146"/>
              <a:gd name="T1" fmla="*/ 77 h 144"/>
              <a:gd name="T2" fmla="*/ 144 w 146"/>
              <a:gd name="T3" fmla="*/ 65 h 144"/>
              <a:gd name="T4" fmla="*/ 143 w 146"/>
              <a:gd name="T5" fmla="*/ 53 h 144"/>
              <a:gd name="T6" fmla="*/ 141 w 146"/>
              <a:gd name="T7" fmla="*/ 51 h 144"/>
              <a:gd name="T8" fmla="*/ 129 w 146"/>
              <a:gd name="T9" fmla="*/ 45 h 144"/>
              <a:gd name="T10" fmla="*/ 135 w 146"/>
              <a:gd name="T11" fmla="*/ 39 h 144"/>
              <a:gd name="T12" fmla="*/ 131 w 146"/>
              <a:gd name="T13" fmla="*/ 27 h 144"/>
              <a:gd name="T14" fmla="*/ 128 w 146"/>
              <a:gd name="T15" fmla="*/ 27 h 144"/>
              <a:gd name="T16" fmla="*/ 113 w 146"/>
              <a:gd name="T17" fmla="*/ 25 h 144"/>
              <a:gd name="T18" fmla="*/ 117 w 146"/>
              <a:gd name="T19" fmla="*/ 14 h 144"/>
              <a:gd name="T20" fmla="*/ 108 w 146"/>
              <a:gd name="T21" fmla="*/ 9 h 144"/>
              <a:gd name="T22" fmla="*/ 101 w 146"/>
              <a:gd name="T23" fmla="*/ 17 h 144"/>
              <a:gd name="T24" fmla="*/ 92 w 146"/>
              <a:gd name="T25" fmla="*/ 13 h 144"/>
              <a:gd name="T26" fmla="*/ 92 w 146"/>
              <a:gd name="T27" fmla="*/ 2 h 144"/>
              <a:gd name="T28" fmla="*/ 82 w 146"/>
              <a:gd name="T29" fmla="*/ 0 h 144"/>
              <a:gd name="T30" fmla="*/ 78 w 146"/>
              <a:gd name="T31" fmla="*/ 10 h 144"/>
              <a:gd name="T32" fmla="*/ 73 w 146"/>
              <a:gd name="T33" fmla="*/ 10 h 144"/>
              <a:gd name="T34" fmla="*/ 66 w 146"/>
              <a:gd name="T35" fmla="*/ 1 h 144"/>
              <a:gd name="T36" fmla="*/ 64 w 146"/>
              <a:gd name="T37" fmla="*/ 0 h 144"/>
              <a:gd name="T38" fmla="*/ 52 w 146"/>
              <a:gd name="T39" fmla="*/ 4 h 144"/>
              <a:gd name="T40" fmla="*/ 45 w 146"/>
              <a:gd name="T41" fmla="*/ 17 h 144"/>
              <a:gd name="T42" fmla="*/ 38 w 146"/>
              <a:gd name="T43" fmla="*/ 8 h 144"/>
              <a:gd name="T44" fmla="*/ 29 w 146"/>
              <a:gd name="T45" fmla="*/ 14 h 144"/>
              <a:gd name="T46" fmla="*/ 33 w 146"/>
              <a:gd name="T47" fmla="*/ 25 h 144"/>
              <a:gd name="T48" fmla="*/ 18 w 146"/>
              <a:gd name="T49" fmla="*/ 27 h 144"/>
              <a:gd name="T50" fmla="*/ 15 w 146"/>
              <a:gd name="T51" fmla="*/ 27 h 144"/>
              <a:gd name="T52" fmla="*/ 10 w 146"/>
              <a:gd name="T53" fmla="*/ 38 h 144"/>
              <a:gd name="T54" fmla="*/ 14 w 146"/>
              <a:gd name="T55" fmla="*/ 52 h 144"/>
              <a:gd name="T56" fmla="*/ 5 w 146"/>
              <a:gd name="T57" fmla="*/ 51 h 144"/>
              <a:gd name="T58" fmla="*/ 3 w 146"/>
              <a:gd name="T59" fmla="*/ 53 h 144"/>
              <a:gd name="T60" fmla="*/ 2 w 146"/>
              <a:gd name="T61" fmla="*/ 65 h 144"/>
              <a:gd name="T62" fmla="*/ 11 w 146"/>
              <a:gd name="T63" fmla="*/ 77 h 144"/>
              <a:gd name="T64" fmla="*/ 1 w 146"/>
              <a:gd name="T65" fmla="*/ 81 h 144"/>
              <a:gd name="T66" fmla="*/ 5 w 146"/>
              <a:gd name="T67" fmla="*/ 92 h 144"/>
              <a:gd name="T68" fmla="*/ 14 w 146"/>
              <a:gd name="T69" fmla="*/ 91 h 144"/>
              <a:gd name="T70" fmla="*/ 18 w 146"/>
              <a:gd name="T71" fmla="*/ 100 h 144"/>
              <a:gd name="T72" fmla="*/ 10 w 146"/>
              <a:gd name="T73" fmla="*/ 108 h 144"/>
              <a:gd name="T74" fmla="*/ 17 w 146"/>
              <a:gd name="T75" fmla="*/ 117 h 144"/>
              <a:gd name="T76" fmla="*/ 26 w 146"/>
              <a:gd name="T77" fmla="*/ 112 h 144"/>
              <a:gd name="T78" fmla="*/ 28 w 146"/>
              <a:gd name="T79" fmla="*/ 126 h 144"/>
              <a:gd name="T80" fmla="*/ 37 w 146"/>
              <a:gd name="T81" fmla="*/ 135 h 144"/>
              <a:gd name="T82" fmla="*/ 40 w 146"/>
              <a:gd name="T83" fmla="*/ 134 h 144"/>
              <a:gd name="T84" fmla="*/ 53 w 146"/>
              <a:gd name="T85" fmla="*/ 130 h 144"/>
              <a:gd name="T86" fmla="*/ 52 w 146"/>
              <a:gd name="T87" fmla="*/ 139 h 144"/>
              <a:gd name="T88" fmla="*/ 64 w 146"/>
              <a:gd name="T89" fmla="*/ 144 h 144"/>
              <a:gd name="T90" fmla="*/ 66 w 146"/>
              <a:gd name="T91" fmla="*/ 142 h 144"/>
              <a:gd name="T92" fmla="*/ 73 w 146"/>
              <a:gd name="T93" fmla="*/ 134 h 144"/>
              <a:gd name="T94" fmla="*/ 80 w 146"/>
              <a:gd name="T95" fmla="*/ 142 h 144"/>
              <a:gd name="T96" fmla="*/ 82 w 146"/>
              <a:gd name="T97" fmla="*/ 144 h 144"/>
              <a:gd name="T98" fmla="*/ 94 w 146"/>
              <a:gd name="T99" fmla="*/ 139 h 144"/>
              <a:gd name="T100" fmla="*/ 101 w 146"/>
              <a:gd name="T101" fmla="*/ 127 h 144"/>
              <a:gd name="T102" fmla="*/ 108 w 146"/>
              <a:gd name="T103" fmla="*/ 135 h 144"/>
              <a:gd name="T104" fmla="*/ 118 w 146"/>
              <a:gd name="T105" fmla="*/ 130 h 144"/>
              <a:gd name="T106" fmla="*/ 113 w 146"/>
              <a:gd name="T107" fmla="*/ 119 h 144"/>
              <a:gd name="T108" fmla="*/ 128 w 146"/>
              <a:gd name="T109" fmla="*/ 117 h 144"/>
              <a:gd name="T110" fmla="*/ 131 w 146"/>
              <a:gd name="T111" fmla="*/ 116 h 144"/>
              <a:gd name="T112" fmla="*/ 136 w 146"/>
              <a:gd name="T113" fmla="*/ 105 h 144"/>
              <a:gd name="T114" fmla="*/ 132 w 146"/>
              <a:gd name="T115" fmla="*/ 92 h 144"/>
              <a:gd name="T116" fmla="*/ 141 w 146"/>
              <a:gd name="T117" fmla="*/ 92 h 144"/>
              <a:gd name="T118" fmla="*/ 144 w 146"/>
              <a:gd name="T119" fmla="*/ 91 h 144"/>
              <a:gd name="T120" fmla="*/ 144 w 146"/>
              <a:gd name="T121" fmla="*/ 7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6" h="144">
                <a:moveTo>
                  <a:pt x="144" y="79"/>
                </a:moveTo>
                <a:cubicBezTo>
                  <a:pt x="135" y="77"/>
                  <a:pt x="135" y="77"/>
                  <a:pt x="135" y="77"/>
                </a:cubicBezTo>
                <a:cubicBezTo>
                  <a:pt x="135" y="73"/>
                  <a:pt x="135" y="70"/>
                  <a:pt x="135" y="67"/>
                </a:cubicBezTo>
                <a:cubicBezTo>
                  <a:pt x="144" y="65"/>
                  <a:pt x="144" y="65"/>
                  <a:pt x="144" y="65"/>
                </a:cubicBezTo>
                <a:cubicBezTo>
                  <a:pt x="145" y="65"/>
                  <a:pt x="146" y="64"/>
                  <a:pt x="145" y="62"/>
                </a:cubicBezTo>
                <a:cubicBezTo>
                  <a:pt x="145" y="59"/>
                  <a:pt x="144" y="56"/>
                  <a:pt x="143" y="53"/>
                </a:cubicBezTo>
                <a:cubicBezTo>
                  <a:pt x="143" y="52"/>
                  <a:pt x="142" y="51"/>
                  <a:pt x="141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1" y="50"/>
                  <a:pt x="130" y="47"/>
                  <a:pt x="129" y="45"/>
                </a:cubicBezTo>
                <a:cubicBezTo>
                  <a:pt x="129" y="44"/>
                  <a:pt x="128" y="44"/>
                  <a:pt x="128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6" y="38"/>
                  <a:pt x="137" y="37"/>
                  <a:pt x="136" y="36"/>
                </a:cubicBezTo>
                <a:cubicBezTo>
                  <a:pt x="134" y="33"/>
                  <a:pt x="133" y="30"/>
                  <a:pt x="131" y="27"/>
                </a:cubicBezTo>
                <a:cubicBezTo>
                  <a:pt x="130" y="27"/>
                  <a:pt x="130" y="27"/>
                  <a:pt x="129" y="27"/>
                </a:cubicBezTo>
                <a:cubicBezTo>
                  <a:pt x="128" y="27"/>
                  <a:pt x="128" y="27"/>
                  <a:pt x="128" y="27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8" y="29"/>
                  <a:pt x="116" y="27"/>
                  <a:pt x="113" y="25"/>
                </a:cubicBezTo>
                <a:cubicBezTo>
                  <a:pt x="118" y="17"/>
                  <a:pt x="118" y="17"/>
                  <a:pt x="118" y="17"/>
                </a:cubicBezTo>
                <a:cubicBezTo>
                  <a:pt x="119" y="16"/>
                  <a:pt x="118" y="15"/>
                  <a:pt x="117" y="14"/>
                </a:cubicBezTo>
                <a:cubicBezTo>
                  <a:pt x="115" y="12"/>
                  <a:pt x="112" y="10"/>
                  <a:pt x="109" y="9"/>
                </a:cubicBezTo>
                <a:cubicBezTo>
                  <a:pt x="109" y="9"/>
                  <a:pt x="108" y="9"/>
                  <a:pt x="108" y="9"/>
                </a:cubicBezTo>
                <a:cubicBezTo>
                  <a:pt x="107" y="9"/>
                  <a:pt x="107" y="9"/>
                  <a:pt x="106" y="10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99" y="15"/>
                  <a:pt x="96" y="14"/>
                  <a:pt x="93" y="13"/>
                </a:cubicBezTo>
                <a:cubicBezTo>
                  <a:pt x="93" y="13"/>
                  <a:pt x="92" y="13"/>
                  <a:pt x="92" y="13"/>
                </a:cubicBezTo>
                <a:cubicBezTo>
                  <a:pt x="94" y="4"/>
                  <a:pt x="94" y="4"/>
                  <a:pt x="94" y="4"/>
                </a:cubicBezTo>
                <a:cubicBezTo>
                  <a:pt x="94" y="3"/>
                  <a:pt x="93" y="2"/>
                  <a:pt x="92" y="2"/>
                </a:cubicBezTo>
                <a:cubicBezTo>
                  <a:pt x="89" y="1"/>
                  <a:pt x="86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0" y="0"/>
                  <a:pt x="80" y="2"/>
                </a:cubicBezTo>
                <a:cubicBezTo>
                  <a:pt x="78" y="10"/>
                  <a:pt x="78" y="10"/>
                  <a:pt x="78" y="10"/>
                </a:cubicBezTo>
                <a:cubicBezTo>
                  <a:pt x="76" y="10"/>
                  <a:pt x="75" y="10"/>
                  <a:pt x="73" y="10"/>
                </a:cubicBezTo>
                <a:cubicBezTo>
                  <a:pt x="73" y="10"/>
                  <a:pt x="73" y="10"/>
                  <a:pt x="73" y="10"/>
                </a:cubicBezTo>
                <a:cubicBezTo>
                  <a:pt x="71" y="10"/>
                  <a:pt x="70" y="10"/>
                  <a:pt x="68" y="10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0"/>
                  <a:pt x="65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0" y="0"/>
                  <a:pt x="57" y="1"/>
                  <a:pt x="54" y="2"/>
                </a:cubicBezTo>
                <a:cubicBezTo>
                  <a:pt x="53" y="2"/>
                  <a:pt x="52" y="3"/>
                  <a:pt x="52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51" y="14"/>
                  <a:pt x="48" y="15"/>
                  <a:pt x="45" y="17"/>
                </a:cubicBezTo>
                <a:cubicBezTo>
                  <a:pt x="40" y="9"/>
                  <a:pt x="40" y="9"/>
                  <a:pt x="40" y="9"/>
                </a:cubicBezTo>
                <a:cubicBezTo>
                  <a:pt x="39" y="9"/>
                  <a:pt x="39" y="8"/>
                  <a:pt x="38" y="8"/>
                </a:cubicBezTo>
                <a:cubicBezTo>
                  <a:pt x="38" y="8"/>
                  <a:pt x="37" y="8"/>
                  <a:pt x="37" y="9"/>
                </a:cubicBezTo>
                <a:cubicBezTo>
                  <a:pt x="34" y="10"/>
                  <a:pt x="31" y="12"/>
                  <a:pt x="29" y="14"/>
                </a:cubicBezTo>
                <a:cubicBezTo>
                  <a:pt x="28" y="15"/>
                  <a:pt x="27" y="16"/>
                  <a:pt x="28" y="17"/>
                </a:cubicBezTo>
                <a:cubicBezTo>
                  <a:pt x="33" y="25"/>
                  <a:pt x="33" y="25"/>
                  <a:pt x="33" y="25"/>
                </a:cubicBezTo>
                <a:cubicBezTo>
                  <a:pt x="30" y="27"/>
                  <a:pt x="28" y="29"/>
                  <a:pt x="26" y="31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6"/>
                  <a:pt x="17" y="26"/>
                  <a:pt x="17" y="26"/>
                </a:cubicBezTo>
                <a:cubicBezTo>
                  <a:pt x="16" y="26"/>
                  <a:pt x="16" y="27"/>
                  <a:pt x="15" y="27"/>
                </a:cubicBezTo>
                <a:cubicBezTo>
                  <a:pt x="13" y="30"/>
                  <a:pt x="11" y="33"/>
                  <a:pt x="10" y="35"/>
                </a:cubicBezTo>
                <a:cubicBezTo>
                  <a:pt x="9" y="36"/>
                  <a:pt x="9" y="38"/>
                  <a:pt x="10" y="38"/>
                </a:cubicBezTo>
                <a:cubicBezTo>
                  <a:pt x="18" y="44"/>
                  <a:pt x="18" y="44"/>
                  <a:pt x="18" y="44"/>
                </a:cubicBezTo>
                <a:cubicBezTo>
                  <a:pt x="16" y="46"/>
                  <a:pt x="15" y="49"/>
                  <a:pt x="14" y="52"/>
                </a:cubicBezTo>
                <a:cubicBezTo>
                  <a:pt x="14" y="52"/>
                  <a:pt x="14" y="52"/>
                  <a:pt x="14" y="53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51"/>
                  <a:pt x="3" y="52"/>
                  <a:pt x="3" y="53"/>
                </a:cubicBezTo>
                <a:cubicBezTo>
                  <a:pt x="2" y="56"/>
                  <a:pt x="1" y="59"/>
                  <a:pt x="1" y="62"/>
                </a:cubicBezTo>
                <a:cubicBezTo>
                  <a:pt x="0" y="64"/>
                  <a:pt x="1" y="65"/>
                  <a:pt x="2" y="65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70"/>
                  <a:pt x="11" y="73"/>
                  <a:pt x="11" y="77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1" y="80"/>
                  <a:pt x="1" y="81"/>
                </a:cubicBezTo>
                <a:cubicBezTo>
                  <a:pt x="1" y="84"/>
                  <a:pt x="2" y="88"/>
                  <a:pt x="3" y="91"/>
                </a:cubicBezTo>
                <a:cubicBezTo>
                  <a:pt x="3" y="92"/>
                  <a:pt x="4" y="92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4"/>
                  <a:pt x="16" y="96"/>
                  <a:pt x="17" y="99"/>
                </a:cubicBezTo>
                <a:cubicBezTo>
                  <a:pt x="17" y="99"/>
                  <a:pt x="18" y="100"/>
                  <a:pt x="18" y="100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10" y="106"/>
                  <a:pt x="9" y="107"/>
                  <a:pt x="10" y="108"/>
                </a:cubicBezTo>
                <a:cubicBezTo>
                  <a:pt x="12" y="111"/>
                  <a:pt x="13" y="114"/>
                  <a:pt x="15" y="116"/>
                </a:cubicBezTo>
                <a:cubicBezTo>
                  <a:pt x="16" y="117"/>
                  <a:pt x="17" y="117"/>
                  <a:pt x="17" y="117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8" y="114"/>
                  <a:pt x="30" y="117"/>
                  <a:pt x="33" y="11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28" y="127"/>
                  <a:pt x="28" y="129"/>
                  <a:pt x="29" y="129"/>
                </a:cubicBezTo>
                <a:cubicBezTo>
                  <a:pt x="31" y="131"/>
                  <a:pt x="34" y="133"/>
                  <a:pt x="37" y="135"/>
                </a:cubicBezTo>
                <a:cubicBezTo>
                  <a:pt x="37" y="135"/>
                  <a:pt x="38" y="135"/>
                  <a:pt x="38" y="135"/>
                </a:cubicBezTo>
                <a:cubicBezTo>
                  <a:pt x="39" y="135"/>
                  <a:pt x="39" y="135"/>
                  <a:pt x="40" y="13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8" y="128"/>
                  <a:pt x="50" y="129"/>
                  <a:pt x="53" y="130"/>
                </a:cubicBezTo>
                <a:cubicBezTo>
                  <a:pt x="53" y="130"/>
                  <a:pt x="54" y="130"/>
                  <a:pt x="54" y="131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2" y="140"/>
                  <a:pt x="53" y="142"/>
                  <a:pt x="54" y="142"/>
                </a:cubicBezTo>
                <a:cubicBezTo>
                  <a:pt x="57" y="143"/>
                  <a:pt x="61" y="143"/>
                  <a:pt x="64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5" y="144"/>
                  <a:pt x="66" y="143"/>
                  <a:pt x="66" y="142"/>
                </a:cubicBezTo>
                <a:cubicBezTo>
                  <a:pt x="68" y="133"/>
                  <a:pt x="68" y="133"/>
                  <a:pt x="68" y="133"/>
                </a:cubicBezTo>
                <a:cubicBezTo>
                  <a:pt x="70" y="134"/>
                  <a:pt x="72" y="134"/>
                  <a:pt x="73" y="134"/>
                </a:cubicBezTo>
                <a:cubicBezTo>
                  <a:pt x="75" y="134"/>
                  <a:pt x="76" y="134"/>
                  <a:pt x="78" y="133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3"/>
                  <a:pt x="81" y="144"/>
                  <a:pt x="8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6" y="143"/>
                  <a:pt x="89" y="143"/>
                  <a:pt x="92" y="142"/>
                </a:cubicBezTo>
                <a:cubicBezTo>
                  <a:pt x="93" y="142"/>
                  <a:pt x="94" y="141"/>
                  <a:pt x="94" y="139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5" y="130"/>
                  <a:pt x="98" y="129"/>
                  <a:pt x="101" y="127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5"/>
                  <a:pt x="107" y="135"/>
                  <a:pt x="108" y="135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2" y="133"/>
                  <a:pt x="115" y="131"/>
                  <a:pt x="118" y="130"/>
                </a:cubicBezTo>
                <a:cubicBezTo>
                  <a:pt x="118" y="129"/>
                  <a:pt x="119" y="128"/>
                  <a:pt x="118" y="127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6" y="117"/>
                  <a:pt x="118" y="115"/>
                  <a:pt x="120" y="112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8" y="117"/>
                  <a:pt x="129" y="117"/>
                  <a:pt x="129" y="117"/>
                </a:cubicBezTo>
                <a:cubicBezTo>
                  <a:pt x="130" y="117"/>
                  <a:pt x="130" y="117"/>
                  <a:pt x="131" y="116"/>
                </a:cubicBezTo>
                <a:cubicBezTo>
                  <a:pt x="133" y="114"/>
                  <a:pt x="135" y="111"/>
                  <a:pt x="136" y="108"/>
                </a:cubicBezTo>
                <a:cubicBezTo>
                  <a:pt x="137" y="107"/>
                  <a:pt x="137" y="106"/>
                  <a:pt x="136" y="105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30" y="97"/>
                  <a:pt x="131" y="95"/>
                  <a:pt x="132" y="92"/>
                </a:cubicBezTo>
                <a:cubicBezTo>
                  <a:pt x="132" y="92"/>
                  <a:pt x="132" y="91"/>
                  <a:pt x="132" y="91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2" y="92"/>
                  <a:pt x="143" y="92"/>
                  <a:pt x="144" y="91"/>
                </a:cubicBezTo>
                <a:cubicBezTo>
                  <a:pt x="144" y="88"/>
                  <a:pt x="145" y="84"/>
                  <a:pt x="145" y="81"/>
                </a:cubicBezTo>
                <a:cubicBezTo>
                  <a:pt x="146" y="80"/>
                  <a:pt x="145" y="79"/>
                  <a:pt x="144" y="79"/>
                </a:cubicBezTo>
                <a:close/>
              </a:path>
            </a:pathLst>
          </a:custGeom>
          <a:solidFill>
            <a:schemeClr val="accent4">
              <a:alpha val="60000"/>
            </a:schemeClr>
          </a:solidFill>
          <a:ln w="19050" cap="rnd">
            <a:solidFill>
              <a:schemeClr val="accent4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5638800" y="2412467"/>
            <a:ext cx="1981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As mortgage payments increases, number of  defaulters increase and banks along with investors suffers credit crisis. To recover the loss, investors puts houses on </a:t>
            </a:r>
            <a:r>
              <a:rPr lang="en-US" sz="1200" dirty="0" err="1" smtClean="0"/>
              <a:t>sale,but</a:t>
            </a:r>
            <a:r>
              <a:rPr lang="en-US" sz="1200" dirty="0" smtClean="0"/>
              <a:t> due to increased prices, supply of houses is more and demand is less.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348880"/>
            <a:ext cx="205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Investors buying Mortgage backed securities from financial institutions and earning millions from mortgage payments by home-owners.</a:t>
            </a:r>
          </a:p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3764784" y="3566629"/>
            <a:ext cx="1188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Banks selling sub-prime mortgages to earn more and eventually investors earn more, hence housing prices balloons up.</a:t>
            </a:r>
            <a:endParaRPr lang="en-IN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229600" y="2743200"/>
            <a:ext cx="160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High supply and low demand leads to decreased house prices. </a:t>
            </a:r>
            <a:r>
              <a:rPr lang="en-US" sz="1200" dirty="0" err="1" smtClean="0"/>
              <a:t>Atlast</a:t>
            </a:r>
            <a:r>
              <a:rPr lang="en-US" sz="1200" dirty="0" smtClean="0"/>
              <a:t>, federal funds help bail out financial institutions.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xmlns="" val="234707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33333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accel="33333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7000000">
                                      <p:cBhvr>
                                        <p:cTn id="8" dur="6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accel="33333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accel="33333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7000000">
                                      <p:cBhvr>
                                        <p:cTn id="12" dur="6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705973" y="3056467"/>
            <a:ext cx="2848563" cy="28485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3" name="Rounded Rectangle 42"/>
          <p:cNvSpPr/>
          <p:nvPr/>
        </p:nvSpPr>
        <p:spPr>
          <a:xfrm>
            <a:off x="4705973" y="2397948"/>
            <a:ext cx="2848563" cy="2848563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4" name="Rounded Rectangle 43"/>
          <p:cNvSpPr/>
          <p:nvPr/>
        </p:nvSpPr>
        <p:spPr>
          <a:xfrm>
            <a:off x="4705973" y="1739429"/>
            <a:ext cx="2848563" cy="284856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6" name="Oval 12"/>
          <p:cNvSpPr>
            <a:spLocks noChangeArrowheads="1"/>
          </p:cNvSpPr>
          <p:nvPr/>
        </p:nvSpPr>
        <p:spPr bwMode="auto">
          <a:xfrm>
            <a:off x="3101709" y="3490391"/>
            <a:ext cx="791464" cy="791464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7010400" y="2399032"/>
            <a:ext cx="1475859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893174" y="3886123"/>
            <a:ext cx="416197" cy="0"/>
          </a:xfrm>
          <a:prstGeom prst="line">
            <a:avLst/>
          </a:prstGeom>
          <a:ln w="63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74348" y="3365030"/>
            <a:ext cx="2402707" cy="1313180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algn="r">
              <a:lnSpc>
                <a:spcPct val="89000"/>
              </a:lnSpc>
            </a:pPr>
            <a:r>
              <a:rPr lang="en-US" sz="2133" dirty="0"/>
              <a:t>How government and realtors are affected</a:t>
            </a:r>
            <a:endParaRPr lang="en-US" sz="1467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7721600" y="4686772"/>
            <a:ext cx="764659" cy="0"/>
          </a:xfrm>
          <a:prstGeom prst="line">
            <a:avLst/>
          </a:prstGeom>
          <a:ln w="635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910697" y="1893712"/>
            <a:ext cx="2438400" cy="1313180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>
              <a:lnSpc>
                <a:spcPct val="89000"/>
              </a:lnSpc>
            </a:pPr>
            <a:r>
              <a:rPr lang="en-US" sz="2133" dirty="0"/>
              <a:t>How our analysis will help people and organizations</a:t>
            </a:r>
            <a:endParaRPr lang="en-US" sz="1467" dirty="0"/>
          </a:p>
        </p:txBody>
      </p:sp>
      <p:sp>
        <p:nvSpPr>
          <p:cNvPr id="53" name="Oval 12"/>
          <p:cNvSpPr>
            <a:spLocks noChangeArrowheads="1"/>
          </p:cNvSpPr>
          <p:nvPr/>
        </p:nvSpPr>
        <p:spPr bwMode="auto">
          <a:xfrm>
            <a:off x="8130271" y="2003300"/>
            <a:ext cx="791464" cy="79146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4" name="Oval 12"/>
          <p:cNvSpPr>
            <a:spLocks noChangeArrowheads="1"/>
          </p:cNvSpPr>
          <p:nvPr/>
        </p:nvSpPr>
        <p:spPr bwMode="auto">
          <a:xfrm>
            <a:off x="8130271" y="4291040"/>
            <a:ext cx="791464" cy="791464"/>
          </a:xfrm>
          <a:prstGeom prst="ellipse">
            <a:avLst/>
          </a:prstGeom>
          <a:solidFill>
            <a:schemeClr val="bg2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7" name="Rectangle 56"/>
          <p:cNvSpPr/>
          <p:nvPr/>
        </p:nvSpPr>
        <p:spPr>
          <a:xfrm>
            <a:off x="8910697" y="4177830"/>
            <a:ext cx="2438400" cy="546560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67" dirty="0"/>
              <a:t>HOW PEOPLE ARE AFFECTED</a:t>
            </a:r>
          </a:p>
        </p:txBody>
      </p:sp>
      <p:sp>
        <p:nvSpPr>
          <p:cNvPr id="23" name="Freeform 93"/>
          <p:cNvSpPr>
            <a:spLocks noEditPoints="1"/>
          </p:cNvSpPr>
          <p:nvPr/>
        </p:nvSpPr>
        <p:spPr bwMode="auto">
          <a:xfrm>
            <a:off x="8359741" y="2132856"/>
            <a:ext cx="400555" cy="519887"/>
          </a:xfrm>
          <a:custGeom>
            <a:avLst/>
            <a:gdLst>
              <a:gd name="T0" fmla="*/ 486 w 486"/>
              <a:gd name="T1" fmla="*/ 163 h 630"/>
              <a:gd name="T2" fmla="*/ 485 w 486"/>
              <a:gd name="T3" fmla="*/ 161 h 630"/>
              <a:gd name="T4" fmla="*/ 484 w 486"/>
              <a:gd name="T5" fmla="*/ 160 h 630"/>
              <a:gd name="T6" fmla="*/ 326 w 486"/>
              <a:gd name="T7" fmla="*/ 2 h 630"/>
              <a:gd name="T8" fmla="*/ 325 w 486"/>
              <a:gd name="T9" fmla="*/ 1 h 630"/>
              <a:gd name="T10" fmla="*/ 323 w 486"/>
              <a:gd name="T11" fmla="*/ 1 h 630"/>
              <a:gd name="T12" fmla="*/ 122 w 486"/>
              <a:gd name="T13" fmla="*/ 0 h 630"/>
              <a:gd name="T14" fmla="*/ 115 w 486"/>
              <a:gd name="T15" fmla="*/ 137 h 630"/>
              <a:gd name="T16" fmla="*/ 0 w 486"/>
              <a:gd name="T17" fmla="*/ 144 h 630"/>
              <a:gd name="T18" fmla="*/ 7 w 486"/>
              <a:gd name="T19" fmla="*/ 630 h 630"/>
              <a:gd name="T20" fmla="*/ 372 w 486"/>
              <a:gd name="T21" fmla="*/ 623 h 630"/>
              <a:gd name="T22" fmla="*/ 479 w 486"/>
              <a:gd name="T23" fmla="*/ 493 h 630"/>
              <a:gd name="T24" fmla="*/ 486 w 486"/>
              <a:gd name="T25" fmla="*/ 165 h 630"/>
              <a:gd name="T26" fmla="*/ 329 w 486"/>
              <a:gd name="T27" fmla="*/ 24 h 630"/>
              <a:gd name="T28" fmla="*/ 329 w 486"/>
              <a:gd name="T29" fmla="*/ 158 h 630"/>
              <a:gd name="T30" fmla="*/ 358 w 486"/>
              <a:gd name="T31" fmla="*/ 616 h 630"/>
              <a:gd name="T32" fmla="*/ 14 w 486"/>
              <a:gd name="T33" fmla="*/ 151 h 630"/>
              <a:gd name="T34" fmla="*/ 200 w 486"/>
              <a:gd name="T35" fmla="*/ 302 h 630"/>
              <a:gd name="T36" fmla="*/ 358 w 486"/>
              <a:gd name="T37" fmla="*/ 309 h 630"/>
              <a:gd name="T38" fmla="*/ 348 w 486"/>
              <a:gd name="T39" fmla="*/ 295 h 630"/>
              <a:gd name="T40" fmla="*/ 214 w 486"/>
              <a:gd name="T41" fmla="*/ 161 h 630"/>
              <a:gd name="T42" fmla="*/ 372 w 486"/>
              <a:gd name="T43" fmla="*/ 479 h 630"/>
              <a:gd name="T44" fmla="*/ 372 w 486"/>
              <a:gd name="T45" fmla="*/ 301 h 630"/>
              <a:gd name="T46" fmla="*/ 371 w 486"/>
              <a:gd name="T47" fmla="*/ 299 h 630"/>
              <a:gd name="T48" fmla="*/ 371 w 486"/>
              <a:gd name="T49" fmla="*/ 298 h 630"/>
              <a:gd name="T50" fmla="*/ 212 w 486"/>
              <a:gd name="T51" fmla="*/ 139 h 630"/>
              <a:gd name="T52" fmla="*/ 211 w 486"/>
              <a:gd name="T53" fmla="*/ 138 h 630"/>
              <a:gd name="T54" fmla="*/ 210 w 486"/>
              <a:gd name="T55" fmla="*/ 138 h 630"/>
              <a:gd name="T56" fmla="*/ 207 w 486"/>
              <a:gd name="T57" fmla="*/ 137 h 630"/>
              <a:gd name="T58" fmla="*/ 129 w 486"/>
              <a:gd name="T59" fmla="*/ 14 h 630"/>
              <a:gd name="T60" fmla="*/ 315 w 486"/>
              <a:gd name="T61" fmla="*/ 165 h 630"/>
              <a:gd name="T62" fmla="*/ 472 w 486"/>
              <a:gd name="T63" fmla="*/ 172 h 630"/>
              <a:gd name="T64" fmla="*/ 372 w 486"/>
              <a:gd name="T65" fmla="*/ 479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86" h="630">
                <a:moveTo>
                  <a:pt x="486" y="164"/>
                </a:moveTo>
                <a:cubicBezTo>
                  <a:pt x="486" y="163"/>
                  <a:pt x="486" y="163"/>
                  <a:pt x="486" y="163"/>
                </a:cubicBezTo>
                <a:cubicBezTo>
                  <a:pt x="486" y="162"/>
                  <a:pt x="486" y="162"/>
                  <a:pt x="486" y="162"/>
                </a:cubicBezTo>
                <a:cubicBezTo>
                  <a:pt x="486" y="162"/>
                  <a:pt x="486" y="162"/>
                  <a:pt x="485" y="161"/>
                </a:cubicBezTo>
                <a:cubicBezTo>
                  <a:pt x="485" y="161"/>
                  <a:pt x="485" y="161"/>
                  <a:pt x="485" y="161"/>
                </a:cubicBezTo>
                <a:cubicBezTo>
                  <a:pt x="485" y="161"/>
                  <a:pt x="485" y="160"/>
                  <a:pt x="484" y="160"/>
                </a:cubicBezTo>
                <a:cubicBezTo>
                  <a:pt x="327" y="2"/>
                  <a:pt x="327" y="2"/>
                  <a:pt x="327" y="2"/>
                </a:cubicBezTo>
                <a:cubicBezTo>
                  <a:pt x="327" y="2"/>
                  <a:pt x="326" y="2"/>
                  <a:pt x="326" y="2"/>
                </a:cubicBezTo>
                <a:cubicBezTo>
                  <a:pt x="326" y="2"/>
                  <a:pt x="326" y="2"/>
                  <a:pt x="326" y="1"/>
                </a:cubicBezTo>
                <a:cubicBezTo>
                  <a:pt x="325" y="1"/>
                  <a:pt x="325" y="1"/>
                  <a:pt x="325" y="1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1"/>
                  <a:pt x="324" y="1"/>
                  <a:pt x="323" y="1"/>
                </a:cubicBezTo>
                <a:cubicBezTo>
                  <a:pt x="323" y="0"/>
                  <a:pt x="322" y="0"/>
                  <a:pt x="322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18" y="0"/>
                  <a:pt x="115" y="4"/>
                  <a:pt x="115" y="7"/>
                </a:cubicBezTo>
                <a:cubicBezTo>
                  <a:pt x="115" y="137"/>
                  <a:pt x="115" y="137"/>
                  <a:pt x="115" y="137"/>
                </a:cubicBezTo>
                <a:cubicBezTo>
                  <a:pt x="7" y="137"/>
                  <a:pt x="7" y="137"/>
                  <a:pt x="7" y="137"/>
                </a:cubicBezTo>
                <a:cubicBezTo>
                  <a:pt x="3" y="137"/>
                  <a:pt x="0" y="141"/>
                  <a:pt x="0" y="144"/>
                </a:cubicBezTo>
                <a:cubicBezTo>
                  <a:pt x="0" y="623"/>
                  <a:pt x="0" y="623"/>
                  <a:pt x="0" y="623"/>
                </a:cubicBezTo>
                <a:cubicBezTo>
                  <a:pt x="0" y="626"/>
                  <a:pt x="3" y="630"/>
                  <a:pt x="7" y="630"/>
                </a:cubicBezTo>
                <a:cubicBezTo>
                  <a:pt x="365" y="630"/>
                  <a:pt x="365" y="630"/>
                  <a:pt x="365" y="630"/>
                </a:cubicBezTo>
                <a:cubicBezTo>
                  <a:pt x="369" y="630"/>
                  <a:pt x="372" y="626"/>
                  <a:pt x="372" y="623"/>
                </a:cubicBezTo>
                <a:cubicBezTo>
                  <a:pt x="372" y="493"/>
                  <a:pt x="372" y="493"/>
                  <a:pt x="372" y="493"/>
                </a:cubicBezTo>
                <a:cubicBezTo>
                  <a:pt x="479" y="493"/>
                  <a:pt x="479" y="493"/>
                  <a:pt x="479" y="493"/>
                </a:cubicBezTo>
                <a:cubicBezTo>
                  <a:pt x="483" y="493"/>
                  <a:pt x="486" y="489"/>
                  <a:pt x="486" y="486"/>
                </a:cubicBezTo>
                <a:cubicBezTo>
                  <a:pt x="486" y="165"/>
                  <a:pt x="486" y="165"/>
                  <a:pt x="486" y="165"/>
                </a:cubicBezTo>
                <a:cubicBezTo>
                  <a:pt x="486" y="164"/>
                  <a:pt x="486" y="164"/>
                  <a:pt x="486" y="164"/>
                </a:cubicBezTo>
                <a:close/>
                <a:moveTo>
                  <a:pt x="329" y="24"/>
                </a:moveTo>
                <a:cubicBezTo>
                  <a:pt x="463" y="158"/>
                  <a:pt x="463" y="158"/>
                  <a:pt x="463" y="158"/>
                </a:cubicBezTo>
                <a:cubicBezTo>
                  <a:pt x="329" y="158"/>
                  <a:pt x="329" y="158"/>
                  <a:pt x="329" y="158"/>
                </a:cubicBezTo>
                <a:lnTo>
                  <a:pt x="329" y="24"/>
                </a:lnTo>
                <a:close/>
                <a:moveTo>
                  <a:pt x="358" y="616"/>
                </a:moveTo>
                <a:cubicBezTo>
                  <a:pt x="14" y="616"/>
                  <a:pt x="14" y="616"/>
                  <a:pt x="14" y="616"/>
                </a:cubicBezTo>
                <a:cubicBezTo>
                  <a:pt x="14" y="151"/>
                  <a:pt x="14" y="151"/>
                  <a:pt x="14" y="151"/>
                </a:cubicBezTo>
                <a:cubicBezTo>
                  <a:pt x="200" y="151"/>
                  <a:pt x="200" y="151"/>
                  <a:pt x="200" y="151"/>
                </a:cubicBezTo>
                <a:cubicBezTo>
                  <a:pt x="200" y="302"/>
                  <a:pt x="200" y="302"/>
                  <a:pt x="200" y="302"/>
                </a:cubicBezTo>
                <a:cubicBezTo>
                  <a:pt x="200" y="306"/>
                  <a:pt x="203" y="309"/>
                  <a:pt x="207" y="309"/>
                </a:cubicBezTo>
                <a:cubicBezTo>
                  <a:pt x="358" y="309"/>
                  <a:pt x="358" y="309"/>
                  <a:pt x="358" y="309"/>
                </a:cubicBezTo>
                <a:lnTo>
                  <a:pt x="358" y="616"/>
                </a:lnTo>
                <a:close/>
                <a:moveTo>
                  <a:pt x="348" y="295"/>
                </a:moveTo>
                <a:cubicBezTo>
                  <a:pt x="214" y="295"/>
                  <a:pt x="214" y="295"/>
                  <a:pt x="214" y="295"/>
                </a:cubicBezTo>
                <a:cubicBezTo>
                  <a:pt x="214" y="161"/>
                  <a:pt x="214" y="161"/>
                  <a:pt x="214" y="161"/>
                </a:cubicBezTo>
                <a:lnTo>
                  <a:pt x="348" y="295"/>
                </a:lnTo>
                <a:close/>
                <a:moveTo>
                  <a:pt x="372" y="479"/>
                </a:moveTo>
                <a:cubicBezTo>
                  <a:pt x="372" y="302"/>
                  <a:pt x="372" y="302"/>
                  <a:pt x="372" y="302"/>
                </a:cubicBezTo>
                <a:cubicBezTo>
                  <a:pt x="372" y="301"/>
                  <a:pt x="372" y="301"/>
                  <a:pt x="372" y="301"/>
                </a:cubicBezTo>
                <a:cubicBezTo>
                  <a:pt x="372" y="300"/>
                  <a:pt x="371" y="300"/>
                  <a:pt x="371" y="300"/>
                </a:cubicBezTo>
                <a:cubicBezTo>
                  <a:pt x="371" y="299"/>
                  <a:pt x="371" y="299"/>
                  <a:pt x="371" y="299"/>
                </a:cubicBezTo>
                <a:cubicBezTo>
                  <a:pt x="371" y="299"/>
                  <a:pt x="371" y="299"/>
                  <a:pt x="371" y="298"/>
                </a:cubicBezTo>
                <a:cubicBezTo>
                  <a:pt x="371" y="298"/>
                  <a:pt x="371" y="298"/>
                  <a:pt x="371" y="298"/>
                </a:cubicBezTo>
                <a:cubicBezTo>
                  <a:pt x="370" y="298"/>
                  <a:pt x="370" y="297"/>
                  <a:pt x="370" y="297"/>
                </a:cubicBezTo>
                <a:cubicBezTo>
                  <a:pt x="212" y="139"/>
                  <a:pt x="212" y="139"/>
                  <a:pt x="212" y="139"/>
                </a:cubicBezTo>
                <a:cubicBezTo>
                  <a:pt x="212" y="139"/>
                  <a:pt x="211" y="139"/>
                  <a:pt x="211" y="139"/>
                </a:cubicBezTo>
                <a:cubicBezTo>
                  <a:pt x="211" y="139"/>
                  <a:pt x="211" y="138"/>
                  <a:pt x="211" y="138"/>
                </a:cubicBezTo>
                <a:cubicBezTo>
                  <a:pt x="211" y="138"/>
                  <a:pt x="210" y="138"/>
                  <a:pt x="210" y="138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09" y="138"/>
                  <a:pt x="209" y="138"/>
                  <a:pt x="209" y="138"/>
                </a:cubicBezTo>
                <a:cubicBezTo>
                  <a:pt x="208" y="137"/>
                  <a:pt x="208" y="137"/>
                  <a:pt x="207" y="137"/>
                </a:cubicBezTo>
                <a:cubicBezTo>
                  <a:pt x="129" y="137"/>
                  <a:pt x="129" y="137"/>
                  <a:pt x="129" y="137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315" y="14"/>
                  <a:pt x="315" y="14"/>
                  <a:pt x="315" y="14"/>
                </a:cubicBezTo>
                <a:cubicBezTo>
                  <a:pt x="315" y="165"/>
                  <a:pt x="315" y="165"/>
                  <a:pt x="315" y="165"/>
                </a:cubicBezTo>
                <a:cubicBezTo>
                  <a:pt x="315" y="169"/>
                  <a:pt x="318" y="172"/>
                  <a:pt x="322" y="172"/>
                </a:cubicBezTo>
                <a:cubicBezTo>
                  <a:pt x="472" y="172"/>
                  <a:pt x="472" y="172"/>
                  <a:pt x="472" y="172"/>
                </a:cubicBezTo>
                <a:cubicBezTo>
                  <a:pt x="472" y="479"/>
                  <a:pt x="472" y="479"/>
                  <a:pt x="472" y="479"/>
                </a:cubicBezTo>
                <a:lnTo>
                  <a:pt x="372" y="4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6"/>
          <p:cNvSpPr>
            <a:spLocks noEditPoints="1"/>
          </p:cNvSpPr>
          <p:nvPr/>
        </p:nvSpPr>
        <p:spPr bwMode="auto">
          <a:xfrm>
            <a:off x="8359741" y="4401108"/>
            <a:ext cx="371699" cy="576448"/>
          </a:xfrm>
          <a:custGeom>
            <a:avLst/>
            <a:gdLst>
              <a:gd name="T0" fmla="*/ 110 w 419"/>
              <a:gd name="T1" fmla="*/ 651 h 651"/>
              <a:gd name="T2" fmla="*/ 0 w 419"/>
              <a:gd name="T3" fmla="*/ 538 h 651"/>
              <a:gd name="T4" fmla="*/ 7 w 419"/>
              <a:gd name="T5" fmla="*/ 531 h 651"/>
              <a:gd name="T6" fmla="*/ 14 w 419"/>
              <a:gd name="T7" fmla="*/ 538 h 651"/>
              <a:gd name="T8" fmla="*/ 110 w 419"/>
              <a:gd name="T9" fmla="*/ 637 h 651"/>
              <a:gd name="T10" fmla="*/ 243 w 419"/>
              <a:gd name="T11" fmla="*/ 519 h 651"/>
              <a:gd name="T12" fmla="*/ 307 w 419"/>
              <a:gd name="T13" fmla="*/ 429 h 651"/>
              <a:gd name="T14" fmla="*/ 405 w 419"/>
              <a:gd name="T15" fmla="*/ 226 h 651"/>
              <a:gd name="T16" fmla="*/ 216 w 419"/>
              <a:gd name="T17" fmla="*/ 14 h 651"/>
              <a:gd name="T18" fmla="*/ 48 w 419"/>
              <a:gd name="T19" fmla="*/ 173 h 651"/>
              <a:gd name="T20" fmla="*/ 41 w 419"/>
              <a:gd name="T21" fmla="*/ 180 h 651"/>
              <a:gd name="T22" fmla="*/ 34 w 419"/>
              <a:gd name="T23" fmla="*/ 173 h 651"/>
              <a:gd name="T24" fmla="*/ 216 w 419"/>
              <a:gd name="T25" fmla="*/ 0 h 651"/>
              <a:gd name="T26" fmla="*/ 350 w 419"/>
              <a:gd name="T27" fmla="*/ 52 h 651"/>
              <a:gd name="T28" fmla="*/ 419 w 419"/>
              <a:gd name="T29" fmla="*/ 226 h 651"/>
              <a:gd name="T30" fmla="*/ 318 w 419"/>
              <a:gd name="T31" fmla="*/ 438 h 651"/>
              <a:gd name="T32" fmla="*/ 256 w 419"/>
              <a:gd name="T33" fmla="*/ 523 h 651"/>
              <a:gd name="T34" fmla="*/ 110 w 419"/>
              <a:gd name="T35" fmla="*/ 651 h 651"/>
              <a:gd name="T36" fmla="*/ 99 w 419"/>
              <a:gd name="T37" fmla="*/ 414 h 651"/>
              <a:gd name="T38" fmla="*/ 131 w 419"/>
              <a:gd name="T39" fmla="*/ 402 h 651"/>
              <a:gd name="T40" fmla="*/ 165 w 419"/>
              <a:gd name="T41" fmla="*/ 350 h 651"/>
              <a:gd name="T42" fmla="*/ 148 w 419"/>
              <a:gd name="T43" fmla="*/ 306 h 651"/>
              <a:gd name="T44" fmla="*/ 135 w 419"/>
              <a:gd name="T45" fmla="*/ 274 h 651"/>
              <a:gd name="T46" fmla="*/ 233 w 419"/>
              <a:gd name="T47" fmla="*/ 111 h 651"/>
              <a:gd name="T48" fmla="*/ 314 w 419"/>
              <a:gd name="T49" fmla="*/ 192 h 651"/>
              <a:gd name="T50" fmla="*/ 322 w 419"/>
              <a:gd name="T51" fmla="*/ 198 h 651"/>
              <a:gd name="T52" fmla="*/ 328 w 419"/>
              <a:gd name="T53" fmla="*/ 191 h 651"/>
              <a:gd name="T54" fmla="*/ 233 w 419"/>
              <a:gd name="T55" fmla="*/ 97 h 651"/>
              <a:gd name="T56" fmla="*/ 121 w 419"/>
              <a:gd name="T57" fmla="*/ 274 h 651"/>
              <a:gd name="T58" fmla="*/ 138 w 419"/>
              <a:gd name="T59" fmla="*/ 317 h 651"/>
              <a:gd name="T60" fmla="*/ 151 w 419"/>
              <a:gd name="T61" fmla="*/ 350 h 651"/>
              <a:gd name="T62" fmla="*/ 97 w 419"/>
              <a:gd name="T63" fmla="*/ 400 h 651"/>
              <a:gd name="T64" fmla="*/ 91 w 419"/>
              <a:gd name="T65" fmla="*/ 408 h 651"/>
              <a:gd name="T66" fmla="*/ 98 w 419"/>
              <a:gd name="T67" fmla="*/ 414 h 651"/>
              <a:gd name="T68" fmla="*/ 99 w 419"/>
              <a:gd name="T69" fmla="*/ 414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19" h="651">
                <a:moveTo>
                  <a:pt x="110" y="651"/>
                </a:moveTo>
                <a:cubicBezTo>
                  <a:pt x="52" y="651"/>
                  <a:pt x="0" y="574"/>
                  <a:pt x="0" y="538"/>
                </a:cubicBezTo>
                <a:cubicBezTo>
                  <a:pt x="0" y="534"/>
                  <a:pt x="4" y="531"/>
                  <a:pt x="7" y="531"/>
                </a:cubicBezTo>
                <a:cubicBezTo>
                  <a:pt x="11" y="531"/>
                  <a:pt x="14" y="534"/>
                  <a:pt x="14" y="538"/>
                </a:cubicBezTo>
                <a:cubicBezTo>
                  <a:pt x="14" y="569"/>
                  <a:pt x="63" y="637"/>
                  <a:pt x="110" y="637"/>
                </a:cubicBezTo>
                <a:cubicBezTo>
                  <a:pt x="168" y="637"/>
                  <a:pt x="217" y="593"/>
                  <a:pt x="243" y="519"/>
                </a:cubicBezTo>
                <a:cubicBezTo>
                  <a:pt x="254" y="486"/>
                  <a:pt x="280" y="458"/>
                  <a:pt x="307" y="429"/>
                </a:cubicBezTo>
                <a:cubicBezTo>
                  <a:pt x="353" y="379"/>
                  <a:pt x="405" y="324"/>
                  <a:pt x="405" y="226"/>
                </a:cubicBezTo>
                <a:cubicBezTo>
                  <a:pt x="405" y="58"/>
                  <a:pt x="282" y="14"/>
                  <a:pt x="216" y="14"/>
                </a:cubicBezTo>
                <a:cubicBezTo>
                  <a:pt x="134" y="14"/>
                  <a:pt x="48" y="96"/>
                  <a:pt x="48" y="173"/>
                </a:cubicBezTo>
                <a:cubicBezTo>
                  <a:pt x="48" y="177"/>
                  <a:pt x="45" y="180"/>
                  <a:pt x="41" y="180"/>
                </a:cubicBezTo>
                <a:cubicBezTo>
                  <a:pt x="37" y="180"/>
                  <a:pt x="34" y="177"/>
                  <a:pt x="34" y="173"/>
                </a:cubicBezTo>
                <a:cubicBezTo>
                  <a:pt x="34" y="89"/>
                  <a:pt x="128" y="0"/>
                  <a:pt x="216" y="0"/>
                </a:cubicBezTo>
                <a:cubicBezTo>
                  <a:pt x="265" y="0"/>
                  <a:pt x="314" y="19"/>
                  <a:pt x="350" y="52"/>
                </a:cubicBezTo>
                <a:cubicBezTo>
                  <a:pt x="381" y="80"/>
                  <a:pt x="419" y="133"/>
                  <a:pt x="419" y="226"/>
                </a:cubicBezTo>
                <a:cubicBezTo>
                  <a:pt x="419" y="329"/>
                  <a:pt x="365" y="387"/>
                  <a:pt x="318" y="438"/>
                </a:cubicBezTo>
                <a:cubicBezTo>
                  <a:pt x="291" y="466"/>
                  <a:pt x="267" y="493"/>
                  <a:pt x="256" y="523"/>
                </a:cubicBezTo>
                <a:cubicBezTo>
                  <a:pt x="229" y="603"/>
                  <a:pt x="174" y="651"/>
                  <a:pt x="110" y="651"/>
                </a:cubicBezTo>
                <a:close/>
                <a:moveTo>
                  <a:pt x="99" y="414"/>
                </a:moveTo>
                <a:cubicBezTo>
                  <a:pt x="100" y="414"/>
                  <a:pt x="116" y="411"/>
                  <a:pt x="131" y="402"/>
                </a:cubicBezTo>
                <a:cubicBezTo>
                  <a:pt x="153" y="390"/>
                  <a:pt x="165" y="372"/>
                  <a:pt x="165" y="350"/>
                </a:cubicBezTo>
                <a:cubicBezTo>
                  <a:pt x="165" y="323"/>
                  <a:pt x="156" y="314"/>
                  <a:pt x="148" y="306"/>
                </a:cubicBezTo>
                <a:cubicBezTo>
                  <a:pt x="141" y="300"/>
                  <a:pt x="135" y="294"/>
                  <a:pt x="135" y="274"/>
                </a:cubicBezTo>
                <a:cubicBezTo>
                  <a:pt x="135" y="145"/>
                  <a:pt x="199" y="111"/>
                  <a:pt x="233" y="111"/>
                </a:cubicBezTo>
                <a:cubicBezTo>
                  <a:pt x="266" y="111"/>
                  <a:pt x="307" y="125"/>
                  <a:pt x="314" y="192"/>
                </a:cubicBezTo>
                <a:cubicBezTo>
                  <a:pt x="315" y="196"/>
                  <a:pt x="318" y="199"/>
                  <a:pt x="322" y="198"/>
                </a:cubicBezTo>
                <a:cubicBezTo>
                  <a:pt x="326" y="198"/>
                  <a:pt x="329" y="195"/>
                  <a:pt x="328" y="191"/>
                </a:cubicBezTo>
                <a:cubicBezTo>
                  <a:pt x="320" y="109"/>
                  <a:pt x="265" y="97"/>
                  <a:pt x="233" y="97"/>
                </a:cubicBezTo>
                <a:cubicBezTo>
                  <a:pt x="195" y="97"/>
                  <a:pt x="121" y="134"/>
                  <a:pt x="121" y="274"/>
                </a:cubicBezTo>
                <a:cubicBezTo>
                  <a:pt x="121" y="300"/>
                  <a:pt x="130" y="309"/>
                  <a:pt x="138" y="317"/>
                </a:cubicBezTo>
                <a:cubicBezTo>
                  <a:pt x="145" y="323"/>
                  <a:pt x="151" y="329"/>
                  <a:pt x="151" y="350"/>
                </a:cubicBezTo>
                <a:cubicBezTo>
                  <a:pt x="151" y="391"/>
                  <a:pt x="99" y="399"/>
                  <a:pt x="97" y="400"/>
                </a:cubicBezTo>
                <a:cubicBezTo>
                  <a:pt x="93" y="400"/>
                  <a:pt x="91" y="404"/>
                  <a:pt x="91" y="408"/>
                </a:cubicBezTo>
                <a:cubicBezTo>
                  <a:pt x="92" y="411"/>
                  <a:pt x="95" y="414"/>
                  <a:pt x="98" y="414"/>
                </a:cubicBezTo>
                <a:cubicBezTo>
                  <a:pt x="99" y="414"/>
                  <a:pt x="99" y="414"/>
                  <a:pt x="99" y="4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34"/>
          <p:cNvSpPr>
            <a:spLocks noEditPoints="1"/>
          </p:cNvSpPr>
          <p:nvPr/>
        </p:nvSpPr>
        <p:spPr bwMode="auto">
          <a:xfrm>
            <a:off x="3290152" y="3548253"/>
            <a:ext cx="405298" cy="600827"/>
          </a:xfrm>
          <a:custGeom>
            <a:avLst/>
            <a:gdLst>
              <a:gd name="T0" fmla="*/ 454 w 477"/>
              <a:gd name="T1" fmla="*/ 588 h 707"/>
              <a:gd name="T2" fmla="*/ 402 w 477"/>
              <a:gd name="T3" fmla="*/ 546 h 707"/>
              <a:gd name="T4" fmla="*/ 284 w 477"/>
              <a:gd name="T5" fmla="*/ 301 h 707"/>
              <a:gd name="T6" fmla="*/ 337 w 477"/>
              <a:gd name="T7" fmla="*/ 290 h 707"/>
              <a:gd name="T8" fmla="*/ 390 w 477"/>
              <a:gd name="T9" fmla="*/ 313 h 707"/>
              <a:gd name="T10" fmla="*/ 466 w 477"/>
              <a:gd name="T11" fmla="*/ 264 h 707"/>
              <a:gd name="T12" fmla="*/ 353 w 477"/>
              <a:gd name="T13" fmla="*/ 136 h 707"/>
              <a:gd name="T14" fmla="*/ 267 w 477"/>
              <a:gd name="T15" fmla="*/ 77 h 707"/>
              <a:gd name="T16" fmla="*/ 259 w 477"/>
              <a:gd name="T17" fmla="*/ 0 h 707"/>
              <a:gd name="T18" fmla="*/ 162 w 477"/>
              <a:gd name="T19" fmla="*/ 101 h 707"/>
              <a:gd name="T20" fmla="*/ 65 w 477"/>
              <a:gd name="T21" fmla="*/ 411 h 707"/>
              <a:gd name="T22" fmla="*/ 65 w 477"/>
              <a:gd name="T23" fmla="*/ 546 h 707"/>
              <a:gd name="T24" fmla="*/ 35 w 477"/>
              <a:gd name="T25" fmla="*/ 618 h 707"/>
              <a:gd name="T26" fmla="*/ 45 w 477"/>
              <a:gd name="T27" fmla="*/ 707 h 707"/>
              <a:gd name="T28" fmla="*/ 477 w 477"/>
              <a:gd name="T29" fmla="*/ 662 h 707"/>
              <a:gd name="T30" fmla="*/ 253 w 477"/>
              <a:gd name="T31" fmla="*/ 15 h 707"/>
              <a:gd name="T32" fmla="*/ 179 w 477"/>
              <a:gd name="T33" fmla="*/ 94 h 707"/>
              <a:gd name="T34" fmla="*/ 78 w 477"/>
              <a:gd name="T35" fmla="*/ 405 h 707"/>
              <a:gd name="T36" fmla="*/ 169 w 477"/>
              <a:gd name="T37" fmla="*/ 112 h 707"/>
              <a:gd name="T38" fmla="*/ 265 w 477"/>
              <a:gd name="T39" fmla="*/ 91 h 707"/>
              <a:gd name="T40" fmla="*/ 338 w 477"/>
              <a:gd name="T41" fmla="*/ 138 h 707"/>
              <a:gd name="T42" fmla="*/ 454 w 477"/>
              <a:gd name="T43" fmla="*/ 254 h 707"/>
              <a:gd name="T44" fmla="*/ 421 w 477"/>
              <a:gd name="T45" fmla="*/ 273 h 707"/>
              <a:gd name="T46" fmla="*/ 383 w 477"/>
              <a:gd name="T47" fmla="*/ 294 h 707"/>
              <a:gd name="T48" fmla="*/ 319 w 477"/>
              <a:gd name="T49" fmla="*/ 280 h 707"/>
              <a:gd name="T50" fmla="*/ 252 w 477"/>
              <a:gd name="T51" fmla="*/ 289 h 707"/>
              <a:gd name="T52" fmla="*/ 248 w 477"/>
              <a:gd name="T53" fmla="*/ 301 h 707"/>
              <a:gd name="T54" fmla="*/ 98 w 477"/>
              <a:gd name="T55" fmla="*/ 546 h 707"/>
              <a:gd name="T56" fmla="*/ 65 w 477"/>
              <a:gd name="T57" fmla="*/ 560 h 707"/>
              <a:gd name="T58" fmla="*/ 440 w 477"/>
              <a:gd name="T59" fmla="*/ 588 h 707"/>
              <a:gd name="T60" fmla="*/ 65 w 477"/>
              <a:gd name="T61" fmla="*/ 617 h 707"/>
              <a:gd name="T62" fmla="*/ 65 w 477"/>
              <a:gd name="T63" fmla="*/ 560 h 707"/>
              <a:gd name="T64" fmla="*/ 45 w 477"/>
              <a:gd name="T65" fmla="*/ 693 h 707"/>
              <a:gd name="T66" fmla="*/ 45 w 477"/>
              <a:gd name="T67" fmla="*/ 631 h 707"/>
              <a:gd name="T68" fmla="*/ 411 w 477"/>
              <a:gd name="T69" fmla="*/ 631 h 707"/>
              <a:gd name="T70" fmla="*/ 463 w 477"/>
              <a:gd name="T71" fmla="*/ 662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77" h="707">
                <a:moveTo>
                  <a:pt x="442" y="618"/>
                </a:moveTo>
                <a:cubicBezTo>
                  <a:pt x="449" y="610"/>
                  <a:pt x="454" y="600"/>
                  <a:pt x="454" y="588"/>
                </a:cubicBezTo>
                <a:cubicBezTo>
                  <a:pt x="454" y="565"/>
                  <a:pt x="435" y="546"/>
                  <a:pt x="411" y="546"/>
                </a:cubicBezTo>
                <a:cubicBezTo>
                  <a:pt x="402" y="546"/>
                  <a:pt x="402" y="546"/>
                  <a:pt x="402" y="546"/>
                </a:cubicBezTo>
                <a:cubicBezTo>
                  <a:pt x="396" y="464"/>
                  <a:pt x="298" y="339"/>
                  <a:pt x="267" y="302"/>
                </a:cubicBezTo>
                <a:cubicBezTo>
                  <a:pt x="273" y="302"/>
                  <a:pt x="279" y="301"/>
                  <a:pt x="284" y="301"/>
                </a:cubicBezTo>
                <a:cubicBezTo>
                  <a:pt x="305" y="301"/>
                  <a:pt x="316" y="297"/>
                  <a:pt x="324" y="293"/>
                </a:cubicBezTo>
                <a:cubicBezTo>
                  <a:pt x="329" y="291"/>
                  <a:pt x="332" y="290"/>
                  <a:pt x="337" y="290"/>
                </a:cubicBezTo>
                <a:cubicBezTo>
                  <a:pt x="345" y="290"/>
                  <a:pt x="365" y="300"/>
                  <a:pt x="376" y="306"/>
                </a:cubicBezTo>
                <a:cubicBezTo>
                  <a:pt x="382" y="309"/>
                  <a:pt x="387" y="312"/>
                  <a:pt x="390" y="313"/>
                </a:cubicBezTo>
                <a:cubicBezTo>
                  <a:pt x="403" y="318"/>
                  <a:pt x="420" y="299"/>
                  <a:pt x="432" y="282"/>
                </a:cubicBezTo>
                <a:cubicBezTo>
                  <a:pt x="466" y="264"/>
                  <a:pt x="466" y="264"/>
                  <a:pt x="466" y="264"/>
                </a:cubicBezTo>
                <a:cubicBezTo>
                  <a:pt x="469" y="262"/>
                  <a:pt x="471" y="258"/>
                  <a:pt x="469" y="255"/>
                </a:cubicBezTo>
                <a:cubicBezTo>
                  <a:pt x="448" y="200"/>
                  <a:pt x="377" y="150"/>
                  <a:pt x="353" y="136"/>
                </a:cubicBezTo>
                <a:cubicBezTo>
                  <a:pt x="353" y="126"/>
                  <a:pt x="350" y="117"/>
                  <a:pt x="342" y="108"/>
                </a:cubicBezTo>
                <a:cubicBezTo>
                  <a:pt x="327" y="90"/>
                  <a:pt x="297" y="78"/>
                  <a:pt x="267" y="77"/>
                </a:cubicBezTo>
                <a:cubicBezTo>
                  <a:pt x="268" y="62"/>
                  <a:pt x="269" y="28"/>
                  <a:pt x="267" y="6"/>
                </a:cubicBezTo>
                <a:cubicBezTo>
                  <a:pt x="266" y="2"/>
                  <a:pt x="263" y="0"/>
                  <a:pt x="259" y="0"/>
                </a:cubicBezTo>
                <a:cubicBezTo>
                  <a:pt x="227" y="2"/>
                  <a:pt x="199" y="21"/>
                  <a:pt x="180" y="55"/>
                </a:cubicBezTo>
                <a:cubicBezTo>
                  <a:pt x="169" y="74"/>
                  <a:pt x="164" y="93"/>
                  <a:pt x="162" y="101"/>
                </a:cubicBezTo>
                <a:cubicBezTo>
                  <a:pt x="86" y="136"/>
                  <a:pt x="32" y="208"/>
                  <a:pt x="32" y="286"/>
                </a:cubicBezTo>
                <a:cubicBezTo>
                  <a:pt x="32" y="336"/>
                  <a:pt x="49" y="376"/>
                  <a:pt x="65" y="411"/>
                </a:cubicBezTo>
                <a:cubicBezTo>
                  <a:pt x="84" y="456"/>
                  <a:pt x="101" y="494"/>
                  <a:pt x="83" y="546"/>
                </a:cubicBezTo>
                <a:cubicBezTo>
                  <a:pt x="65" y="546"/>
                  <a:pt x="65" y="546"/>
                  <a:pt x="65" y="546"/>
                </a:cubicBezTo>
                <a:cubicBezTo>
                  <a:pt x="42" y="546"/>
                  <a:pt x="23" y="565"/>
                  <a:pt x="23" y="588"/>
                </a:cubicBezTo>
                <a:cubicBezTo>
                  <a:pt x="23" y="600"/>
                  <a:pt x="27" y="610"/>
                  <a:pt x="35" y="618"/>
                </a:cubicBezTo>
                <a:cubicBezTo>
                  <a:pt x="15" y="622"/>
                  <a:pt x="0" y="640"/>
                  <a:pt x="0" y="662"/>
                </a:cubicBezTo>
                <a:cubicBezTo>
                  <a:pt x="0" y="687"/>
                  <a:pt x="20" y="707"/>
                  <a:pt x="45" y="707"/>
                </a:cubicBezTo>
                <a:cubicBezTo>
                  <a:pt x="432" y="707"/>
                  <a:pt x="432" y="707"/>
                  <a:pt x="432" y="707"/>
                </a:cubicBezTo>
                <a:cubicBezTo>
                  <a:pt x="457" y="707"/>
                  <a:pt x="477" y="687"/>
                  <a:pt x="477" y="662"/>
                </a:cubicBezTo>
                <a:cubicBezTo>
                  <a:pt x="477" y="640"/>
                  <a:pt x="462" y="622"/>
                  <a:pt x="442" y="618"/>
                </a:cubicBezTo>
                <a:close/>
                <a:moveTo>
                  <a:pt x="253" y="15"/>
                </a:moveTo>
                <a:cubicBezTo>
                  <a:pt x="255" y="36"/>
                  <a:pt x="254" y="65"/>
                  <a:pt x="253" y="78"/>
                </a:cubicBezTo>
                <a:cubicBezTo>
                  <a:pt x="227" y="79"/>
                  <a:pt x="202" y="85"/>
                  <a:pt x="179" y="94"/>
                </a:cubicBezTo>
                <a:cubicBezTo>
                  <a:pt x="186" y="70"/>
                  <a:pt x="207" y="22"/>
                  <a:pt x="253" y="15"/>
                </a:cubicBezTo>
                <a:close/>
                <a:moveTo>
                  <a:pt x="78" y="405"/>
                </a:moveTo>
                <a:cubicBezTo>
                  <a:pt x="62" y="370"/>
                  <a:pt x="46" y="333"/>
                  <a:pt x="46" y="286"/>
                </a:cubicBezTo>
                <a:cubicBezTo>
                  <a:pt x="46" y="212"/>
                  <a:pt x="98" y="145"/>
                  <a:pt x="169" y="112"/>
                </a:cubicBezTo>
                <a:cubicBezTo>
                  <a:pt x="171" y="112"/>
                  <a:pt x="172" y="112"/>
                  <a:pt x="172" y="111"/>
                </a:cubicBezTo>
                <a:cubicBezTo>
                  <a:pt x="201" y="98"/>
                  <a:pt x="233" y="91"/>
                  <a:pt x="265" y="91"/>
                </a:cubicBezTo>
                <a:cubicBezTo>
                  <a:pt x="292" y="91"/>
                  <a:pt x="319" y="102"/>
                  <a:pt x="332" y="117"/>
                </a:cubicBezTo>
                <a:cubicBezTo>
                  <a:pt x="337" y="124"/>
                  <a:pt x="340" y="131"/>
                  <a:pt x="338" y="138"/>
                </a:cubicBezTo>
                <a:cubicBezTo>
                  <a:pt x="338" y="141"/>
                  <a:pt x="339" y="144"/>
                  <a:pt x="342" y="146"/>
                </a:cubicBezTo>
                <a:cubicBezTo>
                  <a:pt x="359" y="155"/>
                  <a:pt x="431" y="203"/>
                  <a:pt x="454" y="254"/>
                </a:cubicBezTo>
                <a:cubicBezTo>
                  <a:pt x="424" y="271"/>
                  <a:pt x="424" y="271"/>
                  <a:pt x="424" y="271"/>
                </a:cubicBezTo>
                <a:cubicBezTo>
                  <a:pt x="423" y="271"/>
                  <a:pt x="422" y="272"/>
                  <a:pt x="421" y="273"/>
                </a:cubicBezTo>
                <a:cubicBezTo>
                  <a:pt x="412" y="286"/>
                  <a:pt x="400" y="299"/>
                  <a:pt x="395" y="300"/>
                </a:cubicBezTo>
                <a:cubicBezTo>
                  <a:pt x="392" y="299"/>
                  <a:pt x="388" y="296"/>
                  <a:pt x="383" y="294"/>
                </a:cubicBezTo>
                <a:cubicBezTo>
                  <a:pt x="364" y="284"/>
                  <a:pt x="348" y="276"/>
                  <a:pt x="337" y="276"/>
                </a:cubicBezTo>
                <a:cubicBezTo>
                  <a:pt x="330" y="276"/>
                  <a:pt x="324" y="278"/>
                  <a:pt x="319" y="280"/>
                </a:cubicBezTo>
                <a:cubicBezTo>
                  <a:pt x="311" y="284"/>
                  <a:pt x="302" y="287"/>
                  <a:pt x="284" y="287"/>
                </a:cubicBezTo>
                <a:cubicBezTo>
                  <a:pt x="274" y="287"/>
                  <a:pt x="253" y="289"/>
                  <a:pt x="252" y="289"/>
                </a:cubicBezTo>
                <a:cubicBezTo>
                  <a:pt x="250" y="290"/>
                  <a:pt x="247" y="291"/>
                  <a:pt x="246" y="294"/>
                </a:cubicBezTo>
                <a:cubicBezTo>
                  <a:pt x="245" y="296"/>
                  <a:pt x="246" y="299"/>
                  <a:pt x="248" y="301"/>
                </a:cubicBezTo>
                <a:cubicBezTo>
                  <a:pt x="249" y="302"/>
                  <a:pt x="381" y="456"/>
                  <a:pt x="388" y="546"/>
                </a:cubicBezTo>
                <a:cubicBezTo>
                  <a:pt x="98" y="546"/>
                  <a:pt x="98" y="546"/>
                  <a:pt x="98" y="546"/>
                </a:cubicBezTo>
                <a:cubicBezTo>
                  <a:pt x="115" y="492"/>
                  <a:pt x="97" y="450"/>
                  <a:pt x="78" y="405"/>
                </a:cubicBezTo>
                <a:close/>
                <a:moveTo>
                  <a:pt x="65" y="560"/>
                </a:moveTo>
                <a:cubicBezTo>
                  <a:pt x="411" y="560"/>
                  <a:pt x="411" y="560"/>
                  <a:pt x="411" y="560"/>
                </a:cubicBezTo>
                <a:cubicBezTo>
                  <a:pt x="427" y="560"/>
                  <a:pt x="440" y="573"/>
                  <a:pt x="440" y="588"/>
                </a:cubicBezTo>
                <a:cubicBezTo>
                  <a:pt x="440" y="604"/>
                  <a:pt x="427" y="617"/>
                  <a:pt x="411" y="617"/>
                </a:cubicBezTo>
                <a:cubicBezTo>
                  <a:pt x="65" y="617"/>
                  <a:pt x="65" y="617"/>
                  <a:pt x="65" y="617"/>
                </a:cubicBezTo>
                <a:cubicBezTo>
                  <a:pt x="50" y="617"/>
                  <a:pt x="37" y="604"/>
                  <a:pt x="37" y="588"/>
                </a:cubicBezTo>
                <a:cubicBezTo>
                  <a:pt x="37" y="573"/>
                  <a:pt x="50" y="560"/>
                  <a:pt x="65" y="560"/>
                </a:cubicBezTo>
                <a:close/>
                <a:moveTo>
                  <a:pt x="432" y="693"/>
                </a:moveTo>
                <a:cubicBezTo>
                  <a:pt x="45" y="693"/>
                  <a:pt x="45" y="693"/>
                  <a:pt x="45" y="693"/>
                </a:cubicBezTo>
                <a:cubicBezTo>
                  <a:pt x="28" y="693"/>
                  <a:pt x="14" y="679"/>
                  <a:pt x="14" y="662"/>
                </a:cubicBezTo>
                <a:cubicBezTo>
                  <a:pt x="14" y="645"/>
                  <a:pt x="28" y="631"/>
                  <a:pt x="45" y="631"/>
                </a:cubicBezTo>
                <a:cubicBezTo>
                  <a:pt x="65" y="631"/>
                  <a:pt x="65" y="631"/>
                  <a:pt x="65" y="631"/>
                </a:cubicBezTo>
                <a:cubicBezTo>
                  <a:pt x="411" y="631"/>
                  <a:pt x="411" y="631"/>
                  <a:pt x="411" y="631"/>
                </a:cubicBezTo>
                <a:cubicBezTo>
                  <a:pt x="432" y="631"/>
                  <a:pt x="432" y="631"/>
                  <a:pt x="432" y="631"/>
                </a:cubicBezTo>
                <a:cubicBezTo>
                  <a:pt x="449" y="631"/>
                  <a:pt x="463" y="645"/>
                  <a:pt x="463" y="662"/>
                </a:cubicBezTo>
                <a:cubicBezTo>
                  <a:pt x="463" y="679"/>
                  <a:pt x="449" y="693"/>
                  <a:pt x="432" y="6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691" y="2452943"/>
            <a:ext cx="2027032" cy="1151976"/>
          </a:xfrm>
          <a:prstGeom prst="rect">
            <a:avLst/>
          </a:prstGeom>
          <a:noFill/>
          <a:ln>
            <a:noFill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</p:pic>
    </p:spTree>
    <p:extLst>
      <p:ext uri="{BB962C8B-B14F-4D97-AF65-F5344CB8AC3E}">
        <p14:creationId xmlns:p14="http://schemas.microsoft.com/office/powerpoint/2010/main" xmlns="" val="50827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59259E-6 L -4.375E-6 0.08426 " pathEditMode="relative" rAng="0" ptsTypes="AA">
                                      <p:cBhvr>
                                        <p:cTn id="9" dur="8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375E-6 2.59259E-6 L -4.375E-6 0.08426 " pathEditMode="relative" rAng="0" ptsTypes="AA">
                                      <p:cBhvr>
                                        <p:cTn id="14" dur="8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46" grpId="0" animBg="1"/>
      <p:bldP spid="50" grpId="0"/>
      <p:bldP spid="52" grpId="0"/>
      <p:bldP spid="53" grpId="0" animBg="1"/>
      <p:bldP spid="54" grpId="0" animBg="1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48028" y="2749859"/>
            <a:ext cx="6336704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Questions</a:t>
            </a:r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684" y="2238321"/>
            <a:ext cx="4122406" cy="272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898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110" y="67157"/>
            <a:ext cx="10363200" cy="817561"/>
          </a:xfrm>
        </p:spPr>
        <p:txBody>
          <a:bodyPr/>
          <a:lstStyle/>
          <a:p>
            <a:r>
              <a:rPr lang="en-US" dirty="0"/>
              <a:t>BRIEF OVERVIEW</a:t>
            </a:r>
          </a:p>
        </p:txBody>
      </p:sp>
      <p:sp>
        <p:nvSpPr>
          <p:cNvPr id="3" name="Oval 2"/>
          <p:cNvSpPr/>
          <p:nvPr/>
        </p:nvSpPr>
        <p:spPr>
          <a:xfrm>
            <a:off x="3953532" y="716329"/>
            <a:ext cx="3990356" cy="350512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Investors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286000" y="2743200"/>
            <a:ext cx="3955639" cy="3564396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Mortgage Lenders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638800" y="2683194"/>
            <a:ext cx="3852428" cy="3624402"/>
          </a:xfrm>
          <a:prstGeom prst="ellipse">
            <a:avLst/>
          </a:prstGeom>
          <a:solidFill>
            <a:schemeClr val="bg2">
              <a:alpha val="60000"/>
            </a:schemeClr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Home Owners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Straight Connector 42"/>
          <p:cNvCxnSpPr>
            <a:stCxn id="5" idx="6"/>
          </p:cNvCxnSpPr>
          <p:nvPr/>
        </p:nvCxnSpPr>
        <p:spPr>
          <a:xfrm flipH="1" flipV="1">
            <a:off x="9376898" y="4030765"/>
            <a:ext cx="114330" cy="46463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511824" y="2372883"/>
            <a:ext cx="263579" cy="9601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8919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HOW WE DID IT</a:t>
            </a:r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5479905" y="5300362"/>
            <a:ext cx="1283355" cy="1051815"/>
          </a:xfrm>
          <a:custGeom>
            <a:avLst/>
            <a:gdLst>
              <a:gd name="T0" fmla="*/ 1775 w 1775"/>
              <a:gd name="T1" fmla="*/ 272 h 1788"/>
              <a:gd name="T2" fmla="*/ 1775 w 1775"/>
              <a:gd name="T3" fmla="*/ 272 h 1788"/>
              <a:gd name="T4" fmla="*/ 1775 w 1775"/>
              <a:gd name="T5" fmla="*/ 53 h 1788"/>
              <a:gd name="T6" fmla="*/ 1723 w 1775"/>
              <a:gd name="T7" fmla="*/ 0 h 1788"/>
              <a:gd name="T8" fmla="*/ 52 w 1775"/>
              <a:gd name="T9" fmla="*/ 0 h 1788"/>
              <a:gd name="T10" fmla="*/ 0 w 1775"/>
              <a:gd name="T11" fmla="*/ 53 h 1788"/>
              <a:gd name="T12" fmla="*/ 0 w 1775"/>
              <a:gd name="T13" fmla="*/ 342 h 1788"/>
              <a:gd name="T14" fmla="*/ 80 w 1775"/>
              <a:gd name="T15" fmla="*/ 466 h 1788"/>
              <a:gd name="T16" fmla="*/ 0 w 1775"/>
              <a:gd name="T17" fmla="*/ 584 h 1788"/>
              <a:gd name="T18" fmla="*/ 80 w 1775"/>
              <a:gd name="T19" fmla="*/ 711 h 1788"/>
              <a:gd name="T20" fmla="*/ 0 w 1775"/>
              <a:gd name="T21" fmla="*/ 822 h 1788"/>
              <a:gd name="T22" fmla="*/ 80 w 1775"/>
              <a:gd name="T23" fmla="*/ 964 h 1788"/>
              <a:gd name="T24" fmla="*/ 0 w 1775"/>
              <a:gd name="T25" fmla="*/ 1076 h 1788"/>
              <a:gd name="T26" fmla="*/ 80 w 1775"/>
              <a:gd name="T27" fmla="*/ 1209 h 1788"/>
              <a:gd name="T28" fmla="*/ 80 w 1775"/>
              <a:gd name="T29" fmla="*/ 1303 h 1788"/>
              <a:gd name="T30" fmla="*/ 581 w 1775"/>
              <a:gd name="T31" fmla="*/ 1745 h 1788"/>
              <a:gd name="T32" fmla="*/ 693 w 1775"/>
              <a:gd name="T33" fmla="*/ 1788 h 1788"/>
              <a:gd name="T34" fmla="*/ 1086 w 1775"/>
              <a:gd name="T35" fmla="*/ 1788 h 1788"/>
              <a:gd name="T36" fmla="*/ 1198 w 1775"/>
              <a:gd name="T37" fmla="*/ 1745 h 1788"/>
              <a:gd name="T38" fmla="*/ 1695 w 1775"/>
              <a:gd name="T39" fmla="*/ 1303 h 1788"/>
              <a:gd name="T40" fmla="*/ 1695 w 1775"/>
              <a:gd name="T41" fmla="*/ 1139 h 1788"/>
              <a:gd name="T42" fmla="*/ 1775 w 1775"/>
              <a:gd name="T43" fmla="*/ 1005 h 1788"/>
              <a:gd name="T44" fmla="*/ 1695 w 1775"/>
              <a:gd name="T45" fmla="*/ 894 h 1788"/>
              <a:gd name="T46" fmla="*/ 1775 w 1775"/>
              <a:gd name="T47" fmla="*/ 752 h 1788"/>
              <a:gd name="T48" fmla="*/ 1695 w 1775"/>
              <a:gd name="T49" fmla="*/ 641 h 1788"/>
              <a:gd name="T50" fmla="*/ 1775 w 1775"/>
              <a:gd name="T51" fmla="*/ 514 h 1788"/>
              <a:gd name="T52" fmla="*/ 1695 w 1775"/>
              <a:gd name="T53" fmla="*/ 396 h 1788"/>
              <a:gd name="T54" fmla="*/ 1775 w 1775"/>
              <a:gd name="T55" fmla="*/ 272 h 1788"/>
              <a:gd name="T56" fmla="*/ 1775 w 1775"/>
              <a:gd name="T57" fmla="*/ 272 h 1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75" h="1788">
                <a:moveTo>
                  <a:pt x="1775" y="272"/>
                </a:moveTo>
                <a:lnTo>
                  <a:pt x="1775" y="272"/>
                </a:lnTo>
                <a:lnTo>
                  <a:pt x="1775" y="53"/>
                </a:lnTo>
                <a:cubicBezTo>
                  <a:pt x="1775" y="24"/>
                  <a:pt x="1752" y="0"/>
                  <a:pt x="1723" y="0"/>
                </a:cubicBezTo>
                <a:lnTo>
                  <a:pt x="52" y="0"/>
                </a:lnTo>
                <a:cubicBezTo>
                  <a:pt x="23" y="0"/>
                  <a:pt x="0" y="24"/>
                  <a:pt x="0" y="53"/>
                </a:cubicBezTo>
                <a:lnTo>
                  <a:pt x="0" y="342"/>
                </a:lnTo>
                <a:cubicBezTo>
                  <a:pt x="0" y="386"/>
                  <a:pt x="80" y="409"/>
                  <a:pt x="80" y="466"/>
                </a:cubicBezTo>
                <a:cubicBezTo>
                  <a:pt x="80" y="523"/>
                  <a:pt x="0" y="523"/>
                  <a:pt x="0" y="584"/>
                </a:cubicBezTo>
                <a:cubicBezTo>
                  <a:pt x="0" y="645"/>
                  <a:pt x="80" y="639"/>
                  <a:pt x="80" y="711"/>
                </a:cubicBezTo>
                <a:cubicBezTo>
                  <a:pt x="80" y="783"/>
                  <a:pt x="0" y="757"/>
                  <a:pt x="0" y="822"/>
                </a:cubicBezTo>
                <a:cubicBezTo>
                  <a:pt x="0" y="888"/>
                  <a:pt x="80" y="892"/>
                  <a:pt x="80" y="964"/>
                </a:cubicBezTo>
                <a:cubicBezTo>
                  <a:pt x="80" y="1036"/>
                  <a:pt x="0" y="1012"/>
                  <a:pt x="0" y="1076"/>
                </a:cubicBezTo>
                <a:cubicBezTo>
                  <a:pt x="0" y="1139"/>
                  <a:pt x="80" y="1141"/>
                  <a:pt x="80" y="1209"/>
                </a:cubicBezTo>
                <a:lnTo>
                  <a:pt x="80" y="1303"/>
                </a:lnTo>
                <a:lnTo>
                  <a:pt x="581" y="1745"/>
                </a:lnTo>
                <a:cubicBezTo>
                  <a:pt x="612" y="1773"/>
                  <a:pt x="651" y="1788"/>
                  <a:pt x="693" y="1788"/>
                </a:cubicBezTo>
                <a:lnTo>
                  <a:pt x="1086" y="1788"/>
                </a:lnTo>
                <a:cubicBezTo>
                  <a:pt x="1127" y="1788"/>
                  <a:pt x="1167" y="1773"/>
                  <a:pt x="1198" y="1745"/>
                </a:cubicBezTo>
                <a:lnTo>
                  <a:pt x="1695" y="1303"/>
                </a:lnTo>
                <a:lnTo>
                  <a:pt x="1695" y="1139"/>
                </a:lnTo>
                <a:cubicBezTo>
                  <a:pt x="1695" y="1071"/>
                  <a:pt x="1775" y="1069"/>
                  <a:pt x="1775" y="1005"/>
                </a:cubicBezTo>
                <a:cubicBezTo>
                  <a:pt x="1775" y="942"/>
                  <a:pt x="1695" y="966"/>
                  <a:pt x="1695" y="894"/>
                </a:cubicBezTo>
                <a:cubicBezTo>
                  <a:pt x="1695" y="822"/>
                  <a:pt x="1775" y="818"/>
                  <a:pt x="1775" y="752"/>
                </a:cubicBezTo>
                <a:cubicBezTo>
                  <a:pt x="1775" y="687"/>
                  <a:pt x="1695" y="713"/>
                  <a:pt x="1695" y="641"/>
                </a:cubicBezTo>
                <a:cubicBezTo>
                  <a:pt x="1695" y="569"/>
                  <a:pt x="1775" y="575"/>
                  <a:pt x="1775" y="514"/>
                </a:cubicBezTo>
                <a:cubicBezTo>
                  <a:pt x="1775" y="453"/>
                  <a:pt x="1695" y="453"/>
                  <a:pt x="1695" y="396"/>
                </a:cubicBezTo>
                <a:cubicBezTo>
                  <a:pt x="1695" y="339"/>
                  <a:pt x="1775" y="315"/>
                  <a:pt x="1775" y="272"/>
                </a:cubicBezTo>
                <a:lnTo>
                  <a:pt x="1775" y="272"/>
                </a:lnTo>
                <a:close/>
              </a:path>
            </a:pathLst>
          </a:custGeom>
          <a:solidFill>
            <a:srgbClr val="7F7F7F">
              <a:alpha val="50196"/>
            </a:srgbClr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4646405" y="1270364"/>
            <a:ext cx="2906220" cy="952329"/>
          </a:xfrm>
          <a:custGeom>
            <a:avLst/>
            <a:gdLst>
              <a:gd name="T0" fmla="*/ 4021 w 4021"/>
              <a:gd name="T1" fmla="*/ 1317 h 1317"/>
              <a:gd name="T2" fmla="*/ 4021 w 4021"/>
              <a:gd name="T3" fmla="*/ 1317 h 1317"/>
              <a:gd name="T4" fmla="*/ 2010 w 4021"/>
              <a:gd name="T5" fmla="*/ 0 h 1317"/>
              <a:gd name="T6" fmla="*/ 0 w 4021"/>
              <a:gd name="T7" fmla="*/ 1317 h 1317"/>
              <a:gd name="T8" fmla="*/ 4021 w 4021"/>
              <a:gd name="T9" fmla="*/ 1317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1" h="1317">
                <a:moveTo>
                  <a:pt x="4021" y="1317"/>
                </a:moveTo>
                <a:lnTo>
                  <a:pt x="4021" y="1317"/>
                </a:lnTo>
                <a:cubicBezTo>
                  <a:pt x="3733" y="492"/>
                  <a:pt x="2960" y="0"/>
                  <a:pt x="2010" y="0"/>
                </a:cubicBezTo>
                <a:cubicBezTo>
                  <a:pt x="1060" y="0"/>
                  <a:pt x="287" y="492"/>
                  <a:pt x="0" y="1317"/>
                </a:cubicBezTo>
                <a:lnTo>
                  <a:pt x="4021" y="1317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4559829" y="2293988"/>
            <a:ext cx="3079371" cy="916680"/>
          </a:xfrm>
          <a:custGeom>
            <a:avLst/>
            <a:gdLst>
              <a:gd name="T0" fmla="*/ 0 w 4262"/>
              <a:gd name="T1" fmla="*/ 643 h 1268"/>
              <a:gd name="T2" fmla="*/ 0 w 4262"/>
              <a:gd name="T3" fmla="*/ 643 h 1268"/>
              <a:gd name="T4" fmla="*/ 85 w 4262"/>
              <a:gd name="T5" fmla="*/ 1268 h 1268"/>
              <a:gd name="T6" fmla="*/ 4178 w 4262"/>
              <a:gd name="T7" fmla="*/ 1268 h 1268"/>
              <a:gd name="T8" fmla="*/ 4262 w 4262"/>
              <a:gd name="T9" fmla="*/ 643 h 1268"/>
              <a:gd name="T10" fmla="*/ 4174 w 4262"/>
              <a:gd name="T11" fmla="*/ 0 h 1268"/>
              <a:gd name="T12" fmla="*/ 89 w 4262"/>
              <a:gd name="T13" fmla="*/ 0 h 1268"/>
              <a:gd name="T14" fmla="*/ 0 w 4262"/>
              <a:gd name="T15" fmla="*/ 643 h 1268"/>
              <a:gd name="T16" fmla="*/ 0 w 4262"/>
              <a:gd name="T17" fmla="*/ 643 h 1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62" h="1268">
                <a:moveTo>
                  <a:pt x="0" y="643"/>
                </a:moveTo>
                <a:lnTo>
                  <a:pt x="0" y="643"/>
                </a:lnTo>
                <a:cubicBezTo>
                  <a:pt x="0" y="876"/>
                  <a:pt x="32" y="1082"/>
                  <a:pt x="85" y="1268"/>
                </a:cubicBezTo>
                <a:lnTo>
                  <a:pt x="4178" y="1268"/>
                </a:lnTo>
                <a:cubicBezTo>
                  <a:pt x="4230" y="1082"/>
                  <a:pt x="4262" y="876"/>
                  <a:pt x="4262" y="643"/>
                </a:cubicBezTo>
                <a:cubicBezTo>
                  <a:pt x="4262" y="412"/>
                  <a:pt x="4231" y="198"/>
                  <a:pt x="4174" y="0"/>
                </a:cubicBezTo>
                <a:lnTo>
                  <a:pt x="89" y="0"/>
                </a:lnTo>
                <a:cubicBezTo>
                  <a:pt x="31" y="198"/>
                  <a:pt x="0" y="412"/>
                  <a:pt x="0" y="643"/>
                </a:cubicBezTo>
                <a:lnTo>
                  <a:pt x="0" y="643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8" name="Freeform 12"/>
          <p:cNvSpPr>
            <a:spLocks/>
          </p:cNvSpPr>
          <p:nvPr/>
        </p:nvSpPr>
        <p:spPr bwMode="auto">
          <a:xfrm>
            <a:off x="5145487" y="4271644"/>
            <a:ext cx="1906359" cy="952329"/>
          </a:xfrm>
          <a:custGeom>
            <a:avLst/>
            <a:gdLst>
              <a:gd name="T0" fmla="*/ 0 w 2640"/>
              <a:gd name="T1" fmla="*/ 0 h 1317"/>
              <a:gd name="T2" fmla="*/ 0 w 2640"/>
              <a:gd name="T3" fmla="*/ 0 h 1317"/>
              <a:gd name="T4" fmla="*/ 127 w 2640"/>
              <a:gd name="T5" fmla="*/ 630 h 1317"/>
              <a:gd name="T6" fmla="*/ 610 w 2640"/>
              <a:gd name="T7" fmla="*/ 1317 h 1317"/>
              <a:gd name="T8" fmla="*/ 2030 w 2640"/>
              <a:gd name="T9" fmla="*/ 1317 h 1317"/>
              <a:gd name="T10" fmla="*/ 2513 w 2640"/>
              <a:gd name="T11" fmla="*/ 630 h 1317"/>
              <a:gd name="T12" fmla="*/ 2640 w 2640"/>
              <a:gd name="T13" fmla="*/ 0 h 1317"/>
              <a:gd name="T14" fmla="*/ 0 w 2640"/>
              <a:gd name="T15" fmla="*/ 0 h 1317"/>
              <a:gd name="T16" fmla="*/ 0 w 2640"/>
              <a:gd name="T17" fmla="*/ 0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40" h="1317">
                <a:moveTo>
                  <a:pt x="0" y="0"/>
                </a:moveTo>
                <a:lnTo>
                  <a:pt x="0" y="0"/>
                </a:lnTo>
                <a:cubicBezTo>
                  <a:pt x="77" y="190"/>
                  <a:pt x="127" y="394"/>
                  <a:pt x="127" y="630"/>
                </a:cubicBezTo>
                <a:cubicBezTo>
                  <a:pt x="127" y="857"/>
                  <a:pt x="340" y="1317"/>
                  <a:pt x="610" y="1317"/>
                </a:cubicBezTo>
                <a:lnTo>
                  <a:pt x="2030" y="1317"/>
                </a:lnTo>
                <a:cubicBezTo>
                  <a:pt x="2300" y="1317"/>
                  <a:pt x="2513" y="857"/>
                  <a:pt x="2513" y="630"/>
                </a:cubicBezTo>
                <a:cubicBezTo>
                  <a:pt x="2513" y="394"/>
                  <a:pt x="2563" y="190"/>
                  <a:pt x="2640" y="0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9" name="Freeform 14"/>
          <p:cNvSpPr>
            <a:spLocks/>
          </p:cNvSpPr>
          <p:nvPr/>
        </p:nvSpPr>
        <p:spPr bwMode="auto">
          <a:xfrm>
            <a:off x="4643010" y="3283664"/>
            <a:ext cx="2913009" cy="916680"/>
          </a:xfrm>
          <a:custGeom>
            <a:avLst/>
            <a:gdLst>
              <a:gd name="T0" fmla="*/ 3379 w 4032"/>
              <a:gd name="T1" fmla="*/ 1267 h 1267"/>
              <a:gd name="T2" fmla="*/ 3379 w 4032"/>
              <a:gd name="T3" fmla="*/ 1267 h 1267"/>
              <a:gd name="T4" fmla="*/ 4032 w 4032"/>
              <a:gd name="T5" fmla="*/ 0 h 1267"/>
              <a:gd name="T6" fmla="*/ 0 w 4032"/>
              <a:gd name="T7" fmla="*/ 0 h 1267"/>
              <a:gd name="T8" fmla="*/ 653 w 4032"/>
              <a:gd name="T9" fmla="*/ 1267 h 1267"/>
              <a:gd name="T10" fmla="*/ 3379 w 4032"/>
              <a:gd name="T11" fmla="*/ 1267 h 1267"/>
              <a:gd name="T12" fmla="*/ 3379 w 4032"/>
              <a:gd name="T13" fmla="*/ 1267 h 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32" h="1267">
                <a:moveTo>
                  <a:pt x="3379" y="1267"/>
                </a:moveTo>
                <a:lnTo>
                  <a:pt x="3379" y="1267"/>
                </a:lnTo>
                <a:cubicBezTo>
                  <a:pt x="3568" y="854"/>
                  <a:pt x="3869" y="495"/>
                  <a:pt x="4032" y="0"/>
                </a:cubicBezTo>
                <a:lnTo>
                  <a:pt x="0" y="0"/>
                </a:lnTo>
                <a:cubicBezTo>
                  <a:pt x="163" y="495"/>
                  <a:pt x="464" y="854"/>
                  <a:pt x="653" y="1267"/>
                </a:cubicBezTo>
                <a:lnTo>
                  <a:pt x="3379" y="1267"/>
                </a:lnTo>
                <a:lnTo>
                  <a:pt x="3379" y="1267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854649" y="1753259"/>
            <a:ext cx="12289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083577" y="1359611"/>
            <a:ext cx="787296" cy="787296"/>
          </a:xfrm>
          <a:prstGeom prst="ellipse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7238694" y="2752328"/>
            <a:ext cx="8448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083577" y="2358680"/>
            <a:ext cx="787296" cy="787296"/>
          </a:xfrm>
          <a:prstGeom prst="ellipse">
            <a:avLst/>
          </a:prstGeom>
          <a:solidFill>
            <a:schemeClr val="accent5">
              <a:alpha val="20000"/>
            </a:schemeClr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6854649" y="3739731"/>
            <a:ext cx="122894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083577" y="3346083"/>
            <a:ext cx="787296" cy="787296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6559631" y="4727199"/>
            <a:ext cx="152396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083577" y="4354159"/>
            <a:ext cx="787296" cy="787296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024326" y="3427803"/>
            <a:ext cx="2625855" cy="1274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Sorted Data:</a:t>
            </a:r>
          </a:p>
          <a:p>
            <a:pPr>
              <a:lnSpc>
                <a:spcPct val="90000"/>
              </a:lnSpc>
            </a:pPr>
            <a:r>
              <a:rPr lang="en-US" sz="1400" dirty="0" smtClean="0"/>
              <a:t>Calculated yearly mean price for every city.</a:t>
            </a:r>
          </a:p>
          <a:p>
            <a:pPr>
              <a:lnSpc>
                <a:spcPct val="90000"/>
              </a:lnSpc>
            </a:pPr>
            <a:r>
              <a:rPr lang="en-US" sz="2133" dirty="0" smtClean="0"/>
              <a:t> </a:t>
            </a:r>
            <a:endParaRPr lang="en-US" sz="2133" dirty="0"/>
          </a:p>
          <a:p>
            <a:pPr>
              <a:lnSpc>
                <a:spcPct val="90000"/>
              </a:lnSpc>
            </a:pPr>
            <a:endParaRPr lang="en-US" sz="1467" dirty="0"/>
          </a:p>
        </p:txBody>
      </p:sp>
      <p:sp>
        <p:nvSpPr>
          <p:cNvPr id="50" name="Rectangle 49"/>
          <p:cNvSpPr/>
          <p:nvPr/>
        </p:nvSpPr>
        <p:spPr>
          <a:xfrm>
            <a:off x="9024326" y="2397331"/>
            <a:ext cx="2625855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Data Analysis:</a:t>
            </a:r>
          </a:p>
          <a:p>
            <a:pPr>
              <a:lnSpc>
                <a:spcPct val="90000"/>
              </a:lnSpc>
            </a:pPr>
            <a:r>
              <a:rPr lang="en-US" sz="1400" dirty="0" smtClean="0"/>
              <a:t>Analyzed yearly changes in price to determine root cause for price variation.</a:t>
            </a:r>
            <a:endParaRPr lang="en-US" sz="2133" dirty="0"/>
          </a:p>
          <a:p>
            <a:pPr>
              <a:lnSpc>
                <a:spcPct val="90000"/>
              </a:lnSpc>
            </a:pPr>
            <a:endParaRPr lang="en-US" sz="1467" dirty="0"/>
          </a:p>
        </p:txBody>
      </p:sp>
      <p:sp>
        <p:nvSpPr>
          <p:cNvPr id="51" name="Rectangle 50"/>
          <p:cNvSpPr/>
          <p:nvPr/>
        </p:nvSpPr>
        <p:spPr>
          <a:xfrm>
            <a:off x="9024326" y="1349574"/>
            <a:ext cx="2625855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Root Cause Analysis:</a:t>
            </a:r>
          </a:p>
          <a:p>
            <a:pPr>
              <a:lnSpc>
                <a:spcPct val="90000"/>
              </a:lnSpc>
            </a:pPr>
            <a:r>
              <a:rPr lang="en-US" sz="1400" dirty="0" smtClean="0"/>
              <a:t>Identified the factors responsible for price variation.</a:t>
            </a:r>
            <a:endParaRPr lang="en-US" sz="2133" dirty="0"/>
          </a:p>
          <a:p>
            <a:pPr>
              <a:lnSpc>
                <a:spcPct val="90000"/>
              </a:lnSpc>
            </a:pPr>
            <a:endParaRPr lang="en-US" sz="1467" dirty="0"/>
          </a:p>
        </p:txBody>
      </p:sp>
      <p:sp>
        <p:nvSpPr>
          <p:cNvPr id="52" name="Rectangle 51"/>
          <p:cNvSpPr/>
          <p:nvPr/>
        </p:nvSpPr>
        <p:spPr>
          <a:xfrm>
            <a:off x="9024326" y="4354159"/>
            <a:ext cx="2832314" cy="1560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Retrieved Data:</a:t>
            </a:r>
          </a:p>
          <a:p>
            <a:pPr>
              <a:lnSpc>
                <a:spcPct val="90000"/>
              </a:lnSpc>
            </a:pPr>
            <a:r>
              <a:rPr lang="en-US" sz="1400" dirty="0" smtClean="0"/>
              <a:t>Collected  monthly data of </a:t>
            </a:r>
          </a:p>
          <a:p>
            <a:pPr>
              <a:lnSpc>
                <a:spcPct val="90000"/>
              </a:lnSpc>
            </a:pPr>
            <a:r>
              <a:rPr lang="en-US" sz="1400" dirty="0" smtClean="0"/>
              <a:t>housing prices for selected cities from 2008 to 2016.</a:t>
            </a:r>
          </a:p>
          <a:p>
            <a:pPr>
              <a:lnSpc>
                <a:spcPct val="90000"/>
              </a:lnSpc>
            </a:pPr>
            <a:endParaRPr lang="en-US" sz="2133" dirty="0"/>
          </a:p>
          <a:p>
            <a:pPr>
              <a:lnSpc>
                <a:spcPct val="90000"/>
              </a:lnSpc>
            </a:pPr>
            <a:endParaRPr lang="en-US" sz="2133" dirty="0"/>
          </a:p>
        </p:txBody>
      </p:sp>
      <p:sp>
        <p:nvSpPr>
          <p:cNvPr id="53" name="Rectangle 52"/>
          <p:cNvSpPr/>
          <p:nvPr/>
        </p:nvSpPr>
        <p:spPr>
          <a:xfrm>
            <a:off x="767408" y="1174540"/>
            <a:ext cx="3197656" cy="434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133" dirty="0"/>
              <a:t>We interview Fortune 100 executives &amp; read 100s of editorials ― and only email you the insights and resources that will help you develop your career. All, in a brief report so you can stay ahead of the curve.</a:t>
            </a:r>
            <a:endParaRPr lang="en-US" sz="1467" dirty="0"/>
          </a:p>
        </p:txBody>
      </p:sp>
    </p:spTree>
    <p:extLst>
      <p:ext uri="{BB962C8B-B14F-4D97-AF65-F5344CB8AC3E}">
        <p14:creationId xmlns:p14="http://schemas.microsoft.com/office/powerpoint/2010/main" xmlns="" val="260266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7"/>
          <p:cNvSpPr>
            <a:spLocks noEditPoints="1"/>
          </p:cNvSpPr>
          <p:nvPr/>
        </p:nvSpPr>
        <p:spPr bwMode="auto">
          <a:xfrm>
            <a:off x="4684237" y="1939108"/>
            <a:ext cx="713888" cy="659352"/>
          </a:xfrm>
          <a:custGeom>
            <a:avLst/>
            <a:gdLst>
              <a:gd name="T0" fmla="*/ 647 w 800"/>
              <a:gd name="T1" fmla="*/ 0 h 740"/>
              <a:gd name="T2" fmla="*/ 147 w 800"/>
              <a:gd name="T3" fmla="*/ 0 h 740"/>
              <a:gd name="T4" fmla="*/ 0 w 800"/>
              <a:gd name="T5" fmla="*/ 153 h 740"/>
              <a:gd name="T6" fmla="*/ 130 w 800"/>
              <a:gd name="T7" fmla="*/ 304 h 740"/>
              <a:gd name="T8" fmla="*/ 368 w 800"/>
              <a:gd name="T9" fmla="*/ 537 h 740"/>
              <a:gd name="T10" fmla="*/ 243 w 800"/>
              <a:gd name="T11" fmla="*/ 701 h 740"/>
              <a:gd name="T12" fmla="*/ 224 w 800"/>
              <a:gd name="T13" fmla="*/ 721 h 740"/>
              <a:gd name="T14" fmla="*/ 243 w 800"/>
              <a:gd name="T15" fmla="*/ 740 h 740"/>
              <a:gd name="T16" fmla="*/ 551 w 800"/>
              <a:gd name="T17" fmla="*/ 740 h 740"/>
              <a:gd name="T18" fmla="*/ 570 w 800"/>
              <a:gd name="T19" fmla="*/ 721 h 740"/>
              <a:gd name="T20" fmla="*/ 551 w 800"/>
              <a:gd name="T21" fmla="*/ 701 h 740"/>
              <a:gd name="T22" fmla="*/ 425 w 800"/>
              <a:gd name="T23" fmla="*/ 537 h 740"/>
              <a:gd name="T24" fmla="*/ 663 w 800"/>
              <a:gd name="T25" fmla="*/ 305 h 740"/>
              <a:gd name="T26" fmla="*/ 800 w 800"/>
              <a:gd name="T27" fmla="*/ 153 h 740"/>
              <a:gd name="T28" fmla="*/ 647 w 800"/>
              <a:gd name="T29" fmla="*/ 0 h 740"/>
              <a:gd name="T30" fmla="*/ 127 w 800"/>
              <a:gd name="T31" fmla="*/ 265 h 740"/>
              <a:gd name="T32" fmla="*/ 38 w 800"/>
              <a:gd name="T33" fmla="*/ 153 h 740"/>
              <a:gd name="T34" fmla="*/ 127 w 800"/>
              <a:gd name="T35" fmla="*/ 40 h 740"/>
              <a:gd name="T36" fmla="*/ 127 w 800"/>
              <a:gd name="T37" fmla="*/ 265 h 740"/>
              <a:gd name="T38" fmla="*/ 482 w 800"/>
              <a:gd name="T39" fmla="*/ 701 h 740"/>
              <a:gd name="T40" fmla="*/ 312 w 800"/>
              <a:gd name="T41" fmla="*/ 701 h 740"/>
              <a:gd name="T42" fmla="*/ 397 w 800"/>
              <a:gd name="T43" fmla="*/ 567 h 740"/>
              <a:gd name="T44" fmla="*/ 482 w 800"/>
              <a:gd name="T45" fmla="*/ 701 h 740"/>
              <a:gd name="T46" fmla="*/ 628 w 800"/>
              <a:gd name="T47" fmla="*/ 269 h 740"/>
              <a:gd name="T48" fmla="*/ 397 w 800"/>
              <a:gd name="T49" fmla="*/ 500 h 740"/>
              <a:gd name="T50" fmla="*/ 166 w 800"/>
              <a:gd name="T51" fmla="*/ 269 h 740"/>
              <a:gd name="T52" fmla="*/ 166 w 800"/>
              <a:gd name="T53" fmla="*/ 38 h 740"/>
              <a:gd name="T54" fmla="*/ 628 w 800"/>
              <a:gd name="T55" fmla="*/ 38 h 740"/>
              <a:gd name="T56" fmla="*/ 628 w 800"/>
              <a:gd name="T57" fmla="*/ 269 h 740"/>
              <a:gd name="T58" fmla="*/ 666 w 800"/>
              <a:gd name="T59" fmla="*/ 266 h 740"/>
              <a:gd name="T60" fmla="*/ 666 w 800"/>
              <a:gd name="T61" fmla="*/ 40 h 740"/>
              <a:gd name="T62" fmla="*/ 761 w 800"/>
              <a:gd name="T63" fmla="*/ 153 h 740"/>
              <a:gd name="T64" fmla="*/ 666 w 800"/>
              <a:gd name="T65" fmla="*/ 266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00" h="740">
                <a:moveTo>
                  <a:pt x="64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66" y="0"/>
                  <a:pt x="0" y="69"/>
                  <a:pt x="0" y="153"/>
                </a:cubicBezTo>
                <a:cubicBezTo>
                  <a:pt x="0" y="231"/>
                  <a:pt x="57" y="296"/>
                  <a:pt x="130" y="304"/>
                </a:cubicBezTo>
                <a:cubicBezTo>
                  <a:pt x="146" y="427"/>
                  <a:pt x="245" y="524"/>
                  <a:pt x="368" y="537"/>
                </a:cubicBezTo>
                <a:cubicBezTo>
                  <a:pt x="334" y="612"/>
                  <a:pt x="279" y="701"/>
                  <a:pt x="243" y="701"/>
                </a:cubicBezTo>
                <a:cubicBezTo>
                  <a:pt x="232" y="701"/>
                  <a:pt x="224" y="710"/>
                  <a:pt x="224" y="721"/>
                </a:cubicBezTo>
                <a:cubicBezTo>
                  <a:pt x="224" y="731"/>
                  <a:pt x="232" y="740"/>
                  <a:pt x="243" y="740"/>
                </a:cubicBezTo>
                <a:cubicBezTo>
                  <a:pt x="551" y="740"/>
                  <a:pt x="551" y="740"/>
                  <a:pt x="551" y="740"/>
                </a:cubicBezTo>
                <a:cubicBezTo>
                  <a:pt x="561" y="740"/>
                  <a:pt x="570" y="731"/>
                  <a:pt x="570" y="721"/>
                </a:cubicBezTo>
                <a:cubicBezTo>
                  <a:pt x="570" y="710"/>
                  <a:pt x="561" y="701"/>
                  <a:pt x="551" y="701"/>
                </a:cubicBezTo>
                <a:cubicBezTo>
                  <a:pt x="515" y="701"/>
                  <a:pt x="460" y="612"/>
                  <a:pt x="425" y="537"/>
                </a:cubicBezTo>
                <a:cubicBezTo>
                  <a:pt x="549" y="524"/>
                  <a:pt x="647" y="427"/>
                  <a:pt x="663" y="305"/>
                </a:cubicBezTo>
                <a:cubicBezTo>
                  <a:pt x="740" y="297"/>
                  <a:pt x="800" y="232"/>
                  <a:pt x="800" y="153"/>
                </a:cubicBezTo>
                <a:cubicBezTo>
                  <a:pt x="800" y="69"/>
                  <a:pt x="731" y="0"/>
                  <a:pt x="647" y="0"/>
                </a:cubicBezTo>
                <a:close/>
                <a:moveTo>
                  <a:pt x="127" y="265"/>
                </a:moveTo>
                <a:cubicBezTo>
                  <a:pt x="77" y="256"/>
                  <a:pt x="38" y="209"/>
                  <a:pt x="38" y="153"/>
                </a:cubicBezTo>
                <a:cubicBezTo>
                  <a:pt x="38" y="97"/>
                  <a:pt x="77" y="50"/>
                  <a:pt x="127" y="40"/>
                </a:cubicBezTo>
                <a:lnTo>
                  <a:pt x="127" y="265"/>
                </a:lnTo>
                <a:close/>
                <a:moveTo>
                  <a:pt x="482" y="701"/>
                </a:moveTo>
                <a:cubicBezTo>
                  <a:pt x="312" y="701"/>
                  <a:pt x="312" y="701"/>
                  <a:pt x="312" y="701"/>
                </a:cubicBezTo>
                <a:cubicBezTo>
                  <a:pt x="347" y="664"/>
                  <a:pt x="378" y="607"/>
                  <a:pt x="397" y="567"/>
                </a:cubicBezTo>
                <a:cubicBezTo>
                  <a:pt x="416" y="607"/>
                  <a:pt x="447" y="664"/>
                  <a:pt x="482" y="701"/>
                </a:cubicBezTo>
                <a:close/>
                <a:moveTo>
                  <a:pt x="628" y="269"/>
                </a:moveTo>
                <a:cubicBezTo>
                  <a:pt x="628" y="397"/>
                  <a:pt x="524" y="500"/>
                  <a:pt x="397" y="500"/>
                </a:cubicBezTo>
                <a:cubicBezTo>
                  <a:pt x="270" y="500"/>
                  <a:pt x="166" y="397"/>
                  <a:pt x="166" y="269"/>
                </a:cubicBezTo>
                <a:cubicBezTo>
                  <a:pt x="166" y="38"/>
                  <a:pt x="166" y="38"/>
                  <a:pt x="166" y="38"/>
                </a:cubicBezTo>
                <a:cubicBezTo>
                  <a:pt x="628" y="38"/>
                  <a:pt x="628" y="38"/>
                  <a:pt x="628" y="38"/>
                </a:cubicBezTo>
                <a:lnTo>
                  <a:pt x="628" y="269"/>
                </a:lnTo>
                <a:close/>
                <a:moveTo>
                  <a:pt x="666" y="266"/>
                </a:moveTo>
                <a:cubicBezTo>
                  <a:pt x="666" y="40"/>
                  <a:pt x="666" y="40"/>
                  <a:pt x="666" y="40"/>
                </a:cubicBezTo>
                <a:cubicBezTo>
                  <a:pt x="720" y="49"/>
                  <a:pt x="761" y="96"/>
                  <a:pt x="761" y="153"/>
                </a:cubicBezTo>
                <a:cubicBezTo>
                  <a:pt x="761" y="210"/>
                  <a:pt x="720" y="257"/>
                  <a:pt x="666" y="2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28" name="Freeform 135"/>
          <p:cNvSpPr>
            <a:spLocks noEditPoints="1"/>
          </p:cNvSpPr>
          <p:nvPr/>
        </p:nvSpPr>
        <p:spPr bwMode="auto">
          <a:xfrm>
            <a:off x="6908800" y="1849641"/>
            <a:ext cx="702021" cy="748820"/>
          </a:xfrm>
          <a:custGeom>
            <a:avLst/>
            <a:gdLst>
              <a:gd name="T0" fmla="*/ 749 w 813"/>
              <a:gd name="T1" fmla="*/ 15 h 866"/>
              <a:gd name="T2" fmla="*/ 664 w 813"/>
              <a:gd name="T3" fmla="*/ 19 h 866"/>
              <a:gd name="T4" fmla="*/ 640 w 813"/>
              <a:gd name="T5" fmla="*/ 2 h 866"/>
              <a:gd name="T6" fmla="*/ 354 w 813"/>
              <a:gd name="T7" fmla="*/ 410 h 866"/>
              <a:gd name="T8" fmla="*/ 308 w 813"/>
              <a:gd name="T9" fmla="*/ 481 h 866"/>
              <a:gd name="T10" fmla="*/ 334 w 813"/>
              <a:gd name="T11" fmla="*/ 481 h 866"/>
              <a:gd name="T12" fmla="*/ 431 w 813"/>
              <a:gd name="T13" fmla="*/ 449 h 866"/>
              <a:gd name="T14" fmla="*/ 636 w 813"/>
              <a:gd name="T15" fmla="*/ 336 h 866"/>
              <a:gd name="T16" fmla="*/ 492 w 813"/>
              <a:gd name="T17" fmla="*/ 324 h 866"/>
              <a:gd name="T18" fmla="*/ 691 w 813"/>
              <a:gd name="T19" fmla="*/ 287 h 866"/>
              <a:gd name="T20" fmla="*/ 691 w 813"/>
              <a:gd name="T21" fmla="*/ 251 h 866"/>
              <a:gd name="T22" fmla="*/ 600 w 813"/>
              <a:gd name="T23" fmla="*/ 215 h 866"/>
              <a:gd name="T24" fmla="*/ 761 w 813"/>
              <a:gd name="T25" fmla="*/ 206 h 866"/>
              <a:gd name="T26" fmla="*/ 565 w 813"/>
              <a:gd name="T27" fmla="*/ 360 h 866"/>
              <a:gd name="T28" fmla="*/ 455 w 813"/>
              <a:gd name="T29" fmla="*/ 360 h 866"/>
              <a:gd name="T30" fmla="*/ 628 w 813"/>
              <a:gd name="T31" fmla="*/ 136 h 866"/>
              <a:gd name="T32" fmla="*/ 578 w 813"/>
              <a:gd name="T33" fmla="*/ 186 h 866"/>
              <a:gd name="T34" fmla="*/ 506 w 813"/>
              <a:gd name="T35" fmla="*/ 258 h 866"/>
              <a:gd name="T36" fmla="*/ 433 w 813"/>
              <a:gd name="T37" fmla="*/ 331 h 866"/>
              <a:gd name="T38" fmla="*/ 493 w 813"/>
              <a:gd name="T39" fmla="*/ 143 h 866"/>
              <a:gd name="T40" fmla="*/ 628 w 813"/>
              <a:gd name="T41" fmla="*/ 136 h 866"/>
              <a:gd name="T42" fmla="*/ 636 w 813"/>
              <a:gd name="T43" fmla="*/ 179 h 866"/>
              <a:gd name="T44" fmla="*/ 735 w 813"/>
              <a:gd name="T45" fmla="*/ 179 h 866"/>
              <a:gd name="T46" fmla="*/ 331 w 813"/>
              <a:gd name="T47" fmla="*/ 631 h 866"/>
              <a:gd name="T48" fmla="*/ 367 w 813"/>
              <a:gd name="T49" fmla="*/ 523 h 866"/>
              <a:gd name="T50" fmla="*/ 150 w 813"/>
              <a:gd name="T51" fmla="*/ 631 h 866"/>
              <a:gd name="T52" fmla="*/ 186 w 813"/>
              <a:gd name="T53" fmla="*/ 652 h 866"/>
              <a:gd name="T54" fmla="*/ 0 w 813"/>
              <a:gd name="T55" fmla="*/ 866 h 866"/>
              <a:gd name="T56" fmla="*/ 511 w 813"/>
              <a:gd name="T57" fmla="*/ 847 h 866"/>
              <a:gd name="T58" fmla="*/ 40 w 813"/>
              <a:gd name="T59" fmla="*/ 830 h 866"/>
              <a:gd name="T60" fmla="*/ 222 w 813"/>
              <a:gd name="T61" fmla="*/ 683 h 866"/>
              <a:gd name="T62" fmla="*/ 186 w 813"/>
              <a:gd name="T63" fmla="*/ 595 h 866"/>
              <a:gd name="T64" fmla="*/ 331 w 813"/>
              <a:gd name="T65" fmla="*/ 559 h 866"/>
              <a:gd name="T66" fmla="*/ 295 w 813"/>
              <a:gd name="T67" fmla="*/ 595 h 866"/>
              <a:gd name="T68" fmla="*/ 310 w 813"/>
              <a:gd name="T69" fmla="*/ 685 h 866"/>
              <a:gd name="T70" fmla="*/ 40 w 813"/>
              <a:gd name="T71" fmla="*/ 83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13" h="866">
                <a:moveTo>
                  <a:pt x="774" y="15"/>
                </a:moveTo>
                <a:cubicBezTo>
                  <a:pt x="767" y="8"/>
                  <a:pt x="756" y="8"/>
                  <a:pt x="749" y="15"/>
                </a:cubicBezTo>
                <a:cubicBezTo>
                  <a:pt x="664" y="100"/>
                  <a:pt x="664" y="100"/>
                  <a:pt x="664" y="100"/>
                </a:cubicBezTo>
                <a:cubicBezTo>
                  <a:pt x="664" y="19"/>
                  <a:pt x="664" y="19"/>
                  <a:pt x="664" y="19"/>
                </a:cubicBezTo>
                <a:cubicBezTo>
                  <a:pt x="664" y="14"/>
                  <a:pt x="662" y="8"/>
                  <a:pt x="657" y="5"/>
                </a:cubicBezTo>
                <a:cubicBezTo>
                  <a:pt x="652" y="1"/>
                  <a:pt x="646" y="0"/>
                  <a:pt x="640" y="2"/>
                </a:cubicBezTo>
                <a:cubicBezTo>
                  <a:pt x="584" y="22"/>
                  <a:pt x="522" y="63"/>
                  <a:pt x="467" y="118"/>
                </a:cubicBezTo>
                <a:cubicBezTo>
                  <a:pt x="361" y="224"/>
                  <a:pt x="315" y="347"/>
                  <a:pt x="354" y="410"/>
                </a:cubicBezTo>
                <a:cubicBezTo>
                  <a:pt x="308" y="456"/>
                  <a:pt x="308" y="456"/>
                  <a:pt x="308" y="456"/>
                </a:cubicBezTo>
                <a:cubicBezTo>
                  <a:pt x="301" y="463"/>
                  <a:pt x="301" y="474"/>
                  <a:pt x="308" y="481"/>
                </a:cubicBezTo>
                <a:cubicBezTo>
                  <a:pt x="312" y="485"/>
                  <a:pt x="316" y="487"/>
                  <a:pt x="321" y="487"/>
                </a:cubicBezTo>
                <a:cubicBezTo>
                  <a:pt x="326" y="487"/>
                  <a:pt x="330" y="485"/>
                  <a:pt x="334" y="481"/>
                </a:cubicBezTo>
                <a:cubicBezTo>
                  <a:pt x="379" y="436"/>
                  <a:pt x="379" y="436"/>
                  <a:pt x="379" y="436"/>
                </a:cubicBezTo>
                <a:cubicBezTo>
                  <a:pt x="394" y="445"/>
                  <a:pt x="411" y="449"/>
                  <a:pt x="431" y="449"/>
                </a:cubicBezTo>
                <a:cubicBezTo>
                  <a:pt x="486" y="449"/>
                  <a:pt x="558" y="417"/>
                  <a:pt x="630" y="356"/>
                </a:cubicBezTo>
                <a:cubicBezTo>
                  <a:pt x="636" y="351"/>
                  <a:pt x="638" y="343"/>
                  <a:pt x="636" y="336"/>
                </a:cubicBezTo>
                <a:cubicBezTo>
                  <a:pt x="633" y="328"/>
                  <a:pt x="626" y="324"/>
                  <a:pt x="619" y="324"/>
                </a:cubicBezTo>
                <a:cubicBezTo>
                  <a:pt x="492" y="324"/>
                  <a:pt x="492" y="324"/>
                  <a:pt x="492" y="324"/>
                </a:cubicBezTo>
                <a:cubicBezTo>
                  <a:pt x="528" y="287"/>
                  <a:pt x="528" y="287"/>
                  <a:pt x="528" y="287"/>
                </a:cubicBezTo>
                <a:cubicBezTo>
                  <a:pt x="691" y="287"/>
                  <a:pt x="691" y="287"/>
                  <a:pt x="691" y="287"/>
                </a:cubicBezTo>
                <a:cubicBezTo>
                  <a:pt x="701" y="287"/>
                  <a:pt x="709" y="279"/>
                  <a:pt x="709" y="269"/>
                </a:cubicBezTo>
                <a:cubicBezTo>
                  <a:pt x="709" y="259"/>
                  <a:pt x="701" y="251"/>
                  <a:pt x="691" y="251"/>
                </a:cubicBezTo>
                <a:cubicBezTo>
                  <a:pt x="564" y="251"/>
                  <a:pt x="564" y="251"/>
                  <a:pt x="564" y="251"/>
                </a:cubicBezTo>
                <a:cubicBezTo>
                  <a:pt x="600" y="215"/>
                  <a:pt x="600" y="215"/>
                  <a:pt x="600" y="215"/>
                </a:cubicBezTo>
                <a:cubicBezTo>
                  <a:pt x="745" y="215"/>
                  <a:pt x="745" y="215"/>
                  <a:pt x="745" y="215"/>
                </a:cubicBezTo>
                <a:cubicBezTo>
                  <a:pt x="752" y="215"/>
                  <a:pt x="758" y="212"/>
                  <a:pt x="761" y="206"/>
                </a:cubicBezTo>
                <a:cubicBezTo>
                  <a:pt x="808" y="124"/>
                  <a:pt x="813" y="54"/>
                  <a:pt x="774" y="15"/>
                </a:cubicBezTo>
                <a:close/>
                <a:moveTo>
                  <a:pt x="565" y="360"/>
                </a:moveTo>
                <a:cubicBezTo>
                  <a:pt x="501" y="404"/>
                  <a:pt x="441" y="423"/>
                  <a:pt x="406" y="409"/>
                </a:cubicBezTo>
                <a:cubicBezTo>
                  <a:pt x="455" y="360"/>
                  <a:pt x="455" y="360"/>
                  <a:pt x="455" y="360"/>
                </a:cubicBezTo>
                <a:lnTo>
                  <a:pt x="565" y="360"/>
                </a:lnTo>
                <a:close/>
                <a:moveTo>
                  <a:pt x="628" y="136"/>
                </a:moveTo>
                <a:cubicBezTo>
                  <a:pt x="581" y="183"/>
                  <a:pt x="581" y="183"/>
                  <a:pt x="581" y="183"/>
                </a:cubicBezTo>
                <a:cubicBezTo>
                  <a:pt x="580" y="184"/>
                  <a:pt x="579" y="185"/>
                  <a:pt x="578" y="186"/>
                </a:cubicBezTo>
                <a:cubicBezTo>
                  <a:pt x="509" y="255"/>
                  <a:pt x="509" y="255"/>
                  <a:pt x="509" y="255"/>
                </a:cubicBezTo>
                <a:cubicBezTo>
                  <a:pt x="508" y="256"/>
                  <a:pt x="507" y="257"/>
                  <a:pt x="506" y="258"/>
                </a:cubicBezTo>
                <a:cubicBezTo>
                  <a:pt x="437" y="327"/>
                  <a:pt x="437" y="327"/>
                  <a:pt x="437" y="327"/>
                </a:cubicBezTo>
                <a:cubicBezTo>
                  <a:pt x="435" y="328"/>
                  <a:pt x="434" y="329"/>
                  <a:pt x="433" y="331"/>
                </a:cubicBezTo>
                <a:cubicBezTo>
                  <a:pt x="381" y="383"/>
                  <a:pt x="381" y="383"/>
                  <a:pt x="381" y="383"/>
                </a:cubicBezTo>
                <a:cubicBezTo>
                  <a:pt x="363" y="336"/>
                  <a:pt x="400" y="236"/>
                  <a:pt x="493" y="143"/>
                </a:cubicBezTo>
                <a:cubicBezTo>
                  <a:pt x="535" y="101"/>
                  <a:pt x="584" y="66"/>
                  <a:pt x="628" y="46"/>
                </a:cubicBezTo>
                <a:lnTo>
                  <a:pt x="628" y="136"/>
                </a:lnTo>
                <a:close/>
                <a:moveTo>
                  <a:pt x="735" y="179"/>
                </a:moveTo>
                <a:cubicBezTo>
                  <a:pt x="636" y="179"/>
                  <a:pt x="636" y="179"/>
                  <a:pt x="636" y="179"/>
                </a:cubicBezTo>
                <a:cubicBezTo>
                  <a:pt x="759" y="56"/>
                  <a:pt x="759" y="56"/>
                  <a:pt x="759" y="56"/>
                </a:cubicBezTo>
                <a:cubicBezTo>
                  <a:pt x="771" y="84"/>
                  <a:pt x="762" y="128"/>
                  <a:pt x="735" y="179"/>
                </a:cubicBezTo>
                <a:close/>
                <a:moveTo>
                  <a:pt x="331" y="652"/>
                </a:moveTo>
                <a:cubicBezTo>
                  <a:pt x="331" y="631"/>
                  <a:pt x="331" y="631"/>
                  <a:pt x="331" y="631"/>
                </a:cubicBezTo>
                <a:cubicBezTo>
                  <a:pt x="367" y="631"/>
                  <a:pt x="367" y="631"/>
                  <a:pt x="367" y="631"/>
                </a:cubicBezTo>
                <a:cubicBezTo>
                  <a:pt x="367" y="523"/>
                  <a:pt x="367" y="523"/>
                  <a:pt x="367" y="523"/>
                </a:cubicBezTo>
                <a:cubicBezTo>
                  <a:pt x="150" y="523"/>
                  <a:pt x="150" y="523"/>
                  <a:pt x="150" y="523"/>
                </a:cubicBezTo>
                <a:cubicBezTo>
                  <a:pt x="150" y="631"/>
                  <a:pt x="150" y="631"/>
                  <a:pt x="150" y="631"/>
                </a:cubicBezTo>
                <a:cubicBezTo>
                  <a:pt x="186" y="631"/>
                  <a:pt x="186" y="631"/>
                  <a:pt x="186" y="631"/>
                </a:cubicBezTo>
                <a:cubicBezTo>
                  <a:pt x="186" y="652"/>
                  <a:pt x="186" y="652"/>
                  <a:pt x="186" y="652"/>
                </a:cubicBezTo>
                <a:cubicBezTo>
                  <a:pt x="72" y="671"/>
                  <a:pt x="10" y="737"/>
                  <a:pt x="2" y="847"/>
                </a:cubicBezTo>
                <a:cubicBezTo>
                  <a:pt x="0" y="866"/>
                  <a:pt x="0" y="866"/>
                  <a:pt x="0" y="866"/>
                </a:cubicBezTo>
                <a:cubicBezTo>
                  <a:pt x="512" y="866"/>
                  <a:pt x="512" y="866"/>
                  <a:pt x="512" y="866"/>
                </a:cubicBezTo>
                <a:cubicBezTo>
                  <a:pt x="511" y="847"/>
                  <a:pt x="511" y="847"/>
                  <a:pt x="511" y="847"/>
                </a:cubicBezTo>
                <a:cubicBezTo>
                  <a:pt x="502" y="735"/>
                  <a:pt x="443" y="671"/>
                  <a:pt x="331" y="652"/>
                </a:cubicBezTo>
                <a:close/>
                <a:moveTo>
                  <a:pt x="40" y="830"/>
                </a:moveTo>
                <a:cubicBezTo>
                  <a:pt x="53" y="745"/>
                  <a:pt x="106" y="698"/>
                  <a:pt x="207" y="685"/>
                </a:cubicBezTo>
                <a:cubicBezTo>
                  <a:pt x="222" y="683"/>
                  <a:pt x="222" y="683"/>
                  <a:pt x="222" y="683"/>
                </a:cubicBezTo>
                <a:cubicBezTo>
                  <a:pt x="222" y="595"/>
                  <a:pt x="222" y="595"/>
                  <a:pt x="222" y="595"/>
                </a:cubicBezTo>
                <a:cubicBezTo>
                  <a:pt x="186" y="595"/>
                  <a:pt x="186" y="595"/>
                  <a:pt x="186" y="595"/>
                </a:cubicBezTo>
                <a:cubicBezTo>
                  <a:pt x="186" y="559"/>
                  <a:pt x="186" y="559"/>
                  <a:pt x="186" y="559"/>
                </a:cubicBezTo>
                <a:cubicBezTo>
                  <a:pt x="331" y="559"/>
                  <a:pt x="331" y="559"/>
                  <a:pt x="331" y="559"/>
                </a:cubicBezTo>
                <a:cubicBezTo>
                  <a:pt x="331" y="595"/>
                  <a:pt x="331" y="595"/>
                  <a:pt x="331" y="595"/>
                </a:cubicBezTo>
                <a:cubicBezTo>
                  <a:pt x="295" y="595"/>
                  <a:pt x="295" y="595"/>
                  <a:pt x="295" y="595"/>
                </a:cubicBezTo>
                <a:cubicBezTo>
                  <a:pt x="295" y="683"/>
                  <a:pt x="295" y="683"/>
                  <a:pt x="295" y="683"/>
                </a:cubicBezTo>
                <a:cubicBezTo>
                  <a:pt x="310" y="685"/>
                  <a:pt x="310" y="685"/>
                  <a:pt x="310" y="685"/>
                </a:cubicBezTo>
                <a:cubicBezTo>
                  <a:pt x="409" y="698"/>
                  <a:pt x="460" y="743"/>
                  <a:pt x="472" y="830"/>
                </a:cubicBezTo>
                <a:lnTo>
                  <a:pt x="40" y="8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29" name="Freeform 143"/>
          <p:cNvSpPr>
            <a:spLocks noEditPoints="1"/>
          </p:cNvSpPr>
          <p:nvPr/>
        </p:nvSpPr>
        <p:spPr bwMode="auto">
          <a:xfrm>
            <a:off x="4775201" y="4061895"/>
            <a:ext cx="604953" cy="690005"/>
          </a:xfrm>
          <a:custGeom>
            <a:avLst/>
            <a:gdLst>
              <a:gd name="T0" fmla="*/ 671 w 846"/>
              <a:gd name="T1" fmla="*/ 670 h 965"/>
              <a:gd name="T2" fmla="*/ 685 w 846"/>
              <a:gd name="T3" fmla="*/ 51 h 965"/>
              <a:gd name="T4" fmla="*/ 700 w 846"/>
              <a:gd name="T5" fmla="*/ 36 h 965"/>
              <a:gd name="T6" fmla="*/ 700 w 846"/>
              <a:gd name="T7" fmla="*/ 8 h 965"/>
              <a:gd name="T8" fmla="*/ 671 w 846"/>
              <a:gd name="T9" fmla="*/ 8 h 965"/>
              <a:gd name="T10" fmla="*/ 613 w 846"/>
              <a:gd name="T11" fmla="*/ 65 h 965"/>
              <a:gd name="T12" fmla="*/ 613 w 846"/>
              <a:gd name="T13" fmla="*/ 94 h 965"/>
              <a:gd name="T14" fmla="*/ 628 w 846"/>
              <a:gd name="T15" fmla="*/ 100 h 965"/>
              <a:gd name="T16" fmla="*/ 642 w 846"/>
              <a:gd name="T17" fmla="*/ 94 h 965"/>
              <a:gd name="T18" fmla="*/ 656 w 846"/>
              <a:gd name="T19" fmla="*/ 80 h 965"/>
              <a:gd name="T20" fmla="*/ 642 w 846"/>
              <a:gd name="T21" fmla="*/ 642 h 965"/>
              <a:gd name="T22" fmla="*/ 81 w 846"/>
              <a:gd name="T23" fmla="*/ 656 h 965"/>
              <a:gd name="T24" fmla="*/ 95 w 846"/>
              <a:gd name="T25" fmla="*/ 642 h 965"/>
              <a:gd name="T26" fmla="*/ 95 w 846"/>
              <a:gd name="T27" fmla="*/ 613 h 965"/>
              <a:gd name="T28" fmla="*/ 66 w 846"/>
              <a:gd name="T29" fmla="*/ 613 h 965"/>
              <a:gd name="T30" fmla="*/ 8 w 846"/>
              <a:gd name="T31" fmla="*/ 670 h 965"/>
              <a:gd name="T32" fmla="*/ 8 w 846"/>
              <a:gd name="T33" fmla="*/ 699 h 965"/>
              <a:gd name="T34" fmla="*/ 23 w 846"/>
              <a:gd name="T35" fmla="*/ 705 h 965"/>
              <a:gd name="T36" fmla="*/ 37 w 846"/>
              <a:gd name="T37" fmla="*/ 699 h 965"/>
              <a:gd name="T38" fmla="*/ 52 w 846"/>
              <a:gd name="T39" fmla="*/ 684 h 965"/>
              <a:gd name="T40" fmla="*/ 313 w 846"/>
              <a:gd name="T41" fmla="*/ 800 h 965"/>
              <a:gd name="T42" fmla="*/ 313 w 846"/>
              <a:gd name="T43" fmla="*/ 844 h 965"/>
              <a:gd name="T44" fmla="*/ 98 w 846"/>
              <a:gd name="T45" fmla="*/ 928 h 965"/>
              <a:gd name="T46" fmla="*/ 49 w 846"/>
              <a:gd name="T47" fmla="*/ 965 h 965"/>
              <a:gd name="T48" fmla="*/ 659 w 846"/>
              <a:gd name="T49" fmla="*/ 965 h 965"/>
              <a:gd name="T50" fmla="*/ 610 w 846"/>
              <a:gd name="T51" fmla="*/ 928 h 965"/>
              <a:gd name="T52" fmla="*/ 395 w 846"/>
              <a:gd name="T53" fmla="*/ 844 h 965"/>
              <a:gd name="T54" fmla="*/ 395 w 846"/>
              <a:gd name="T55" fmla="*/ 800 h 965"/>
              <a:gd name="T56" fmla="*/ 671 w 846"/>
              <a:gd name="T57" fmla="*/ 670 h 965"/>
              <a:gd name="T58" fmla="*/ 526 w 846"/>
              <a:gd name="T59" fmla="*/ 924 h 965"/>
              <a:gd name="T60" fmla="*/ 182 w 846"/>
              <a:gd name="T61" fmla="*/ 924 h 965"/>
              <a:gd name="T62" fmla="*/ 354 w 846"/>
              <a:gd name="T63" fmla="*/ 883 h 965"/>
              <a:gd name="T64" fmla="*/ 526 w 846"/>
              <a:gd name="T65" fmla="*/ 924 h 965"/>
              <a:gd name="T66" fmla="*/ 354 w 846"/>
              <a:gd name="T67" fmla="*/ 700 h 965"/>
              <a:gd name="T68" fmla="*/ 700 w 846"/>
              <a:gd name="T69" fmla="*/ 353 h 965"/>
              <a:gd name="T70" fmla="*/ 354 w 846"/>
              <a:gd name="T71" fmla="*/ 7 h 965"/>
              <a:gd name="T72" fmla="*/ 8 w 846"/>
              <a:gd name="T73" fmla="*/ 353 h 965"/>
              <a:gd name="T74" fmla="*/ 354 w 846"/>
              <a:gd name="T75" fmla="*/ 700 h 965"/>
              <a:gd name="T76" fmla="*/ 354 w 846"/>
              <a:gd name="T77" fmla="*/ 48 h 965"/>
              <a:gd name="T78" fmla="*/ 660 w 846"/>
              <a:gd name="T79" fmla="*/ 353 h 965"/>
              <a:gd name="T80" fmla="*/ 354 w 846"/>
              <a:gd name="T81" fmla="*/ 659 h 965"/>
              <a:gd name="T82" fmla="*/ 48 w 846"/>
              <a:gd name="T83" fmla="*/ 353 h 965"/>
              <a:gd name="T84" fmla="*/ 354 w 846"/>
              <a:gd name="T85" fmla="*/ 48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46" h="965">
                <a:moveTo>
                  <a:pt x="671" y="670"/>
                </a:moveTo>
                <a:cubicBezTo>
                  <a:pt x="841" y="500"/>
                  <a:pt x="846" y="227"/>
                  <a:pt x="685" y="51"/>
                </a:cubicBezTo>
                <a:cubicBezTo>
                  <a:pt x="700" y="36"/>
                  <a:pt x="700" y="36"/>
                  <a:pt x="700" y="36"/>
                </a:cubicBezTo>
                <a:cubicBezTo>
                  <a:pt x="708" y="28"/>
                  <a:pt x="708" y="15"/>
                  <a:pt x="700" y="8"/>
                </a:cubicBezTo>
                <a:cubicBezTo>
                  <a:pt x="692" y="0"/>
                  <a:pt x="679" y="0"/>
                  <a:pt x="671" y="8"/>
                </a:cubicBezTo>
                <a:cubicBezTo>
                  <a:pt x="613" y="65"/>
                  <a:pt x="613" y="65"/>
                  <a:pt x="613" y="65"/>
                </a:cubicBezTo>
                <a:cubicBezTo>
                  <a:pt x="605" y="73"/>
                  <a:pt x="605" y="86"/>
                  <a:pt x="613" y="94"/>
                </a:cubicBezTo>
                <a:cubicBezTo>
                  <a:pt x="617" y="98"/>
                  <a:pt x="623" y="100"/>
                  <a:pt x="628" y="100"/>
                </a:cubicBezTo>
                <a:cubicBezTo>
                  <a:pt x="633" y="100"/>
                  <a:pt x="638" y="98"/>
                  <a:pt x="642" y="94"/>
                </a:cubicBezTo>
                <a:cubicBezTo>
                  <a:pt x="656" y="80"/>
                  <a:pt x="656" y="80"/>
                  <a:pt x="656" y="80"/>
                </a:cubicBezTo>
                <a:cubicBezTo>
                  <a:pt x="801" y="240"/>
                  <a:pt x="796" y="488"/>
                  <a:pt x="642" y="642"/>
                </a:cubicBezTo>
                <a:cubicBezTo>
                  <a:pt x="488" y="796"/>
                  <a:pt x="240" y="800"/>
                  <a:pt x="81" y="656"/>
                </a:cubicBezTo>
                <a:cubicBezTo>
                  <a:pt x="95" y="642"/>
                  <a:pt x="95" y="642"/>
                  <a:pt x="95" y="642"/>
                </a:cubicBezTo>
                <a:cubicBezTo>
                  <a:pt x="103" y="634"/>
                  <a:pt x="103" y="621"/>
                  <a:pt x="95" y="613"/>
                </a:cubicBezTo>
                <a:cubicBezTo>
                  <a:pt x="87" y="605"/>
                  <a:pt x="74" y="605"/>
                  <a:pt x="66" y="613"/>
                </a:cubicBezTo>
                <a:cubicBezTo>
                  <a:pt x="8" y="670"/>
                  <a:pt x="8" y="670"/>
                  <a:pt x="8" y="670"/>
                </a:cubicBezTo>
                <a:cubicBezTo>
                  <a:pt x="0" y="678"/>
                  <a:pt x="0" y="691"/>
                  <a:pt x="8" y="699"/>
                </a:cubicBezTo>
                <a:cubicBezTo>
                  <a:pt x="12" y="703"/>
                  <a:pt x="17" y="705"/>
                  <a:pt x="23" y="705"/>
                </a:cubicBezTo>
                <a:cubicBezTo>
                  <a:pt x="28" y="705"/>
                  <a:pt x="33" y="703"/>
                  <a:pt x="37" y="699"/>
                </a:cubicBezTo>
                <a:cubicBezTo>
                  <a:pt x="52" y="684"/>
                  <a:pt x="52" y="684"/>
                  <a:pt x="52" y="684"/>
                </a:cubicBezTo>
                <a:cubicBezTo>
                  <a:pt x="126" y="753"/>
                  <a:pt x="219" y="791"/>
                  <a:pt x="313" y="800"/>
                </a:cubicBezTo>
                <a:cubicBezTo>
                  <a:pt x="313" y="844"/>
                  <a:pt x="313" y="844"/>
                  <a:pt x="313" y="844"/>
                </a:cubicBezTo>
                <a:cubicBezTo>
                  <a:pt x="235" y="852"/>
                  <a:pt x="162" y="880"/>
                  <a:pt x="98" y="928"/>
                </a:cubicBezTo>
                <a:cubicBezTo>
                  <a:pt x="49" y="965"/>
                  <a:pt x="49" y="965"/>
                  <a:pt x="49" y="965"/>
                </a:cubicBezTo>
                <a:cubicBezTo>
                  <a:pt x="659" y="965"/>
                  <a:pt x="659" y="965"/>
                  <a:pt x="659" y="965"/>
                </a:cubicBezTo>
                <a:cubicBezTo>
                  <a:pt x="610" y="928"/>
                  <a:pt x="610" y="928"/>
                  <a:pt x="610" y="928"/>
                </a:cubicBezTo>
                <a:cubicBezTo>
                  <a:pt x="546" y="880"/>
                  <a:pt x="473" y="852"/>
                  <a:pt x="395" y="844"/>
                </a:cubicBezTo>
                <a:cubicBezTo>
                  <a:pt x="395" y="800"/>
                  <a:pt x="395" y="800"/>
                  <a:pt x="395" y="800"/>
                </a:cubicBezTo>
                <a:cubicBezTo>
                  <a:pt x="496" y="791"/>
                  <a:pt x="594" y="747"/>
                  <a:pt x="671" y="670"/>
                </a:cubicBezTo>
                <a:close/>
                <a:moveTo>
                  <a:pt x="526" y="924"/>
                </a:moveTo>
                <a:cubicBezTo>
                  <a:pt x="182" y="924"/>
                  <a:pt x="182" y="924"/>
                  <a:pt x="182" y="924"/>
                </a:cubicBezTo>
                <a:cubicBezTo>
                  <a:pt x="235" y="897"/>
                  <a:pt x="293" y="883"/>
                  <a:pt x="354" y="883"/>
                </a:cubicBezTo>
                <a:cubicBezTo>
                  <a:pt x="415" y="883"/>
                  <a:pt x="473" y="897"/>
                  <a:pt x="526" y="924"/>
                </a:cubicBezTo>
                <a:close/>
                <a:moveTo>
                  <a:pt x="354" y="700"/>
                </a:moveTo>
                <a:cubicBezTo>
                  <a:pt x="545" y="700"/>
                  <a:pt x="700" y="544"/>
                  <a:pt x="700" y="353"/>
                </a:cubicBezTo>
                <a:cubicBezTo>
                  <a:pt x="700" y="162"/>
                  <a:pt x="545" y="7"/>
                  <a:pt x="354" y="7"/>
                </a:cubicBezTo>
                <a:cubicBezTo>
                  <a:pt x="163" y="7"/>
                  <a:pt x="8" y="162"/>
                  <a:pt x="8" y="353"/>
                </a:cubicBezTo>
                <a:cubicBezTo>
                  <a:pt x="8" y="544"/>
                  <a:pt x="163" y="700"/>
                  <a:pt x="354" y="700"/>
                </a:cubicBezTo>
                <a:close/>
                <a:moveTo>
                  <a:pt x="354" y="48"/>
                </a:moveTo>
                <a:cubicBezTo>
                  <a:pt x="523" y="48"/>
                  <a:pt x="660" y="185"/>
                  <a:pt x="660" y="353"/>
                </a:cubicBezTo>
                <a:cubicBezTo>
                  <a:pt x="660" y="522"/>
                  <a:pt x="523" y="659"/>
                  <a:pt x="354" y="659"/>
                </a:cubicBezTo>
                <a:cubicBezTo>
                  <a:pt x="185" y="659"/>
                  <a:pt x="48" y="522"/>
                  <a:pt x="48" y="353"/>
                </a:cubicBezTo>
                <a:cubicBezTo>
                  <a:pt x="48" y="185"/>
                  <a:pt x="185" y="48"/>
                  <a:pt x="354" y="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0" name="Freeform 151"/>
          <p:cNvSpPr>
            <a:spLocks noEditPoints="1"/>
          </p:cNvSpPr>
          <p:nvPr/>
        </p:nvSpPr>
        <p:spPr bwMode="auto">
          <a:xfrm>
            <a:off x="6928300" y="4064001"/>
            <a:ext cx="462253" cy="687900"/>
          </a:xfrm>
          <a:custGeom>
            <a:avLst/>
            <a:gdLst>
              <a:gd name="T0" fmla="*/ 400 w 800"/>
              <a:gd name="T1" fmla="*/ 225 h 1193"/>
              <a:gd name="T2" fmla="*/ 225 w 800"/>
              <a:gd name="T3" fmla="*/ 400 h 1193"/>
              <a:gd name="T4" fmla="*/ 400 w 800"/>
              <a:gd name="T5" fmla="*/ 575 h 1193"/>
              <a:gd name="T6" fmla="*/ 575 w 800"/>
              <a:gd name="T7" fmla="*/ 400 h 1193"/>
              <a:gd name="T8" fmla="*/ 400 w 800"/>
              <a:gd name="T9" fmla="*/ 225 h 1193"/>
              <a:gd name="T10" fmla="*/ 400 w 800"/>
              <a:gd name="T11" fmla="*/ 525 h 1193"/>
              <a:gd name="T12" fmla="*/ 275 w 800"/>
              <a:gd name="T13" fmla="*/ 400 h 1193"/>
              <a:gd name="T14" fmla="*/ 400 w 800"/>
              <a:gd name="T15" fmla="*/ 275 h 1193"/>
              <a:gd name="T16" fmla="*/ 525 w 800"/>
              <a:gd name="T17" fmla="*/ 400 h 1193"/>
              <a:gd name="T18" fmla="*/ 400 w 800"/>
              <a:gd name="T19" fmla="*/ 525 h 1193"/>
              <a:gd name="T20" fmla="*/ 400 w 800"/>
              <a:gd name="T21" fmla="*/ 0 h 1193"/>
              <a:gd name="T22" fmla="*/ 0 w 800"/>
              <a:gd name="T23" fmla="*/ 400 h 1193"/>
              <a:gd name="T24" fmla="*/ 379 w 800"/>
              <a:gd name="T25" fmla="*/ 1164 h 1193"/>
              <a:gd name="T26" fmla="*/ 400 w 800"/>
              <a:gd name="T27" fmla="*/ 1193 h 1193"/>
              <a:gd name="T28" fmla="*/ 420 w 800"/>
              <a:gd name="T29" fmla="*/ 1164 h 1193"/>
              <a:gd name="T30" fmla="*/ 800 w 800"/>
              <a:gd name="T31" fmla="*/ 400 h 1193"/>
              <a:gd name="T32" fmla="*/ 400 w 800"/>
              <a:gd name="T33" fmla="*/ 0 h 1193"/>
              <a:gd name="T34" fmla="*/ 400 w 800"/>
              <a:gd name="T35" fmla="*/ 1105 h 1193"/>
              <a:gd name="T36" fmla="*/ 50 w 800"/>
              <a:gd name="T37" fmla="*/ 400 h 1193"/>
              <a:gd name="T38" fmla="*/ 400 w 800"/>
              <a:gd name="T39" fmla="*/ 50 h 1193"/>
              <a:gd name="T40" fmla="*/ 750 w 800"/>
              <a:gd name="T41" fmla="*/ 400 h 1193"/>
              <a:gd name="T42" fmla="*/ 400 w 800"/>
              <a:gd name="T43" fmla="*/ 1105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00" h="1193">
                <a:moveTo>
                  <a:pt x="400" y="225"/>
                </a:moveTo>
                <a:cubicBezTo>
                  <a:pt x="303" y="225"/>
                  <a:pt x="225" y="303"/>
                  <a:pt x="225" y="400"/>
                </a:cubicBezTo>
                <a:cubicBezTo>
                  <a:pt x="225" y="496"/>
                  <a:pt x="303" y="575"/>
                  <a:pt x="400" y="575"/>
                </a:cubicBezTo>
                <a:cubicBezTo>
                  <a:pt x="496" y="575"/>
                  <a:pt x="575" y="496"/>
                  <a:pt x="575" y="400"/>
                </a:cubicBezTo>
                <a:cubicBezTo>
                  <a:pt x="575" y="303"/>
                  <a:pt x="496" y="225"/>
                  <a:pt x="400" y="225"/>
                </a:cubicBezTo>
                <a:close/>
                <a:moveTo>
                  <a:pt x="400" y="525"/>
                </a:moveTo>
                <a:cubicBezTo>
                  <a:pt x="331" y="525"/>
                  <a:pt x="275" y="468"/>
                  <a:pt x="275" y="400"/>
                </a:cubicBezTo>
                <a:cubicBezTo>
                  <a:pt x="275" y="331"/>
                  <a:pt x="331" y="275"/>
                  <a:pt x="400" y="275"/>
                </a:cubicBezTo>
                <a:cubicBezTo>
                  <a:pt x="469" y="275"/>
                  <a:pt x="525" y="331"/>
                  <a:pt x="525" y="400"/>
                </a:cubicBezTo>
                <a:cubicBezTo>
                  <a:pt x="525" y="468"/>
                  <a:pt x="469" y="525"/>
                  <a:pt x="400" y="525"/>
                </a:cubicBezTo>
                <a:close/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12"/>
                  <a:pt x="364" y="1141"/>
                  <a:pt x="379" y="1164"/>
                </a:cubicBezTo>
                <a:cubicBezTo>
                  <a:pt x="400" y="1193"/>
                  <a:pt x="400" y="1193"/>
                  <a:pt x="400" y="1193"/>
                </a:cubicBezTo>
                <a:cubicBezTo>
                  <a:pt x="420" y="1164"/>
                  <a:pt x="420" y="1164"/>
                  <a:pt x="420" y="1164"/>
                </a:cubicBezTo>
                <a:cubicBezTo>
                  <a:pt x="436" y="1141"/>
                  <a:pt x="800" y="612"/>
                  <a:pt x="800" y="400"/>
                </a:cubicBezTo>
                <a:cubicBezTo>
                  <a:pt x="800" y="179"/>
                  <a:pt x="620" y="0"/>
                  <a:pt x="400" y="0"/>
                </a:cubicBezTo>
                <a:close/>
                <a:moveTo>
                  <a:pt x="400" y="1105"/>
                </a:moveTo>
                <a:cubicBezTo>
                  <a:pt x="322" y="988"/>
                  <a:pt x="50" y="569"/>
                  <a:pt x="50" y="400"/>
                </a:cubicBezTo>
                <a:cubicBezTo>
                  <a:pt x="50" y="207"/>
                  <a:pt x="207" y="50"/>
                  <a:pt x="400" y="50"/>
                </a:cubicBezTo>
                <a:cubicBezTo>
                  <a:pt x="593" y="50"/>
                  <a:pt x="750" y="207"/>
                  <a:pt x="750" y="400"/>
                </a:cubicBezTo>
                <a:cubicBezTo>
                  <a:pt x="750" y="569"/>
                  <a:pt x="478" y="988"/>
                  <a:pt x="400" y="11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1139012" y="994747"/>
            <a:ext cx="5359313" cy="3471740"/>
            <a:chOff x="-327900" y="2144543"/>
            <a:chExt cx="5359313" cy="3471740"/>
          </a:xfrm>
        </p:grpSpPr>
        <p:sp>
          <p:nvSpPr>
            <p:cNvPr id="33" name="Rectangle 32"/>
            <p:cNvSpPr/>
            <p:nvPr/>
          </p:nvSpPr>
          <p:spPr>
            <a:xfrm>
              <a:off x="-327900" y="4005350"/>
              <a:ext cx="1828800" cy="1610933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00" scaled="0"/>
              <a:tileRect/>
            </a:gra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600" dirty="0"/>
                <a:t>Input</a:t>
              </a:r>
            </a:p>
            <a:p>
              <a:endParaRPr lang="en-US" sz="1600" dirty="0"/>
            </a:p>
            <a:p>
              <a:r>
                <a:rPr lang="en-US" sz="1600" dirty="0"/>
                <a:t>Housing  </a:t>
              </a:r>
              <a:r>
                <a:rPr lang="en-US" sz="1600" dirty="0" smtClean="0"/>
                <a:t>Prices</a:t>
              </a:r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02613" y="2144543"/>
              <a:ext cx="1828800" cy="1828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13973"/>
            <a:ext cx="10363200" cy="817561"/>
          </a:xfrm>
        </p:spPr>
        <p:txBody>
          <a:bodyPr/>
          <a:lstStyle/>
          <a:p>
            <a:r>
              <a:rPr lang="en-US" dirty="0"/>
              <a:t>P DIAGRAM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158765" y="3032956"/>
            <a:ext cx="3286590" cy="1256131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5"/>
              </a:gs>
            </a:gsLst>
            <a:lin ang="5400000" scaled="0"/>
            <a:tileRect/>
          </a:gra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dirty="0"/>
              <a:t>            </a:t>
            </a:r>
            <a:r>
              <a:rPr lang="en-US" sz="1600" dirty="0" smtClean="0"/>
              <a:t>Process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 Root Cause Analysis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290687" y="4534554"/>
            <a:ext cx="5643699" cy="1976486"/>
            <a:chOff x="-288877" y="-100253"/>
            <a:chExt cx="5643699" cy="1976486"/>
          </a:xfrm>
        </p:grpSpPr>
        <p:sp>
          <p:nvSpPr>
            <p:cNvPr id="39" name="Rectangle 38"/>
            <p:cNvSpPr/>
            <p:nvPr/>
          </p:nvSpPr>
          <p:spPr>
            <a:xfrm>
              <a:off x="-288877" y="306361"/>
              <a:ext cx="3022745" cy="1569872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00" scaled="0"/>
              <a:tileRect/>
            </a:gra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600" dirty="0"/>
                <a:t> Noise Factors</a:t>
              </a:r>
            </a:p>
            <a:p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Natural Disasters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Competitiveness of  neighboring cities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Crime rate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26022" y="-100253"/>
              <a:ext cx="1828800" cy="1828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 err="1">
                  <a:solidFill>
                    <a:srgbClr val="FFFFFF"/>
                  </a:solidFill>
                </a:rPr>
                <a:t>xxxxx</a:t>
              </a:r>
              <a:endParaRPr lang="en-US" sz="1200" kern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4526260" y="824812"/>
            <a:ext cx="2633166" cy="1652896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5400000" scaled="0"/>
            <a:tileRect/>
          </a:gra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dirty="0"/>
              <a:t>Control Factors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Globalization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Industrialization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696980" y="2688914"/>
            <a:ext cx="1828800" cy="1944216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5"/>
              </a:gs>
            </a:gsLst>
            <a:lin ang="5400000" scaled="0"/>
            <a:tileRect/>
          </a:gra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b="1" dirty="0"/>
              <a:t>Output</a:t>
            </a:r>
          </a:p>
          <a:p>
            <a:endParaRPr lang="en-US" sz="1600" dirty="0"/>
          </a:p>
          <a:p>
            <a:r>
              <a:rPr lang="en-US" sz="1600" dirty="0"/>
              <a:t>Identified Major</a:t>
            </a:r>
          </a:p>
          <a:p>
            <a:r>
              <a:rPr lang="en-US" sz="1600" dirty="0" smtClean="0"/>
              <a:t>Factors affecting price variation.</a:t>
            </a:r>
            <a:endParaRPr lang="en-US" sz="1600" dirty="0"/>
          </a:p>
        </p:txBody>
      </p:sp>
      <p:cxnSp>
        <p:nvCxnSpPr>
          <p:cNvPr id="5" name="Straight Arrow Connector 4"/>
          <p:cNvCxnSpPr>
            <a:stCxn id="33" idx="3"/>
            <a:endCxn id="36" idx="1"/>
          </p:cNvCxnSpPr>
          <p:nvPr/>
        </p:nvCxnSpPr>
        <p:spPr>
          <a:xfrm>
            <a:off x="2967812" y="3661021"/>
            <a:ext cx="1190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721681" y="2403043"/>
            <a:ext cx="4908" cy="62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6" idx="2"/>
            <a:endCxn id="39" idx="0"/>
          </p:cNvCxnSpPr>
          <p:nvPr/>
        </p:nvCxnSpPr>
        <p:spPr>
          <a:xfrm>
            <a:off x="5802060" y="4289087"/>
            <a:ext cx="0" cy="65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3"/>
            <a:endCxn id="44" idx="1"/>
          </p:cNvCxnSpPr>
          <p:nvPr/>
        </p:nvCxnSpPr>
        <p:spPr>
          <a:xfrm>
            <a:off x="7445355" y="3661022"/>
            <a:ext cx="125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3602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00200"/>
            <a:ext cx="54864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207568" y="440668"/>
            <a:ext cx="7236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</a:t>
            </a:r>
          </a:p>
        </p:txBody>
      </p:sp>
    </p:spTree>
    <p:extLst>
      <p:ext uri="{BB962C8B-B14F-4D97-AF65-F5344CB8AC3E}">
        <p14:creationId xmlns:p14="http://schemas.microsoft.com/office/powerpoint/2010/main" xmlns="" val="102039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00150"/>
            <a:ext cx="5943600" cy="445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87571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00150"/>
            <a:ext cx="5943600" cy="445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44552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00150"/>
            <a:ext cx="5943600" cy="445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38217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for Housing Prices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Analysis of Variance</a:t>
            </a:r>
          </a:p>
          <a:p>
            <a:pPr marL="0" indent="0">
              <a:buNone/>
            </a:pPr>
            <a:r>
              <a:rPr lang="en-US" dirty="0"/>
              <a:t>Source  DF       </a:t>
            </a:r>
            <a:r>
              <a:rPr lang="en-US" dirty="0" err="1"/>
              <a:t>Adj</a:t>
            </a:r>
            <a:r>
              <a:rPr lang="en-US" dirty="0"/>
              <a:t> SS       </a:t>
            </a:r>
            <a:r>
              <a:rPr lang="en-US" dirty="0" err="1"/>
              <a:t>Adj</a:t>
            </a:r>
            <a:r>
              <a:rPr lang="en-US" dirty="0"/>
              <a:t> MS  F-Value  P-Value</a:t>
            </a:r>
          </a:p>
          <a:p>
            <a:pPr marL="0" indent="0">
              <a:buNone/>
            </a:pPr>
            <a:r>
              <a:rPr lang="en-US" dirty="0"/>
              <a:t>Factor   2  2.22009E+11  1.11005E+11    52.92    0.000</a:t>
            </a:r>
          </a:p>
          <a:p>
            <a:pPr marL="0" indent="0">
              <a:buNone/>
            </a:pPr>
            <a:r>
              <a:rPr lang="en-US" dirty="0"/>
              <a:t>Error   24  50339336296   2097472346</a:t>
            </a:r>
          </a:p>
          <a:p>
            <a:pPr marL="0" indent="0">
              <a:buNone/>
            </a:pPr>
            <a:r>
              <a:rPr lang="en-US" dirty="0"/>
              <a:t>Total   26  2.72349E+11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Model Summary</a:t>
            </a:r>
          </a:p>
          <a:p>
            <a:pPr marL="0" indent="0">
              <a:buNone/>
            </a:pPr>
            <a:r>
              <a:rPr lang="en-US" dirty="0"/>
              <a:t>S    R-</a:t>
            </a:r>
            <a:r>
              <a:rPr lang="en-US" dirty="0" err="1"/>
              <a:t>sq</a:t>
            </a:r>
            <a:r>
              <a:rPr lang="en-US" dirty="0"/>
              <a:t>  R-</a:t>
            </a:r>
            <a:r>
              <a:rPr lang="en-US" dirty="0" err="1"/>
              <a:t>sq</a:t>
            </a:r>
            <a:r>
              <a:rPr lang="en-US" dirty="0"/>
              <a:t>(</a:t>
            </a:r>
            <a:r>
              <a:rPr lang="en-US" dirty="0" err="1"/>
              <a:t>adj</a:t>
            </a:r>
            <a:r>
              <a:rPr lang="en-US" dirty="0"/>
              <a:t>)  R-</a:t>
            </a:r>
            <a:r>
              <a:rPr lang="en-US" dirty="0" err="1"/>
              <a:t>sq</a:t>
            </a:r>
            <a:r>
              <a:rPr lang="en-US" dirty="0"/>
              <a:t>(</a:t>
            </a:r>
            <a:r>
              <a:rPr lang="en-US" dirty="0" err="1"/>
              <a:t>pred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45798.2  81.52%     79.98%      76.61%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51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bon - 16x9">
  <a:themeElements>
    <a:clrScheme name="i9_Storm Dark">
      <a:dk1>
        <a:srgbClr val="FFFFFF"/>
      </a:dk1>
      <a:lt1>
        <a:srgbClr val="2B2B2D"/>
      </a:lt1>
      <a:dk2>
        <a:srgbClr val="387390"/>
      </a:dk2>
      <a:lt2>
        <a:srgbClr val="46768C"/>
      </a:lt2>
      <a:accent1>
        <a:srgbClr val="97AEA0"/>
      </a:accent1>
      <a:accent2>
        <a:srgbClr val="7D9892"/>
      </a:accent2>
      <a:accent3>
        <a:srgbClr val="688687"/>
      </a:accent3>
      <a:accent4>
        <a:srgbClr val="5C818A"/>
      </a:accent4>
      <a:accent5>
        <a:srgbClr val="567C8A"/>
      </a:accent5>
      <a:accent6>
        <a:srgbClr val="4E798C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i9_Storm">
      <a:dk1>
        <a:srgbClr val="57565A"/>
      </a:dk1>
      <a:lt1>
        <a:sysClr val="window" lastClr="FFFFFF"/>
      </a:lt1>
      <a:dk2>
        <a:srgbClr val="193441"/>
      </a:dk2>
      <a:lt2>
        <a:srgbClr val="2C4A58"/>
      </a:lt2>
      <a:accent1>
        <a:srgbClr val="97AEA0"/>
      </a:accent1>
      <a:accent2>
        <a:srgbClr val="7D9892"/>
      </a:accent2>
      <a:accent3>
        <a:srgbClr val="688687"/>
      </a:accent3>
      <a:accent4>
        <a:srgbClr val="53737B"/>
      </a:accent4>
      <a:accent5>
        <a:srgbClr val="496A75"/>
      </a:accent5>
      <a:accent6>
        <a:srgbClr val="3E606F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152008</TotalTime>
  <Words>295</Words>
  <Application>Microsoft Office PowerPoint</Application>
  <PresentationFormat>Custom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Carbon - 16x9</vt:lpstr>
      <vt:lpstr>2_Office Theme</vt:lpstr>
      <vt:lpstr>Slide 1</vt:lpstr>
      <vt:lpstr>BRIEF OVERVIEW</vt:lpstr>
      <vt:lpstr> HOW WE DID IT</vt:lpstr>
      <vt:lpstr>P DIAGRAM</vt:lpstr>
      <vt:lpstr>Slide 5</vt:lpstr>
      <vt:lpstr>Slide 6</vt:lpstr>
      <vt:lpstr>Slide 7</vt:lpstr>
      <vt:lpstr>Slide 8</vt:lpstr>
      <vt:lpstr>ANOVA for Housing Prices</vt:lpstr>
      <vt:lpstr>FACTORS DISCOVERED</vt:lpstr>
      <vt:lpstr>RETROSPECTIVE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Exec (youexec.com) Pitch Deck</dc:title>
  <dc:creator>You Exec (youexec.com)</dc:creator>
  <cp:lastModifiedBy>h p</cp:lastModifiedBy>
  <cp:revision>1514</cp:revision>
  <dcterms:created xsi:type="dcterms:W3CDTF">2014-10-08T23:03:32Z</dcterms:created>
  <dcterms:modified xsi:type="dcterms:W3CDTF">2017-04-17T20:56:35Z</dcterms:modified>
</cp:coreProperties>
</file>