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61" r:id="rId13"/>
    <p:sldId id="262" r:id="rId14"/>
    <p:sldId id="263" r:id="rId15"/>
    <p:sldId id="294" r:id="rId16"/>
    <p:sldId id="268" r:id="rId17"/>
    <p:sldId id="296" r:id="rId18"/>
    <p:sldId id="297" r:id="rId19"/>
    <p:sldId id="298" r:id="rId20"/>
    <p:sldId id="271" r:id="rId21"/>
    <p:sldId id="28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C1B76F-8A41-47F3-9235-49CD62621931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C0E39-9EC3-4842-BD67-05BA9CAC0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94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A34569-382F-4D17-863D-ABA46C2EC31D}" type="slidenum">
              <a:rPr lang="en-US"/>
              <a:pPr/>
              <a:t>1</a:t>
            </a:fld>
            <a:endParaRPr lang="en-US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61F9D9-4CE7-41F7-993A-AA7D784FB8E7}" type="slidenum">
              <a:rPr lang="en-US"/>
              <a:pPr/>
              <a:t>17</a:t>
            </a:fld>
            <a:endParaRPr lang="en-US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D13B67-D4F3-486B-87C6-50EEDF64298E}" type="slidenum">
              <a:rPr lang="en-US"/>
              <a:pPr/>
              <a:t>20</a:t>
            </a:fld>
            <a:endParaRPr lang="en-US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3261C7-8D2F-4E96-990C-65C31C845476}" type="slidenum">
              <a:rPr lang="en-US"/>
              <a:pPr/>
              <a:t>2</a:t>
            </a:fld>
            <a:endParaRPr lang="en-US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18CD09-07B8-40FB-8B6E-448F4EB08BEE}" type="slidenum">
              <a:rPr lang="en-US"/>
              <a:pPr/>
              <a:t>3</a:t>
            </a:fld>
            <a:endParaRPr lang="en-US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4F9C7C-D04E-410D-BF08-D7862D893D41}" type="slidenum">
              <a:rPr lang="en-US"/>
              <a:pPr/>
              <a:t>4</a:t>
            </a:fld>
            <a:endParaRPr lang="en-US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F18D35-85D5-41FB-879A-A8C4246D3A27}" type="slidenum">
              <a:rPr lang="en-US"/>
              <a:pPr/>
              <a:t>11</a:t>
            </a:fld>
            <a:endParaRPr lang="en-US"/>
          </a:p>
        </p:txBody>
      </p:sp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34F5CE-12DB-4A77-AC75-F56F82007D60}" type="slidenum">
              <a:rPr lang="en-US"/>
              <a:pPr/>
              <a:t>12</a:t>
            </a:fld>
            <a:endParaRPr lang="en-US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60072F-5D5E-4FF3-A641-A2DF11B37C85}" type="slidenum">
              <a:rPr lang="en-US"/>
              <a:pPr/>
              <a:t>13</a:t>
            </a:fld>
            <a:endParaRPr lang="en-US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E102C3-3FF2-4FD7-8A98-3A8431357B57}" type="slidenum">
              <a:rPr lang="en-US"/>
              <a:pPr/>
              <a:t>14</a:t>
            </a:fld>
            <a:endParaRPr lang="en-US"/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81700E-0E9A-4DDD-9E3D-95217C29F1C2}" type="slidenum">
              <a:rPr lang="en-US"/>
              <a:pPr/>
              <a:t>16</a:t>
            </a:fld>
            <a:endParaRPr lang="en-US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696200" cy="5715000"/>
          </a:xfrm>
        </p:spPr>
        <p:txBody>
          <a:bodyPr/>
          <a:lstStyle/>
          <a:p>
            <a:r>
              <a:rPr lang="en-US" dirty="0"/>
              <a:t>Lecture 10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File-System Interface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/>
              <a:t>Manya Gidwani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/>
              <a:t>File Name &amp; File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There are rule for naming the file, which vary from system to system.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Some system distinguish between uppercase &amp; Lowercase.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The length of the file name is as long as 255 character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The file name has two parts:</a:t>
            </a:r>
          </a:p>
          <a:p>
            <a:pPr lvl="1"/>
            <a:r>
              <a:rPr lang="en-US" dirty="0"/>
              <a:t>Name of the file</a:t>
            </a:r>
          </a:p>
          <a:p>
            <a:pPr lvl="1"/>
            <a:r>
              <a:rPr lang="en-US" dirty="0"/>
              <a:t>extension</a:t>
            </a:r>
          </a:p>
        </p:txBody>
      </p:sp>
    </p:spTree>
    <p:extLst>
      <p:ext uri="{BB962C8B-B14F-4D97-AF65-F5344CB8AC3E}">
        <p14:creationId xmlns:p14="http://schemas.microsoft.com/office/powerpoint/2010/main" val="2663111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868363" y="277813"/>
            <a:ext cx="7818437" cy="576262"/>
          </a:xfrm>
        </p:spPr>
        <p:txBody>
          <a:bodyPr>
            <a:normAutofit fontScale="90000"/>
          </a:bodyPr>
          <a:lstStyle/>
          <a:p>
            <a:r>
              <a:rPr lang="en-US" dirty="0"/>
              <a:t>File Name &amp; File Type</a:t>
            </a:r>
          </a:p>
        </p:txBody>
      </p:sp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3" cstate="print"/>
          <a:srcRect l="15715" t="1186" r="15715" b="1186"/>
          <a:stretch>
            <a:fillRect/>
          </a:stretch>
        </p:blipFill>
        <p:spPr bwMode="auto">
          <a:xfrm>
            <a:off x="1981200" y="928200"/>
            <a:ext cx="5410200" cy="5777400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88892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File Attributes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915400" cy="5867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b="1" dirty="0">
                <a:solidFill>
                  <a:srgbClr val="C00000"/>
                </a:solidFill>
              </a:rPr>
              <a:t>Name</a:t>
            </a:r>
            <a:r>
              <a:rPr lang="en-US" sz="2800" dirty="0"/>
              <a:t> – only information kept in human- readable form</a:t>
            </a:r>
          </a:p>
          <a:p>
            <a:pPr>
              <a:buNone/>
            </a:pPr>
            <a:r>
              <a:rPr lang="en-US" sz="2800" b="1" dirty="0">
                <a:solidFill>
                  <a:srgbClr val="C00000"/>
                </a:solidFill>
              </a:rPr>
              <a:t>Identifier</a:t>
            </a:r>
            <a:r>
              <a:rPr lang="en-US" sz="2800" dirty="0"/>
              <a:t> – unique tag (number) identifies file within file system</a:t>
            </a:r>
          </a:p>
          <a:p>
            <a:pPr>
              <a:buNone/>
            </a:pPr>
            <a:r>
              <a:rPr lang="en-US" sz="2800" b="1" dirty="0">
                <a:solidFill>
                  <a:srgbClr val="C00000"/>
                </a:solidFill>
              </a:rPr>
              <a:t>Type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– needed for systems that support different types</a:t>
            </a:r>
          </a:p>
          <a:p>
            <a:pPr>
              <a:buNone/>
            </a:pPr>
            <a:r>
              <a:rPr lang="en-US" sz="2800" b="1" dirty="0">
                <a:solidFill>
                  <a:srgbClr val="C00000"/>
                </a:solidFill>
              </a:rPr>
              <a:t>Location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– pointer to file location on device</a:t>
            </a:r>
          </a:p>
          <a:p>
            <a:pPr>
              <a:buNone/>
            </a:pPr>
            <a:r>
              <a:rPr lang="en-US" sz="2800" b="1" dirty="0">
                <a:solidFill>
                  <a:srgbClr val="C00000"/>
                </a:solidFill>
              </a:rPr>
              <a:t>Size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– current file size</a:t>
            </a:r>
          </a:p>
          <a:p>
            <a:pPr>
              <a:buNone/>
            </a:pPr>
            <a:r>
              <a:rPr lang="en-US" sz="2800" b="1" dirty="0">
                <a:solidFill>
                  <a:srgbClr val="C00000"/>
                </a:solidFill>
              </a:rPr>
              <a:t>Protection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– controls who can do reading, writing, executing</a:t>
            </a:r>
          </a:p>
          <a:p>
            <a:pPr>
              <a:buNone/>
            </a:pPr>
            <a:r>
              <a:rPr lang="en-US" sz="2800" b="1" dirty="0">
                <a:solidFill>
                  <a:srgbClr val="C00000"/>
                </a:solidFill>
              </a:rPr>
              <a:t>Time, date, and user identification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– data for protection, security, and usage monitoring</a:t>
            </a:r>
          </a:p>
          <a:p>
            <a:pPr>
              <a:buNone/>
            </a:pPr>
            <a:r>
              <a:rPr lang="en-US" sz="2800" dirty="0"/>
              <a:t>Information about files are kept in the directory structure,</a:t>
            </a:r>
          </a:p>
          <a:p>
            <a:pPr>
              <a:buNone/>
            </a:pPr>
            <a:r>
              <a:rPr lang="en-US" sz="2800" dirty="0"/>
              <a:t>which is maintained on the disk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Operations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33488"/>
            <a:ext cx="8382000" cy="5243512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File is an </a:t>
            </a:r>
            <a:r>
              <a:rPr lang="en-US" b="1" dirty="0">
                <a:solidFill>
                  <a:srgbClr val="C00000"/>
                </a:solidFill>
              </a:rPr>
              <a:t>abstract data type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Create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Write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Read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Reposition within file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Delete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Truncate</a:t>
            </a:r>
          </a:p>
          <a:p>
            <a:pPr>
              <a:buFont typeface="Wingdings" pitchFamily="2" charset="2"/>
              <a:buChar char="Ø"/>
            </a:pPr>
            <a:r>
              <a:rPr lang="en-US" b="1" dirty="0">
                <a:solidFill>
                  <a:srgbClr val="C00000"/>
                </a:solidFill>
              </a:rPr>
              <a:t>Open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– search the directory structure on disk for entry , and move the content of entry to memory</a:t>
            </a:r>
          </a:p>
          <a:p>
            <a:pPr>
              <a:buFont typeface="Wingdings" pitchFamily="2" charset="2"/>
              <a:buChar char="Ø"/>
            </a:pPr>
            <a:r>
              <a:rPr lang="en-US" b="1" i="1" dirty="0">
                <a:solidFill>
                  <a:srgbClr val="C00000"/>
                </a:solidFill>
              </a:rPr>
              <a:t>Close </a:t>
            </a:r>
            <a:r>
              <a:rPr lang="en-US" dirty="0"/>
              <a:t>– move the content of entry in memory to directory structure on disk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Open Files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806450" y="1233488"/>
            <a:ext cx="7727950" cy="56245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Several pieces of data are needed to manage </a:t>
            </a:r>
            <a:r>
              <a:rPr lang="en-US" b="1" dirty="0">
                <a:solidFill>
                  <a:srgbClr val="C00000"/>
                </a:solidFill>
              </a:rPr>
              <a:t>open files: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File pointer</a:t>
            </a:r>
            <a:r>
              <a:rPr lang="en-US" dirty="0"/>
              <a:t>:  pointer to last read/write location, per process that has the file open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File-open count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dirty="0"/>
              <a:t>counter of number of times a file is open – to allow removal of data from open-file table when last processes closes it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Disk location of the file</a:t>
            </a:r>
            <a:r>
              <a:rPr lang="en-US" dirty="0"/>
              <a:t>: cache of data access information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Access rights</a:t>
            </a:r>
            <a:r>
              <a:rPr lang="en-US" dirty="0">
                <a:solidFill>
                  <a:srgbClr val="C00000"/>
                </a:solidFill>
              </a:rPr>
              <a:t>: </a:t>
            </a:r>
            <a:r>
              <a:rPr lang="en-US" dirty="0"/>
              <a:t>per-process access mode information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Implementation of File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Open File Table: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keep the record of opened files on process basis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no need to search in the directory every time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Stores the attributes of opened file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The count increment for open() call and decrement for close() call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count=0 , file is no longer in use.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System-wide Open File Table: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Maintain the status of the file on system basis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Process independent information about the file is maintained like location of the file, file size </a:t>
            </a:r>
            <a:r>
              <a:rPr lang="en-US" dirty="0" err="1"/>
              <a:t>etc</a:t>
            </a:r>
            <a:r>
              <a:rPr lang="en-US" dirty="0"/>
              <a:t>,.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Address of the File on Disk: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Where it resides in the disk, needed every time the file is opened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To avoid reading the address from the disk again &amp; again.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Its address is kept in the memory.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001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Access Methods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685801" y="990600"/>
            <a:ext cx="7848600" cy="5562600"/>
          </a:xfrm>
        </p:spPr>
        <p:txBody>
          <a:bodyPr>
            <a:noAutofit/>
          </a:bodyPr>
          <a:lstStyle/>
          <a:p>
            <a:pPr marL="457200" indent="-457200">
              <a:lnSpc>
                <a:spcPct val="90000"/>
              </a:lnSpc>
              <a:buFont typeface="+mj-lt"/>
              <a:buAutoNum type="arabicPeriod"/>
              <a:tabLst>
                <a:tab pos="3203575" algn="l"/>
                <a:tab pos="4056063" algn="l"/>
              </a:tabLst>
            </a:pPr>
            <a:r>
              <a:rPr lang="en-US" b="1" dirty="0"/>
              <a:t>Sequential Access</a:t>
            </a:r>
          </a:p>
          <a:p>
            <a:pPr marL="857250" lvl="1" indent="-457200">
              <a:lnSpc>
                <a:spcPct val="90000"/>
              </a:lnSpc>
              <a:buFont typeface="Wingdings" pitchFamily="2" charset="2"/>
              <a:buChar char="Ø"/>
              <a:tabLst>
                <a:tab pos="3203575" algn="l"/>
                <a:tab pos="4056063" algn="l"/>
              </a:tabLst>
            </a:pPr>
            <a:r>
              <a:rPr lang="en-US" dirty="0"/>
              <a:t>Simplest access method</a:t>
            </a:r>
          </a:p>
          <a:p>
            <a:pPr marL="857250" lvl="1" indent="-457200">
              <a:lnSpc>
                <a:spcPct val="90000"/>
              </a:lnSpc>
              <a:buFont typeface="Wingdings" pitchFamily="2" charset="2"/>
              <a:buChar char="Ø"/>
              <a:tabLst>
                <a:tab pos="3203575" algn="l"/>
                <a:tab pos="4056063" algn="l"/>
              </a:tabLst>
            </a:pPr>
            <a:r>
              <a:rPr lang="en-US" dirty="0"/>
              <a:t>Information in the file is </a:t>
            </a:r>
            <a:r>
              <a:rPr lang="en-US" b="1" dirty="0">
                <a:solidFill>
                  <a:srgbClr val="C00000"/>
                </a:solidFill>
              </a:rPr>
              <a:t>processed in order, </a:t>
            </a:r>
            <a:r>
              <a:rPr lang="en-US" dirty="0"/>
              <a:t>one record after another</a:t>
            </a:r>
          </a:p>
          <a:p>
            <a:pPr marL="857250" lvl="1" indent="-457200">
              <a:lnSpc>
                <a:spcPct val="90000"/>
              </a:lnSpc>
              <a:buFont typeface="Wingdings" pitchFamily="2" charset="2"/>
              <a:buChar char="Ø"/>
              <a:tabLst>
                <a:tab pos="3203575" algn="l"/>
                <a:tab pos="4056063" algn="l"/>
              </a:tabLst>
            </a:pPr>
            <a:r>
              <a:rPr lang="en-US" dirty="0"/>
              <a:t> a read operation reads the next portion of the file &amp; automatically advances the file pointer.</a:t>
            </a:r>
          </a:p>
          <a:p>
            <a:pPr marL="857250" lvl="1" indent="-457200">
              <a:lnSpc>
                <a:spcPct val="90000"/>
              </a:lnSpc>
              <a:buFont typeface="Wingdings" pitchFamily="2" charset="2"/>
              <a:buChar char="Ø"/>
              <a:tabLst>
                <a:tab pos="3203575" algn="l"/>
                <a:tab pos="4056063" algn="l"/>
              </a:tabLst>
            </a:pPr>
            <a:r>
              <a:rPr lang="en-US" dirty="0"/>
              <a:t>A write appends to the end of the file &amp; advances to the end of the newly written material</a:t>
            </a:r>
          </a:p>
          <a:p>
            <a:pPr marL="857250" lvl="1" indent="-457200">
              <a:lnSpc>
                <a:spcPct val="90000"/>
              </a:lnSpc>
              <a:buFont typeface="Wingdings" pitchFamily="2" charset="2"/>
              <a:buChar char="Ø"/>
              <a:tabLst>
                <a:tab pos="3203575" algn="l"/>
                <a:tab pos="4056063" algn="l"/>
              </a:tabLst>
            </a:pPr>
            <a:r>
              <a:rPr lang="en-US" dirty="0"/>
              <a:t>Based on the </a:t>
            </a:r>
            <a:r>
              <a:rPr lang="en-US" b="1" dirty="0">
                <a:solidFill>
                  <a:srgbClr val="C00000"/>
                </a:solidFill>
              </a:rPr>
              <a:t>Tape model </a:t>
            </a:r>
            <a:r>
              <a:rPr lang="en-US" dirty="0"/>
              <a:t>of a file.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Sequential-access File</a:t>
            </a:r>
          </a:p>
        </p:txBody>
      </p:sp>
      <p:pic>
        <p:nvPicPr>
          <p:cNvPr id="6042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962150"/>
            <a:ext cx="7685623" cy="2457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86065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Direct Access Or Relative access</a:t>
            </a:r>
          </a:p>
          <a:p>
            <a:pPr marL="914400" lvl="1" indent="-514350">
              <a:buFont typeface="Wingdings" pitchFamily="2" charset="2"/>
              <a:buChar char="Ø"/>
            </a:pPr>
            <a:r>
              <a:rPr lang="en-US" dirty="0"/>
              <a:t>A file is made of fixed length logical record</a:t>
            </a:r>
          </a:p>
          <a:p>
            <a:pPr marL="914400" lvl="1" indent="-514350">
              <a:buFont typeface="Wingdings" pitchFamily="2" charset="2"/>
              <a:buChar char="Ø"/>
            </a:pPr>
            <a:r>
              <a:rPr lang="en-US" dirty="0"/>
              <a:t>Based on the disk model of the file</a:t>
            </a:r>
          </a:p>
          <a:p>
            <a:pPr marL="914400" lvl="1" indent="-514350">
              <a:buFont typeface="Wingdings" pitchFamily="2" charset="2"/>
              <a:buChar char="Ø"/>
            </a:pPr>
            <a:r>
              <a:rPr lang="en-US" dirty="0"/>
              <a:t>The file is viewed as a numbered sequence of blocks or records</a:t>
            </a:r>
          </a:p>
          <a:p>
            <a:pPr marL="914400" lvl="1" indent="-514350">
              <a:buFont typeface="Wingdings" pitchFamily="2" charset="2"/>
              <a:buChar char="Ø"/>
            </a:pPr>
            <a:r>
              <a:rPr lang="en-US" dirty="0"/>
              <a:t>Allows random blocks to be read or write.</a:t>
            </a:r>
          </a:p>
          <a:p>
            <a:pPr marL="914400" lvl="1" indent="-514350">
              <a:buFont typeface="Wingdings" pitchFamily="2" charset="2"/>
              <a:buChar char="Ø"/>
            </a:pPr>
            <a:r>
              <a:rPr lang="en-US" dirty="0"/>
              <a:t>There are no restriction to the reading &amp; writing for a direct access file.</a:t>
            </a:r>
          </a:p>
          <a:p>
            <a:pPr marL="914400" lvl="1" indent="-514350"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047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Indexed Access 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The index contains pointers to various blocks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To find the entry in the file, we first search the index, and then use the pointer to access the file directly and to find the desired entry.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The time to search a record is </a:t>
            </a:r>
            <a:r>
              <a:rPr lang="en-US"/>
              <a:t>greatly reduced.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731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757238" y="277813"/>
            <a:ext cx="7929562" cy="576262"/>
          </a:xfrm>
        </p:spPr>
        <p:txBody>
          <a:bodyPr>
            <a:normAutofit fontScale="90000"/>
          </a:bodyPr>
          <a:lstStyle/>
          <a:p>
            <a:r>
              <a:rPr lang="en-US" dirty="0"/>
              <a:t>File-System Interface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806450" y="1233488"/>
            <a:ext cx="6203950" cy="493871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File Concept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Access Methods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Directory Structure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File-System Mounting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File Sharing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Protection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77813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of Index and Relative Files</a:t>
            </a:r>
          </a:p>
        </p:txBody>
      </p:sp>
      <p:pic>
        <p:nvPicPr>
          <p:cNvPr id="6246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1219200"/>
            <a:ext cx="7461518" cy="5029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57400"/>
            <a:ext cx="8686800" cy="2544762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rgbClr val="C00000"/>
                </a:solidFill>
                <a:latin typeface="Algerian" pitchFamily="82" charset="0"/>
              </a:rPr>
              <a:t>Thank 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600" dirty="0"/>
              <a:t>To explain the function of file systems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600" dirty="0"/>
              <a:t>To describe the interfaces to file systems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600" dirty="0"/>
              <a:t>To discuss file-system design tradeoffs, including access methods, file sharing, file locking, and directory structures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600" dirty="0"/>
              <a:t>To explore file-system protection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3855"/>
            <a:ext cx="8229600" cy="1143000"/>
          </a:xfrm>
        </p:spPr>
        <p:txBody>
          <a:bodyPr/>
          <a:lstStyle/>
          <a:p>
            <a:r>
              <a:rPr lang="en-US" dirty="0"/>
              <a:t>File Concept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838200"/>
            <a:ext cx="8686800" cy="57912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/>
              <a:t>Through the use of file a convenient environment is created that allows one to write , read, save &amp; retrieve the program &amp; data </a:t>
            </a:r>
            <a:r>
              <a:rPr lang="en-US" b="1"/>
              <a:t>on any </a:t>
            </a:r>
            <a:r>
              <a:rPr lang="en-US" b="1" dirty="0"/>
              <a:t>type of storage devices.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/>
              <a:t>File concept is independent of data type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/>
              <a:t>User or programmer need no wants to worry about the hardware complexity.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/>
              <a:t>The information stored in files is in bits . Bytes, lines , record.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/>
              <a:t>Normally files are stored in secondary memory.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b="1" dirty="0"/>
              <a:t>The main concept of file are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b="1" dirty="0"/>
              <a:t>File Management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b="1" dirty="0"/>
              <a:t>File Allocation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b="1" dirty="0"/>
              <a:t>File Access Methods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The basic element of data, </a:t>
            </a:r>
            <a:r>
              <a:rPr lang="en-US" b="1" dirty="0">
                <a:solidFill>
                  <a:srgbClr val="C00000"/>
                </a:solidFill>
              </a:rPr>
              <a:t>field</a:t>
            </a:r>
            <a:r>
              <a:rPr lang="en-US" dirty="0"/>
              <a:t>, is a single valued item.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Ex: Name , Date , </a:t>
            </a:r>
            <a:r>
              <a:rPr lang="en-US" dirty="0" err="1"/>
              <a:t>Emp</a:t>
            </a:r>
            <a:r>
              <a:rPr lang="en-US" dirty="0"/>
              <a:t> _ID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It is characterized by its </a:t>
            </a:r>
            <a:r>
              <a:rPr lang="en-US" b="1" dirty="0">
                <a:solidFill>
                  <a:srgbClr val="C00000"/>
                </a:solidFill>
              </a:rPr>
              <a:t>length &amp; data type</a:t>
            </a:r>
            <a:r>
              <a:rPr lang="en-US" dirty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When multiple fields are combined to form </a:t>
            </a:r>
            <a:r>
              <a:rPr lang="en-US" b="1" dirty="0">
                <a:solidFill>
                  <a:srgbClr val="C00000"/>
                </a:solidFill>
              </a:rPr>
              <a:t>Record.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When such similar records are collected , its called as</a:t>
            </a:r>
            <a:r>
              <a:rPr lang="en-US" b="1" dirty="0"/>
              <a:t> </a:t>
            </a:r>
            <a:r>
              <a:rPr lang="en-US" b="1" dirty="0">
                <a:solidFill>
                  <a:srgbClr val="C00000"/>
                </a:solidFill>
              </a:rPr>
              <a:t>File</a:t>
            </a:r>
            <a:endParaRPr lang="en-US" b="1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File is treated as a single entity used by application or programmer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The OS must support a required structure for a certain type of file.</a:t>
            </a:r>
          </a:p>
        </p:txBody>
      </p:sp>
    </p:spTree>
    <p:extLst>
      <p:ext uri="{BB962C8B-B14F-4D97-AF65-F5344CB8AC3E}">
        <p14:creationId xmlns:p14="http://schemas.microsoft.com/office/powerpoint/2010/main" val="2304726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782"/>
            <a:ext cx="8229600" cy="1143000"/>
          </a:xfrm>
        </p:spPr>
        <p:txBody>
          <a:bodyPr/>
          <a:lstStyle/>
          <a:p>
            <a:r>
              <a:rPr lang="en-US" dirty="0"/>
              <a:t>File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686800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Internal Structure &amp; Record Blocking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Since the logical file will be mapped to the secondary storage, it is better to define the internal structure of the file in terms of the units of secondary storage.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The disk is used for secondary storage and hence, </a:t>
            </a:r>
            <a:r>
              <a:rPr lang="en-US" b="1" dirty="0">
                <a:solidFill>
                  <a:srgbClr val="C00000"/>
                </a:solidFill>
              </a:rPr>
              <a:t>block</a:t>
            </a:r>
            <a:r>
              <a:rPr lang="en-US" dirty="0"/>
              <a:t> is a unit taken for storage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The block unit need to be mapped to the logical file structure.</a:t>
            </a:r>
          </a:p>
        </p:txBody>
      </p:sp>
    </p:spTree>
    <p:extLst>
      <p:ext uri="{BB962C8B-B14F-4D97-AF65-F5344CB8AC3E}">
        <p14:creationId xmlns:p14="http://schemas.microsoft.com/office/powerpoint/2010/main" val="2585139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File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4864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Internal Structure &amp; Record Blocking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Consider the logical </a:t>
            </a:r>
            <a:r>
              <a:rPr lang="en-US" b="1" dirty="0">
                <a:solidFill>
                  <a:srgbClr val="C00000"/>
                </a:solidFill>
              </a:rPr>
              <a:t>record size as 1 byte</a:t>
            </a:r>
            <a:r>
              <a:rPr lang="en-US" dirty="0"/>
              <a:t>. 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A group of </a:t>
            </a:r>
            <a:r>
              <a:rPr lang="en-US" b="1" dirty="0">
                <a:solidFill>
                  <a:srgbClr val="C00000"/>
                </a:solidFill>
              </a:rPr>
              <a:t>512 byte </a:t>
            </a:r>
            <a:r>
              <a:rPr lang="en-US" dirty="0"/>
              <a:t>is packed into </a:t>
            </a:r>
            <a:r>
              <a:rPr lang="en-US" b="1" dirty="0">
                <a:solidFill>
                  <a:srgbClr val="C00000"/>
                </a:solidFill>
              </a:rPr>
              <a:t>one block </a:t>
            </a:r>
            <a:r>
              <a:rPr lang="en-US" dirty="0"/>
              <a:t>of disk.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A file may be considered as a sequence of blocks.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All I/O operation is done in terms of blocks this is known as </a:t>
            </a:r>
            <a:r>
              <a:rPr lang="en-US" b="1" dirty="0">
                <a:solidFill>
                  <a:srgbClr val="C00000"/>
                </a:solidFill>
              </a:rPr>
              <a:t>record blocking.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Larger the size of the block, more No. of records are mapped 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Means large No. bytes will be transferred in one I/O operation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098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Fixed Blocking: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Fixed size records are used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There may be a mismatch between the sizes of the record &amp; block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Leaving some unused space in the last block: </a:t>
            </a:r>
            <a:r>
              <a:rPr lang="en-US" b="1" dirty="0">
                <a:solidFill>
                  <a:srgbClr val="C00000"/>
                </a:solidFill>
              </a:rPr>
              <a:t>Internal Fragmentation</a:t>
            </a:r>
          </a:p>
          <a:p>
            <a:pPr>
              <a:buFont typeface="Wingdings" pitchFamily="2" charset="2"/>
              <a:buChar char="Ø"/>
            </a:pP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563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Variable–length Spanned Blocking</a:t>
            </a:r>
          </a:p>
          <a:p>
            <a:pPr lvl="1"/>
            <a:r>
              <a:rPr lang="en-US" dirty="0"/>
              <a:t>Variable length record</a:t>
            </a:r>
          </a:p>
          <a:p>
            <a:pPr lvl="1"/>
            <a:r>
              <a:rPr lang="en-US" dirty="0"/>
              <a:t>Some records may span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Variable–length </a:t>
            </a:r>
            <a:r>
              <a:rPr lang="en-US" b="1" dirty="0" err="1">
                <a:solidFill>
                  <a:srgbClr val="C00000"/>
                </a:solidFill>
              </a:rPr>
              <a:t>Unspanned</a:t>
            </a:r>
            <a:r>
              <a:rPr lang="en-US" b="1" dirty="0">
                <a:solidFill>
                  <a:srgbClr val="C00000"/>
                </a:solidFill>
              </a:rPr>
              <a:t> Blocking</a:t>
            </a:r>
          </a:p>
          <a:p>
            <a:pPr lvl="1"/>
            <a:r>
              <a:rPr lang="en-US" dirty="0"/>
              <a:t>Records of variable size are used spanning is not considered in case of small size blocks.</a:t>
            </a:r>
          </a:p>
          <a:p>
            <a:pPr lvl="1"/>
            <a:r>
              <a:rPr lang="en-US" dirty="0"/>
              <a:t>A small size block is left unused</a:t>
            </a:r>
          </a:p>
          <a:p>
            <a:pPr lvl="1"/>
            <a:r>
              <a:rPr lang="en-US" dirty="0"/>
              <a:t>The records are allocated to a bigger block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748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7EAEADBDBFB4488F5727786BF90DA5" ma:contentTypeVersion="4" ma:contentTypeDescription="Create a new document." ma:contentTypeScope="" ma:versionID="c3004fac3ff542c2dd4883252a077bb9">
  <xsd:schema xmlns:xsd="http://www.w3.org/2001/XMLSchema" xmlns:xs="http://www.w3.org/2001/XMLSchema" xmlns:p="http://schemas.microsoft.com/office/2006/metadata/properties" xmlns:ns2="143918c3-be4e-453f-adca-d5d81031ed2d" targetNamespace="http://schemas.microsoft.com/office/2006/metadata/properties" ma:root="true" ma:fieldsID="91acd451f6c2007a7d242776ea887898" ns2:_="">
    <xsd:import namespace="143918c3-be4e-453f-adca-d5d81031ed2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3918c3-be4e-453f-adca-d5d81031ed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502259B-6663-4501-A78D-3359539B2AC7}"/>
</file>

<file path=customXml/itemProps2.xml><?xml version="1.0" encoding="utf-8"?>
<ds:datastoreItem xmlns:ds="http://schemas.openxmlformats.org/officeDocument/2006/customXml" ds:itemID="{B323D535-4F76-41EC-BB34-59E3C950D2B0}"/>
</file>

<file path=customXml/itemProps3.xml><?xml version="1.0" encoding="utf-8"?>
<ds:datastoreItem xmlns:ds="http://schemas.openxmlformats.org/officeDocument/2006/customXml" ds:itemID="{76A19923-0425-45D3-98A6-F9D23470F656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</TotalTime>
  <Words>1071</Words>
  <Application>Microsoft Office PowerPoint</Application>
  <PresentationFormat>On-screen Show (4:3)</PresentationFormat>
  <Paragraphs>138</Paragraphs>
  <Slides>21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Algerian</vt:lpstr>
      <vt:lpstr>Arial</vt:lpstr>
      <vt:lpstr>Calibri</vt:lpstr>
      <vt:lpstr>Wingdings</vt:lpstr>
      <vt:lpstr>Office Theme</vt:lpstr>
      <vt:lpstr>Lecture 10   File-System Interface   Manya Gidwani</vt:lpstr>
      <vt:lpstr>File-System Interface</vt:lpstr>
      <vt:lpstr>Objectives</vt:lpstr>
      <vt:lpstr>File Concept</vt:lpstr>
      <vt:lpstr>File Structure</vt:lpstr>
      <vt:lpstr>File Structure</vt:lpstr>
      <vt:lpstr>File Structure</vt:lpstr>
      <vt:lpstr>File Structure</vt:lpstr>
      <vt:lpstr>File Structure</vt:lpstr>
      <vt:lpstr>File Name &amp; File Type</vt:lpstr>
      <vt:lpstr>File Name &amp; File Type</vt:lpstr>
      <vt:lpstr>File Attributes</vt:lpstr>
      <vt:lpstr>File Operations</vt:lpstr>
      <vt:lpstr>Open Files</vt:lpstr>
      <vt:lpstr>Implementation of File Operations</vt:lpstr>
      <vt:lpstr>Access Methods</vt:lpstr>
      <vt:lpstr>Sequential-access File</vt:lpstr>
      <vt:lpstr>Access Methods</vt:lpstr>
      <vt:lpstr>Access Methods</vt:lpstr>
      <vt:lpstr>Example of Index and Relative Files</vt:lpstr>
      <vt:lpstr>Thank 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10   File-System Interface     Abirami Sivaprasad</dc:title>
  <dc:creator>SHIVA</dc:creator>
  <cp:lastModifiedBy>Manya Gidwani</cp:lastModifiedBy>
  <cp:revision>27</cp:revision>
  <dcterms:created xsi:type="dcterms:W3CDTF">2006-08-16T00:00:00Z</dcterms:created>
  <dcterms:modified xsi:type="dcterms:W3CDTF">2021-03-24T04:31:42Z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0x010100E07EAEADBDBFB4488F5727786BF90DA5</vt:lpwstr>
  </property>
</Properties>
</file>