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7053250" cy="9309100"/>
  <p:embeddedFontLs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9" roundtripDataSignature="AMtx7mjM7ZQkNwrASVvP+30Ja0LHOkkj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177946-8FDC-40B1-B0C7-D82A686D9412}">
  <a:tblStyle styleId="{D5177946-8FDC-40B1-B0C7-D82A686D94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6414" cy="465455"/>
          </a:xfrm>
          <a:prstGeom prst="rect">
            <a:avLst/>
          </a:prstGeom>
          <a:noFill/>
          <a:ln>
            <a:noFill/>
          </a:ln>
        </p:spPr>
        <p:txBody>
          <a:bodyPr anchorCtr="0" anchor="t" bIns="46725" lIns="93475" spcFirstLastPara="1" rIns="93475" wrap="square" tIns="467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95217" y="0"/>
            <a:ext cx="3056414" cy="465455"/>
          </a:xfrm>
          <a:prstGeom prst="rect">
            <a:avLst/>
          </a:prstGeom>
          <a:noFill/>
          <a:ln>
            <a:noFill/>
          </a:ln>
        </p:spPr>
        <p:txBody>
          <a:bodyPr anchorCtr="0" anchor="t" bIns="46725" lIns="93475" spcFirstLastPara="1" rIns="93475" wrap="square" tIns="467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56414" cy="465455"/>
          </a:xfrm>
          <a:prstGeom prst="rect">
            <a:avLst/>
          </a:prstGeom>
          <a:noFill/>
          <a:ln>
            <a:noFill/>
          </a:ln>
        </p:spPr>
        <p:txBody>
          <a:bodyPr anchorCtr="0" anchor="b" bIns="46725" lIns="93475" spcFirstLastPara="1" rIns="93475" wrap="square" tIns="467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N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There may be differences of several orders of magnitude between the data transfer rates. </a:t>
            </a:r>
            <a:endParaRPr/>
          </a:p>
        </p:txBody>
      </p:sp>
      <p:sp>
        <p:nvSpPr>
          <p:cNvPr id="154" name="Google Shape;154;p10: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1: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The use to which a device is put has an influence on the software and policies in the operating system and supporting utilities.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Examples:</a:t>
            </a:r>
            <a:endParaRPr/>
          </a:p>
          <a:p>
            <a:pPr indent="-76200" lvl="1" marL="457200" rtl="0" algn="l">
              <a:lnSpc>
                <a:spcPct val="100000"/>
              </a:lnSpc>
              <a:spcBef>
                <a:spcPts val="360"/>
              </a:spcBef>
              <a:spcAft>
                <a:spcPts val="0"/>
              </a:spcAft>
              <a:buClr>
                <a:schemeClr val="dk1"/>
              </a:buClr>
              <a:buSzPts val="1200"/>
              <a:buFont typeface="Arial"/>
              <a:buChar char="•"/>
            </a:pPr>
            <a:r>
              <a:rPr lang="en-NZ"/>
              <a:t> disk used for files requires the support of file management software. </a:t>
            </a:r>
            <a:endParaRPr/>
          </a:p>
          <a:p>
            <a:pPr indent="-76200" lvl="1" marL="457200" rtl="0" algn="l">
              <a:lnSpc>
                <a:spcPct val="100000"/>
              </a:lnSpc>
              <a:spcBef>
                <a:spcPts val="360"/>
              </a:spcBef>
              <a:spcAft>
                <a:spcPts val="0"/>
              </a:spcAft>
              <a:buClr>
                <a:schemeClr val="dk1"/>
              </a:buClr>
              <a:buSzPts val="1200"/>
              <a:buFont typeface="Arial"/>
              <a:buChar char="•"/>
            </a:pPr>
            <a:r>
              <a:rPr lang="en-NZ"/>
              <a:t> disk used as a backing store for pages in a virtual memory scheme depends on the use of virtual memory hardware and software. </a:t>
            </a:r>
            <a:endParaRPr/>
          </a:p>
          <a:p>
            <a:pPr indent="0" lvl="1" marL="457200" rtl="0" algn="l">
              <a:lnSpc>
                <a:spcPct val="100000"/>
              </a:lnSpc>
              <a:spcBef>
                <a:spcPts val="360"/>
              </a:spcBef>
              <a:spcAft>
                <a:spcPts val="0"/>
              </a:spcAft>
              <a:buClr>
                <a:schemeClr val="dk1"/>
              </a:buClr>
              <a:buSzPts val="1200"/>
              <a:buFont typeface="Arial"/>
              <a:buNone/>
            </a:pPr>
            <a:r>
              <a:t/>
            </a:r>
            <a:endParaRPr/>
          </a:p>
          <a:p>
            <a:pPr indent="0" lvl="0" marL="0" rtl="0" algn="l">
              <a:lnSpc>
                <a:spcPct val="100000"/>
              </a:lnSpc>
              <a:spcBef>
                <a:spcPts val="360"/>
              </a:spcBef>
              <a:spcAft>
                <a:spcPts val="0"/>
              </a:spcAft>
              <a:buClr>
                <a:schemeClr val="dk1"/>
              </a:buClr>
              <a:buSzPts val="1200"/>
              <a:buFont typeface="Arial"/>
              <a:buNone/>
            </a:pPr>
            <a:r>
              <a:rPr lang="en-NZ"/>
              <a:t>These applications have an impact on disk scheduling algorithms.</a:t>
            </a:r>
            <a:endParaRPr/>
          </a:p>
          <a:p>
            <a:pPr indent="0" lvl="0" marL="0" rtl="0" algn="l">
              <a:lnSpc>
                <a:spcPct val="100000"/>
              </a:lnSpc>
              <a:spcBef>
                <a:spcPts val="360"/>
              </a:spcBef>
              <a:spcAft>
                <a:spcPts val="0"/>
              </a:spcAft>
              <a:buClr>
                <a:schemeClr val="dk1"/>
              </a:buClr>
              <a:buSzPts val="1200"/>
              <a:buFont typeface="Arial"/>
              <a:buNone/>
            </a:pPr>
            <a:r>
              <a:t/>
            </a:r>
            <a:endParaRPr/>
          </a:p>
          <a:p>
            <a:pPr indent="0" lvl="0" marL="0" rtl="0" algn="l">
              <a:lnSpc>
                <a:spcPct val="100000"/>
              </a:lnSpc>
              <a:spcBef>
                <a:spcPts val="360"/>
              </a:spcBef>
              <a:spcAft>
                <a:spcPts val="0"/>
              </a:spcAft>
              <a:buSzPts val="1400"/>
              <a:buNone/>
            </a:pPr>
            <a:r>
              <a:rPr lang="en-NZ"/>
              <a:t>Another example, a terminal may be used by an ordinary user or a system administrator. </a:t>
            </a:r>
            <a:endParaRPr/>
          </a:p>
          <a:p>
            <a:pPr indent="-76200" lvl="1" marL="457200" rtl="0" algn="l">
              <a:lnSpc>
                <a:spcPct val="100000"/>
              </a:lnSpc>
              <a:spcBef>
                <a:spcPts val="360"/>
              </a:spcBef>
              <a:spcAft>
                <a:spcPts val="0"/>
              </a:spcAft>
              <a:buClr>
                <a:schemeClr val="dk1"/>
              </a:buClr>
              <a:buSzPts val="1200"/>
              <a:buFont typeface="Arial"/>
              <a:buChar char="•"/>
            </a:pPr>
            <a:r>
              <a:rPr lang="en-NZ"/>
              <a:t> implying different privilege levels and perhaps different priorities in the operating system.</a:t>
            </a:r>
            <a:endParaRPr/>
          </a:p>
        </p:txBody>
      </p:sp>
      <p:sp>
        <p:nvSpPr>
          <p:cNvPr id="162" name="Google Shape;162;p11: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2: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A printer requires a relatively simple control interface while a disk is much more complex.</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This complexity is filtered to some extent by the complexity of the I/O module that controls the device.</a:t>
            </a:r>
            <a:endParaRPr/>
          </a:p>
        </p:txBody>
      </p:sp>
      <p:sp>
        <p:nvSpPr>
          <p:cNvPr id="169" name="Google Shape;169;p12: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3: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Data may be transferred as a stream of bytes or characters (e.g., terminal I/O) or in larger blocks (e.g., disk I/O).</a:t>
            </a:r>
            <a:endParaRPr/>
          </a:p>
        </p:txBody>
      </p:sp>
      <p:sp>
        <p:nvSpPr>
          <p:cNvPr id="176" name="Google Shape;176;p13: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4: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Different data encoding schemes are used by different devices, including differences in character code and parity conventions.</a:t>
            </a:r>
            <a:endParaRPr/>
          </a:p>
        </p:txBody>
      </p:sp>
      <p:sp>
        <p:nvSpPr>
          <p:cNvPr id="183" name="Google Shape;183;p14: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5: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The nature of errors, the way in which they are reported, their consequences, and the available range of responses differ widely from one device to another.</a:t>
            </a:r>
            <a:endParaRPr/>
          </a:p>
        </p:txBody>
      </p:sp>
      <p:sp>
        <p:nvSpPr>
          <p:cNvPr id="190" name="Google Shape;190;p15: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360"/>
              </a:spcBef>
              <a:spcAft>
                <a:spcPts val="0"/>
              </a:spcAft>
              <a:buSzPts val="1400"/>
              <a:buNone/>
            </a:pPr>
            <a:r>
              <a:t/>
            </a:r>
            <a:endParaRPr/>
          </a:p>
        </p:txBody>
      </p:sp>
      <p:sp>
        <p:nvSpPr>
          <p:cNvPr id="196" name="Google Shape;196;p16: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7: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80000"/>
              </a:lnSpc>
              <a:spcBef>
                <a:spcPts val="0"/>
              </a:spcBef>
              <a:spcAft>
                <a:spcPts val="0"/>
              </a:spcAft>
              <a:buSzPts val="1400"/>
              <a:buNone/>
            </a:pPr>
            <a:r>
              <a:rPr lang="en-NZ" sz="1110"/>
              <a:t>From section 1.7</a:t>
            </a:r>
            <a:endParaRPr/>
          </a:p>
          <a:p>
            <a:pPr indent="0" lvl="0" marL="0" rtl="0" algn="l">
              <a:lnSpc>
                <a:spcPct val="80000"/>
              </a:lnSpc>
              <a:spcBef>
                <a:spcPts val="333"/>
              </a:spcBef>
              <a:spcAft>
                <a:spcPts val="0"/>
              </a:spcAft>
              <a:buSzPts val="1400"/>
              <a:buNone/>
            </a:pPr>
            <a:r>
              <a:t/>
            </a:r>
            <a:endParaRPr sz="1110"/>
          </a:p>
          <a:p>
            <a:pPr indent="0" lvl="0" marL="0" rtl="0" algn="l">
              <a:lnSpc>
                <a:spcPct val="80000"/>
              </a:lnSpc>
              <a:spcBef>
                <a:spcPts val="333"/>
              </a:spcBef>
              <a:spcAft>
                <a:spcPts val="0"/>
              </a:spcAft>
              <a:buSzPts val="1400"/>
              <a:buNone/>
            </a:pPr>
            <a:r>
              <a:rPr b="1" lang="en-NZ" sz="1110"/>
              <a:t>Programmed I/O</a:t>
            </a:r>
            <a:r>
              <a:rPr lang="en-NZ" sz="1110"/>
              <a:t>: </a:t>
            </a:r>
            <a:endParaRPr/>
          </a:p>
          <a:p>
            <a:pPr indent="-70484" lvl="1" marL="457200" rtl="0" algn="l">
              <a:lnSpc>
                <a:spcPct val="80000"/>
              </a:lnSpc>
              <a:spcBef>
                <a:spcPts val="333"/>
              </a:spcBef>
              <a:spcAft>
                <a:spcPts val="0"/>
              </a:spcAft>
              <a:buClr>
                <a:schemeClr val="dk1"/>
              </a:buClr>
              <a:buSzPts val="1110"/>
              <a:buFont typeface="Arial"/>
              <a:buChar char="•"/>
            </a:pPr>
            <a:r>
              <a:rPr lang="en-NZ" sz="1110"/>
              <a:t> Processor issues an I/O command, on behalf of a process, to an I/O module; </a:t>
            </a:r>
            <a:endParaRPr/>
          </a:p>
          <a:p>
            <a:pPr indent="-70484" lvl="1" marL="457200" rtl="0" algn="l">
              <a:lnSpc>
                <a:spcPct val="80000"/>
              </a:lnSpc>
              <a:spcBef>
                <a:spcPts val="333"/>
              </a:spcBef>
              <a:spcAft>
                <a:spcPts val="0"/>
              </a:spcAft>
              <a:buClr>
                <a:schemeClr val="dk1"/>
              </a:buClr>
              <a:buSzPts val="1110"/>
              <a:buFont typeface="Arial"/>
              <a:buChar char="•"/>
            </a:pPr>
            <a:r>
              <a:rPr lang="en-NZ" sz="1110"/>
              <a:t> that process then busy waits for the operation to be completed before proceeding.</a:t>
            </a:r>
            <a:endParaRPr/>
          </a:p>
          <a:p>
            <a:pPr indent="0" lvl="0" marL="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b="1" lang="en-NZ" sz="1110"/>
              <a:t>Interrupt-driven I/O</a:t>
            </a:r>
            <a:r>
              <a:rPr lang="en-NZ" sz="1110"/>
              <a:t>:</a:t>
            </a:r>
            <a:endParaRPr/>
          </a:p>
          <a:p>
            <a:pPr indent="-70484" lvl="1" marL="457200" rtl="0" algn="l">
              <a:lnSpc>
                <a:spcPct val="80000"/>
              </a:lnSpc>
              <a:spcBef>
                <a:spcPts val="333"/>
              </a:spcBef>
              <a:spcAft>
                <a:spcPts val="0"/>
              </a:spcAft>
              <a:buClr>
                <a:schemeClr val="dk1"/>
              </a:buClr>
              <a:buSzPts val="1110"/>
              <a:buFont typeface="Arial"/>
              <a:buChar char="•"/>
            </a:pPr>
            <a:r>
              <a:rPr lang="en-NZ" sz="1110"/>
              <a:t> Processor issues an I/O command on behalf of a process.</a:t>
            </a:r>
            <a:endParaRPr/>
          </a:p>
          <a:p>
            <a:pPr indent="-70484" lvl="1" marL="457200" rtl="0" algn="l">
              <a:lnSpc>
                <a:spcPct val="80000"/>
              </a:lnSpc>
              <a:spcBef>
                <a:spcPts val="333"/>
              </a:spcBef>
              <a:spcAft>
                <a:spcPts val="0"/>
              </a:spcAft>
              <a:buClr>
                <a:schemeClr val="dk1"/>
              </a:buClr>
              <a:buSzPts val="1110"/>
              <a:buFont typeface="Arial"/>
              <a:buChar char="•"/>
            </a:pPr>
            <a:r>
              <a:rPr lang="en-NZ" sz="1110"/>
              <a:t> </a:t>
            </a:r>
            <a:r>
              <a:rPr b="1" i="1" lang="en-NZ" sz="1110"/>
              <a:t>If</a:t>
            </a:r>
            <a:r>
              <a:rPr lang="en-NZ" sz="1110"/>
              <a:t> the I/O instruction from the process is </a:t>
            </a:r>
            <a:r>
              <a:rPr b="1" i="1" lang="en-NZ" sz="1110"/>
              <a:t>nonblocking</a:t>
            </a:r>
            <a:r>
              <a:rPr lang="en-NZ" sz="1110"/>
              <a:t>, then the processor continues to execute instructions from the process that issued the I/O command. </a:t>
            </a:r>
            <a:endParaRPr/>
          </a:p>
          <a:p>
            <a:pPr indent="-70484" lvl="1" marL="457200" rtl="0" algn="l">
              <a:lnSpc>
                <a:spcPct val="80000"/>
              </a:lnSpc>
              <a:spcBef>
                <a:spcPts val="333"/>
              </a:spcBef>
              <a:spcAft>
                <a:spcPts val="0"/>
              </a:spcAft>
              <a:buClr>
                <a:schemeClr val="dk1"/>
              </a:buClr>
              <a:buSzPts val="1110"/>
              <a:buFont typeface="Arial"/>
              <a:buChar char="•"/>
            </a:pPr>
            <a:r>
              <a:rPr lang="en-NZ" sz="1110"/>
              <a:t> </a:t>
            </a:r>
            <a:r>
              <a:rPr b="1" i="1" lang="en-NZ" sz="1110"/>
              <a:t>If </a:t>
            </a:r>
            <a:r>
              <a:rPr lang="en-NZ" sz="1110"/>
              <a:t>the I/O instruction is </a:t>
            </a:r>
            <a:r>
              <a:rPr b="1" i="1" lang="en-NZ" sz="1110"/>
              <a:t>blocking</a:t>
            </a:r>
            <a:r>
              <a:rPr lang="en-NZ" sz="1110"/>
              <a:t>, then the next instruction that the processor executes is from the OS, which will put the current process in a blocked state and schedule another process.</a:t>
            </a:r>
            <a:endParaRPr/>
          </a:p>
          <a:p>
            <a:pPr indent="0" lvl="1" marL="45720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b="1" lang="en-NZ" sz="1110"/>
              <a:t>Direct memory access (DMA): </a:t>
            </a:r>
            <a:endParaRPr/>
          </a:p>
          <a:p>
            <a:pPr indent="-70484" lvl="1" marL="457200" rtl="0" algn="l">
              <a:lnSpc>
                <a:spcPct val="80000"/>
              </a:lnSpc>
              <a:spcBef>
                <a:spcPts val="333"/>
              </a:spcBef>
              <a:spcAft>
                <a:spcPts val="0"/>
              </a:spcAft>
              <a:buClr>
                <a:schemeClr val="dk1"/>
              </a:buClr>
              <a:buSzPts val="1110"/>
              <a:buFont typeface="Arial"/>
              <a:buChar char="•"/>
            </a:pPr>
            <a:r>
              <a:rPr b="1" lang="en-NZ" sz="1110"/>
              <a:t> </a:t>
            </a:r>
            <a:r>
              <a:rPr lang="en-NZ" sz="1110"/>
              <a:t>A DMA module controls the exchange of data between main memory and an I/O module. </a:t>
            </a:r>
            <a:endParaRPr/>
          </a:p>
          <a:p>
            <a:pPr indent="-70484" lvl="1" marL="457200" rtl="0" algn="l">
              <a:lnSpc>
                <a:spcPct val="80000"/>
              </a:lnSpc>
              <a:spcBef>
                <a:spcPts val="333"/>
              </a:spcBef>
              <a:spcAft>
                <a:spcPts val="0"/>
              </a:spcAft>
              <a:buClr>
                <a:schemeClr val="dk1"/>
              </a:buClr>
              <a:buSzPts val="1110"/>
              <a:buFont typeface="Arial"/>
              <a:buChar char="•"/>
            </a:pPr>
            <a:r>
              <a:rPr lang="en-NZ" sz="1110"/>
              <a:t> The processor sends a request for the transfer of a block of data to the DMA module and is interrupted only after the entire block has been transferred.</a:t>
            </a:r>
            <a:endParaRPr/>
          </a:p>
          <a:p>
            <a:pPr indent="0" lvl="1" marL="45720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lang="en-NZ" sz="1110"/>
              <a:t>Table 11.1 indicates the relationship among these three techniques. </a:t>
            </a:r>
            <a:endParaRPr/>
          </a:p>
        </p:txBody>
      </p:sp>
      <p:sp>
        <p:nvSpPr>
          <p:cNvPr id="203" name="Google Shape;203;p17: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10" name="Google Shape;210;p18: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18" name="Google Shape;218;p19: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91" name="Google Shape;91;p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0: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233744" lvl="0" marL="233744" rtl="0" algn="l">
              <a:lnSpc>
                <a:spcPct val="100000"/>
              </a:lnSpc>
              <a:spcBef>
                <a:spcPts val="0"/>
              </a:spcBef>
              <a:spcAft>
                <a:spcPts val="0"/>
              </a:spcAft>
              <a:buClr>
                <a:schemeClr val="dk1"/>
              </a:buClr>
              <a:buSzPts val="1200"/>
              <a:buFont typeface="Calibri"/>
              <a:buAutoNum type="arabicPeriod"/>
            </a:pPr>
            <a:r>
              <a:rPr lang="en-NZ"/>
              <a:t>The processor directly controls a peripheral device. </a:t>
            </a:r>
            <a:endParaRPr/>
          </a:p>
          <a:p>
            <a:pPr indent="-233743" lvl="1" marL="701231" rtl="0" algn="l">
              <a:lnSpc>
                <a:spcPct val="100000"/>
              </a:lnSpc>
              <a:spcBef>
                <a:spcPts val="360"/>
              </a:spcBef>
              <a:spcAft>
                <a:spcPts val="0"/>
              </a:spcAft>
              <a:buClr>
                <a:schemeClr val="dk1"/>
              </a:buClr>
              <a:buSzPts val="1200"/>
              <a:buFont typeface="Arial"/>
              <a:buChar char="•"/>
            </a:pPr>
            <a:r>
              <a:rPr lang="en-NZ"/>
              <a:t>This is seen in simple microprocessor-controlled devices.</a:t>
            </a:r>
            <a:endParaRPr/>
          </a:p>
          <a:p>
            <a:pPr indent="-157543" lvl="1" marL="701231" rtl="0" algn="l">
              <a:lnSpc>
                <a:spcPct val="100000"/>
              </a:lnSpc>
              <a:spcBef>
                <a:spcPts val="360"/>
              </a:spcBef>
              <a:spcAft>
                <a:spcPts val="0"/>
              </a:spcAft>
              <a:buClr>
                <a:schemeClr val="dk1"/>
              </a:buClr>
              <a:buSzPts val="1200"/>
              <a:buFont typeface="Arial"/>
              <a:buNone/>
            </a:pPr>
            <a:r>
              <a:t/>
            </a:r>
            <a:endParaRPr/>
          </a:p>
          <a:p>
            <a:pPr indent="-233744" lvl="0" marL="233744" rtl="0" algn="l">
              <a:lnSpc>
                <a:spcPct val="100000"/>
              </a:lnSpc>
              <a:spcBef>
                <a:spcPts val="360"/>
              </a:spcBef>
              <a:spcAft>
                <a:spcPts val="0"/>
              </a:spcAft>
              <a:buClr>
                <a:schemeClr val="dk1"/>
              </a:buClr>
              <a:buSzPts val="1200"/>
              <a:buFont typeface="Calibri"/>
              <a:buAutoNum type="arabicPeriod"/>
            </a:pPr>
            <a:r>
              <a:rPr lang="en-NZ"/>
              <a:t>A controller or I/O module is added.</a:t>
            </a:r>
            <a:endParaRPr/>
          </a:p>
          <a:p>
            <a:pPr indent="-233743" lvl="1" marL="701231" rtl="0" algn="l">
              <a:lnSpc>
                <a:spcPct val="100000"/>
              </a:lnSpc>
              <a:spcBef>
                <a:spcPts val="360"/>
              </a:spcBef>
              <a:spcAft>
                <a:spcPts val="0"/>
              </a:spcAft>
              <a:buClr>
                <a:schemeClr val="dk1"/>
              </a:buClr>
              <a:buSzPts val="1200"/>
              <a:buFont typeface="Arial"/>
              <a:buChar char="•"/>
            </a:pPr>
            <a:r>
              <a:rPr lang="en-NZ"/>
              <a:t>The processor uses programmed I/O without interrupts.</a:t>
            </a:r>
            <a:endParaRPr/>
          </a:p>
          <a:p>
            <a:pPr indent="-233743" lvl="1" marL="701231" rtl="0" algn="l">
              <a:lnSpc>
                <a:spcPct val="100000"/>
              </a:lnSpc>
              <a:spcBef>
                <a:spcPts val="360"/>
              </a:spcBef>
              <a:spcAft>
                <a:spcPts val="0"/>
              </a:spcAft>
              <a:buClr>
                <a:schemeClr val="dk1"/>
              </a:buClr>
              <a:buSzPts val="1200"/>
              <a:buFont typeface="Arial"/>
              <a:buChar char="•"/>
            </a:pPr>
            <a:r>
              <a:rPr lang="en-NZ"/>
              <a:t> With this step, the processor becomes somewhat divorced from the specific details of external device interfaces.</a:t>
            </a:r>
            <a:endParaRPr/>
          </a:p>
        </p:txBody>
      </p:sp>
      <p:sp>
        <p:nvSpPr>
          <p:cNvPr id="227" name="Google Shape;227;p20: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1: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3. Now interrupts are employed.</a:t>
            </a:r>
            <a:endParaRPr/>
          </a:p>
          <a:p>
            <a:pPr indent="-76200" lvl="1" marL="457200" rtl="0" algn="l">
              <a:lnSpc>
                <a:spcPct val="100000"/>
              </a:lnSpc>
              <a:spcBef>
                <a:spcPts val="360"/>
              </a:spcBef>
              <a:spcAft>
                <a:spcPts val="0"/>
              </a:spcAft>
              <a:buClr>
                <a:schemeClr val="dk1"/>
              </a:buClr>
              <a:buSzPts val="1200"/>
              <a:buFont typeface="Arial"/>
              <a:buChar char="•"/>
            </a:pPr>
            <a:r>
              <a:rPr lang="en-NZ"/>
              <a:t> The processor need not spend time waiting for an I/O operation to be performed, thus increasing efficiency.</a:t>
            </a:r>
            <a:endParaRPr/>
          </a:p>
          <a:p>
            <a:pPr indent="0" lvl="1" marL="457200" rtl="0" algn="l">
              <a:lnSpc>
                <a:spcPct val="100000"/>
              </a:lnSpc>
              <a:spcBef>
                <a:spcPts val="360"/>
              </a:spcBef>
              <a:spcAft>
                <a:spcPts val="0"/>
              </a:spcAft>
              <a:buClr>
                <a:schemeClr val="dk1"/>
              </a:buClr>
              <a:buSzPts val="1200"/>
              <a:buFont typeface="Arial"/>
              <a:buNone/>
            </a:pPr>
            <a:r>
              <a:t/>
            </a:r>
            <a:endParaRPr/>
          </a:p>
          <a:p>
            <a:pPr indent="0" lvl="0" marL="0" rtl="0" algn="l">
              <a:lnSpc>
                <a:spcPct val="100000"/>
              </a:lnSpc>
              <a:spcBef>
                <a:spcPts val="360"/>
              </a:spcBef>
              <a:spcAft>
                <a:spcPts val="0"/>
              </a:spcAft>
              <a:buSzPts val="1400"/>
              <a:buNone/>
            </a:pPr>
            <a:r>
              <a:rPr lang="en-NZ"/>
              <a:t>4. The I/O module is given direct control of memory via DMA. </a:t>
            </a:r>
            <a:endParaRPr/>
          </a:p>
          <a:p>
            <a:pPr indent="-76200" lvl="1" marL="457200" rtl="0" algn="l">
              <a:lnSpc>
                <a:spcPct val="100000"/>
              </a:lnSpc>
              <a:spcBef>
                <a:spcPts val="360"/>
              </a:spcBef>
              <a:spcAft>
                <a:spcPts val="0"/>
              </a:spcAft>
              <a:buClr>
                <a:schemeClr val="dk1"/>
              </a:buClr>
              <a:buSzPts val="1200"/>
              <a:buFont typeface="Arial"/>
              <a:buChar char="•"/>
            </a:pPr>
            <a:r>
              <a:rPr lang="en-NZ"/>
              <a:t> It can now move a block of data to or from memory without involving the processor, except at the beginning and end of the transfer.</a:t>
            </a:r>
            <a:endParaRPr/>
          </a:p>
        </p:txBody>
      </p:sp>
      <p:sp>
        <p:nvSpPr>
          <p:cNvPr id="234" name="Google Shape;234;p21: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2: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5. I/O module is enhanced to become a separate processor, with a specialized instruction set tailored for I/O.</a:t>
            </a:r>
            <a:endParaRPr/>
          </a:p>
          <a:p>
            <a:pPr indent="-76200" lvl="1" marL="457200" rtl="0" algn="l">
              <a:lnSpc>
                <a:spcPct val="100000"/>
              </a:lnSpc>
              <a:spcBef>
                <a:spcPts val="360"/>
              </a:spcBef>
              <a:spcAft>
                <a:spcPts val="0"/>
              </a:spcAft>
              <a:buClr>
                <a:schemeClr val="dk1"/>
              </a:buClr>
              <a:buSzPts val="1200"/>
              <a:buFont typeface="Arial"/>
              <a:buChar char="•"/>
            </a:pPr>
            <a:r>
              <a:rPr lang="en-NZ"/>
              <a:t> CPU directs the I/O processor to execute an I/O program in main memory.</a:t>
            </a:r>
            <a:endParaRPr/>
          </a:p>
          <a:p>
            <a:pPr indent="-76200" lvl="1" marL="457200" rtl="0" algn="l">
              <a:lnSpc>
                <a:spcPct val="100000"/>
              </a:lnSpc>
              <a:spcBef>
                <a:spcPts val="360"/>
              </a:spcBef>
              <a:spcAft>
                <a:spcPts val="0"/>
              </a:spcAft>
              <a:buClr>
                <a:schemeClr val="dk1"/>
              </a:buClr>
              <a:buSzPts val="1200"/>
              <a:buFont typeface="Arial"/>
              <a:buChar char="•"/>
            </a:pPr>
            <a:r>
              <a:rPr lang="en-NZ"/>
              <a:t> The I/O processor fetches and executes these instructions without processor intervention. </a:t>
            </a:r>
            <a:endParaRPr/>
          </a:p>
          <a:p>
            <a:pPr indent="-76200" lvl="1" marL="457200" rtl="0" algn="l">
              <a:lnSpc>
                <a:spcPct val="100000"/>
              </a:lnSpc>
              <a:spcBef>
                <a:spcPts val="360"/>
              </a:spcBef>
              <a:spcAft>
                <a:spcPts val="0"/>
              </a:spcAft>
              <a:buClr>
                <a:schemeClr val="dk1"/>
              </a:buClr>
              <a:buSzPts val="1200"/>
              <a:buFont typeface="Arial"/>
              <a:buChar char="•"/>
            </a:pPr>
            <a:r>
              <a:rPr lang="en-NZ"/>
              <a:t> Allowing the processor to specify a sequence of I/O activities and to be interrupted only when the entire sequence has been performed.</a:t>
            </a:r>
            <a:endParaRPr/>
          </a:p>
          <a:p>
            <a:pPr indent="0" lvl="1" marL="457200" rtl="0" algn="l">
              <a:lnSpc>
                <a:spcPct val="100000"/>
              </a:lnSpc>
              <a:spcBef>
                <a:spcPts val="360"/>
              </a:spcBef>
              <a:spcAft>
                <a:spcPts val="0"/>
              </a:spcAft>
              <a:buClr>
                <a:schemeClr val="dk1"/>
              </a:buClr>
              <a:buSzPts val="1200"/>
              <a:buFont typeface="Arial"/>
              <a:buNone/>
            </a:pPr>
            <a:r>
              <a:t/>
            </a:r>
            <a:endParaRPr/>
          </a:p>
          <a:p>
            <a:pPr indent="0" lvl="0" marL="0" rtl="0" algn="l">
              <a:lnSpc>
                <a:spcPct val="100000"/>
              </a:lnSpc>
              <a:spcBef>
                <a:spcPts val="360"/>
              </a:spcBef>
              <a:spcAft>
                <a:spcPts val="0"/>
              </a:spcAft>
              <a:buSzPts val="1400"/>
              <a:buNone/>
            </a:pPr>
            <a:r>
              <a:rPr lang="en-NZ"/>
              <a:t>6. The I/O module has a local memory of its own and is, in fact, a computer in its own right.</a:t>
            </a:r>
            <a:endParaRPr/>
          </a:p>
          <a:p>
            <a:pPr indent="-76200" lvl="1" marL="457200" rtl="0" algn="l">
              <a:lnSpc>
                <a:spcPct val="100000"/>
              </a:lnSpc>
              <a:spcBef>
                <a:spcPts val="360"/>
              </a:spcBef>
              <a:spcAft>
                <a:spcPts val="0"/>
              </a:spcAft>
              <a:buClr>
                <a:schemeClr val="dk1"/>
              </a:buClr>
              <a:buSzPts val="1200"/>
              <a:buFont typeface="Arial"/>
              <a:buChar char="•"/>
            </a:pPr>
            <a:r>
              <a:rPr lang="en-NZ"/>
              <a:t> A large set of I/O devices can be controlled, with minimal processor involvement.</a:t>
            </a:r>
            <a:endParaRPr/>
          </a:p>
          <a:p>
            <a:pPr indent="-76200" lvl="1" marL="457200" rtl="0" algn="l">
              <a:lnSpc>
                <a:spcPct val="100000"/>
              </a:lnSpc>
              <a:spcBef>
                <a:spcPts val="360"/>
              </a:spcBef>
              <a:spcAft>
                <a:spcPts val="0"/>
              </a:spcAft>
              <a:buClr>
                <a:schemeClr val="dk1"/>
              </a:buClr>
              <a:buSzPts val="1200"/>
              <a:buFont typeface="Arial"/>
              <a:buChar char="•"/>
            </a:pPr>
            <a:r>
              <a:rPr lang="en-NZ"/>
              <a:t> Commonly used to control communications with interactive terminals. The I/O processor takes care of most of the tasks involved in controlling the terminals.</a:t>
            </a:r>
            <a:endParaRPr/>
          </a:p>
        </p:txBody>
      </p:sp>
      <p:sp>
        <p:nvSpPr>
          <p:cNvPr id="241" name="Google Shape;241;p22: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3: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t/>
            </a:r>
            <a:endParaRPr/>
          </a:p>
        </p:txBody>
      </p:sp>
      <p:sp>
        <p:nvSpPr>
          <p:cNvPr id="248" name="Google Shape;248;p23: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4: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The DMA mechanism can be configured in a variety of ways. </a:t>
            </a:r>
            <a:endParaRPr/>
          </a:p>
          <a:p>
            <a:pPr indent="0" lvl="0" marL="0" rtl="0" algn="l">
              <a:lnSpc>
                <a:spcPct val="100000"/>
              </a:lnSpc>
              <a:spcBef>
                <a:spcPts val="360"/>
              </a:spcBef>
              <a:spcAft>
                <a:spcPts val="0"/>
              </a:spcAft>
              <a:buSzPts val="1400"/>
              <a:buNone/>
            </a:pPr>
            <a:br>
              <a:rPr lang="en-NZ"/>
            </a:br>
            <a:r>
              <a:rPr lang="en-NZ"/>
              <a:t>Some possibilities are shown here In the first example, all modules share the same system bus.</a:t>
            </a:r>
            <a:endParaRPr/>
          </a:p>
          <a:p>
            <a:pPr indent="-76200" lvl="1" marL="457200" rtl="0" algn="l">
              <a:lnSpc>
                <a:spcPct val="100000"/>
              </a:lnSpc>
              <a:spcBef>
                <a:spcPts val="360"/>
              </a:spcBef>
              <a:spcAft>
                <a:spcPts val="0"/>
              </a:spcAft>
              <a:buClr>
                <a:schemeClr val="dk1"/>
              </a:buClr>
              <a:buSzPts val="1200"/>
              <a:buFont typeface="Arial"/>
              <a:buChar char="•"/>
            </a:pPr>
            <a:r>
              <a:rPr lang="en-NZ"/>
              <a:t> The DMA module, acting as a surrogate processor, uses programmed I/O to exchange data between memory and an I/O module through the DMA module. </a:t>
            </a:r>
            <a:endParaRPr/>
          </a:p>
          <a:p>
            <a:pPr indent="-76200" lvl="1" marL="457200" rtl="0" algn="l">
              <a:lnSpc>
                <a:spcPct val="100000"/>
              </a:lnSpc>
              <a:spcBef>
                <a:spcPts val="360"/>
              </a:spcBef>
              <a:spcAft>
                <a:spcPts val="0"/>
              </a:spcAft>
              <a:buClr>
                <a:schemeClr val="dk1"/>
              </a:buClr>
              <a:buSzPts val="1200"/>
              <a:buFont typeface="Arial"/>
              <a:buChar char="•"/>
            </a:pPr>
            <a:r>
              <a:rPr lang="en-NZ"/>
              <a:t> This is clearly inefficient: As with processor-controlled programmed I/O, each transfer of a word consumes two bus cycles (transfer request followed by transfer).</a:t>
            </a:r>
            <a:endParaRPr/>
          </a:p>
        </p:txBody>
      </p:sp>
      <p:sp>
        <p:nvSpPr>
          <p:cNvPr id="256" name="Google Shape;256;p24: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5: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The number of required bus cycles can be cut substantially by integrating the DMA and I/O functions.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This means that there is a path between the DMA module and one or more I/O modules that does not include the system bus.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The DMA logic may actually be a part of an I/O module, or it may be a separate module that controls one or more I/O modules.</a:t>
            </a:r>
            <a:endParaRPr/>
          </a:p>
        </p:txBody>
      </p:sp>
      <p:sp>
        <p:nvSpPr>
          <p:cNvPr id="264" name="Google Shape;264;p25: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6: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This concept can be taken one step further by connecting I/O modules to the DMA module using an I/O bus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This reduces the number of I/O interfaces in the DMA module to one and provides for an easily expandable configuration.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In all of these cases the system bus that the DMA module shares with the processor and main memory is used by the DMA module only to exchange data with memory and to exchange control signals with the processor.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The exchange of data between the DMA and I/O modules takes place off the system bus.</a:t>
            </a:r>
            <a:endParaRPr/>
          </a:p>
        </p:txBody>
      </p:sp>
      <p:sp>
        <p:nvSpPr>
          <p:cNvPr id="272" name="Google Shape;272;p26: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79" name="Google Shape;279;p27: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4: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360"/>
              </a:spcBef>
              <a:spcAft>
                <a:spcPts val="0"/>
              </a:spcAft>
              <a:buSzPts val="1400"/>
              <a:buNone/>
            </a:pPr>
            <a:r>
              <a:t/>
            </a:r>
            <a:endParaRPr/>
          </a:p>
        </p:txBody>
      </p:sp>
      <p:sp>
        <p:nvSpPr>
          <p:cNvPr id="285" name="Google Shape;285;p4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98" name="Google Shape;98;p3: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05327" y="4421823"/>
            <a:ext cx="5642610" cy="4189095"/>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Suitable for communicating with the computer user. </a:t>
            </a:r>
            <a:endParaRPr/>
          </a:p>
          <a:p>
            <a:pPr indent="-76200" lvl="1" marL="457200" rtl="0" algn="l">
              <a:lnSpc>
                <a:spcPct val="100000"/>
              </a:lnSpc>
              <a:spcBef>
                <a:spcPts val="360"/>
              </a:spcBef>
              <a:spcAft>
                <a:spcPts val="0"/>
              </a:spcAft>
              <a:buClr>
                <a:schemeClr val="dk1"/>
              </a:buClr>
              <a:buSzPts val="1200"/>
              <a:buFont typeface="Arial"/>
              <a:buChar char="•"/>
            </a:pPr>
            <a:r>
              <a:rPr lang="en-NZ"/>
              <a:t> Examples include printers and terminals, the latter consisting of video display, keyboard, and perhaps other devices such as a mouse.</a:t>
            </a:r>
            <a:endParaRPr/>
          </a:p>
        </p:txBody>
      </p:sp>
      <p:sp>
        <p:nvSpPr>
          <p:cNvPr id="126" name="Google Shape;126;p6: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Suitable for communicating with electronic equipment. </a:t>
            </a:r>
            <a:endParaRPr/>
          </a:p>
          <a:p>
            <a:pPr indent="0" lvl="1" marL="457200" rtl="0" algn="l">
              <a:lnSpc>
                <a:spcPct val="100000"/>
              </a:lnSpc>
              <a:spcBef>
                <a:spcPts val="360"/>
              </a:spcBef>
              <a:spcAft>
                <a:spcPts val="0"/>
              </a:spcAft>
              <a:buSzPts val="1400"/>
              <a:buNone/>
            </a:pPr>
            <a:r>
              <a:rPr lang="en-NZ"/>
              <a:t>Examples are disk drives, USB keys, sensors, controllers, and actuators.</a:t>
            </a:r>
            <a:endParaRPr/>
          </a:p>
        </p:txBody>
      </p:sp>
      <p:sp>
        <p:nvSpPr>
          <p:cNvPr id="133" name="Google Shape;133;p7: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Suitable for communicating with remote devices. </a:t>
            </a:r>
            <a:endParaRPr/>
          </a:p>
          <a:p>
            <a:pPr indent="-76200" lvl="1" marL="457200" rtl="0" algn="l">
              <a:lnSpc>
                <a:spcPct val="100000"/>
              </a:lnSpc>
              <a:spcBef>
                <a:spcPts val="360"/>
              </a:spcBef>
              <a:spcAft>
                <a:spcPts val="0"/>
              </a:spcAft>
              <a:buClr>
                <a:schemeClr val="dk1"/>
              </a:buClr>
              <a:buSzPts val="1200"/>
              <a:buFont typeface="Arial"/>
              <a:buChar char="•"/>
            </a:pPr>
            <a:r>
              <a:rPr lang="en-NZ"/>
              <a:t> Examples are digital line drivers and modems.</a:t>
            </a:r>
            <a:endParaRPr/>
          </a:p>
        </p:txBody>
      </p:sp>
      <p:sp>
        <p:nvSpPr>
          <p:cNvPr id="140" name="Google Shape;140;p8: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0"/>
              </a:spcBef>
              <a:spcAft>
                <a:spcPts val="0"/>
              </a:spcAft>
              <a:buSzPts val="1400"/>
              <a:buNone/>
            </a:pPr>
            <a:r>
              <a:rPr lang="en-NZ"/>
              <a:t>Each of these are covered in subsequent slides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NZ"/>
              <a:t>This diversity makes a uniform and consistent approach to I/O, both from the point of view of the operating system and from the point of view of user processes, difficult to achieve.</a:t>
            </a:r>
            <a:endParaRPr/>
          </a:p>
        </p:txBody>
      </p:sp>
      <p:sp>
        <p:nvSpPr>
          <p:cNvPr id="147" name="Google Shape;147;p9: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SzPts val="1400"/>
              <a:buNone/>
            </a:pPr>
            <a:fld id="{00000000-1234-1234-1234-123412341234}" type="slidenum">
              <a:rPr lang="en-NZ"/>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5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5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4" name="Google Shape;2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4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54"/>
          <p:cNvSpPr/>
          <p:nvPr>
            <p:ph idx="2" type="pic"/>
          </p:nvPr>
        </p:nvSpPr>
        <p:spPr>
          <a:xfrm>
            <a:off x="1792288" y="612775"/>
            <a:ext cx="5486400" cy="4114800"/>
          </a:xfrm>
          <a:prstGeom prst="rect">
            <a:avLst/>
          </a:prstGeom>
          <a:noFill/>
          <a:ln>
            <a:noFill/>
          </a:ln>
        </p:spPr>
      </p:sp>
      <p:sp>
        <p:nvSpPr>
          <p:cNvPr id="68" name="Google Shape;68;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3810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Lecture 15</a:t>
            </a:r>
            <a:br>
              <a:rPr lang="en-NZ"/>
            </a:br>
            <a:br>
              <a:rPr lang="en-NZ"/>
            </a:br>
            <a:r>
              <a:rPr lang="en-NZ"/>
              <a:t>I/O Devices</a:t>
            </a:r>
            <a:br>
              <a:rPr lang="en-NZ"/>
            </a:br>
            <a:br>
              <a:rPr lang="en-NZ"/>
            </a:br>
            <a:r>
              <a:rPr lang="en-NZ"/>
              <a:t>Manya Gidwani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Data Rate</a:t>
            </a:r>
            <a:endParaRPr/>
          </a:p>
        </p:txBody>
      </p:sp>
      <p:sp>
        <p:nvSpPr>
          <p:cNvPr id="157" name="Google Shape;157;p10"/>
          <p:cNvSpPr txBox="1"/>
          <p:nvPr>
            <p:ph idx="1" type="body"/>
          </p:nvPr>
        </p:nvSpPr>
        <p:spPr>
          <a:xfrm>
            <a:off x="457200" y="1600200"/>
            <a:ext cx="3124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May be massive difference between the data transfer rates of devices</a:t>
            </a:r>
            <a:endParaRPr/>
          </a:p>
        </p:txBody>
      </p:sp>
      <p:pic>
        <p:nvPicPr>
          <p:cNvPr descr="Fig11_01.gif" id="158" name="Google Shape;158;p10"/>
          <p:cNvPicPr preferRelativeResize="0"/>
          <p:nvPr/>
        </p:nvPicPr>
        <p:blipFill rotWithShape="1">
          <a:blip r:embed="rId3">
            <a:alphaModFix/>
          </a:blip>
          <a:srcRect b="0" l="0" r="0" t="0"/>
          <a:stretch/>
        </p:blipFill>
        <p:spPr>
          <a:xfrm>
            <a:off x="3564743" y="1905000"/>
            <a:ext cx="5579257" cy="3923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Application</a:t>
            </a:r>
            <a:endParaRPr/>
          </a:p>
        </p:txBody>
      </p:sp>
      <p:sp>
        <p:nvSpPr>
          <p:cNvPr id="165" name="Google Shape;16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800"/>
              <a:buChar char="–"/>
            </a:pPr>
            <a:r>
              <a:rPr lang="en-NZ"/>
              <a:t>Disk used to store files requires file management software</a:t>
            </a:r>
            <a:endParaRPr/>
          </a:p>
          <a:p>
            <a:pPr indent="-285750" lvl="1" marL="742950" rtl="0" algn="l">
              <a:lnSpc>
                <a:spcPct val="100000"/>
              </a:lnSpc>
              <a:spcBef>
                <a:spcPts val="560"/>
              </a:spcBef>
              <a:spcAft>
                <a:spcPts val="0"/>
              </a:spcAft>
              <a:buClr>
                <a:schemeClr val="dk1"/>
              </a:buClr>
              <a:buSzPts val="2800"/>
              <a:buChar char="–"/>
            </a:pPr>
            <a:r>
              <a:rPr lang="en-NZ"/>
              <a:t>Disk used to store virtual memory pages needs special hardware and software to support it</a:t>
            </a:r>
            <a:endParaRPr/>
          </a:p>
          <a:p>
            <a:pPr indent="-285750" lvl="1" marL="742950" rtl="0" algn="l">
              <a:lnSpc>
                <a:spcPct val="100000"/>
              </a:lnSpc>
              <a:spcBef>
                <a:spcPts val="560"/>
              </a:spcBef>
              <a:spcAft>
                <a:spcPts val="0"/>
              </a:spcAft>
              <a:buClr>
                <a:schemeClr val="dk1"/>
              </a:buClr>
              <a:buSzPts val="2800"/>
              <a:buChar char="–"/>
            </a:pPr>
            <a:r>
              <a:rPr lang="en-NZ"/>
              <a:t>Terminal used by system administrator may have a higher priority</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Complexity of control</a:t>
            </a:r>
            <a:endParaRPr/>
          </a:p>
        </p:txBody>
      </p:sp>
      <p:sp>
        <p:nvSpPr>
          <p:cNvPr id="172" name="Google Shape;17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A printer requires a relatively simple control interface.</a:t>
            </a:r>
            <a:endParaRPr/>
          </a:p>
          <a:p>
            <a:pPr indent="-342900" lvl="0" marL="342900" rtl="0" algn="l">
              <a:lnSpc>
                <a:spcPct val="100000"/>
              </a:lnSpc>
              <a:spcBef>
                <a:spcPts val="640"/>
              </a:spcBef>
              <a:spcAft>
                <a:spcPts val="0"/>
              </a:spcAft>
              <a:buClr>
                <a:schemeClr val="dk1"/>
              </a:buClr>
              <a:buSzPts val="3200"/>
              <a:buChar char="•"/>
            </a:pPr>
            <a:r>
              <a:rPr lang="en-NZ"/>
              <a:t>A disk is much more complex.</a:t>
            </a:r>
            <a:endParaRPr/>
          </a:p>
          <a:p>
            <a:pPr indent="-342900" lvl="0" marL="342900" rtl="0" algn="l">
              <a:lnSpc>
                <a:spcPct val="100000"/>
              </a:lnSpc>
              <a:spcBef>
                <a:spcPts val="640"/>
              </a:spcBef>
              <a:spcAft>
                <a:spcPts val="0"/>
              </a:spcAft>
              <a:buClr>
                <a:schemeClr val="dk1"/>
              </a:buClr>
              <a:buSzPts val="3200"/>
              <a:buChar char="•"/>
            </a:pPr>
            <a:r>
              <a:rPr lang="en-NZ"/>
              <a:t>This complexity is filtered to some extent by the complexity of the I/O module that controls the device.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Unit of transfer</a:t>
            </a:r>
            <a:endParaRPr/>
          </a:p>
        </p:txBody>
      </p:sp>
      <p:sp>
        <p:nvSpPr>
          <p:cNvPr id="179" name="Google Shape;17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Data may be transferred as </a:t>
            </a:r>
            <a:endParaRPr/>
          </a:p>
          <a:p>
            <a:pPr indent="-285750" lvl="1" marL="742950" rtl="0" algn="l">
              <a:lnSpc>
                <a:spcPct val="100000"/>
              </a:lnSpc>
              <a:spcBef>
                <a:spcPts val="560"/>
              </a:spcBef>
              <a:spcAft>
                <a:spcPts val="0"/>
              </a:spcAft>
              <a:buClr>
                <a:schemeClr val="dk1"/>
              </a:buClr>
              <a:buSzPts val="2800"/>
              <a:buChar char="–"/>
            </a:pPr>
            <a:r>
              <a:rPr lang="en-NZ"/>
              <a:t>a stream of bytes or characters (e.g., terminal I/O) </a:t>
            </a:r>
            <a:endParaRPr/>
          </a:p>
          <a:p>
            <a:pPr indent="-285750" lvl="1" marL="742950" rtl="0" algn="l">
              <a:lnSpc>
                <a:spcPct val="100000"/>
              </a:lnSpc>
              <a:spcBef>
                <a:spcPts val="560"/>
              </a:spcBef>
              <a:spcAft>
                <a:spcPts val="0"/>
              </a:spcAft>
              <a:buClr>
                <a:schemeClr val="dk1"/>
              </a:buClr>
              <a:buSzPts val="2800"/>
              <a:buChar char="–"/>
            </a:pPr>
            <a:r>
              <a:rPr lang="en-NZ"/>
              <a:t> or in larger blocks (e.g., disk 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Data representation</a:t>
            </a:r>
            <a:endParaRPr/>
          </a:p>
        </p:txBody>
      </p:sp>
      <p:sp>
        <p:nvSpPr>
          <p:cNvPr id="186" name="Google Shape;18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Different data encoding schemes are used by different devices, </a:t>
            </a:r>
            <a:endParaRPr/>
          </a:p>
          <a:p>
            <a:pPr indent="-285750" lvl="1" marL="742950" rtl="0" algn="l">
              <a:lnSpc>
                <a:spcPct val="100000"/>
              </a:lnSpc>
              <a:spcBef>
                <a:spcPts val="560"/>
              </a:spcBef>
              <a:spcAft>
                <a:spcPts val="0"/>
              </a:spcAft>
              <a:buClr>
                <a:schemeClr val="dk1"/>
              </a:buClr>
              <a:buSzPts val="2800"/>
              <a:buChar char="–"/>
            </a:pPr>
            <a:r>
              <a:rPr lang="en-NZ"/>
              <a:t>including differences in character code and parity conventions.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Error Conditions</a:t>
            </a:r>
            <a:endParaRPr/>
          </a:p>
        </p:txBody>
      </p:sp>
      <p:sp>
        <p:nvSpPr>
          <p:cNvPr id="193" name="Google Shape;19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The nature of errors differ widely from one device to another.</a:t>
            </a:r>
            <a:endParaRPr/>
          </a:p>
          <a:p>
            <a:pPr indent="-342900" lvl="0" marL="342900" rtl="0" algn="l">
              <a:lnSpc>
                <a:spcPct val="100000"/>
              </a:lnSpc>
              <a:spcBef>
                <a:spcPts val="640"/>
              </a:spcBef>
              <a:spcAft>
                <a:spcPts val="0"/>
              </a:spcAft>
              <a:buClr>
                <a:schemeClr val="dk1"/>
              </a:buClr>
              <a:buSzPts val="3200"/>
              <a:buChar char="•"/>
            </a:pPr>
            <a:r>
              <a:rPr lang="en-NZ"/>
              <a:t>Aspects include:</a:t>
            </a:r>
            <a:endParaRPr/>
          </a:p>
          <a:p>
            <a:pPr indent="-285750" lvl="1" marL="742950" rtl="0" algn="l">
              <a:lnSpc>
                <a:spcPct val="100000"/>
              </a:lnSpc>
              <a:spcBef>
                <a:spcPts val="560"/>
              </a:spcBef>
              <a:spcAft>
                <a:spcPts val="0"/>
              </a:spcAft>
              <a:buClr>
                <a:schemeClr val="dk1"/>
              </a:buClr>
              <a:buSzPts val="2800"/>
              <a:buChar char="–"/>
            </a:pPr>
            <a:r>
              <a:rPr lang="en-NZ"/>
              <a:t> the way in which they are reported, </a:t>
            </a:r>
            <a:endParaRPr/>
          </a:p>
          <a:p>
            <a:pPr indent="-285750" lvl="1" marL="742950" rtl="0" algn="l">
              <a:lnSpc>
                <a:spcPct val="100000"/>
              </a:lnSpc>
              <a:spcBef>
                <a:spcPts val="560"/>
              </a:spcBef>
              <a:spcAft>
                <a:spcPts val="0"/>
              </a:spcAft>
              <a:buClr>
                <a:schemeClr val="dk1"/>
              </a:buClr>
              <a:buSzPts val="2800"/>
              <a:buChar char="–"/>
            </a:pPr>
            <a:r>
              <a:rPr lang="en-NZ"/>
              <a:t>their consequences, </a:t>
            </a:r>
            <a:endParaRPr/>
          </a:p>
          <a:p>
            <a:pPr indent="-285750" lvl="1" marL="742950" rtl="0" algn="l">
              <a:lnSpc>
                <a:spcPct val="100000"/>
              </a:lnSpc>
              <a:spcBef>
                <a:spcPts val="560"/>
              </a:spcBef>
              <a:spcAft>
                <a:spcPts val="0"/>
              </a:spcAft>
              <a:buClr>
                <a:schemeClr val="dk1"/>
              </a:buClr>
              <a:buSzPts val="2800"/>
              <a:buChar char="–"/>
            </a:pPr>
            <a:r>
              <a:rPr lang="en-NZ"/>
              <a:t>the available range of responses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57200" y="1615440"/>
            <a:ext cx="8229600" cy="21183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Organization Of I/O Functions</a:t>
            </a:r>
            <a:endParaRPr/>
          </a:p>
        </p:txBody>
      </p:sp>
      <p:sp>
        <p:nvSpPr>
          <p:cNvPr id="199" name="Google Shape;199;p16"/>
          <p:cNvSpPr txBox="1"/>
          <p:nvPr/>
        </p:nvSpPr>
        <p:spPr>
          <a:xfrm>
            <a:off x="640080" y="3167390"/>
            <a:ext cx="83007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NZ" sz="1800" u="none" cap="none" strike="noStrike">
                <a:solidFill>
                  <a:srgbClr val="000000"/>
                </a:solidFill>
                <a:latin typeface="Times New Roman"/>
                <a:ea typeface="Times New Roman"/>
                <a:cs typeface="Times New Roman"/>
                <a:sym typeface="Times New Roman"/>
              </a:rPr>
              <a:t>Irrespective of the details of how such devices are connected we can say that all I/O is governed by three basic strategies.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br>
              <a:rPr lang="en-NZ"/>
            </a:br>
            <a:r>
              <a:rPr lang="en-NZ"/>
              <a:t>Techniques for performing I/O</a:t>
            </a:r>
            <a:endParaRPr/>
          </a:p>
        </p:txBody>
      </p:sp>
      <p:sp>
        <p:nvSpPr>
          <p:cNvPr id="206" name="Google Shape;20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Programmed I/O</a:t>
            </a:r>
            <a:endParaRPr/>
          </a:p>
          <a:p>
            <a:pPr indent="-342900" lvl="0" marL="342900" rtl="0" algn="l">
              <a:lnSpc>
                <a:spcPct val="100000"/>
              </a:lnSpc>
              <a:spcBef>
                <a:spcPts val="640"/>
              </a:spcBef>
              <a:spcAft>
                <a:spcPts val="0"/>
              </a:spcAft>
              <a:buClr>
                <a:schemeClr val="dk1"/>
              </a:buClr>
              <a:buSzPts val="3200"/>
              <a:buChar char="•"/>
            </a:pPr>
            <a:r>
              <a:rPr lang="en-NZ"/>
              <a:t>Interrupt-driven I/O</a:t>
            </a:r>
            <a:endParaRPr/>
          </a:p>
          <a:p>
            <a:pPr indent="-342900" lvl="0" marL="342900" rtl="0" algn="l">
              <a:lnSpc>
                <a:spcPct val="100000"/>
              </a:lnSpc>
              <a:spcBef>
                <a:spcPts val="640"/>
              </a:spcBef>
              <a:spcAft>
                <a:spcPts val="0"/>
              </a:spcAft>
              <a:buClr>
                <a:schemeClr val="dk1"/>
              </a:buClr>
              <a:buSzPts val="3200"/>
              <a:buChar char="•"/>
            </a:pPr>
            <a:r>
              <a:rPr lang="en-NZ"/>
              <a:t>Direct memory access (DMA)</a:t>
            </a:r>
            <a:endParaRPr/>
          </a:p>
        </p:txBody>
      </p:sp>
      <p:pic>
        <p:nvPicPr>
          <p:cNvPr descr="Table11_01.gif" id="207" name="Google Shape;207;p17"/>
          <p:cNvPicPr preferRelativeResize="0"/>
          <p:nvPr/>
        </p:nvPicPr>
        <p:blipFill rotWithShape="1">
          <a:blip r:embed="rId3">
            <a:alphaModFix/>
          </a:blip>
          <a:srcRect b="0" l="0" r="0" t="0"/>
          <a:stretch/>
        </p:blipFill>
        <p:spPr>
          <a:xfrm>
            <a:off x="1443037" y="3429000"/>
            <a:ext cx="6257925"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NZ"/>
              <a:t>Programmed I/O</a:t>
            </a:r>
            <a:br>
              <a:rPr lang="en-NZ"/>
            </a:br>
            <a:endParaRPr/>
          </a:p>
        </p:txBody>
      </p:sp>
      <p:sp>
        <p:nvSpPr>
          <p:cNvPr id="213" name="Google Shape;213;p18"/>
          <p:cNvSpPr txBox="1"/>
          <p:nvPr>
            <p:ph idx="1" type="body"/>
          </p:nvPr>
        </p:nvSpPr>
        <p:spPr>
          <a:xfrm>
            <a:off x="457200" y="1600200"/>
            <a:ext cx="3423920" cy="4525963"/>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b="0" i="0" lang="en-NZ" sz="2000">
                <a:solidFill>
                  <a:srgbClr val="000000"/>
                </a:solidFill>
                <a:latin typeface="Times New Roman"/>
                <a:ea typeface="Times New Roman"/>
                <a:cs typeface="Times New Roman"/>
                <a:sym typeface="Times New Roman"/>
              </a:rPr>
              <a:t>In programmed I/O all data transfers between the computer system and external devices are completely controlled by the computer program. </a:t>
            </a:r>
            <a:endParaRPr sz="2000"/>
          </a:p>
        </p:txBody>
      </p:sp>
      <p:pic>
        <p:nvPicPr>
          <p:cNvPr descr="IT3002 Computer Architecture - ppt download" id="214" name="Google Shape;214;p18"/>
          <p:cNvPicPr preferRelativeResize="0"/>
          <p:nvPr/>
        </p:nvPicPr>
        <p:blipFill rotWithShape="1">
          <a:blip r:embed="rId3">
            <a:alphaModFix/>
          </a:blip>
          <a:srcRect b="0" l="0" r="0" t="0"/>
          <a:stretch/>
        </p:blipFill>
        <p:spPr>
          <a:xfrm>
            <a:off x="4267200" y="1600200"/>
            <a:ext cx="4612640" cy="4892040"/>
          </a:xfrm>
          <a:prstGeom prst="rect">
            <a:avLst/>
          </a:prstGeom>
          <a:noFill/>
          <a:ln>
            <a:noFill/>
          </a:ln>
        </p:spPr>
      </p:pic>
      <p:graphicFrame>
        <p:nvGraphicFramePr>
          <p:cNvPr id="215" name="Google Shape;215;p18"/>
          <p:cNvGraphicFramePr/>
          <p:nvPr/>
        </p:nvGraphicFramePr>
        <p:xfrm>
          <a:off x="193040" y="3941325"/>
          <a:ext cx="3000000" cy="3000000"/>
        </p:xfrm>
        <a:graphic>
          <a:graphicData uri="http://schemas.openxmlformats.org/drawingml/2006/table">
            <a:tbl>
              <a:tblPr>
                <a:noFill/>
                <a:tableStyleId>{D5177946-8FDC-40B1-B0C7-D82A686D9412}</a:tableStyleId>
              </a:tblPr>
              <a:tblGrid>
                <a:gridCol w="1267925"/>
                <a:gridCol w="2023925"/>
              </a:tblGrid>
              <a:tr h="152400">
                <a:tc rowSpan="2">
                  <a:txBody>
                    <a:bodyPr/>
                    <a:lstStyle/>
                    <a:p>
                      <a:pPr indent="0" lvl="0" marL="0" marR="0" rtl="0" algn="l">
                        <a:lnSpc>
                          <a:spcPct val="100000"/>
                        </a:lnSpc>
                        <a:spcBef>
                          <a:spcPts val="0"/>
                        </a:spcBef>
                        <a:spcAft>
                          <a:spcPts val="0"/>
                        </a:spcAft>
                        <a:buNone/>
                      </a:pPr>
                      <a:r>
                        <a:rPr b="1" lang="en-NZ" sz="1200" u="none" cap="none" strike="noStrike">
                          <a:latin typeface="Times New Roman"/>
                          <a:ea typeface="Times New Roman"/>
                          <a:cs typeface="Times New Roman"/>
                          <a:sym typeface="Times New Roman"/>
                        </a:rPr>
                        <a:t>vantages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simple to implement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45625">
                <a:tc vMerge="1"/>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very little hardware support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34650">
                <a:tc rowSpan="2">
                  <a:txBody>
                    <a:bodyPr/>
                    <a:lstStyle/>
                    <a:p>
                      <a:pPr indent="0" lvl="0" marL="0" marR="0" rtl="0" algn="l">
                        <a:lnSpc>
                          <a:spcPct val="100000"/>
                        </a:lnSpc>
                        <a:spcBef>
                          <a:spcPts val="0"/>
                        </a:spcBef>
                        <a:spcAft>
                          <a:spcPts val="0"/>
                        </a:spcAft>
                        <a:buNone/>
                      </a:pPr>
                      <a:r>
                        <a:rPr b="1" lang="en-NZ" sz="1200" u="none" cap="none" strike="noStrike">
                          <a:latin typeface="Times New Roman"/>
                          <a:ea typeface="Times New Roman"/>
                          <a:cs typeface="Times New Roman"/>
                          <a:sym typeface="Times New Roman"/>
                        </a:rPr>
                        <a:t>Disadvantages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busy waiting</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03950">
                <a:tc vMerge="1"/>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ties up CPU for long period with no useful work</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Interrupt-driven I/O</a:t>
            </a:r>
            <a:br>
              <a:rPr lang="en-NZ"/>
            </a:br>
            <a:endParaRPr/>
          </a:p>
        </p:txBody>
      </p:sp>
      <p:sp>
        <p:nvSpPr>
          <p:cNvPr id="221" name="Google Shape;221;p19"/>
          <p:cNvSpPr txBox="1"/>
          <p:nvPr>
            <p:ph idx="1" type="body"/>
          </p:nvPr>
        </p:nvSpPr>
        <p:spPr>
          <a:xfrm>
            <a:off x="457200" y="1600200"/>
            <a:ext cx="3556000" cy="4525963"/>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b="0" i="0" lang="en-NZ" sz="1200">
                <a:solidFill>
                  <a:srgbClr val="000000"/>
                </a:solidFill>
                <a:latin typeface="Open Sans"/>
                <a:ea typeface="Open Sans"/>
                <a:cs typeface="Open Sans"/>
                <a:sym typeface="Open Sans"/>
              </a:rPr>
              <a:t>Interrupt I/O is a way of controlling input/output activity whereby a peripheral or terminal that needs to make or receive a data transfer sends a signal.</a:t>
            </a:r>
            <a:endParaRPr/>
          </a:p>
          <a:p>
            <a:pPr indent="-342900" lvl="0" marL="457200" rtl="0" algn="l">
              <a:lnSpc>
                <a:spcPct val="100000"/>
              </a:lnSpc>
              <a:spcBef>
                <a:spcPts val="360"/>
              </a:spcBef>
              <a:spcAft>
                <a:spcPts val="0"/>
              </a:spcAft>
              <a:buClr>
                <a:schemeClr val="dk1"/>
              </a:buClr>
              <a:buSzPts val="1800"/>
              <a:buChar char="•"/>
            </a:pPr>
            <a:r>
              <a:rPr b="0" i="0" lang="en-NZ" sz="1200">
                <a:solidFill>
                  <a:srgbClr val="000000"/>
                </a:solidFill>
                <a:latin typeface="Open Sans"/>
                <a:ea typeface="Open Sans"/>
                <a:cs typeface="Open Sans"/>
                <a:sym typeface="Open Sans"/>
              </a:rPr>
              <a:t>This will cause a program interrupt to be set.</a:t>
            </a:r>
            <a:endParaRPr sz="1200">
              <a:solidFill>
                <a:srgbClr val="000000"/>
              </a:solidFill>
              <a:latin typeface="Open Sans"/>
              <a:ea typeface="Open Sans"/>
              <a:cs typeface="Open Sans"/>
              <a:sym typeface="Open Sans"/>
            </a:endParaRPr>
          </a:p>
          <a:p>
            <a:pPr indent="0" lvl="0" marL="114300" rtl="0" algn="l">
              <a:lnSpc>
                <a:spcPct val="100000"/>
              </a:lnSpc>
              <a:spcBef>
                <a:spcPts val="360"/>
              </a:spcBef>
              <a:spcAft>
                <a:spcPts val="0"/>
              </a:spcAft>
              <a:buSzPts val="1800"/>
              <a:buNone/>
            </a:pPr>
            <a:r>
              <a:t/>
            </a:r>
            <a:endParaRPr sz="1050">
              <a:solidFill>
                <a:srgbClr val="000000"/>
              </a:solidFill>
              <a:latin typeface="Open Sans"/>
              <a:ea typeface="Open Sans"/>
              <a:cs typeface="Open Sans"/>
              <a:sym typeface="Open Sans"/>
            </a:endParaRPr>
          </a:p>
          <a:p>
            <a:pPr indent="0" lvl="0" marL="114300" rtl="0" algn="l">
              <a:lnSpc>
                <a:spcPct val="100000"/>
              </a:lnSpc>
              <a:spcBef>
                <a:spcPts val="360"/>
              </a:spcBef>
              <a:spcAft>
                <a:spcPts val="0"/>
              </a:spcAft>
              <a:buSzPts val="1800"/>
              <a:buNone/>
            </a:pPr>
            <a:r>
              <a:t/>
            </a:r>
            <a:endParaRPr sz="1050">
              <a:solidFill>
                <a:srgbClr val="000000"/>
              </a:solidFill>
              <a:latin typeface="Open Sans"/>
              <a:ea typeface="Open Sans"/>
              <a:cs typeface="Open Sans"/>
              <a:sym typeface="Open Sans"/>
            </a:endParaRPr>
          </a:p>
          <a:p>
            <a:pPr indent="0" lvl="0" marL="114300" rtl="0" algn="l">
              <a:lnSpc>
                <a:spcPct val="100000"/>
              </a:lnSpc>
              <a:spcBef>
                <a:spcPts val="360"/>
              </a:spcBef>
              <a:spcAft>
                <a:spcPts val="0"/>
              </a:spcAft>
              <a:buSzPts val="1800"/>
              <a:buNone/>
            </a:pPr>
            <a:r>
              <a:t/>
            </a:r>
            <a:endParaRPr sz="1600"/>
          </a:p>
        </p:txBody>
      </p:sp>
      <p:pic>
        <p:nvPicPr>
          <p:cNvPr descr="Picture" id="222" name="Google Shape;222;p19"/>
          <p:cNvPicPr preferRelativeResize="0"/>
          <p:nvPr/>
        </p:nvPicPr>
        <p:blipFill rotWithShape="1">
          <a:blip r:embed="rId3">
            <a:alphaModFix/>
          </a:blip>
          <a:srcRect b="0" l="0" r="0" t="0"/>
          <a:stretch/>
        </p:blipFill>
        <p:spPr>
          <a:xfrm>
            <a:off x="4426584" y="1495425"/>
            <a:ext cx="4392295" cy="4630738"/>
          </a:xfrm>
          <a:prstGeom prst="rect">
            <a:avLst/>
          </a:prstGeom>
          <a:noFill/>
          <a:ln>
            <a:noFill/>
          </a:ln>
        </p:spPr>
      </p:pic>
      <p:graphicFrame>
        <p:nvGraphicFramePr>
          <p:cNvPr id="223" name="Google Shape;223;p19"/>
          <p:cNvGraphicFramePr/>
          <p:nvPr/>
        </p:nvGraphicFramePr>
        <p:xfrm>
          <a:off x="457200" y="3690460"/>
          <a:ext cx="3000000" cy="3000000"/>
        </p:xfrm>
        <a:graphic>
          <a:graphicData uri="http://schemas.openxmlformats.org/drawingml/2006/table">
            <a:tbl>
              <a:tblPr>
                <a:noFill/>
                <a:tableStyleId>{D5177946-8FDC-40B1-B0C7-D82A686D9412}</a:tableStyleId>
              </a:tblPr>
              <a:tblGrid>
                <a:gridCol w="1804675"/>
                <a:gridCol w="2296150"/>
              </a:tblGrid>
              <a:tr h="268850">
                <a:tc rowSpan="2">
                  <a:txBody>
                    <a:bodyPr/>
                    <a:lstStyle/>
                    <a:p>
                      <a:pPr indent="0" lvl="0" marL="0" marR="0" rtl="0" algn="ctr">
                        <a:lnSpc>
                          <a:spcPct val="100000"/>
                        </a:lnSpc>
                        <a:spcBef>
                          <a:spcPts val="0"/>
                        </a:spcBef>
                        <a:spcAft>
                          <a:spcPts val="0"/>
                        </a:spcAft>
                        <a:buNone/>
                      </a:pPr>
                      <a:r>
                        <a:rPr b="1" lang="en-NZ" sz="1200" u="none" cap="none" strike="noStrike">
                          <a:latin typeface="Times New Roman"/>
                          <a:ea typeface="Times New Roman"/>
                          <a:cs typeface="Times New Roman"/>
                          <a:sym typeface="Times New Roman"/>
                        </a:rPr>
                        <a:t>Advantages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fast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8850">
                <a:tc vMerge="1"/>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efficient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8850">
                <a:tc rowSpan="3">
                  <a:txBody>
                    <a:bodyPr/>
                    <a:lstStyle/>
                    <a:p>
                      <a:pPr indent="0" lvl="0" marL="0" marR="0" rtl="0" algn="ctr">
                        <a:lnSpc>
                          <a:spcPct val="100000"/>
                        </a:lnSpc>
                        <a:spcBef>
                          <a:spcPts val="0"/>
                        </a:spcBef>
                        <a:spcAft>
                          <a:spcPts val="0"/>
                        </a:spcAft>
                        <a:buNone/>
                      </a:pPr>
                      <a:r>
                        <a:rPr b="1" lang="en-NZ" sz="1200" u="none" cap="none" strike="noStrike">
                          <a:latin typeface="Times New Roman"/>
                          <a:ea typeface="Times New Roman"/>
                          <a:cs typeface="Times New Roman"/>
                          <a:sym typeface="Times New Roman"/>
                        </a:rPr>
                        <a:t>Disadvantages</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can be tricky to write if using a low level language</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8850">
                <a:tc vMerge="1"/>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can be tough to get various pieces to work well together</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37675">
                <a:tc vMerge="1"/>
                <a:tc>
                  <a:txBody>
                    <a:bodyPr/>
                    <a:lstStyle/>
                    <a:p>
                      <a:pPr indent="-228600" lvl="0" marL="457200" marR="0" rtl="0" algn="l">
                        <a:lnSpc>
                          <a:spcPct val="100000"/>
                        </a:lnSpc>
                        <a:spcBef>
                          <a:spcPts val="0"/>
                        </a:spcBef>
                        <a:spcAft>
                          <a:spcPts val="0"/>
                        </a:spcAft>
                        <a:buNone/>
                      </a:pPr>
                      <a:r>
                        <a:rPr lang="en-NZ" sz="1200" u="none" cap="none" strike="noStrike">
                          <a:latin typeface="Calibri"/>
                          <a:ea typeface="Calibri"/>
                          <a:cs typeface="Calibri"/>
                          <a:sym typeface="Calibri"/>
                        </a:rPr>
                        <a:t>-</a:t>
                      </a:r>
                      <a:r>
                        <a:rPr lang="en-NZ" sz="700" u="none" cap="none" strike="noStrike">
                          <a:latin typeface="Times New Roman"/>
                          <a:ea typeface="Times New Roman"/>
                          <a:cs typeface="Times New Roman"/>
                          <a:sym typeface="Times New Roman"/>
                        </a:rPr>
                        <a:t>          </a:t>
                      </a:r>
                      <a:r>
                        <a:rPr lang="en-NZ" sz="1200" u="none" cap="none" strike="noStrike">
                          <a:latin typeface="Times New Roman"/>
                          <a:ea typeface="Times New Roman"/>
                          <a:cs typeface="Times New Roman"/>
                          <a:sym typeface="Times New Roman"/>
                        </a:rPr>
                        <a:t>usually done by the hardware manufacturer / OS maker, e.g. Microsoft</a:t>
                      </a:r>
                      <a:endParaRPr sz="11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0" l="0" r="0" t="0"/>
          <a:stretch/>
        </p:blipFill>
        <p:spPr>
          <a:xfrm>
            <a:off x="1748877" y="1847850"/>
            <a:ext cx="5125316" cy="3465830"/>
          </a:xfrm>
          <a:prstGeom prst="rect">
            <a:avLst/>
          </a:prstGeom>
          <a:noFill/>
          <a:ln>
            <a:noFill/>
          </a:ln>
        </p:spPr>
      </p:pic>
      <p:sp>
        <p:nvSpPr>
          <p:cNvPr id="94" name="Google Shape;94;p2"/>
          <p:cNvSpPr txBox="1"/>
          <p:nvPr/>
        </p:nvSpPr>
        <p:spPr>
          <a:xfrm>
            <a:off x="1300480" y="914400"/>
            <a:ext cx="712216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NZ" sz="3200" u="none" cap="none" strike="noStrike">
                <a:solidFill>
                  <a:srgbClr val="000000"/>
                </a:solidFill>
                <a:latin typeface="Times New Roman"/>
                <a:ea typeface="Times New Roman"/>
                <a:cs typeface="Times New Roman"/>
                <a:sym typeface="Times New Roman"/>
              </a:rPr>
              <a:t>Basic structure of a computer system:</a:t>
            </a:r>
            <a:endParaRPr b="1" i="0" sz="3200" u="none" cap="none" strike="noStrike">
              <a:solidFill>
                <a:srgbClr val="000000"/>
              </a:solidFill>
              <a:latin typeface="Arial"/>
              <a:ea typeface="Arial"/>
              <a:cs typeface="Arial"/>
              <a:sym typeface="Arial"/>
            </a:endParaRPr>
          </a:p>
        </p:txBody>
      </p:sp>
      <p:sp>
        <p:nvSpPr>
          <p:cNvPr id="95" name="Google Shape;95;p2"/>
          <p:cNvSpPr txBox="1"/>
          <p:nvPr/>
        </p:nvSpPr>
        <p:spPr>
          <a:xfrm>
            <a:off x="508000" y="5829310"/>
            <a:ext cx="81381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NZ" sz="1800" u="none" cap="none" strike="noStrike">
                <a:solidFill>
                  <a:srgbClr val="FF0000"/>
                </a:solidFill>
                <a:latin typeface="Times New Roman"/>
                <a:ea typeface="Times New Roman"/>
                <a:cs typeface="Times New Roman"/>
                <a:sym typeface="Times New Roman"/>
              </a:rPr>
              <a:t>The computer is useless without some kind of interface to to the outside world. </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Evolution of the I/O Function</a:t>
            </a:r>
            <a:endParaRPr/>
          </a:p>
        </p:txBody>
      </p:sp>
      <p:sp>
        <p:nvSpPr>
          <p:cNvPr id="230" name="Google Shape;230;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3200"/>
              <a:buFont typeface="Calibri"/>
              <a:buAutoNum type="arabicPeriod"/>
            </a:pPr>
            <a:r>
              <a:rPr lang="en-NZ"/>
              <a:t>Processor directly controls a peripheral device</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NZ"/>
              <a:t>Controller or I/O module is added</a:t>
            </a:r>
            <a:endParaRPr/>
          </a:p>
          <a:p>
            <a:pPr indent="-285750" lvl="1" marL="742950" rtl="0" algn="l">
              <a:lnSpc>
                <a:spcPct val="100000"/>
              </a:lnSpc>
              <a:spcBef>
                <a:spcPts val="560"/>
              </a:spcBef>
              <a:spcAft>
                <a:spcPts val="0"/>
              </a:spcAft>
              <a:buClr>
                <a:schemeClr val="dk1"/>
              </a:buClr>
              <a:buSzPts val="2800"/>
              <a:buChar char="–"/>
            </a:pPr>
            <a:r>
              <a:rPr lang="en-NZ"/>
              <a:t>Processor uses programmed I/O without interrupts</a:t>
            </a:r>
            <a:endParaRPr/>
          </a:p>
          <a:p>
            <a:pPr indent="-285750" lvl="1" marL="742950" rtl="0" algn="l">
              <a:lnSpc>
                <a:spcPct val="100000"/>
              </a:lnSpc>
              <a:spcBef>
                <a:spcPts val="560"/>
              </a:spcBef>
              <a:spcAft>
                <a:spcPts val="0"/>
              </a:spcAft>
              <a:buClr>
                <a:schemeClr val="dk1"/>
              </a:buClr>
              <a:buSzPts val="2800"/>
              <a:buChar char="–"/>
            </a:pPr>
            <a:r>
              <a:rPr lang="en-NZ"/>
              <a:t>Processor does not need to handle details of external devices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990600" y="274638"/>
            <a:ext cx="7696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Evolution of the </a:t>
            </a:r>
            <a:br>
              <a:rPr lang="en-NZ"/>
            </a:br>
            <a:r>
              <a:rPr lang="en-NZ"/>
              <a:t>I/O Function cont…</a:t>
            </a:r>
            <a:endParaRPr/>
          </a:p>
        </p:txBody>
      </p:sp>
      <p:sp>
        <p:nvSpPr>
          <p:cNvPr id="237" name="Google Shape;2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3200"/>
              <a:buFont typeface="Calibri"/>
              <a:buAutoNum type="arabicPeriod" startAt="3"/>
            </a:pPr>
            <a:r>
              <a:rPr lang="en-NZ"/>
              <a:t>Controller or I/O module with interrupts</a:t>
            </a:r>
            <a:endParaRPr/>
          </a:p>
          <a:p>
            <a:pPr indent="-285750" lvl="1" marL="742950" rtl="0" algn="l">
              <a:lnSpc>
                <a:spcPct val="100000"/>
              </a:lnSpc>
              <a:spcBef>
                <a:spcPts val="560"/>
              </a:spcBef>
              <a:spcAft>
                <a:spcPts val="0"/>
              </a:spcAft>
              <a:buClr>
                <a:schemeClr val="dk1"/>
              </a:buClr>
              <a:buSzPts val="2800"/>
              <a:buChar char="–"/>
            </a:pPr>
            <a:r>
              <a:rPr lang="en-NZ"/>
              <a:t>Efficiency improves as processor does not spend time waiting for an I/O operation to be performed</a:t>
            </a:r>
            <a:endParaRPr/>
          </a:p>
          <a:p>
            <a:pPr indent="-514350" lvl="0" marL="514350" rtl="0" algn="l">
              <a:lnSpc>
                <a:spcPct val="100000"/>
              </a:lnSpc>
              <a:spcBef>
                <a:spcPts val="640"/>
              </a:spcBef>
              <a:spcAft>
                <a:spcPts val="0"/>
              </a:spcAft>
              <a:buClr>
                <a:schemeClr val="dk1"/>
              </a:buClr>
              <a:buSzPts val="3200"/>
              <a:buFont typeface="Calibri"/>
              <a:buAutoNum type="arabicPeriod" startAt="3"/>
            </a:pPr>
            <a:r>
              <a:rPr lang="en-NZ"/>
              <a:t>Direct Memory Access</a:t>
            </a:r>
            <a:endParaRPr/>
          </a:p>
          <a:p>
            <a:pPr indent="-285750" lvl="1" marL="742950" rtl="0" algn="l">
              <a:lnSpc>
                <a:spcPct val="100000"/>
              </a:lnSpc>
              <a:spcBef>
                <a:spcPts val="560"/>
              </a:spcBef>
              <a:spcAft>
                <a:spcPts val="0"/>
              </a:spcAft>
              <a:buClr>
                <a:schemeClr val="dk1"/>
              </a:buClr>
              <a:buSzPts val="2800"/>
              <a:buChar char="–"/>
            </a:pPr>
            <a:r>
              <a:rPr lang="en-NZ"/>
              <a:t>Blocks of data are moved into memory without involving the processor</a:t>
            </a:r>
            <a:endParaRPr/>
          </a:p>
          <a:p>
            <a:pPr indent="-285750" lvl="1" marL="742950" rtl="0" algn="l">
              <a:lnSpc>
                <a:spcPct val="100000"/>
              </a:lnSpc>
              <a:spcBef>
                <a:spcPts val="560"/>
              </a:spcBef>
              <a:spcAft>
                <a:spcPts val="0"/>
              </a:spcAft>
              <a:buClr>
                <a:schemeClr val="dk1"/>
              </a:buClr>
              <a:buSzPts val="2800"/>
              <a:buChar char="–"/>
            </a:pPr>
            <a:r>
              <a:rPr lang="en-NZ"/>
              <a:t>Processor involved at beginning and end only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990600" y="274638"/>
            <a:ext cx="7696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Evolution of the </a:t>
            </a:r>
            <a:br>
              <a:rPr lang="en-NZ"/>
            </a:br>
            <a:r>
              <a:rPr lang="en-NZ"/>
              <a:t>I/O Function cont…</a:t>
            </a:r>
            <a:endParaRPr/>
          </a:p>
        </p:txBody>
      </p:sp>
      <p:sp>
        <p:nvSpPr>
          <p:cNvPr id="244" name="Google Shape;24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3200"/>
              <a:buFont typeface="Calibri"/>
              <a:buAutoNum type="arabicPeriod" startAt="5"/>
            </a:pPr>
            <a:r>
              <a:rPr lang="en-NZ"/>
              <a:t>I/O module is a separate processor</a:t>
            </a:r>
            <a:endParaRPr/>
          </a:p>
          <a:p>
            <a:pPr indent="-285750" lvl="1" marL="742950" rtl="0" algn="l">
              <a:lnSpc>
                <a:spcPct val="100000"/>
              </a:lnSpc>
              <a:spcBef>
                <a:spcPts val="560"/>
              </a:spcBef>
              <a:spcAft>
                <a:spcPts val="0"/>
              </a:spcAft>
              <a:buClr>
                <a:schemeClr val="dk1"/>
              </a:buClr>
              <a:buSzPts val="2800"/>
              <a:buChar char="–"/>
            </a:pPr>
            <a:r>
              <a:rPr lang="en-NZ"/>
              <a:t> CPU directs the I/O processor to execute an I/O program in main memory.</a:t>
            </a:r>
            <a:endParaRPr/>
          </a:p>
          <a:p>
            <a:pPr indent="-514350" lvl="0" marL="514350" rtl="0" algn="l">
              <a:lnSpc>
                <a:spcPct val="100000"/>
              </a:lnSpc>
              <a:spcBef>
                <a:spcPts val="640"/>
              </a:spcBef>
              <a:spcAft>
                <a:spcPts val="0"/>
              </a:spcAft>
              <a:buClr>
                <a:schemeClr val="dk1"/>
              </a:buClr>
              <a:buSzPts val="3200"/>
              <a:buFont typeface="Calibri"/>
              <a:buAutoNum type="arabicPeriod" startAt="5"/>
            </a:pPr>
            <a:r>
              <a:rPr lang="en-NZ"/>
              <a:t>I/O processor</a:t>
            </a:r>
            <a:endParaRPr/>
          </a:p>
          <a:p>
            <a:pPr indent="-285750" lvl="1" marL="742950" rtl="0" algn="l">
              <a:lnSpc>
                <a:spcPct val="100000"/>
              </a:lnSpc>
              <a:spcBef>
                <a:spcPts val="560"/>
              </a:spcBef>
              <a:spcAft>
                <a:spcPts val="0"/>
              </a:spcAft>
              <a:buClr>
                <a:schemeClr val="dk1"/>
              </a:buClr>
              <a:buSzPts val="2800"/>
              <a:buChar char="–"/>
            </a:pPr>
            <a:r>
              <a:rPr lang="en-NZ"/>
              <a:t>I/O module has its own local memory</a:t>
            </a:r>
            <a:endParaRPr/>
          </a:p>
          <a:p>
            <a:pPr indent="-285750" lvl="1" marL="742950" rtl="0" algn="l">
              <a:lnSpc>
                <a:spcPct val="100000"/>
              </a:lnSpc>
              <a:spcBef>
                <a:spcPts val="560"/>
              </a:spcBef>
              <a:spcAft>
                <a:spcPts val="0"/>
              </a:spcAft>
              <a:buClr>
                <a:schemeClr val="dk1"/>
              </a:buClr>
              <a:buSzPts val="2800"/>
              <a:buChar char="–"/>
            </a:pPr>
            <a:r>
              <a:rPr lang="en-NZ"/>
              <a:t>Commonly used to control communications with interactive terminals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Direct Memory Address</a:t>
            </a:r>
            <a:endParaRPr/>
          </a:p>
        </p:txBody>
      </p:sp>
      <p:sp>
        <p:nvSpPr>
          <p:cNvPr id="251" name="Google Shape;251;p23"/>
          <p:cNvSpPr txBox="1"/>
          <p:nvPr>
            <p:ph idx="1" type="body"/>
          </p:nvPr>
        </p:nvSpPr>
        <p:spPr>
          <a:xfrm>
            <a:off x="457200" y="1600200"/>
            <a:ext cx="48768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lang="en-NZ" sz="2800"/>
              <a:t>Processor delegates I/O operation to the DMA module</a:t>
            </a:r>
            <a:endParaRPr/>
          </a:p>
          <a:p>
            <a:pPr indent="-342900" lvl="0" marL="342900" rtl="0" algn="l">
              <a:lnSpc>
                <a:spcPct val="100000"/>
              </a:lnSpc>
              <a:spcBef>
                <a:spcPts val="560"/>
              </a:spcBef>
              <a:spcAft>
                <a:spcPts val="0"/>
              </a:spcAft>
              <a:buClr>
                <a:schemeClr val="dk1"/>
              </a:buClr>
              <a:buSzPts val="2800"/>
              <a:buChar char="•"/>
            </a:pPr>
            <a:r>
              <a:rPr lang="en-NZ" sz="2800"/>
              <a:t>DMA module transfers data directly to or from memory</a:t>
            </a:r>
            <a:endParaRPr/>
          </a:p>
          <a:p>
            <a:pPr indent="-342900" lvl="0" marL="342900" rtl="0" algn="l">
              <a:lnSpc>
                <a:spcPct val="100000"/>
              </a:lnSpc>
              <a:spcBef>
                <a:spcPts val="560"/>
              </a:spcBef>
              <a:spcAft>
                <a:spcPts val="0"/>
              </a:spcAft>
              <a:buClr>
                <a:schemeClr val="dk1"/>
              </a:buClr>
              <a:buSzPts val="2800"/>
              <a:buChar char="•"/>
            </a:pPr>
            <a:r>
              <a:rPr lang="en-NZ" sz="2800"/>
              <a:t>When complete, DMA module sends an interrupt signal to the processor</a:t>
            </a:r>
            <a:endParaRPr/>
          </a:p>
          <a:p>
            <a:pPr indent="-165100" lvl="0" marL="342900" rtl="0" algn="l">
              <a:lnSpc>
                <a:spcPct val="100000"/>
              </a:lnSpc>
              <a:spcBef>
                <a:spcPts val="560"/>
              </a:spcBef>
              <a:spcAft>
                <a:spcPts val="0"/>
              </a:spcAft>
              <a:buClr>
                <a:schemeClr val="dk1"/>
              </a:buClr>
              <a:buSzPts val="2800"/>
              <a:buNone/>
            </a:pPr>
            <a:r>
              <a:t/>
            </a:r>
            <a:endParaRPr sz="2800"/>
          </a:p>
        </p:txBody>
      </p:sp>
      <p:pic>
        <p:nvPicPr>
          <p:cNvPr descr="Fig11_02.gif" id="252" name="Google Shape;252;p23"/>
          <p:cNvPicPr preferRelativeResize="0"/>
          <p:nvPr/>
        </p:nvPicPr>
        <p:blipFill rotWithShape="1">
          <a:blip r:embed="rId3">
            <a:alphaModFix/>
          </a:blip>
          <a:srcRect b="0" l="0" r="0" t="0"/>
          <a:stretch/>
        </p:blipFill>
        <p:spPr>
          <a:xfrm>
            <a:off x="5105400" y="1752600"/>
            <a:ext cx="3733800" cy="39653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DMA Configurations: Single Bus</a:t>
            </a:r>
            <a:endParaRPr/>
          </a:p>
        </p:txBody>
      </p:sp>
      <p:pic>
        <p:nvPicPr>
          <p:cNvPr descr="Fig11_03a.gif" id="259" name="Google Shape;259;p24"/>
          <p:cNvPicPr preferRelativeResize="0"/>
          <p:nvPr>
            <p:ph idx="1" type="body"/>
          </p:nvPr>
        </p:nvPicPr>
        <p:blipFill rotWithShape="1">
          <a:blip r:embed="rId3">
            <a:alphaModFix/>
          </a:blip>
          <a:srcRect b="0" l="0" r="0" t="0"/>
          <a:stretch/>
        </p:blipFill>
        <p:spPr>
          <a:xfrm>
            <a:off x="1214437" y="1828800"/>
            <a:ext cx="6715125" cy="1781175"/>
          </a:xfrm>
          <a:prstGeom prst="rect">
            <a:avLst/>
          </a:prstGeom>
          <a:noFill/>
          <a:ln>
            <a:noFill/>
          </a:ln>
        </p:spPr>
      </p:pic>
      <p:sp>
        <p:nvSpPr>
          <p:cNvPr id="260" name="Google Shape;260;p24"/>
          <p:cNvSpPr txBox="1"/>
          <p:nvPr/>
        </p:nvSpPr>
        <p:spPr>
          <a:xfrm>
            <a:off x="457200" y="3810000"/>
            <a:ext cx="78486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NZ" sz="2800" u="none" cap="none" strike="noStrike">
                <a:solidFill>
                  <a:schemeClr val="dk1"/>
                </a:solidFill>
                <a:latin typeface="Calibri"/>
                <a:ea typeface="Calibri"/>
                <a:cs typeface="Calibri"/>
                <a:sym typeface="Calibri"/>
              </a:rPr>
              <a:t>DMA can be configured in several ways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NZ" sz="2800" u="none" cap="none" strike="noStrike">
                <a:solidFill>
                  <a:schemeClr val="dk1"/>
                </a:solidFill>
                <a:latin typeface="Calibri"/>
                <a:ea typeface="Calibri"/>
                <a:cs typeface="Calibri"/>
                <a:sym typeface="Calibri"/>
              </a:rPr>
              <a:t>Shown here, all modules share the same system bus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DMA Configurations: Integrated DMA &amp; I/O</a:t>
            </a:r>
            <a:endParaRPr/>
          </a:p>
        </p:txBody>
      </p:sp>
      <p:pic>
        <p:nvPicPr>
          <p:cNvPr descr="Fig11_03b.gif" id="267" name="Google Shape;267;p25"/>
          <p:cNvPicPr preferRelativeResize="0"/>
          <p:nvPr>
            <p:ph idx="1" type="body"/>
          </p:nvPr>
        </p:nvPicPr>
        <p:blipFill rotWithShape="1">
          <a:blip r:embed="rId3">
            <a:alphaModFix/>
          </a:blip>
          <a:srcRect b="0" l="0" r="0" t="0"/>
          <a:stretch/>
        </p:blipFill>
        <p:spPr>
          <a:xfrm>
            <a:off x="1190625" y="2057400"/>
            <a:ext cx="6762750" cy="2400300"/>
          </a:xfrm>
          <a:prstGeom prst="rect">
            <a:avLst/>
          </a:prstGeom>
          <a:noFill/>
          <a:ln>
            <a:noFill/>
          </a:ln>
        </p:spPr>
      </p:pic>
      <p:sp>
        <p:nvSpPr>
          <p:cNvPr id="268" name="Google Shape;268;p25"/>
          <p:cNvSpPr txBox="1"/>
          <p:nvPr/>
        </p:nvSpPr>
        <p:spPr>
          <a:xfrm>
            <a:off x="457200" y="4419600"/>
            <a:ext cx="7848600" cy="21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NZ" sz="2800" u="none" cap="none" strike="noStrike">
                <a:solidFill>
                  <a:schemeClr val="dk1"/>
                </a:solidFill>
                <a:latin typeface="Calibri"/>
                <a:ea typeface="Calibri"/>
                <a:cs typeface="Calibri"/>
                <a:sym typeface="Calibri"/>
              </a:rPr>
              <a:t>Direct Path between DMA and I/O modules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NZ" sz="2800" u="none" cap="none" strike="noStrike">
                <a:solidFill>
                  <a:schemeClr val="dk1"/>
                </a:solidFill>
                <a:latin typeface="Calibri"/>
                <a:ea typeface="Calibri"/>
                <a:cs typeface="Calibri"/>
                <a:sym typeface="Calibri"/>
              </a:rPr>
              <a:t>This substantially cuts the required bus cycles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DMA Configurations: I/O Bus</a:t>
            </a:r>
            <a:endParaRPr/>
          </a:p>
        </p:txBody>
      </p:sp>
      <p:pic>
        <p:nvPicPr>
          <p:cNvPr descr="Fig11_03c.gif" id="275" name="Google Shape;275;p26"/>
          <p:cNvPicPr preferRelativeResize="0"/>
          <p:nvPr>
            <p:ph idx="1" type="body"/>
          </p:nvPr>
        </p:nvPicPr>
        <p:blipFill rotWithShape="1">
          <a:blip r:embed="rId3">
            <a:alphaModFix/>
          </a:blip>
          <a:srcRect b="0" l="0" r="0" t="0"/>
          <a:stretch/>
        </p:blipFill>
        <p:spPr>
          <a:xfrm>
            <a:off x="1600200" y="1600200"/>
            <a:ext cx="6081712" cy="2784921"/>
          </a:xfrm>
          <a:prstGeom prst="rect">
            <a:avLst/>
          </a:prstGeom>
          <a:noFill/>
          <a:ln>
            <a:noFill/>
          </a:ln>
        </p:spPr>
      </p:pic>
      <p:sp>
        <p:nvSpPr>
          <p:cNvPr id="276" name="Google Shape;276;p26"/>
          <p:cNvSpPr txBox="1"/>
          <p:nvPr/>
        </p:nvSpPr>
        <p:spPr>
          <a:xfrm>
            <a:off x="457200" y="4419600"/>
            <a:ext cx="7848600" cy="21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NZ" sz="2800" u="none" cap="none" strike="noStrike">
                <a:solidFill>
                  <a:schemeClr val="dk1"/>
                </a:solidFill>
                <a:latin typeface="Calibri"/>
                <a:ea typeface="Calibri"/>
                <a:cs typeface="Calibri"/>
                <a:sym typeface="Calibri"/>
              </a:rPr>
              <a:t>Reduces the number of I/O interfaces in the DMA module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1" lang="en-NZ" sz="3200">
                <a:solidFill>
                  <a:srgbClr val="000000"/>
                </a:solidFill>
                <a:latin typeface="Open Sans"/>
                <a:ea typeface="Open Sans"/>
                <a:cs typeface="Open Sans"/>
                <a:sym typeface="Open Sans"/>
              </a:rPr>
              <a:t>Advantages &amp; Disadvantages of DMA</a:t>
            </a:r>
            <a:endParaRPr sz="3200"/>
          </a:p>
        </p:txBody>
      </p:sp>
      <p:graphicFrame>
        <p:nvGraphicFramePr>
          <p:cNvPr id="282" name="Google Shape;282;p27"/>
          <p:cNvGraphicFramePr/>
          <p:nvPr/>
        </p:nvGraphicFramePr>
        <p:xfrm>
          <a:off x="1361440" y="2092960"/>
          <a:ext cx="3000000" cy="3000000"/>
        </p:xfrm>
        <a:graphic>
          <a:graphicData uri="http://schemas.openxmlformats.org/drawingml/2006/table">
            <a:tbl>
              <a:tblPr>
                <a:noFill/>
                <a:tableStyleId>{D5177946-8FDC-40B1-B0C7-D82A686D9412}</a:tableStyleId>
              </a:tblPr>
              <a:tblGrid>
                <a:gridCol w="3302000"/>
                <a:gridCol w="3302000"/>
              </a:tblGrid>
              <a:tr h="868675">
                <a:tc rowSpan="2">
                  <a:txBody>
                    <a:bodyPr/>
                    <a:lstStyle/>
                    <a:p>
                      <a:pPr indent="0" lvl="0" marL="0" marR="0" rtl="0" algn="l">
                        <a:lnSpc>
                          <a:spcPct val="100000"/>
                        </a:lnSpc>
                        <a:spcBef>
                          <a:spcPts val="0"/>
                        </a:spcBef>
                        <a:spcAft>
                          <a:spcPts val="0"/>
                        </a:spcAft>
                        <a:buNone/>
                      </a:pPr>
                      <a:r>
                        <a:rPr b="1" lang="en-NZ" sz="1600" u="none" cap="none" strike="noStrike">
                          <a:latin typeface="Times New Roman"/>
                          <a:ea typeface="Times New Roman"/>
                          <a:cs typeface="Times New Roman"/>
                          <a:sym typeface="Times New Roman"/>
                        </a:rPr>
                        <a:t>Advantages</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400" u="none" cap="none" strike="noStrike">
                          <a:latin typeface="Calibri"/>
                          <a:ea typeface="Calibri"/>
                          <a:cs typeface="Calibri"/>
                          <a:sym typeface="Calibri"/>
                        </a:rPr>
                        <a:t>-</a:t>
                      </a:r>
                      <a:r>
                        <a:rPr lang="en-NZ" sz="800" u="none" cap="none" strike="noStrike">
                          <a:latin typeface="Times New Roman"/>
                          <a:ea typeface="Times New Roman"/>
                          <a:cs typeface="Times New Roman"/>
                          <a:sym typeface="Times New Roman"/>
                        </a:rPr>
                        <a:t>          </a:t>
                      </a:r>
                      <a:r>
                        <a:rPr lang="en-NZ" sz="1400" u="none" cap="none" strike="noStrike">
                          <a:latin typeface="Times New Roman"/>
                          <a:ea typeface="Times New Roman"/>
                          <a:cs typeface="Times New Roman"/>
                          <a:sym typeface="Times New Roman"/>
                        </a:rPr>
                        <a:t>allows a peripheral device to read from/write to memory without going through the CPU</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303025">
                <a:tc vMerge="1"/>
                <a:tc>
                  <a:txBody>
                    <a:bodyPr/>
                    <a:lstStyle/>
                    <a:p>
                      <a:pPr indent="-228600" lvl="0" marL="457200" marR="0" rtl="0" algn="l">
                        <a:lnSpc>
                          <a:spcPct val="100000"/>
                        </a:lnSpc>
                        <a:spcBef>
                          <a:spcPts val="0"/>
                        </a:spcBef>
                        <a:spcAft>
                          <a:spcPts val="0"/>
                        </a:spcAft>
                        <a:buNone/>
                      </a:pPr>
                      <a:r>
                        <a:rPr lang="en-NZ" sz="1600" u="none" cap="none" strike="noStrike">
                          <a:latin typeface="Calibri"/>
                          <a:ea typeface="Calibri"/>
                          <a:cs typeface="Calibri"/>
                          <a:sym typeface="Calibri"/>
                        </a:rPr>
                        <a:t>-</a:t>
                      </a:r>
                      <a:r>
                        <a:rPr lang="en-NZ" sz="900" u="none" cap="none" strike="noStrike">
                          <a:latin typeface="Times New Roman"/>
                          <a:ea typeface="Times New Roman"/>
                          <a:cs typeface="Times New Roman"/>
                          <a:sym typeface="Times New Roman"/>
                        </a:rPr>
                        <a:t>          </a:t>
                      </a:r>
                      <a:r>
                        <a:rPr lang="en-NZ" sz="1600" u="none" cap="none" strike="noStrike">
                          <a:latin typeface="Times New Roman"/>
                          <a:ea typeface="Times New Roman"/>
                          <a:cs typeface="Times New Roman"/>
                          <a:sym typeface="Times New Roman"/>
                        </a:rPr>
                        <a:t>allows for faster processing since the processor can be working on something else while the peripheral can be populating memory</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68675">
                <a:tc rowSpan="2">
                  <a:txBody>
                    <a:bodyPr/>
                    <a:lstStyle/>
                    <a:p>
                      <a:pPr indent="0" lvl="0" marL="0" marR="0" rtl="0" algn="l">
                        <a:lnSpc>
                          <a:spcPct val="100000"/>
                        </a:lnSpc>
                        <a:spcBef>
                          <a:spcPts val="0"/>
                        </a:spcBef>
                        <a:spcAft>
                          <a:spcPts val="0"/>
                        </a:spcAft>
                        <a:buNone/>
                      </a:pPr>
                      <a:r>
                        <a:rPr b="1" lang="en-NZ" sz="1600" u="none" cap="none" strike="noStrike">
                          <a:latin typeface="Times New Roman"/>
                          <a:ea typeface="Times New Roman"/>
                          <a:cs typeface="Times New Roman"/>
                          <a:sym typeface="Times New Roman"/>
                        </a:rPr>
                        <a:t>Disadvantages</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228600" lvl="0" marL="457200" marR="0" rtl="0" algn="l">
                        <a:lnSpc>
                          <a:spcPct val="100000"/>
                        </a:lnSpc>
                        <a:spcBef>
                          <a:spcPts val="0"/>
                        </a:spcBef>
                        <a:spcAft>
                          <a:spcPts val="0"/>
                        </a:spcAft>
                        <a:buNone/>
                      </a:pPr>
                      <a:r>
                        <a:rPr lang="en-NZ" sz="1600" u="none" cap="none" strike="noStrike">
                          <a:latin typeface="Calibri"/>
                          <a:ea typeface="Calibri"/>
                          <a:cs typeface="Calibri"/>
                          <a:sym typeface="Calibri"/>
                        </a:rPr>
                        <a:t>-</a:t>
                      </a:r>
                      <a:r>
                        <a:rPr lang="en-NZ" sz="900" u="none" cap="none" strike="noStrike">
                          <a:latin typeface="Times New Roman"/>
                          <a:ea typeface="Times New Roman"/>
                          <a:cs typeface="Times New Roman"/>
                          <a:sym typeface="Times New Roman"/>
                        </a:rPr>
                        <a:t>          </a:t>
                      </a:r>
                      <a:r>
                        <a:rPr lang="en-NZ" sz="1600" u="none" cap="none" strike="noStrike">
                          <a:latin typeface="Times New Roman"/>
                          <a:ea typeface="Times New Roman"/>
                          <a:cs typeface="Times New Roman"/>
                          <a:sym typeface="Times New Roman"/>
                        </a:rPr>
                        <a:t>requires a DMA controller to carry out the operation, which increases the cost of the system</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34350">
                <a:tc vMerge="1"/>
                <a:tc>
                  <a:txBody>
                    <a:bodyPr/>
                    <a:lstStyle/>
                    <a:p>
                      <a:pPr indent="-228600" lvl="0" marL="457200" marR="0" rtl="0" algn="l">
                        <a:lnSpc>
                          <a:spcPct val="100000"/>
                        </a:lnSpc>
                        <a:spcBef>
                          <a:spcPts val="0"/>
                        </a:spcBef>
                        <a:spcAft>
                          <a:spcPts val="0"/>
                        </a:spcAft>
                        <a:buNone/>
                      </a:pPr>
                      <a:r>
                        <a:rPr lang="en-NZ" sz="1600" u="none" cap="none" strike="noStrike">
                          <a:latin typeface="Calibri"/>
                          <a:ea typeface="Calibri"/>
                          <a:cs typeface="Calibri"/>
                          <a:sym typeface="Calibri"/>
                        </a:rPr>
                        <a:t>-</a:t>
                      </a:r>
                      <a:r>
                        <a:rPr lang="en-NZ" sz="900" u="none" cap="none" strike="noStrike">
                          <a:latin typeface="Times New Roman"/>
                          <a:ea typeface="Times New Roman"/>
                          <a:cs typeface="Times New Roman"/>
                          <a:sym typeface="Times New Roman"/>
                        </a:rPr>
                        <a:t>          </a:t>
                      </a:r>
                      <a:r>
                        <a:rPr lang="en-NZ" sz="1600" u="none" cap="none" strike="noStrike">
                          <a:latin typeface="Times New Roman"/>
                          <a:ea typeface="Times New Roman"/>
                          <a:cs typeface="Times New Roman"/>
                          <a:sym typeface="Times New Roman"/>
                        </a:rPr>
                        <a:t>cache coherence problems</a:t>
                      </a:r>
                      <a:endParaRPr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idx="1" type="body"/>
          </p:nvPr>
        </p:nvSpPr>
        <p:spPr>
          <a:xfrm>
            <a:off x="2362200" y="1676400"/>
            <a:ext cx="40386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00000"/>
              </a:buClr>
              <a:buSzPts val="8800"/>
              <a:buNone/>
            </a:pPr>
            <a:r>
              <a:rPr lang="en-NZ" sz="8800">
                <a:solidFill>
                  <a:srgbClr val="C00000"/>
                </a:solidFill>
              </a:rPr>
              <a:t>Thank U</a:t>
            </a:r>
            <a:endParaRPr sz="880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idx="1" type="subTitle"/>
          </p:nvPr>
        </p:nvSpPr>
        <p:spPr>
          <a:xfrm>
            <a:off x="1371600" y="487680"/>
            <a:ext cx="6400800" cy="947225"/>
          </a:xfrm>
          <a:prstGeom prst="rect">
            <a:avLst/>
          </a:prstGeom>
          <a:noFill/>
          <a:ln>
            <a:noFill/>
          </a:ln>
        </p:spPr>
        <p:txBody>
          <a:bodyPr anchorCtr="0" anchor="t" bIns="45700" lIns="91425" spcFirstLastPara="1" rIns="91425" wrap="square" tIns="45700">
            <a:noAutofit/>
          </a:bodyPr>
          <a:lstStyle/>
          <a:p>
            <a:pPr indent="-431800" lvl="0" marL="457200" rtl="0" algn="ctr">
              <a:lnSpc>
                <a:spcPct val="100000"/>
              </a:lnSpc>
              <a:spcBef>
                <a:spcPts val="640"/>
              </a:spcBef>
              <a:spcAft>
                <a:spcPts val="0"/>
              </a:spcAft>
              <a:buClr>
                <a:srgbClr val="888888"/>
              </a:buClr>
              <a:buSzPts val="3200"/>
              <a:buNone/>
            </a:pPr>
            <a:r>
              <a:rPr lang="en-NZ"/>
              <a:t>	Concept Map Of I/O devices</a:t>
            </a:r>
            <a:endParaRPr/>
          </a:p>
        </p:txBody>
      </p:sp>
      <p:pic>
        <p:nvPicPr>
          <p:cNvPr id="101" name="Google Shape;101;p3"/>
          <p:cNvPicPr preferRelativeResize="0"/>
          <p:nvPr/>
        </p:nvPicPr>
        <p:blipFill rotWithShape="1">
          <a:blip r:embed="rId3">
            <a:alphaModFix/>
          </a:blip>
          <a:srcRect b="0" l="0" r="0" t="0"/>
          <a:stretch/>
        </p:blipFill>
        <p:spPr>
          <a:xfrm>
            <a:off x="239152" y="1458571"/>
            <a:ext cx="8651630" cy="5054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ctrTitle"/>
          </p:nvPr>
        </p:nvSpPr>
        <p:spPr>
          <a:xfrm>
            <a:off x="277837" y="287558"/>
            <a:ext cx="7772400" cy="950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Differences in I/O Devices</a:t>
            </a:r>
            <a:endParaRPr/>
          </a:p>
        </p:txBody>
      </p:sp>
      <p:grpSp>
        <p:nvGrpSpPr>
          <p:cNvPr id="107" name="Google Shape;107;p4"/>
          <p:cNvGrpSpPr/>
          <p:nvPr/>
        </p:nvGrpSpPr>
        <p:grpSpPr>
          <a:xfrm>
            <a:off x="661183" y="1469699"/>
            <a:ext cx="7596552" cy="3918601"/>
            <a:chOff x="0" y="72699"/>
            <a:chExt cx="7596552" cy="3918601"/>
          </a:xfrm>
        </p:grpSpPr>
        <p:sp>
          <p:nvSpPr>
            <p:cNvPr id="108" name="Google Shape;108;p4"/>
            <p:cNvSpPr/>
            <p:nvPr/>
          </p:nvSpPr>
          <p:spPr>
            <a:xfrm>
              <a:off x="0" y="72699"/>
              <a:ext cx="7596552" cy="6552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txBox="1"/>
            <p:nvPr/>
          </p:nvSpPr>
          <p:spPr>
            <a:xfrm>
              <a:off x="31984" y="104683"/>
              <a:ext cx="7532584"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2800"/>
                <a:buFont typeface="Arial"/>
                <a:buNone/>
              </a:pPr>
              <a:r>
                <a:rPr b="0" i="0" lang="en-NZ" sz="2800" u="none" cap="none" strike="noStrike">
                  <a:solidFill>
                    <a:schemeClr val="lt1"/>
                  </a:solidFill>
                  <a:latin typeface="Arial"/>
                  <a:ea typeface="Arial"/>
                  <a:cs typeface="Arial"/>
                  <a:sym typeface="Arial"/>
                </a:rPr>
                <a:t>Devices differ in a number of areas</a:t>
              </a:r>
              <a:endParaRPr/>
            </a:p>
          </p:txBody>
        </p:sp>
        <p:sp>
          <p:nvSpPr>
            <p:cNvPr id="110" name="Google Shape;110;p4"/>
            <p:cNvSpPr/>
            <p:nvPr/>
          </p:nvSpPr>
          <p:spPr>
            <a:xfrm>
              <a:off x="0" y="727899"/>
              <a:ext cx="7596552" cy="2144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txBox="1"/>
            <p:nvPr/>
          </p:nvSpPr>
          <p:spPr>
            <a:xfrm>
              <a:off x="0" y="727899"/>
              <a:ext cx="7596552" cy="2144520"/>
            </a:xfrm>
            <a:prstGeom prst="rect">
              <a:avLst/>
            </a:prstGeom>
            <a:noFill/>
            <a:ln>
              <a:noFill/>
            </a:ln>
          </p:spPr>
          <p:txBody>
            <a:bodyPr anchorCtr="0" anchor="t" bIns="35550" lIns="241175" spcFirstLastPara="1" rIns="199125" wrap="square" tIns="35550">
              <a:noAutofit/>
            </a:bodyPr>
            <a:lstStyle/>
            <a:p>
              <a:pPr indent="-228600" lvl="1" marL="228600" marR="0" rtl="0" algn="l">
                <a:lnSpc>
                  <a:spcPct val="90000"/>
                </a:lnSpc>
                <a:spcBef>
                  <a:spcPts val="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Data Rate</a:t>
              </a:r>
              <a:endParaRPr b="0" i="0" sz="2200" u="none" cap="none" strike="noStrike">
                <a:solidFill>
                  <a:srgbClr val="000000"/>
                </a:solidFill>
                <a:latin typeface="Arial"/>
                <a:ea typeface="Arial"/>
                <a:cs typeface="Arial"/>
                <a:sym typeface="Arial"/>
              </a:endParaRPr>
            </a:p>
            <a:p>
              <a:pPr indent="-228600" lvl="1" marL="228600" marR="0" rtl="0" algn="l">
                <a:lnSpc>
                  <a:spcPct val="90000"/>
                </a:lnSpc>
                <a:spcBef>
                  <a:spcPts val="44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Application</a:t>
              </a:r>
              <a:endParaRPr/>
            </a:p>
            <a:p>
              <a:pPr indent="-228600" lvl="1" marL="228600" marR="0" rtl="0" algn="l">
                <a:lnSpc>
                  <a:spcPct val="90000"/>
                </a:lnSpc>
                <a:spcBef>
                  <a:spcPts val="44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Complexity of Control</a:t>
              </a:r>
              <a:endParaRPr/>
            </a:p>
            <a:p>
              <a:pPr indent="-228600" lvl="1" marL="228600" marR="0" rtl="0" algn="l">
                <a:lnSpc>
                  <a:spcPct val="90000"/>
                </a:lnSpc>
                <a:spcBef>
                  <a:spcPts val="44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Unit of Transfer</a:t>
              </a:r>
              <a:endParaRPr/>
            </a:p>
            <a:p>
              <a:pPr indent="-228600" lvl="1" marL="228600" marR="0" rtl="0" algn="l">
                <a:lnSpc>
                  <a:spcPct val="90000"/>
                </a:lnSpc>
                <a:spcBef>
                  <a:spcPts val="44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Data Representation</a:t>
              </a:r>
              <a:endParaRPr/>
            </a:p>
            <a:p>
              <a:pPr indent="-228600" lvl="1" marL="228600" marR="0" rtl="0" algn="l">
                <a:lnSpc>
                  <a:spcPct val="90000"/>
                </a:lnSpc>
                <a:spcBef>
                  <a:spcPts val="44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Error Conditions</a:t>
              </a:r>
              <a:endParaRPr/>
            </a:p>
          </p:txBody>
        </p:sp>
        <p:sp>
          <p:nvSpPr>
            <p:cNvPr id="112" name="Google Shape;112;p4"/>
            <p:cNvSpPr/>
            <p:nvPr/>
          </p:nvSpPr>
          <p:spPr>
            <a:xfrm>
              <a:off x="0" y="2872420"/>
              <a:ext cx="7596552" cy="655200"/>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txBox="1"/>
            <p:nvPr/>
          </p:nvSpPr>
          <p:spPr>
            <a:xfrm>
              <a:off x="31984" y="2904404"/>
              <a:ext cx="7532584"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2800"/>
                <a:buFont typeface="Arial"/>
                <a:buNone/>
              </a:pPr>
              <a:r>
                <a:rPr b="0" i="0" lang="en-NZ" sz="2800" u="none" cap="none" strike="noStrike">
                  <a:solidFill>
                    <a:schemeClr val="lt1"/>
                  </a:solidFill>
                  <a:latin typeface="Arial"/>
                  <a:ea typeface="Arial"/>
                  <a:cs typeface="Arial"/>
                  <a:sym typeface="Arial"/>
                </a:rPr>
                <a:t>Organization Of I/O Functions</a:t>
              </a:r>
              <a:endParaRPr b="0" i="0" sz="2800" u="none" cap="none" strike="noStrike">
                <a:solidFill>
                  <a:schemeClr val="lt1"/>
                </a:solidFill>
                <a:latin typeface="Arial"/>
                <a:ea typeface="Arial"/>
                <a:cs typeface="Arial"/>
                <a:sym typeface="Arial"/>
              </a:endParaRPr>
            </a:p>
          </p:txBody>
        </p:sp>
        <p:sp>
          <p:nvSpPr>
            <p:cNvPr id="114" name="Google Shape;114;p4"/>
            <p:cNvSpPr/>
            <p:nvPr/>
          </p:nvSpPr>
          <p:spPr>
            <a:xfrm>
              <a:off x="0" y="3527620"/>
              <a:ext cx="7596552" cy="463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txBox="1"/>
            <p:nvPr/>
          </p:nvSpPr>
          <p:spPr>
            <a:xfrm>
              <a:off x="0" y="3527620"/>
              <a:ext cx="7596552" cy="463680"/>
            </a:xfrm>
            <a:prstGeom prst="rect">
              <a:avLst/>
            </a:prstGeom>
            <a:noFill/>
            <a:ln>
              <a:noFill/>
            </a:ln>
          </p:spPr>
          <p:txBody>
            <a:bodyPr anchorCtr="0" anchor="t" bIns="35550" lIns="241175" spcFirstLastPara="1" rIns="199125" wrap="square" tIns="35550">
              <a:noAutofit/>
            </a:bodyPr>
            <a:lstStyle/>
            <a:p>
              <a:pPr indent="-228600" lvl="1" marL="228600" marR="0" rtl="0" algn="l">
                <a:lnSpc>
                  <a:spcPct val="90000"/>
                </a:lnSpc>
                <a:spcBef>
                  <a:spcPts val="0"/>
                </a:spcBef>
                <a:spcAft>
                  <a:spcPts val="0"/>
                </a:spcAft>
                <a:buClr>
                  <a:srgbClr val="000000"/>
                </a:buClr>
                <a:buSzPts val="2200"/>
                <a:buFont typeface="Arial"/>
                <a:buChar char="•"/>
              </a:pPr>
              <a:r>
                <a:rPr b="0" i="0" lang="en-NZ" sz="2200" u="none" cap="none" strike="noStrike">
                  <a:solidFill>
                    <a:srgbClr val="000000"/>
                  </a:solidFill>
                  <a:latin typeface="Arial"/>
                  <a:ea typeface="Arial"/>
                  <a:cs typeface="Arial"/>
                  <a:sym typeface="Arial"/>
                </a:rPr>
                <a:t>Techniques for performing I/O</a:t>
              </a:r>
              <a:endParaRPr b="0" i="0" sz="22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Categories of I/O Devices</a:t>
            </a:r>
            <a:endParaRPr/>
          </a:p>
        </p:txBody>
      </p:sp>
      <p:sp>
        <p:nvSpPr>
          <p:cNvPr id="122" name="Google Shape;12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Difficult area of OS design</a:t>
            </a:r>
            <a:endParaRPr/>
          </a:p>
          <a:p>
            <a:pPr indent="-285750" lvl="1" marL="742950" rtl="0" algn="l">
              <a:lnSpc>
                <a:spcPct val="100000"/>
              </a:lnSpc>
              <a:spcBef>
                <a:spcPts val="560"/>
              </a:spcBef>
              <a:spcAft>
                <a:spcPts val="0"/>
              </a:spcAft>
              <a:buClr>
                <a:schemeClr val="dk1"/>
              </a:buClr>
              <a:buSzPts val="2800"/>
              <a:buChar char="–"/>
            </a:pPr>
            <a:r>
              <a:rPr lang="en-NZ"/>
              <a:t>Difficult to develop a consistent solution due to a wide variety of devices and applications</a:t>
            </a:r>
            <a:endParaRPr/>
          </a:p>
          <a:p>
            <a:pPr indent="-107950" lvl="1" marL="742950" rtl="0" algn="l">
              <a:lnSpc>
                <a:spcPct val="100000"/>
              </a:lnSpc>
              <a:spcBef>
                <a:spcPts val="560"/>
              </a:spcBef>
              <a:spcAft>
                <a:spcPts val="0"/>
              </a:spcAft>
              <a:buClr>
                <a:schemeClr val="dk1"/>
              </a:buClr>
              <a:buSzPts val="2800"/>
              <a:buNone/>
            </a:pPr>
            <a:r>
              <a:t/>
            </a:r>
            <a:endParaRPr/>
          </a:p>
          <a:p>
            <a:pPr indent="-342900" lvl="0" marL="342900" rtl="0" algn="l">
              <a:lnSpc>
                <a:spcPct val="100000"/>
              </a:lnSpc>
              <a:spcBef>
                <a:spcPts val="640"/>
              </a:spcBef>
              <a:spcAft>
                <a:spcPts val="0"/>
              </a:spcAft>
              <a:buClr>
                <a:schemeClr val="dk1"/>
              </a:buClr>
              <a:buSzPts val="3200"/>
              <a:buChar char="•"/>
            </a:pPr>
            <a:r>
              <a:rPr lang="en-NZ"/>
              <a:t>Three Categories:</a:t>
            </a:r>
            <a:endParaRPr/>
          </a:p>
          <a:p>
            <a:pPr indent="-285750" lvl="1" marL="742950" rtl="0" algn="l">
              <a:lnSpc>
                <a:spcPct val="100000"/>
              </a:lnSpc>
              <a:spcBef>
                <a:spcPts val="560"/>
              </a:spcBef>
              <a:spcAft>
                <a:spcPts val="0"/>
              </a:spcAft>
              <a:buClr>
                <a:schemeClr val="dk1"/>
              </a:buClr>
              <a:buSzPts val="2800"/>
              <a:buChar char="–"/>
            </a:pPr>
            <a:r>
              <a:rPr lang="en-NZ"/>
              <a:t>Human readable</a:t>
            </a:r>
            <a:endParaRPr/>
          </a:p>
          <a:p>
            <a:pPr indent="-285750" lvl="1" marL="742950" rtl="0" algn="l">
              <a:lnSpc>
                <a:spcPct val="100000"/>
              </a:lnSpc>
              <a:spcBef>
                <a:spcPts val="560"/>
              </a:spcBef>
              <a:spcAft>
                <a:spcPts val="0"/>
              </a:spcAft>
              <a:buClr>
                <a:schemeClr val="dk1"/>
              </a:buClr>
              <a:buSzPts val="2800"/>
              <a:buChar char="–"/>
            </a:pPr>
            <a:r>
              <a:rPr lang="en-NZ"/>
              <a:t>Machine readable</a:t>
            </a:r>
            <a:endParaRPr/>
          </a:p>
          <a:p>
            <a:pPr indent="-285750" lvl="1" marL="742950" rtl="0" algn="l">
              <a:lnSpc>
                <a:spcPct val="100000"/>
              </a:lnSpc>
              <a:spcBef>
                <a:spcPts val="560"/>
              </a:spcBef>
              <a:spcAft>
                <a:spcPts val="0"/>
              </a:spcAft>
              <a:buClr>
                <a:schemeClr val="dk1"/>
              </a:buClr>
              <a:buSzPts val="2800"/>
              <a:buChar char="–"/>
            </a:pPr>
            <a:r>
              <a:rPr lang="en-NZ"/>
              <a:t>Communications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 name="Shape 127"/>
        <p:cNvGrpSpPr/>
        <p:nvPr/>
      </p:nvGrpSpPr>
      <p:grpSpPr>
        <a:xfrm>
          <a:off x="0" y="0"/>
          <a:ext cx="0" cy="0"/>
          <a:chOff x="0" y="0"/>
          <a:chExt cx="0" cy="0"/>
        </a:xfrm>
      </p:grpSpPr>
      <p:sp>
        <p:nvSpPr>
          <p:cNvPr id="128" name="Google Shape;12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Human readable</a:t>
            </a:r>
            <a:endParaRPr/>
          </a:p>
        </p:txBody>
      </p:sp>
      <p:sp>
        <p:nvSpPr>
          <p:cNvPr id="129" name="Google Shape;12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Devices used to communicate with the user</a:t>
            </a:r>
            <a:endParaRPr/>
          </a:p>
          <a:p>
            <a:pPr indent="-342900" lvl="0" marL="342900" rtl="0" algn="l">
              <a:lnSpc>
                <a:spcPct val="100000"/>
              </a:lnSpc>
              <a:spcBef>
                <a:spcPts val="640"/>
              </a:spcBef>
              <a:spcAft>
                <a:spcPts val="0"/>
              </a:spcAft>
              <a:buClr>
                <a:schemeClr val="dk1"/>
              </a:buClr>
              <a:buSzPts val="3200"/>
              <a:buChar char="•"/>
            </a:pPr>
            <a:r>
              <a:rPr lang="en-NZ"/>
              <a:t>Printers and terminals</a:t>
            </a:r>
            <a:endParaRPr/>
          </a:p>
          <a:p>
            <a:pPr indent="-285750" lvl="1" marL="742950" rtl="0" algn="l">
              <a:lnSpc>
                <a:spcPct val="100000"/>
              </a:lnSpc>
              <a:spcBef>
                <a:spcPts val="560"/>
              </a:spcBef>
              <a:spcAft>
                <a:spcPts val="0"/>
              </a:spcAft>
              <a:buClr>
                <a:schemeClr val="dk1"/>
              </a:buClr>
              <a:buSzPts val="2800"/>
              <a:buChar char="–"/>
            </a:pPr>
            <a:r>
              <a:rPr lang="en-NZ"/>
              <a:t>Video display</a:t>
            </a:r>
            <a:endParaRPr/>
          </a:p>
          <a:p>
            <a:pPr indent="-285750" lvl="1" marL="742950" rtl="0" algn="l">
              <a:lnSpc>
                <a:spcPct val="100000"/>
              </a:lnSpc>
              <a:spcBef>
                <a:spcPts val="560"/>
              </a:spcBef>
              <a:spcAft>
                <a:spcPts val="0"/>
              </a:spcAft>
              <a:buClr>
                <a:schemeClr val="dk1"/>
              </a:buClr>
              <a:buSzPts val="2800"/>
              <a:buChar char="–"/>
            </a:pPr>
            <a:r>
              <a:rPr lang="en-NZ"/>
              <a:t>Keyboard</a:t>
            </a:r>
            <a:endParaRPr/>
          </a:p>
          <a:p>
            <a:pPr indent="-285750" lvl="1" marL="742950" rtl="0" algn="l">
              <a:lnSpc>
                <a:spcPct val="100000"/>
              </a:lnSpc>
              <a:spcBef>
                <a:spcPts val="560"/>
              </a:spcBef>
              <a:spcAft>
                <a:spcPts val="0"/>
              </a:spcAft>
              <a:buClr>
                <a:schemeClr val="dk1"/>
              </a:buClr>
              <a:buSzPts val="2800"/>
              <a:buChar char="–"/>
            </a:pPr>
            <a:r>
              <a:rPr lang="en-NZ"/>
              <a:t>Mouse etc</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Machine readable</a:t>
            </a:r>
            <a:endParaRPr/>
          </a:p>
        </p:txBody>
      </p:sp>
      <p:sp>
        <p:nvSpPr>
          <p:cNvPr id="136" name="Google Shape;136;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Used to communicate with electronic equipment</a:t>
            </a:r>
            <a:endParaRPr/>
          </a:p>
          <a:p>
            <a:pPr indent="-285750" lvl="1" marL="742950" rtl="0" algn="l">
              <a:lnSpc>
                <a:spcPct val="100000"/>
              </a:lnSpc>
              <a:spcBef>
                <a:spcPts val="560"/>
              </a:spcBef>
              <a:spcAft>
                <a:spcPts val="0"/>
              </a:spcAft>
              <a:buClr>
                <a:schemeClr val="dk1"/>
              </a:buClr>
              <a:buSzPts val="2800"/>
              <a:buChar char="–"/>
            </a:pPr>
            <a:r>
              <a:rPr lang="en-NZ"/>
              <a:t>Disk drives</a:t>
            </a:r>
            <a:endParaRPr/>
          </a:p>
          <a:p>
            <a:pPr indent="-285750" lvl="1" marL="742950" rtl="0" algn="l">
              <a:lnSpc>
                <a:spcPct val="100000"/>
              </a:lnSpc>
              <a:spcBef>
                <a:spcPts val="560"/>
              </a:spcBef>
              <a:spcAft>
                <a:spcPts val="0"/>
              </a:spcAft>
              <a:buClr>
                <a:schemeClr val="dk1"/>
              </a:buClr>
              <a:buSzPts val="2800"/>
              <a:buChar char="–"/>
            </a:pPr>
            <a:r>
              <a:rPr lang="en-NZ"/>
              <a:t>USB keys</a:t>
            </a:r>
            <a:endParaRPr/>
          </a:p>
          <a:p>
            <a:pPr indent="-285750" lvl="1" marL="742950" rtl="0" algn="l">
              <a:lnSpc>
                <a:spcPct val="100000"/>
              </a:lnSpc>
              <a:spcBef>
                <a:spcPts val="560"/>
              </a:spcBef>
              <a:spcAft>
                <a:spcPts val="0"/>
              </a:spcAft>
              <a:buClr>
                <a:schemeClr val="dk1"/>
              </a:buClr>
              <a:buSzPts val="2800"/>
              <a:buChar char="–"/>
            </a:pPr>
            <a:r>
              <a:rPr lang="en-NZ"/>
              <a:t>Sensors</a:t>
            </a:r>
            <a:endParaRPr/>
          </a:p>
          <a:p>
            <a:pPr indent="-285750" lvl="1" marL="742950" rtl="0" algn="l">
              <a:lnSpc>
                <a:spcPct val="100000"/>
              </a:lnSpc>
              <a:spcBef>
                <a:spcPts val="560"/>
              </a:spcBef>
              <a:spcAft>
                <a:spcPts val="0"/>
              </a:spcAft>
              <a:buClr>
                <a:schemeClr val="dk1"/>
              </a:buClr>
              <a:buSzPts val="2800"/>
              <a:buChar char="–"/>
            </a:pPr>
            <a:r>
              <a:rPr lang="en-NZ"/>
              <a:t>Controllers</a:t>
            </a:r>
            <a:endParaRPr/>
          </a:p>
          <a:p>
            <a:pPr indent="-285750" lvl="1" marL="742950" rtl="0" algn="l">
              <a:lnSpc>
                <a:spcPct val="100000"/>
              </a:lnSpc>
              <a:spcBef>
                <a:spcPts val="560"/>
              </a:spcBef>
              <a:spcAft>
                <a:spcPts val="0"/>
              </a:spcAft>
              <a:buClr>
                <a:schemeClr val="dk1"/>
              </a:buClr>
              <a:buSzPts val="2800"/>
              <a:buChar char="–"/>
            </a:pPr>
            <a:r>
              <a:rPr lang="en-NZ"/>
              <a:t>Actuators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Communication</a:t>
            </a:r>
            <a:endParaRPr/>
          </a:p>
        </p:txBody>
      </p:sp>
      <p:sp>
        <p:nvSpPr>
          <p:cNvPr id="143" name="Google Shape;14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Used to communicate with remote devices</a:t>
            </a:r>
            <a:endParaRPr/>
          </a:p>
          <a:p>
            <a:pPr indent="-285750" lvl="1" marL="742950" rtl="0" algn="l">
              <a:lnSpc>
                <a:spcPct val="100000"/>
              </a:lnSpc>
              <a:spcBef>
                <a:spcPts val="560"/>
              </a:spcBef>
              <a:spcAft>
                <a:spcPts val="0"/>
              </a:spcAft>
              <a:buClr>
                <a:schemeClr val="dk1"/>
              </a:buClr>
              <a:buSzPts val="2800"/>
              <a:buChar char="–"/>
            </a:pPr>
            <a:r>
              <a:rPr lang="en-NZ"/>
              <a:t>Digital line drivers</a:t>
            </a:r>
            <a:endParaRPr/>
          </a:p>
          <a:p>
            <a:pPr indent="-285750" lvl="1" marL="742950" rtl="0" algn="l">
              <a:lnSpc>
                <a:spcPct val="100000"/>
              </a:lnSpc>
              <a:spcBef>
                <a:spcPts val="560"/>
              </a:spcBef>
              <a:spcAft>
                <a:spcPts val="0"/>
              </a:spcAft>
              <a:buClr>
                <a:schemeClr val="dk1"/>
              </a:buClr>
              <a:buSzPts val="2800"/>
              <a:buChar char="–"/>
            </a:pPr>
            <a:r>
              <a:rPr lang="en-NZ"/>
              <a:t>Modems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NZ"/>
              <a:t>Differences in I/O Devices</a:t>
            </a:r>
            <a:endParaRPr/>
          </a:p>
        </p:txBody>
      </p:sp>
      <p:sp>
        <p:nvSpPr>
          <p:cNvPr id="150" name="Google Shape;15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NZ"/>
              <a:t>Devices differ in a number of areas</a:t>
            </a:r>
            <a:endParaRPr/>
          </a:p>
          <a:p>
            <a:pPr indent="-285750" lvl="1" marL="742950" rtl="0" algn="l">
              <a:lnSpc>
                <a:spcPct val="100000"/>
              </a:lnSpc>
              <a:spcBef>
                <a:spcPts val="560"/>
              </a:spcBef>
              <a:spcAft>
                <a:spcPts val="0"/>
              </a:spcAft>
              <a:buClr>
                <a:schemeClr val="dk1"/>
              </a:buClr>
              <a:buSzPts val="2800"/>
              <a:buChar char="–"/>
            </a:pPr>
            <a:r>
              <a:rPr lang="en-NZ"/>
              <a:t>Data Rate</a:t>
            </a:r>
            <a:endParaRPr/>
          </a:p>
          <a:p>
            <a:pPr indent="-285750" lvl="1" marL="742950" rtl="0" algn="l">
              <a:lnSpc>
                <a:spcPct val="100000"/>
              </a:lnSpc>
              <a:spcBef>
                <a:spcPts val="560"/>
              </a:spcBef>
              <a:spcAft>
                <a:spcPts val="0"/>
              </a:spcAft>
              <a:buClr>
                <a:schemeClr val="dk1"/>
              </a:buClr>
              <a:buSzPts val="2800"/>
              <a:buChar char="–"/>
            </a:pPr>
            <a:r>
              <a:rPr lang="en-NZ"/>
              <a:t>Application</a:t>
            </a:r>
            <a:endParaRPr/>
          </a:p>
          <a:p>
            <a:pPr indent="-285750" lvl="1" marL="742950" rtl="0" algn="l">
              <a:lnSpc>
                <a:spcPct val="100000"/>
              </a:lnSpc>
              <a:spcBef>
                <a:spcPts val="560"/>
              </a:spcBef>
              <a:spcAft>
                <a:spcPts val="0"/>
              </a:spcAft>
              <a:buClr>
                <a:schemeClr val="dk1"/>
              </a:buClr>
              <a:buSzPts val="2800"/>
              <a:buChar char="–"/>
            </a:pPr>
            <a:r>
              <a:rPr lang="en-NZ"/>
              <a:t>Complexity of Control</a:t>
            </a:r>
            <a:endParaRPr/>
          </a:p>
          <a:p>
            <a:pPr indent="-285750" lvl="1" marL="742950" rtl="0" algn="l">
              <a:lnSpc>
                <a:spcPct val="100000"/>
              </a:lnSpc>
              <a:spcBef>
                <a:spcPts val="560"/>
              </a:spcBef>
              <a:spcAft>
                <a:spcPts val="0"/>
              </a:spcAft>
              <a:buClr>
                <a:schemeClr val="dk1"/>
              </a:buClr>
              <a:buSzPts val="2800"/>
              <a:buChar char="–"/>
            </a:pPr>
            <a:r>
              <a:rPr lang="en-NZ"/>
              <a:t>Unit of Transfer</a:t>
            </a:r>
            <a:endParaRPr/>
          </a:p>
          <a:p>
            <a:pPr indent="-285750" lvl="1" marL="742950" rtl="0" algn="l">
              <a:lnSpc>
                <a:spcPct val="100000"/>
              </a:lnSpc>
              <a:spcBef>
                <a:spcPts val="560"/>
              </a:spcBef>
              <a:spcAft>
                <a:spcPts val="0"/>
              </a:spcAft>
              <a:buClr>
                <a:schemeClr val="dk1"/>
              </a:buClr>
              <a:buSzPts val="2800"/>
              <a:buChar char="–"/>
            </a:pPr>
            <a:r>
              <a:rPr lang="en-NZ"/>
              <a:t>Data Representation</a:t>
            </a:r>
            <a:endParaRPr/>
          </a:p>
          <a:p>
            <a:pPr indent="-285750" lvl="1" marL="742950" rtl="0" algn="l">
              <a:lnSpc>
                <a:spcPct val="100000"/>
              </a:lnSpc>
              <a:spcBef>
                <a:spcPts val="560"/>
              </a:spcBef>
              <a:spcAft>
                <a:spcPts val="0"/>
              </a:spcAft>
              <a:buClr>
                <a:schemeClr val="dk1"/>
              </a:buClr>
              <a:buSzPts val="2800"/>
              <a:buChar char="–"/>
            </a:pPr>
            <a:r>
              <a:rPr lang="en-NZ"/>
              <a:t>Error Conditions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0x010100E07EAEADBDBFB4488F5727786BF90DA5</vt:lpwstr>
  </property>
</Properties>
</file>