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59340e6fa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59340e6fa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59340e6fa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59340e6fa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59340e6f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59340e6f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59340e6f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59340e6f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59340e6f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59340e6f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59340e6fa_0_59:notes"/>
          <p:cNvSpPr txBox="1">
            <a:spLocks noGrp="1"/>
          </p:cNvSpPr>
          <p:nvPr>
            <p:ph type="sldNum" idx="12"/>
          </p:nvPr>
        </p:nvSpPr>
        <p:spPr>
          <a:xfrm>
            <a:off x="3884852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5</a:t>
            </a:fld>
            <a:endParaRPr sz="1400"/>
          </a:p>
        </p:txBody>
      </p:sp>
      <p:sp>
        <p:nvSpPr>
          <p:cNvPr id="83" name="Google Shape;83;gd59340e6fa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Google Shape;84;gd59340e6fa_0_59:notes"/>
          <p:cNvSpPr txBox="1">
            <a:spLocks noGrp="1"/>
          </p:cNvSpPr>
          <p:nvPr>
            <p:ph type="body" idx="1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9340e6f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9340e6f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59340e6f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59340e6fa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59340e6f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59340e6f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59340e6fa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59340e6fa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lock_(data_storage)" TargetMode="External"/><Relationship Id="rId2" Type="http://schemas.openxmlformats.org/officeDocument/2006/relationships/hyperlink" Target="https://en.wikipedia.org/wiki/Parity_bit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73239"/>
                </a:solidFill>
                <a:highlight>
                  <a:srgbClr val="FFFFFF"/>
                </a:highlight>
              </a:rPr>
              <a:t>RAID (Redundant Arrays of Independent Disks)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40424E"/>
                </a:solidFill>
                <a:highlight>
                  <a:srgbClr val="FFFFFF"/>
                </a:highlight>
              </a:rPr>
              <a:t>RAID 4: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857250"/>
            <a:ext cx="8520600" cy="3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40424E"/>
                </a:solidFill>
                <a:highlight>
                  <a:srgbClr val="FFFFFF"/>
                </a:highlight>
              </a:rPr>
              <a:t>RAID 4 consist of Block-level Striping. In this level entire set or block of data written onto the data disk and then the parity is generated and stored on a different set of disk. This level overcome at most one disk failure. If more than one disk failure occur then there is no way to recover the data. Both RAID 3 and RAID 4 require at least three disk to implement RAID.</a:t>
            </a:r>
            <a:endParaRPr sz="130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 b="1">
                <a:solidFill>
                  <a:srgbClr val="40424E"/>
                </a:solidFill>
                <a:highlight>
                  <a:srgbClr val="FFFFFF"/>
                </a:highlight>
              </a:rPr>
              <a:t>Advantages –</a:t>
            </a:r>
            <a:endParaRPr sz="1300" b="1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marL="685800" lvl="0" indent="-292576" algn="l" rtl="0">
              <a:lnSpc>
                <a:spcPct val="158000"/>
              </a:lnSpc>
              <a:spcBef>
                <a:spcPts val="800"/>
              </a:spcBef>
              <a:spcAft>
                <a:spcPts val="0"/>
              </a:spcAft>
              <a:buClr>
                <a:srgbClr val="40424E"/>
              </a:buClr>
              <a:buSzPct val="100000"/>
              <a:buAutoNum type="arabicPeriod"/>
            </a:pPr>
            <a:r>
              <a:rPr lang="en" sz="1300">
                <a:solidFill>
                  <a:srgbClr val="40424E"/>
                </a:solidFill>
                <a:highlight>
                  <a:srgbClr val="FFFFFF"/>
                </a:highlight>
              </a:rPr>
              <a:t>It facilitates simultaneous I/O request because of Block striping.</a:t>
            </a:r>
            <a:endParaRPr sz="130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marL="685800" lvl="0" indent="-292576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ct val="100000"/>
              <a:buAutoNum type="arabicPeriod"/>
            </a:pPr>
            <a:r>
              <a:rPr lang="en" sz="1300">
                <a:solidFill>
                  <a:srgbClr val="40424E"/>
                </a:solidFill>
                <a:highlight>
                  <a:srgbClr val="FFFFFF"/>
                </a:highlight>
              </a:rPr>
              <a:t>Storage overhead is low.</a:t>
            </a:r>
            <a:endParaRPr sz="130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 b="1">
                <a:solidFill>
                  <a:srgbClr val="40424E"/>
                </a:solidFill>
                <a:highlight>
                  <a:srgbClr val="FFFFFF"/>
                </a:highlight>
              </a:rPr>
              <a:t>Disadvantages –</a:t>
            </a:r>
            <a:endParaRPr sz="1300" b="1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marL="685800" lvl="0" indent="-292576" algn="l" rtl="0">
              <a:lnSpc>
                <a:spcPct val="158000"/>
              </a:lnSpc>
              <a:spcBef>
                <a:spcPts val="800"/>
              </a:spcBef>
              <a:spcAft>
                <a:spcPts val="0"/>
              </a:spcAft>
              <a:buClr>
                <a:srgbClr val="40424E"/>
              </a:buClr>
              <a:buSzPct val="100000"/>
              <a:buAutoNum type="arabicPeriod"/>
            </a:pPr>
            <a:r>
              <a:rPr lang="en" sz="1300">
                <a:solidFill>
                  <a:srgbClr val="40424E"/>
                </a:solidFill>
                <a:highlight>
                  <a:srgbClr val="FFFFFF"/>
                </a:highlight>
              </a:rPr>
              <a:t>Parity disk may lead to bottleneck.</a:t>
            </a:r>
            <a:endParaRPr sz="130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marL="685800" lvl="0" indent="-292576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ct val="100000"/>
              <a:buAutoNum type="arabicPeriod"/>
            </a:pPr>
            <a:r>
              <a:rPr lang="en" sz="1300">
                <a:solidFill>
                  <a:srgbClr val="40424E"/>
                </a:solidFill>
                <a:highlight>
                  <a:srgbClr val="FFFFFF"/>
                </a:highlight>
              </a:rPr>
              <a:t>Slow random writes because of separate block parity.</a:t>
            </a:r>
            <a:endParaRPr sz="130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6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8760" y="1741299"/>
            <a:ext cx="4400550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C46977-EBD0-4070-922A-F49D7196D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2741424"/>
            <a:ext cx="3078125" cy="23206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40424E"/>
                </a:solidFill>
                <a:highlight>
                  <a:srgbClr val="FFFFFF"/>
                </a:highlight>
              </a:rPr>
              <a:t>RAID 5 :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3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40424E"/>
                </a:solidFill>
                <a:highlight>
                  <a:srgbClr val="FFFFFF"/>
                </a:highlight>
              </a:rPr>
              <a:t>In RAID 5, data is equally divided in all disks and minimum number of physical disks needed is 3. The main advantages of RAID 5 over RAID 1 are no need of large space, supports data accessing at the time of recovery and high security of data. RAID 5 is generally suited for medium level of applications.</a:t>
            </a:r>
            <a:endParaRPr sz="130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 b="1">
                <a:solidFill>
                  <a:srgbClr val="40424E"/>
                </a:solidFill>
                <a:highlight>
                  <a:srgbClr val="FFFFFF"/>
                </a:highlight>
              </a:rPr>
              <a:t>Advantage –</a:t>
            </a:r>
            <a:endParaRPr sz="1300" b="1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40424E"/>
                </a:solidFill>
                <a:highlight>
                  <a:srgbClr val="FFFFFF"/>
                </a:highlight>
              </a:rPr>
              <a:t>RAID 5 was introduced to make the random write performance better.</a:t>
            </a:r>
            <a:endParaRPr sz="130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 b="1">
                <a:solidFill>
                  <a:srgbClr val="40424E"/>
                </a:solidFill>
                <a:highlight>
                  <a:srgbClr val="FFFFFF"/>
                </a:highlight>
              </a:rPr>
              <a:t>Disadvantage –</a:t>
            </a:r>
            <a:endParaRPr sz="1300" b="1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40424E"/>
                </a:solidFill>
                <a:highlight>
                  <a:srgbClr val="FFFFFF"/>
                </a:highlight>
              </a:rPr>
              <a:t>RAID 5 allows recovery of at most 1 disk failure (because of the way parity works). If more than one disk fails, there is no way to recover the data.</a:t>
            </a:r>
            <a:endParaRPr sz="130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8325" y="1152475"/>
            <a:ext cx="4289024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C056E-1974-489C-B6D0-FD825B93E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Raid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2501D-8E37-4D4E-B0ED-3E76926A4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399240" cy="3416400"/>
          </a:xfrm>
        </p:spPr>
        <p:txBody>
          <a:bodyPr/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RAID 6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extends RAID 5 by adding another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Parity bit"/>
              </a:rPr>
              <a:t>parity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block; thus, it uses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Block (data storage)"/>
              </a:rPr>
              <a:t>block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-level striping with two parity blocks distributed across all member disks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6D84168-24D9-4F57-BB99-94ADD935DF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7846" y="1216135"/>
            <a:ext cx="3974454" cy="302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39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7375A-120D-493A-8D25-3CB0F3C4AC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428853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40424E"/>
                </a:solidFill>
                <a:highlight>
                  <a:srgbClr val="FFFFFF"/>
                </a:highlight>
              </a:rPr>
              <a:t>Redundant Arrays of Independent Disks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300"/>
              <a:buChar char="●"/>
            </a:pPr>
            <a:r>
              <a:rPr lang="en" sz="1300" dirty="0">
                <a:solidFill>
                  <a:srgbClr val="40424E"/>
                </a:solidFill>
                <a:highlight>
                  <a:srgbClr val="FFFFFF"/>
                </a:highlight>
              </a:rPr>
              <a:t>RAID, or “Redundant Arrays of Independent Disks” is a technique which makes use of a combination of multiple disks instead of using a single disk for increased performance, data redundancy or both.</a:t>
            </a:r>
            <a:endParaRPr sz="1300" dirty="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300"/>
              <a:buChar char="●"/>
            </a:pPr>
            <a:r>
              <a:rPr lang="en" sz="1300" dirty="0">
                <a:solidFill>
                  <a:srgbClr val="40424E"/>
                </a:solidFill>
                <a:highlight>
                  <a:srgbClr val="FFFFFF"/>
                </a:highlight>
              </a:rPr>
              <a:t>RAID is very transparent to the underlying system.</a:t>
            </a:r>
            <a:endParaRPr sz="1300" dirty="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300"/>
              <a:buChar char="●"/>
            </a:pPr>
            <a:r>
              <a:rPr lang="en" sz="1300" dirty="0">
                <a:solidFill>
                  <a:srgbClr val="40424E"/>
                </a:solidFill>
                <a:highlight>
                  <a:srgbClr val="FFFFFF"/>
                </a:highlight>
              </a:rPr>
              <a:t>This means, to the host system, it appears as a single big disk presenting itself as a linear array of blocks. </a:t>
            </a:r>
            <a:endParaRPr sz="1300" dirty="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300"/>
              <a:buChar char="●"/>
            </a:pPr>
            <a:r>
              <a:rPr lang="en" sz="1300" dirty="0">
                <a:solidFill>
                  <a:srgbClr val="40424E"/>
                </a:solidFill>
                <a:highlight>
                  <a:srgbClr val="FFFFFF"/>
                </a:highlight>
              </a:rPr>
              <a:t> This allows older technologies to be replaced by RAID without making too many changes in the existing code.</a:t>
            </a:r>
            <a:endParaRPr sz="1300" dirty="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40424E"/>
                </a:solidFill>
                <a:highlight>
                  <a:srgbClr val="FFFFFF"/>
                </a:highlight>
              </a:rPr>
              <a:t>Why data redundancy?</a:t>
            </a:r>
            <a:endParaRPr sz="1300" b="1" dirty="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40424E"/>
              </a:buClr>
              <a:buSzPts val="1300"/>
              <a:buChar char="●"/>
            </a:pPr>
            <a:r>
              <a:rPr lang="en" sz="1300" dirty="0">
                <a:solidFill>
                  <a:srgbClr val="40424E"/>
                </a:solidFill>
                <a:highlight>
                  <a:srgbClr val="FFFFFF"/>
                </a:highlight>
              </a:rPr>
              <a:t>Data redundancy, although taking up extra space, adds to disk reliability. </a:t>
            </a:r>
            <a:endParaRPr sz="1300" dirty="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300"/>
              <a:buChar char="●"/>
            </a:pPr>
            <a:r>
              <a:rPr lang="en" sz="1300" dirty="0">
                <a:solidFill>
                  <a:srgbClr val="40424E"/>
                </a:solidFill>
                <a:highlight>
                  <a:srgbClr val="FFFFFF"/>
                </a:highlight>
              </a:rPr>
              <a:t>This means, in case of disk failure, if the same data is also backed up onto another disk, we can retrieve the data and go on with the operation.</a:t>
            </a:r>
            <a:endParaRPr sz="1300" dirty="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300"/>
              <a:buChar char="●"/>
            </a:pPr>
            <a:r>
              <a:rPr lang="en" sz="1300" dirty="0">
                <a:solidFill>
                  <a:srgbClr val="40424E"/>
                </a:solidFill>
                <a:highlight>
                  <a:srgbClr val="FFFFFF"/>
                </a:highlight>
              </a:rPr>
              <a:t>On the other hand, if the data is spread across just multiple disks without the RAID technique, the loss of a single disk can affect the entire data.</a:t>
            </a:r>
            <a:endParaRPr sz="1300" dirty="0">
              <a:solidFill>
                <a:srgbClr val="40424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40424E"/>
                </a:solidFill>
                <a:highlight>
                  <a:srgbClr val="FFFFFF"/>
                </a:highlight>
              </a:rPr>
              <a:t>Key evaluation points for a RAID System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685800" lvl="0" indent="-31115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300"/>
              <a:buChar char="●"/>
            </a:pPr>
            <a:r>
              <a:rPr lang="en" sz="1300" b="1">
                <a:solidFill>
                  <a:srgbClr val="40424E"/>
                </a:solidFill>
                <a:highlight>
                  <a:srgbClr val="FFFFFF"/>
                </a:highlight>
              </a:rPr>
              <a:t>Reliability: </a:t>
            </a:r>
            <a:r>
              <a:rPr lang="en" sz="1300">
                <a:solidFill>
                  <a:srgbClr val="40424E"/>
                </a:solidFill>
                <a:highlight>
                  <a:srgbClr val="FFFFFF"/>
                </a:highlight>
              </a:rPr>
              <a:t>How many disk faults can the system tolerate?</a:t>
            </a:r>
            <a:endParaRPr sz="130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marL="685800" lvl="0" indent="-31115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300"/>
              <a:buChar char="●"/>
            </a:pPr>
            <a:r>
              <a:rPr lang="en" sz="1300" b="1">
                <a:solidFill>
                  <a:srgbClr val="40424E"/>
                </a:solidFill>
                <a:highlight>
                  <a:srgbClr val="FFFFFF"/>
                </a:highlight>
              </a:rPr>
              <a:t>Availability:</a:t>
            </a:r>
            <a:r>
              <a:rPr lang="en" sz="1300">
                <a:solidFill>
                  <a:srgbClr val="40424E"/>
                </a:solidFill>
                <a:highlight>
                  <a:srgbClr val="FFFFFF"/>
                </a:highlight>
              </a:rPr>
              <a:t> What fraction of the total session time is a system in uptime mode, i.e. how available is the system for actual use?</a:t>
            </a:r>
            <a:endParaRPr sz="130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marL="685800" lvl="0" indent="-31115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300"/>
              <a:buChar char="●"/>
            </a:pPr>
            <a:r>
              <a:rPr lang="en" sz="1300" b="1">
                <a:solidFill>
                  <a:srgbClr val="40424E"/>
                </a:solidFill>
                <a:highlight>
                  <a:srgbClr val="FFFFFF"/>
                </a:highlight>
              </a:rPr>
              <a:t>Performance: </a:t>
            </a:r>
            <a:r>
              <a:rPr lang="en" sz="1300">
                <a:solidFill>
                  <a:srgbClr val="40424E"/>
                </a:solidFill>
                <a:highlight>
                  <a:srgbClr val="FFFFFF"/>
                </a:highlight>
              </a:rPr>
              <a:t>How good is the response time? How high is the throughput (rate of processing work)? Note that performance contains a lot of parameters and not just the two.</a:t>
            </a:r>
            <a:endParaRPr sz="130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marL="685800" lvl="0" indent="-31115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300"/>
              <a:buChar char="●"/>
            </a:pPr>
            <a:r>
              <a:rPr lang="en" sz="1300" b="1">
                <a:solidFill>
                  <a:srgbClr val="40424E"/>
                </a:solidFill>
                <a:highlight>
                  <a:srgbClr val="FFFFFF"/>
                </a:highlight>
              </a:rPr>
              <a:t>Capacity:</a:t>
            </a:r>
            <a:r>
              <a:rPr lang="en" sz="1300">
                <a:solidFill>
                  <a:srgbClr val="40424E"/>
                </a:solidFill>
                <a:highlight>
                  <a:srgbClr val="FFFFFF"/>
                </a:highlight>
              </a:rPr>
              <a:t> Given a set of N disks each with B blocks, how much useful capacity is available to the user?</a:t>
            </a:r>
            <a:endParaRPr sz="130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6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 dirty="0">
                <a:solidFill>
                  <a:srgbClr val="40424E"/>
                </a:solidFill>
                <a:highlight>
                  <a:srgbClr val="FFFFFF"/>
                </a:highlight>
              </a:rPr>
              <a:t>Different RAID levels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207800" y="250327"/>
            <a:ext cx="56805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525" tIns="41275" rIns="82525" bIns="4127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RAID Levels</a:t>
            </a:r>
            <a:endParaRPr sz="2100"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5453" y="736700"/>
            <a:ext cx="4746101" cy="410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40424E"/>
                </a:solidFill>
                <a:highlight>
                  <a:srgbClr val="FFFFFF"/>
                </a:highlight>
              </a:rPr>
              <a:t>RAID-0 (Striping)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97975" y="1017725"/>
            <a:ext cx="45315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40424E"/>
                </a:solidFill>
                <a:highlight>
                  <a:srgbClr val="FFFFFF"/>
                </a:highlight>
              </a:rPr>
              <a:t>Blocks are “striped” across disks</a:t>
            </a:r>
            <a:endParaRPr sz="1300" dirty="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dirty="0">
                <a:solidFill>
                  <a:srgbClr val="40424E"/>
                </a:solidFill>
                <a:highlight>
                  <a:srgbClr val="FFFFFF"/>
                </a:highlight>
              </a:rPr>
              <a:t>Evaluation:</a:t>
            </a:r>
            <a:endParaRPr sz="1300" b="1" dirty="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marL="685800" lvl="0" indent="-311150" algn="l" rtl="0">
              <a:lnSpc>
                <a:spcPct val="158000"/>
              </a:lnSpc>
              <a:spcBef>
                <a:spcPts val="800"/>
              </a:spcBef>
              <a:spcAft>
                <a:spcPts val="0"/>
              </a:spcAft>
              <a:buClr>
                <a:srgbClr val="40424E"/>
              </a:buClr>
              <a:buSzPts val="1300"/>
              <a:buChar char="●"/>
            </a:pPr>
            <a:r>
              <a:rPr lang="en" sz="1300" dirty="0">
                <a:solidFill>
                  <a:srgbClr val="40424E"/>
                </a:solidFill>
                <a:highlight>
                  <a:srgbClr val="FFFFFF"/>
                </a:highlight>
              </a:rPr>
              <a:t>Reliability: 0</a:t>
            </a:r>
            <a:br>
              <a:rPr lang="en" sz="1300" dirty="0">
                <a:solidFill>
                  <a:srgbClr val="40424E"/>
                </a:solidFill>
                <a:highlight>
                  <a:srgbClr val="FFFFFF"/>
                </a:highlight>
              </a:rPr>
            </a:br>
            <a:r>
              <a:rPr lang="en" sz="1300" dirty="0">
                <a:solidFill>
                  <a:srgbClr val="40424E"/>
                </a:solidFill>
                <a:highlight>
                  <a:srgbClr val="FFFFFF"/>
                </a:highlight>
              </a:rPr>
              <a:t>There is no duplication of data. Hence, a block once lost cannot be recovered.</a:t>
            </a:r>
            <a:endParaRPr sz="1300" dirty="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marL="685800" lvl="0" indent="-31115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300"/>
              <a:buChar char="●"/>
            </a:pPr>
            <a:r>
              <a:rPr lang="en" sz="1300" dirty="0">
                <a:solidFill>
                  <a:srgbClr val="40424E"/>
                </a:solidFill>
                <a:highlight>
                  <a:srgbClr val="FFFFFF"/>
                </a:highlight>
              </a:rPr>
              <a:t>Capacity: N*B</a:t>
            </a:r>
            <a:br>
              <a:rPr lang="en" sz="1300" dirty="0">
                <a:solidFill>
                  <a:srgbClr val="40424E"/>
                </a:solidFill>
                <a:highlight>
                  <a:srgbClr val="FFFFFF"/>
                </a:highlight>
              </a:rPr>
            </a:br>
            <a:r>
              <a:rPr lang="en" sz="1300" dirty="0">
                <a:solidFill>
                  <a:srgbClr val="40424E"/>
                </a:solidFill>
                <a:highlight>
                  <a:srgbClr val="FFFFFF"/>
                </a:highlight>
              </a:rPr>
              <a:t>The entire space is being used to store data. Since there is no duplication, N disks each having B blocks are fully utilized.</a:t>
            </a:r>
            <a:endParaRPr sz="1300" dirty="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6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AutoShape 4" descr="RAID level 0, 1, 5, 6 and 10 | Advantage, disadvantage, use">
            <a:extLst>
              <a:ext uri="{FF2B5EF4-FFF2-40B4-BE49-F238E27FC236}">
                <a16:creationId xmlns:a16="http://schemas.microsoft.com/office/drawing/2014/main" id="{2D601843-348F-4DA7-987C-3D95D00A3C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27625BC-5454-47E0-99C1-6A70C9F70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5750" y="1488807"/>
            <a:ext cx="3432810" cy="26089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40424E"/>
                </a:solidFill>
                <a:highlight>
                  <a:srgbClr val="FFFFFF"/>
                </a:highlight>
              </a:rPr>
              <a:t>RAID-1 (Mirroring)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881375"/>
            <a:ext cx="4087800" cy="16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86385" algn="l" rtl="0"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ct val="100000"/>
              <a:buChar char="●"/>
            </a:pPr>
            <a:r>
              <a:rPr lang="en" sz="1300">
                <a:solidFill>
                  <a:srgbClr val="40424E"/>
                </a:solidFill>
                <a:highlight>
                  <a:srgbClr val="FFFFFF"/>
                </a:highlight>
              </a:rPr>
              <a:t>More than one copy of each block is stored in a separate disk. Thus, every block has two (or more) copies, lying on different disks.</a:t>
            </a:r>
            <a:endParaRPr sz="130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marL="457200" lvl="0" indent="-286385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ct val="100000"/>
              <a:buChar char="●"/>
            </a:pPr>
            <a:r>
              <a:rPr lang="en" sz="1300">
                <a:solidFill>
                  <a:srgbClr val="40424E"/>
                </a:solidFill>
                <a:highlight>
                  <a:srgbClr val="FFFFFF"/>
                </a:highlight>
              </a:rPr>
              <a:t>RAID 0 was unable to tolerate any disk failure. But RAID 1 is capable of reliability.</a:t>
            </a:r>
            <a:endParaRPr sz="130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3600"/>
              </a:spcBef>
              <a:spcAft>
                <a:spcPts val="1200"/>
              </a:spcAft>
              <a:buNone/>
            </a:pPr>
            <a:endParaRPr sz="1300">
              <a:solidFill>
                <a:srgbClr val="40424E"/>
              </a:solidFill>
              <a:highlight>
                <a:srgbClr val="FFFFFF"/>
              </a:highlight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209525" y="1885500"/>
            <a:ext cx="4904700" cy="38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40424E"/>
                </a:solidFill>
                <a:highlight>
                  <a:srgbClr val="FFFFFF"/>
                </a:highlight>
              </a:rPr>
              <a:t>Evaluation:</a:t>
            </a:r>
            <a:endParaRPr sz="1100" b="1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40424E"/>
                </a:solidFill>
                <a:highlight>
                  <a:srgbClr val="FFFFFF"/>
                </a:highlight>
              </a:rPr>
              <a:t>Assume a RAID system with mirroring level 2.</a:t>
            </a:r>
            <a:endParaRPr sz="110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marL="685800" lvl="0" indent="-298450" algn="l" rtl="0">
              <a:lnSpc>
                <a:spcPct val="158000"/>
              </a:lnSpc>
              <a:spcBef>
                <a:spcPts val="800"/>
              </a:spcBef>
              <a:spcAft>
                <a:spcPts val="0"/>
              </a:spcAft>
              <a:buClr>
                <a:srgbClr val="40424E"/>
              </a:buClr>
              <a:buSzPts val="1100"/>
              <a:buChar char="●"/>
            </a:pPr>
            <a:r>
              <a:rPr lang="en" sz="1100">
                <a:solidFill>
                  <a:srgbClr val="40424E"/>
                </a:solidFill>
                <a:highlight>
                  <a:srgbClr val="FFFFFF"/>
                </a:highlight>
              </a:rPr>
              <a:t>Reliability: 1 to N/2</a:t>
            </a:r>
            <a:br>
              <a:rPr lang="en" sz="1100">
                <a:solidFill>
                  <a:srgbClr val="40424E"/>
                </a:solidFill>
                <a:highlight>
                  <a:srgbClr val="FFFFFF"/>
                </a:highlight>
              </a:rPr>
            </a:br>
            <a:r>
              <a:rPr lang="en" sz="1100">
                <a:solidFill>
                  <a:srgbClr val="40424E"/>
                </a:solidFill>
                <a:highlight>
                  <a:srgbClr val="FFFFFF"/>
                </a:highlight>
              </a:rPr>
              <a:t>1 disk failure can be handled for certain, because blocks of that disk would have duplicates on some other disk. If we are lucky enough and disks 0 and 2 fail, then again this can be handled as the blocks of these disks have duplicates on disks 1 and 3. So, in the best case, N/2 disk failures can be handled.</a:t>
            </a:r>
            <a:endParaRPr sz="110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marL="685800" lvl="0" indent="-29845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100"/>
              <a:buChar char="●"/>
            </a:pPr>
            <a:r>
              <a:rPr lang="en" sz="1100">
                <a:solidFill>
                  <a:srgbClr val="40424E"/>
                </a:solidFill>
                <a:highlight>
                  <a:srgbClr val="FFFFFF"/>
                </a:highlight>
              </a:rPr>
              <a:t>Capacity: N*B/2</a:t>
            </a:r>
            <a:br>
              <a:rPr lang="en" sz="1100">
                <a:solidFill>
                  <a:srgbClr val="40424E"/>
                </a:solidFill>
                <a:highlight>
                  <a:srgbClr val="FFFFFF"/>
                </a:highlight>
              </a:rPr>
            </a:br>
            <a:r>
              <a:rPr lang="en" sz="1100">
                <a:solidFill>
                  <a:srgbClr val="40424E"/>
                </a:solidFill>
                <a:highlight>
                  <a:srgbClr val="FFFFFF"/>
                </a:highlight>
              </a:rPr>
              <a:t>Only half the space is being used to store data. The other half is just a mirror to the already stored data.</a:t>
            </a:r>
            <a:endParaRPr sz="110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7FF271-998A-427A-867F-4FFF2B828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970" y="1249680"/>
            <a:ext cx="3400969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40424E"/>
                </a:solidFill>
                <a:highlight>
                  <a:srgbClr val="FFFFFF"/>
                </a:highlight>
              </a:rPr>
              <a:t>RAID 2: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86385" algn="l" rtl="0"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ct val="100000"/>
              <a:buChar char="●"/>
            </a:pPr>
            <a:r>
              <a:rPr lang="en" sz="1300">
                <a:solidFill>
                  <a:srgbClr val="40424E"/>
                </a:solidFill>
                <a:highlight>
                  <a:srgbClr val="FFFFFF"/>
                </a:highlight>
              </a:rPr>
              <a:t>It consist of Bit-level Striping. RAID 2 records Error Correction Code (ECC) using hamming code parity. In this level each data bit in a word is recorded on a separate disk and ECC codes of the data words are stored on a different set of disk.</a:t>
            </a:r>
            <a:endParaRPr sz="130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 b="1">
                <a:solidFill>
                  <a:srgbClr val="40424E"/>
                </a:solidFill>
                <a:highlight>
                  <a:srgbClr val="FFFFFF"/>
                </a:highlight>
              </a:rPr>
              <a:t>Advantage –</a:t>
            </a:r>
            <a:endParaRPr sz="1300" b="1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marL="685800" lvl="0" indent="-286385" algn="l" rtl="0">
              <a:lnSpc>
                <a:spcPct val="158000"/>
              </a:lnSpc>
              <a:spcBef>
                <a:spcPts val="800"/>
              </a:spcBef>
              <a:spcAft>
                <a:spcPts val="0"/>
              </a:spcAft>
              <a:buClr>
                <a:srgbClr val="40424E"/>
              </a:buClr>
              <a:buSzPct val="100000"/>
              <a:buAutoNum type="arabicPeriod"/>
            </a:pPr>
            <a:r>
              <a:rPr lang="en" sz="1300">
                <a:solidFill>
                  <a:srgbClr val="40424E"/>
                </a:solidFill>
                <a:highlight>
                  <a:srgbClr val="FFFFFF"/>
                </a:highlight>
              </a:rPr>
              <a:t>In case of Error Correction it uses hamming code.</a:t>
            </a:r>
            <a:endParaRPr sz="130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marL="685800" lvl="0" indent="-286385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ct val="100000"/>
              <a:buAutoNum type="arabicPeriod"/>
            </a:pPr>
            <a:r>
              <a:rPr lang="en" sz="1300">
                <a:solidFill>
                  <a:srgbClr val="40424E"/>
                </a:solidFill>
                <a:highlight>
                  <a:srgbClr val="FFFFFF"/>
                </a:highlight>
              </a:rPr>
              <a:t>It Uses one designated drive to store parity.</a:t>
            </a:r>
            <a:endParaRPr sz="130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 b="1">
                <a:solidFill>
                  <a:srgbClr val="40424E"/>
                </a:solidFill>
                <a:highlight>
                  <a:srgbClr val="FFFFFF"/>
                </a:highlight>
              </a:rPr>
              <a:t>Disadvantage –</a:t>
            </a:r>
            <a:endParaRPr sz="1300" b="1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marL="685800" lvl="0" indent="-286385" algn="l" rtl="0">
              <a:lnSpc>
                <a:spcPct val="158000"/>
              </a:lnSpc>
              <a:spcBef>
                <a:spcPts val="800"/>
              </a:spcBef>
              <a:spcAft>
                <a:spcPts val="0"/>
              </a:spcAft>
              <a:buClr>
                <a:srgbClr val="40424E"/>
              </a:buClr>
              <a:buSzPct val="100000"/>
              <a:buAutoNum type="arabicPeriod"/>
            </a:pPr>
            <a:r>
              <a:rPr lang="en" sz="1300">
                <a:solidFill>
                  <a:srgbClr val="40424E"/>
                </a:solidFill>
                <a:highlight>
                  <a:srgbClr val="FFFFFF"/>
                </a:highlight>
              </a:rPr>
              <a:t>It has complex structure and high cost due to extra drive.</a:t>
            </a:r>
            <a:endParaRPr sz="130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marL="685800" lvl="0" indent="-286385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ct val="100000"/>
              <a:buAutoNum type="arabicPeriod"/>
            </a:pPr>
            <a:r>
              <a:rPr lang="en" sz="1300">
                <a:solidFill>
                  <a:srgbClr val="40424E"/>
                </a:solidFill>
                <a:highlight>
                  <a:srgbClr val="FFFFFF"/>
                </a:highlight>
              </a:rPr>
              <a:t>It require extra drive for error detection.</a:t>
            </a:r>
            <a:endParaRPr sz="130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marL="457200" lvl="0" indent="-286385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ct val="100000"/>
              <a:buAutoNum type="arabicPeriod"/>
            </a:pPr>
            <a:endParaRPr sz="130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425" y="1816612"/>
            <a:ext cx="4333875" cy="151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DA01EB-71B4-4C97-BF77-68588CE0C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766" y="3184000"/>
            <a:ext cx="3429233" cy="1959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40424E"/>
                </a:solidFill>
                <a:highlight>
                  <a:srgbClr val="FFFFFF"/>
                </a:highlight>
              </a:rPr>
              <a:t>RAID 3: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0424E"/>
                </a:solidFill>
                <a:highlight>
                  <a:srgbClr val="FFFFFF"/>
                </a:highlight>
              </a:rPr>
              <a:t>RAID 3 consists of Byte-level Striping. It stripes the data onto multiple disk. The parity bit generated for each disk section and stored on a different dedicated disk. This level overcome the single disk failure.</a:t>
            </a:r>
            <a:endParaRPr sz="130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 b="1">
                <a:solidFill>
                  <a:srgbClr val="40424E"/>
                </a:solidFill>
                <a:highlight>
                  <a:srgbClr val="FFFFFF"/>
                </a:highlight>
              </a:rPr>
              <a:t>Advantages –</a:t>
            </a:r>
            <a:endParaRPr sz="1300" b="1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marL="685800" lvl="0" indent="-298767" algn="l" rtl="0">
              <a:lnSpc>
                <a:spcPct val="158000"/>
              </a:lnSpc>
              <a:spcBef>
                <a:spcPts val="800"/>
              </a:spcBef>
              <a:spcAft>
                <a:spcPts val="0"/>
              </a:spcAft>
              <a:buClr>
                <a:srgbClr val="40424E"/>
              </a:buClr>
              <a:buSzPct val="100000"/>
              <a:buAutoNum type="arabicPeriod"/>
            </a:pPr>
            <a:r>
              <a:rPr lang="en" sz="1300">
                <a:solidFill>
                  <a:srgbClr val="40424E"/>
                </a:solidFill>
                <a:highlight>
                  <a:srgbClr val="FFFFFF"/>
                </a:highlight>
              </a:rPr>
              <a:t>Data can be transferred in bulk.</a:t>
            </a:r>
            <a:endParaRPr sz="130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marL="685800" lvl="0" indent="-298767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ct val="100000"/>
              <a:buAutoNum type="arabicPeriod"/>
            </a:pPr>
            <a:r>
              <a:rPr lang="en" sz="1300">
                <a:solidFill>
                  <a:srgbClr val="40424E"/>
                </a:solidFill>
                <a:highlight>
                  <a:srgbClr val="FFFFFF"/>
                </a:highlight>
              </a:rPr>
              <a:t>Data can be accessed in parallel.</a:t>
            </a:r>
            <a:endParaRPr sz="130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 b="1">
                <a:solidFill>
                  <a:srgbClr val="40424E"/>
                </a:solidFill>
                <a:highlight>
                  <a:srgbClr val="FFFFFF"/>
                </a:highlight>
              </a:rPr>
              <a:t>Disadvantages –</a:t>
            </a:r>
            <a:endParaRPr sz="1300" b="1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marL="685800" lvl="0" indent="-298767" algn="l" rtl="0">
              <a:lnSpc>
                <a:spcPct val="158000"/>
              </a:lnSpc>
              <a:spcBef>
                <a:spcPts val="800"/>
              </a:spcBef>
              <a:spcAft>
                <a:spcPts val="0"/>
              </a:spcAft>
              <a:buClr>
                <a:srgbClr val="40424E"/>
              </a:buClr>
              <a:buSzPct val="100000"/>
              <a:buAutoNum type="arabicPeriod"/>
            </a:pPr>
            <a:r>
              <a:rPr lang="en" sz="1300">
                <a:solidFill>
                  <a:srgbClr val="40424E"/>
                </a:solidFill>
                <a:highlight>
                  <a:srgbClr val="FFFFFF"/>
                </a:highlight>
              </a:rPr>
              <a:t>It require an additional drive for parity.</a:t>
            </a:r>
            <a:endParaRPr sz="130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marL="685800" lvl="0" indent="-298767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ct val="100000"/>
              <a:buAutoNum type="arabicPeriod"/>
            </a:pPr>
            <a:r>
              <a:rPr lang="en" sz="1300">
                <a:solidFill>
                  <a:srgbClr val="40424E"/>
                </a:solidFill>
                <a:highlight>
                  <a:srgbClr val="FFFFFF"/>
                </a:highlight>
              </a:rPr>
              <a:t>In case of small size files it performs slowly.</a:t>
            </a:r>
            <a:endParaRPr sz="130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marL="457200" lvl="0" indent="-298767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ct val="100000"/>
              <a:buAutoNum type="arabicPeriod"/>
            </a:pPr>
            <a:endParaRPr sz="130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600"/>
              </a:spcBef>
              <a:spcAft>
                <a:spcPts val="1200"/>
              </a:spcAft>
              <a:buNone/>
            </a:pPr>
            <a:endParaRPr sz="1300">
              <a:solidFill>
                <a:srgbClr val="40424E"/>
              </a:solidFill>
              <a:highlight>
                <a:srgbClr val="FFFFFF"/>
              </a:highlight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460" y="1743001"/>
            <a:ext cx="43434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4964C5-EE1A-4340-A219-8FE263041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380" y="2860675"/>
            <a:ext cx="4061480" cy="21688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7EAEADBDBFB4488F5727786BF90DA5" ma:contentTypeVersion="4" ma:contentTypeDescription="Create a new document." ma:contentTypeScope="" ma:versionID="c3004fac3ff542c2dd4883252a077bb9">
  <xsd:schema xmlns:xsd="http://www.w3.org/2001/XMLSchema" xmlns:xs="http://www.w3.org/2001/XMLSchema" xmlns:p="http://schemas.microsoft.com/office/2006/metadata/properties" xmlns:ns2="143918c3-be4e-453f-adca-d5d81031ed2d" targetNamespace="http://schemas.microsoft.com/office/2006/metadata/properties" ma:root="true" ma:fieldsID="91acd451f6c2007a7d242776ea887898" ns2:_="">
    <xsd:import namespace="143918c3-be4e-453f-adca-d5d81031ed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3918c3-be4e-453f-adca-d5d81031ed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51B4E8-1408-489A-8F18-88090C75C58E}"/>
</file>

<file path=customXml/itemProps2.xml><?xml version="1.0" encoding="utf-8"?>
<ds:datastoreItem xmlns:ds="http://schemas.openxmlformats.org/officeDocument/2006/customXml" ds:itemID="{CB4D6715-C525-4639-9D9B-40C8E935799C}"/>
</file>

<file path=customXml/itemProps3.xml><?xml version="1.0" encoding="utf-8"?>
<ds:datastoreItem xmlns:ds="http://schemas.openxmlformats.org/officeDocument/2006/customXml" ds:itemID="{E2999A3A-27DF-421A-B4D1-FD25DB9AA8BE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971</Words>
  <Application>Microsoft Office PowerPoint</Application>
  <PresentationFormat>On-screen Show (16:9)</PresentationFormat>
  <Paragraphs>68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RAID (Redundant Arrays of Independent Disks)</vt:lpstr>
      <vt:lpstr>Redundant Arrays of Independent Disks</vt:lpstr>
      <vt:lpstr>Key evaluation points for a RAID System</vt:lpstr>
      <vt:lpstr>PowerPoint Presentation</vt:lpstr>
      <vt:lpstr>RAID Levels</vt:lpstr>
      <vt:lpstr>RAID-0 (Striping)</vt:lpstr>
      <vt:lpstr>RAID-1 (Mirroring)</vt:lpstr>
      <vt:lpstr>RAID 2:</vt:lpstr>
      <vt:lpstr>RAID 3:</vt:lpstr>
      <vt:lpstr>RAID 4:</vt:lpstr>
      <vt:lpstr>RAID 5 :</vt:lpstr>
      <vt:lpstr>Raid 6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RAID (Redundant Arrays of Independent Disks)</dc:title>
  <dc:creator>Lalit</dc:creator>
  <cp:lastModifiedBy>Manya Gidwani</cp:lastModifiedBy>
  <cp:revision>2</cp:revision>
  <dcterms:modified xsi:type="dcterms:W3CDTF">2021-04-28T04:27:34Z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0x010100E07EAEADBDBFB4488F5727786BF90DA5</vt:lpwstr>
  </property>
</Properties>
</file>