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9144000" cx="13716000"/>
  <p:notesSz cx="6997700" cy="9283700"/>
  <p:embeddedFontLs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17">
          <p15:clr>
            <a:srgbClr val="000000"/>
          </p15:clr>
        </p15:guide>
        <p15:guide id="2" pos="1970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j3iaRAJwLtmnzfbKUfx/eRV4Up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17" orient="horz"/>
        <p:guide pos="197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7163" y="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0538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23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2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2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2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" name="Google Shape;325;p26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2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27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2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28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29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2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c5bdee477_1_0:notes"/>
          <p:cNvSpPr/>
          <p:nvPr>
            <p:ph idx="2" type="sldImg"/>
          </p:nvPr>
        </p:nvSpPr>
        <p:spPr>
          <a:xfrm>
            <a:off x="890588" y="696913"/>
            <a:ext cx="52197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g10c5bdee477_1_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10c5bdee477_1_0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c5bdee477_1_7:notes"/>
          <p:cNvSpPr/>
          <p:nvPr>
            <p:ph idx="2" type="sldImg"/>
          </p:nvPr>
        </p:nvSpPr>
        <p:spPr>
          <a:xfrm>
            <a:off x="890588" y="696913"/>
            <a:ext cx="52197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g10c5bdee477_1_7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10c5bdee477_1_7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69"/>
          <p:cNvGrpSpPr/>
          <p:nvPr/>
        </p:nvGrpSpPr>
        <p:grpSpPr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23" name="Google Shape;23;p69"/>
            <p:cNvSpPr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24;p69"/>
            <p:cNvSpPr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25;p69"/>
            <p:cNvSpPr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" name="Google Shape;26;p69"/>
          <p:cNvSpPr txBox="1"/>
          <p:nvPr/>
        </p:nvSpPr>
        <p:spPr>
          <a:xfrm>
            <a:off x="9734550" y="8783638"/>
            <a:ext cx="40703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9"/>
          <p:cNvSpPr txBox="1"/>
          <p:nvPr/>
        </p:nvSpPr>
        <p:spPr>
          <a:xfrm>
            <a:off x="41275" y="8818563"/>
            <a:ext cx="3735388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 – 8</a:t>
            </a:r>
            <a:r>
              <a:rPr b="1" baseline="30000" i="0" lang="en-US" sz="14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4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no_4" id="28" name="Google Shape;28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41900" y="5543550"/>
            <a:ext cx="3092450" cy="2125663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9" name="Google Shape;29;p69"/>
          <p:cNvSpPr/>
          <p:nvPr/>
        </p:nvSpPr>
        <p:spPr>
          <a:xfrm>
            <a:off x="4837113" y="5354638"/>
            <a:ext cx="3505200" cy="2517775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69"/>
          <p:cNvSpPr txBox="1"/>
          <p:nvPr>
            <p:ph type="ctrTitle"/>
          </p:nvPr>
        </p:nvSpPr>
        <p:spPr>
          <a:xfrm>
            <a:off x="1028700" y="914400"/>
            <a:ext cx="11658600" cy="2836333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8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8"/>
          <p:cNvSpPr txBox="1"/>
          <p:nvPr>
            <p:ph idx="1" type="body"/>
          </p:nvPr>
        </p:nvSpPr>
        <p:spPr>
          <a:xfrm rot="5400000">
            <a:off x="4361656" y="-1507331"/>
            <a:ext cx="6040438" cy="12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9"/>
          <p:cNvSpPr txBox="1"/>
          <p:nvPr>
            <p:ph type="title"/>
          </p:nvPr>
        </p:nvSpPr>
        <p:spPr>
          <a:xfrm rot="5400000">
            <a:off x="8287941" y="2419483"/>
            <a:ext cx="7315200" cy="3217068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9"/>
          <p:cNvSpPr txBox="1"/>
          <p:nvPr>
            <p:ph idx="1" type="body"/>
          </p:nvPr>
        </p:nvSpPr>
        <p:spPr>
          <a:xfrm rot="5400000">
            <a:off x="1739504" y="-683287"/>
            <a:ext cx="7315200" cy="942260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0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0"/>
          <p:cNvSpPr txBox="1"/>
          <p:nvPr>
            <p:ph idx="1" type="body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1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3"/>
          <p:cNvSpPr txBox="1"/>
          <p:nvPr>
            <p:ph type="title"/>
          </p:nvPr>
        </p:nvSpPr>
        <p:spPr>
          <a:xfrm>
            <a:off x="1083470" y="5875867"/>
            <a:ext cx="116586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7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3"/>
          <p:cNvSpPr txBox="1"/>
          <p:nvPr>
            <p:ph idx="1" type="body"/>
          </p:nvPr>
        </p:nvSpPr>
        <p:spPr>
          <a:xfrm>
            <a:off x="1083470" y="3875618"/>
            <a:ext cx="11658600" cy="2000249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610"/>
              <a:buNone/>
              <a:defRPr sz="2900"/>
            </a:lvl1pPr>
            <a:lvl2pPr indent="-228600" lvl="1" marL="9144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2080"/>
              <a:buNone/>
              <a:defRPr sz="2600"/>
            </a:lvl2pPr>
            <a:lvl3pPr indent="-228600" lvl="2" marL="13716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None/>
              <a:defRPr sz="23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5pPr>
            <a:lvl6pPr indent="-2286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6pPr>
            <a:lvl7pPr indent="-2286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7pPr>
            <a:lvl8pPr indent="-2286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8pPr>
            <a:lvl9pPr indent="-2286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4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4"/>
          <p:cNvSpPr txBox="1"/>
          <p:nvPr>
            <p:ph idx="1" type="body"/>
          </p:nvPr>
        </p:nvSpPr>
        <p:spPr>
          <a:xfrm>
            <a:off x="1209675" y="1644651"/>
            <a:ext cx="6057900" cy="604096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600"/>
              <a:buChar char="●"/>
              <a:defRPr sz="4000"/>
            </a:lvl1pPr>
            <a:lvl2pPr indent="-401319" lvl="1" marL="9144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2720"/>
              <a:buChar char="●"/>
              <a:defRPr sz="3400"/>
            </a:lvl2pPr>
            <a:lvl3pPr indent="-366712" lvl="2" marL="13716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Char char="4"/>
              <a:defRPr sz="2900"/>
            </a:lvl3pPr>
            <a:lvl4pPr indent="-352425" lvl="3" marL="18288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–"/>
              <a:defRPr sz="2600"/>
            </a:lvl4pPr>
            <a:lvl5pPr indent="-352425" lvl="4" marL="22860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5pPr>
            <a:lvl6pPr indent="-352425" lvl="5" marL="27432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6pPr>
            <a:lvl7pPr indent="-352425" lvl="6" marL="32004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7pPr>
            <a:lvl8pPr indent="-352425" lvl="7" marL="36576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8pPr>
            <a:lvl9pPr indent="-352425" lvl="8" marL="41148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9pPr>
          </a:lstStyle>
          <a:p/>
        </p:txBody>
      </p:sp>
      <p:sp>
        <p:nvSpPr>
          <p:cNvPr id="43" name="Google Shape;43;p74"/>
          <p:cNvSpPr txBox="1"/>
          <p:nvPr>
            <p:ph idx="2" type="body"/>
          </p:nvPr>
        </p:nvSpPr>
        <p:spPr>
          <a:xfrm>
            <a:off x="7496175" y="1644651"/>
            <a:ext cx="6057900" cy="604096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600"/>
              <a:buChar char="●"/>
              <a:defRPr sz="4000"/>
            </a:lvl1pPr>
            <a:lvl2pPr indent="-401319" lvl="1" marL="9144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2720"/>
              <a:buChar char="●"/>
              <a:defRPr sz="3400"/>
            </a:lvl2pPr>
            <a:lvl3pPr indent="-366712" lvl="2" marL="13716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Char char="4"/>
              <a:defRPr sz="2900"/>
            </a:lvl3pPr>
            <a:lvl4pPr indent="-352425" lvl="3" marL="18288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–"/>
              <a:defRPr sz="2600"/>
            </a:lvl4pPr>
            <a:lvl5pPr indent="-352425" lvl="4" marL="22860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5pPr>
            <a:lvl6pPr indent="-352425" lvl="5" marL="27432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6pPr>
            <a:lvl7pPr indent="-352425" lvl="6" marL="32004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7pPr>
            <a:lvl8pPr indent="-352425" lvl="7" marL="36576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8pPr>
            <a:lvl9pPr indent="-352425" lvl="8" marL="41148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5"/>
          <p:cNvSpPr txBox="1"/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5"/>
          <p:cNvSpPr txBox="1"/>
          <p:nvPr>
            <p:ph idx="1" type="body"/>
          </p:nvPr>
        </p:nvSpPr>
        <p:spPr>
          <a:xfrm>
            <a:off x="685800" y="2046817"/>
            <a:ext cx="6060282" cy="853016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3060"/>
              <a:buNone/>
              <a:defRPr b="1" sz="3400"/>
            </a:lvl1pPr>
            <a:lvl2pPr indent="-228600" lvl="1" marL="9144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320"/>
              <a:buNone/>
              <a:defRPr b="1" sz="2900"/>
            </a:lvl2pPr>
            <a:lvl3pPr indent="-228600" lvl="2" marL="13716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None/>
              <a:defRPr b="1" sz="2600"/>
            </a:lvl3pPr>
            <a:lvl4pPr indent="-228600" lvl="3" marL="1828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4pPr>
            <a:lvl5pPr indent="-228600" lvl="4" marL="22860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5pPr>
            <a:lvl6pPr indent="-228600" lvl="5" marL="27432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6pPr>
            <a:lvl7pPr indent="-228600" lvl="6" marL="32004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7pPr>
            <a:lvl8pPr indent="-228600" lvl="7" marL="36576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8pPr>
            <a:lvl9pPr indent="-228600" lvl="8" marL="4114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9pPr>
          </a:lstStyle>
          <a:p/>
        </p:txBody>
      </p:sp>
      <p:sp>
        <p:nvSpPr>
          <p:cNvPr id="47" name="Google Shape;47;p75"/>
          <p:cNvSpPr txBox="1"/>
          <p:nvPr>
            <p:ph idx="2" type="body"/>
          </p:nvPr>
        </p:nvSpPr>
        <p:spPr>
          <a:xfrm>
            <a:off x="685800" y="2899833"/>
            <a:ext cx="6060282" cy="5268384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22910" lvl="0" marL="4572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3060"/>
              <a:buChar char="●"/>
              <a:defRPr sz="3400"/>
            </a:lvl1pPr>
            <a:lvl2pPr indent="-375919" lvl="1" marL="9144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320"/>
              <a:buChar char="●"/>
              <a:defRPr sz="2900"/>
            </a:lvl2pPr>
            <a:lvl3pPr indent="-352425" lvl="2" marL="13716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Char char="4"/>
              <a:defRPr sz="2600"/>
            </a:lvl3pPr>
            <a:lvl4pPr indent="-338137" lvl="3" marL="1828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–"/>
              <a:defRPr sz="2300"/>
            </a:lvl4pPr>
            <a:lvl5pPr indent="-338137" lvl="4" marL="22860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5pPr>
            <a:lvl6pPr indent="-338137" lvl="5" marL="27432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6pPr>
            <a:lvl7pPr indent="-338137" lvl="6" marL="32004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7pPr>
            <a:lvl8pPr indent="-338137" lvl="7" marL="36576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8pPr>
            <a:lvl9pPr indent="-338137" lvl="8" marL="4114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9pPr>
          </a:lstStyle>
          <a:p/>
        </p:txBody>
      </p:sp>
      <p:sp>
        <p:nvSpPr>
          <p:cNvPr id="48" name="Google Shape;48;p75"/>
          <p:cNvSpPr txBox="1"/>
          <p:nvPr>
            <p:ph idx="3" type="body"/>
          </p:nvPr>
        </p:nvSpPr>
        <p:spPr>
          <a:xfrm>
            <a:off x="6967538" y="2046817"/>
            <a:ext cx="6062663" cy="853016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3060"/>
              <a:buNone/>
              <a:defRPr b="1" sz="3400"/>
            </a:lvl1pPr>
            <a:lvl2pPr indent="-228600" lvl="1" marL="9144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320"/>
              <a:buNone/>
              <a:defRPr b="1" sz="2900"/>
            </a:lvl2pPr>
            <a:lvl3pPr indent="-228600" lvl="2" marL="13716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None/>
              <a:defRPr b="1" sz="2600"/>
            </a:lvl3pPr>
            <a:lvl4pPr indent="-228600" lvl="3" marL="1828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4pPr>
            <a:lvl5pPr indent="-228600" lvl="4" marL="22860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5pPr>
            <a:lvl6pPr indent="-228600" lvl="5" marL="27432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6pPr>
            <a:lvl7pPr indent="-228600" lvl="6" marL="32004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7pPr>
            <a:lvl8pPr indent="-228600" lvl="7" marL="36576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8pPr>
            <a:lvl9pPr indent="-228600" lvl="8" marL="4114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9pPr>
          </a:lstStyle>
          <a:p/>
        </p:txBody>
      </p:sp>
      <p:sp>
        <p:nvSpPr>
          <p:cNvPr id="49" name="Google Shape;49;p75"/>
          <p:cNvSpPr txBox="1"/>
          <p:nvPr>
            <p:ph idx="4" type="body"/>
          </p:nvPr>
        </p:nvSpPr>
        <p:spPr>
          <a:xfrm>
            <a:off x="6967538" y="2899833"/>
            <a:ext cx="6062663" cy="5268384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22910" lvl="0" marL="4572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3060"/>
              <a:buChar char="●"/>
              <a:defRPr sz="3400"/>
            </a:lvl1pPr>
            <a:lvl2pPr indent="-375919" lvl="1" marL="9144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320"/>
              <a:buChar char="●"/>
              <a:defRPr sz="2900"/>
            </a:lvl2pPr>
            <a:lvl3pPr indent="-352425" lvl="2" marL="13716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Char char="4"/>
              <a:defRPr sz="2600"/>
            </a:lvl3pPr>
            <a:lvl4pPr indent="-338137" lvl="3" marL="1828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–"/>
              <a:defRPr sz="2300"/>
            </a:lvl4pPr>
            <a:lvl5pPr indent="-338137" lvl="4" marL="22860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5pPr>
            <a:lvl6pPr indent="-338137" lvl="5" marL="27432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6pPr>
            <a:lvl7pPr indent="-338137" lvl="6" marL="32004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7pPr>
            <a:lvl8pPr indent="-338137" lvl="7" marL="36576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8pPr>
            <a:lvl9pPr indent="-338137" lvl="8" marL="4114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6"/>
          <p:cNvSpPr txBox="1"/>
          <p:nvPr>
            <p:ph type="title"/>
          </p:nvPr>
        </p:nvSpPr>
        <p:spPr>
          <a:xfrm>
            <a:off x="685801" y="364067"/>
            <a:ext cx="451247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6"/>
          <p:cNvSpPr txBox="1"/>
          <p:nvPr>
            <p:ph idx="1" type="body"/>
          </p:nvPr>
        </p:nvSpPr>
        <p:spPr>
          <a:xfrm>
            <a:off x="5362575" y="364067"/>
            <a:ext cx="7667625" cy="7804151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91490" lvl="0" marL="457200" algn="l">
              <a:lnSpc>
                <a:spcPct val="100000"/>
              </a:lnSpc>
              <a:spcBef>
                <a:spcPts val="1610"/>
              </a:spcBef>
              <a:spcAft>
                <a:spcPts val="0"/>
              </a:spcAft>
              <a:buSzPts val="4140"/>
              <a:buChar char="●"/>
              <a:defRPr sz="4600"/>
            </a:lvl1pPr>
            <a:lvl2pPr indent="-4318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200"/>
              <a:buChar char="●"/>
              <a:defRPr sz="4000"/>
            </a:lvl2pPr>
            <a:lvl3pPr indent="-390525" lvl="2" marL="13716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2550"/>
              <a:buChar char="4"/>
              <a:defRPr sz="3400"/>
            </a:lvl3pPr>
            <a:lvl4pPr indent="-366712" lvl="3" marL="18288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–"/>
              <a:defRPr sz="2900"/>
            </a:lvl4pPr>
            <a:lvl5pPr indent="-366712" lvl="4" marL="22860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5pPr>
            <a:lvl6pPr indent="-366712" lvl="5" marL="27432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6pPr>
            <a:lvl7pPr indent="-366712" lvl="6" marL="32004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7pPr>
            <a:lvl8pPr indent="-366712" lvl="7" marL="36576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8pPr>
            <a:lvl9pPr indent="-366712" lvl="8" marL="41148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9pPr>
          </a:lstStyle>
          <a:p/>
        </p:txBody>
      </p:sp>
      <p:sp>
        <p:nvSpPr>
          <p:cNvPr id="53" name="Google Shape;53;p76"/>
          <p:cNvSpPr txBox="1"/>
          <p:nvPr>
            <p:ph idx="2" type="body"/>
          </p:nvPr>
        </p:nvSpPr>
        <p:spPr>
          <a:xfrm>
            <a:off x="685801" y="1913467"/>
            <a:ext cx="4512470" cy="6254751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1360"/>
              <a:buNone/>
              <a:defRPr sz="1700"/>
            </a:lvl2pPr>
            <a:lvl3pPr indent="-228600" lvl="2" marL="1371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4pPr>
            <a:lvl5pPr indent="-228600" lvl="4" marL="22860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5pPr>
            <a:lvl6pPr indent="-228600" lvl="5" marL="27432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6pPr>
            <a:lvl7pPr indent="-228600" lvl="6" marL="32004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7pPr>
            <a:lvl8pPr indent="-228600" lvl="7" marL="36576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8pPr>
            <a:lvl9pPr indent="-228600" lvl="8" marL="41148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7"/>
          <p:cNvSpPr txBox="1"/>
          <p:nvPr>
            <p:ph type="title"/>
          </p:nvPr>
        </p:nvSpPr>
        <p:spPr>
          <a:xfrm>
            <a:off x="2688432" y="6400800"/>
            <a:ext cx="8229600" cy="755651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7"/>
          <p:cNvSpPr/>
          <p:nvPr>
            <p:ph idx="2" type="pic"/>
          </p:nvPr>
        </p:nvSpPr>
        <p:spPr>
          <a:xfrm>
            <a:off x="2688432" y="817033"/>
            <a:ext cx="82296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77"/>
          <p:cNvSpPr txBox="1"/>
          <p:nvPr>
            <p:ph idx="1" type="body"/>
          </p:nvPr>
        </p:nvSpPr>
        <p:spPr>
          <a:xfrm>
            <a:off x="2688432" y="7156451"/>
            <a:ext cx="8229600" cy="1073149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1360"/>
              <a:buNone/>
              <a:defRPr sz="1700"/>
            </a:lvl2pPr>
            <a:lvl3pPr indent="-228600" lvl="2" marL="1371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4pPr>
            <a:lvl5pPr indent="-228600" lvl="4" marL="22860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5pPr>
            <a:lvl6pPr indent="-228600" lvl="5" marL="27432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6pPr>
            <a:lvl7pPr indent="-228600" lvl="6" marL="32004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7pPr>
            <a:lvl8pPr indent="-228600" lvl="7" marL="36576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8pPr>
            <a:lvl9pPr indent="-228600" lvl="8" marL="41148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10" name="Google Shape;10;p6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8625" y="0"/>
            <a:ext cx="1793875" cy="12112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8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8"/>
          <p:cNvSpPr txBox="1"/>
          <p:nvPr>
            <p:ph idx="1" type="body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31470" lvl="0" marL="457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68"/>
          <p:cNvSpPr/>
          <p:nvPr/>
        </p:nvSpPr>
        <p:spPr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" name="Google Shape;14;p68"/>
          <p:cNvCxnSpPr/>
          <p:nvPr/>
        </p:nvCxnSpPr>
        <p:spPr>
          <a:xfrm>
            <a:off x="685800" y="1147763"/>
            <a:ext cx="121158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68"/>
          <p:cNvSpPr/>
          <p:nvPr/>
        </p:nvSpPr>
        <p:spPr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68"/>
          <p:cNvSpPr/>
          <p:nvPr/>
        </p:nvSpPr>
        <p:spPr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68"/>
          <p:cNvSpPr txBox="1"/>
          <p:nvPr/>
        </p:nvSpPr>
        <p:spPr>
          <a:xfrm>
            <a:off x="6397625" y="8818563"/>
            <a:ext cx="644525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</a:t>
            </a:r>
            <a:fld id="{00000000-1234-1234-1234-123412341234}" type="slidenum">
              <a:rPr b="1" i="0" lang="en-US" sz="14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i="0" sz="1400" u="none" cap="none" strike="noStrike">
              <a:solidFill>
                <a:srgbClr val="00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68"/>
          <p:cNvSpPr txBox="1"/>
          <p:nvPr/>
        </p:nvSpPr>
        <p:spPr>
          <a:xfrm>
            <a:off x="9734550" y="8783638"/>
            <a:ext cx="40703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68"/>
          <p:cNvSpPr txBox="1"/>
          <p:nvPr/>
        </p:nvSpPr>
        <p:spPr>
          <a:xfrm>
            <a:off x="279400" y="8828088"/>
            <a:ext cx="36861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8</a:t>
            </a:r>
            <a:r>
              <a:rPr b="1" baseline="30000" i="0" lang="en-US" sz="14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4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no_6" id="20" name="Google Shape;20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61775" y="7799388"/>
            <a:ext cx="1925638" cy="1057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1028700" y="914400"/>
            <a:ext cx="11658600" cy="2836863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CPU Scheduling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1485900" y="369888"/>
            <a:ext cx="115443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Scheduling Algorithm Optimization Criteria</a:t>
            </a:r>
            <a:endParaRPr/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1241425" y="1919288"/>
            <a:ext cx="11026775" cy="59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Max CPU utilization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Max throughput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Min turnaround time 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Min waiting time 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Min response time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1485900" y="533400"/>
            <a:ext cx="12006263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First-Come, First-Served (FCFS) Scheduling</a:t>
            </a:r>
            <a:endParaRPr/>
          </a:p>
        </p:txBody>
      </p:sp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1136650" y="1854200"/>
            <a:ext cx="11349038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70"/>
              <a:buFont typeface="Arial"/>
              <a:buNone/>
            </a:pPr>
            <a:r>
              <a:rPr lang="en-US" sz="2300"/>
              <a:t>		</a:t>
            </a:r>
            <a:r>
              <a:rPr lang="en-US" u="sng"/>
              <a:t>Process</a:t>
            </a:r>
            <a:r>
              <a:rPr lang="en-US"/>
              <a:t>	</a:t>
            </a:r>
            <a:r>
              <a:rPr lang="en-US" u="sng"/>
              <a:t>Burst Time	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1</a:t>
            </a:r>
            <a:r>
              <a:rPr lang="en-US"/>
              <a:t>	24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2</a:t>
            </a:r>
            <a:r>
              <a:rPr lang="en-US"/>
              <a:t> 	3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3	 </a:t>
            </a:r>
            <a:r>
              <a:rPr lang="en-US"/>
              <a:t>3</a:t>
            </a:r>
            <a:r>
              <a:rPr baseline="-25000" i="1" lang="en-US"/>
              <a:t> 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805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Suppose that the processes arrive in the order: </a:t>
            </a:r>
            <a:r>
              <a:rPr i="1" lang="en-US"/>
              <a:t>P</a:t>
            </a:r>
            <a:r>
              <a:rPr baseline="-25000" i="1" lang="en-US"/>
              <a:t>1</a:t>
            </a:r>
            <a:r>
              <a:rPr lang="en-US"/>
              <a:t> , </a:t>
            </a:r>
            <a:r>
              <a:rPr i="1" lang="en-US"/>
              <a:t>P</a:t>
            </a:r>
            <a:r>
              <a:rPr baseline="-25000" i="1" lang="en-US"/>
              <a:t>2</a:t>
            </a:r>
            <a:r>
              <a:rPr lang="en-US"/>
              <a:t> , </a:t>
            </a:r>
            <a:r>
              <a:rPr i="1" lang="en-US"/>
              <a:t>P</a:t>
            </a:r>
            <a:r>
              <a:rPr baseline="-25000" i="1" lang="en-US"/>
              <a:t>3  </a:t>
            </a:r>
            <a:br>
              <a:rPr baseline="-25000" i="1" lang="en-US"/>
            </a:br>
            <a:r>
              <a:rPr lang="en-US"/>
              <a:t>The Gantt Chart for the schedule is:</a:t>
            </a:r>
            <a:br>
              <a:rPr lang="en-US"/>
            </a:br>
            <a:br>
              <a:rPr lang="en-US" sz="2300"/>
            </a:br>
            <a:br>
              <a:rPr lang="en-US" sz="2300"/>
            </a:br>
            <a:br>
              <a:rPr lang="en-US" sz="2300"/>
            </a:br>
            <a:br>
              <a:rPr lang="en-US" sz="2300"/>
            </a:br>
            <a:endParaRPr sz="2300"/>
          </a:p>
          <a:p>
            <a:pPr indent="-488950" lvl="0" marL="488950" rtl="0" algn="l">
              <a:lnSpc>
                <a:spcPct val="90000"/>
              </a:lnSpc>
              <a:spcBef>
                <a:spcPts val="805"/>
              </a:spcBef>
              <a:spcAft>
                <a:spcPts val="0"/>
              </a:spcAft>
              <a:buSzPts val="2070"/>
              <a:buFont typeface="Arial"/>
              <a:buNone/>
            </a:pPr>
            <a:r>
              <a:t/>
            </a:r>
            <a:endParaRPr sz="2300"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Waiting time for </a:t>
            </a:r>
            <a:r>
              <a:rPr i="1" lang="en-US"/>
              <a:t>P</a:t>
            </a:r>
            <a:r>
              <a:rPr baseline="-25000" i="1" lang="en-US"/>
              <a:t>1</a:t>
            </a:r>
            <a:r>
              <a:rPr lang="en-US"/>
              <a:t>  = 0; </a:t>
            </a:r>
            <a:r>
              <a:rPr i="1" lang="en-US"/>
              <a:t>P</a:t>
            </a:r>
            <a:r>
              <a:rPr baseline="-25000" i="1" lang="en-US"/>
              <a:t>2</a:t>
            </a:r>
            <a:r>
              <a:rPr lang="en-US"/>
              <a:t>  = 24; </a:t>
            </a:r>
            <a:r>
              <a:rPr i="1" lang="en-US"/>
              <a:t>P</a:t>
            </a:r>
            <a:r>
              <a:rPr baseline="-25000" i="1" lang="en-US"/>
              <a:t>3 </a:t>
            </a:r>
            <a:r>
              <a:rPr lang="en-US"/>
              <a:t>= 27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Average waiting time:  (0 + 24 + 27)/3 = 17</a:t>
            </a:r>
            <a:endParaRPr/>
          </a:p>
        </p:txBody>
      </p:sp>
      <p:grpSp>
        <p:nvGrpSpPr>
          <p:cNvPr id="143" name="Google Shape;143;p11"/>
          <p:cNvGrpSpPr/>
          <p:nvPr/>
        </p:nvGrpSpPr>
        <p:grpSpPr>
          <a:xfrm>
            <a:off x="1722438" y="4276725"/>
            <a:ext cx="8148637" cy="1444625"/>
            <a:chOff x="888" y="2688"/>
            <a:chExt cx="3422" cy="682"/>
          </a:xfrm>
        </p:grpSpPr>
        <p:sp>
          <p:nvSpPr>
            <p:cNvPr id="144" name="Google Shape;144;p11"/>
            <p:cNvSpPr/>
            <p:nvPr/>
          </p:nvSpPr>
          <p:spPr>
            <a:xfrm>
              <a:off x="960" y="2688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5" name="Google Shape;145;p11"/>
            <p:cNvSpPr txBox="1"/>
            <p:nvPr/>
          </p:nvSpPr>
          <p:spPr>
            <a:xfrm>
              <a:off x="1819" y="2764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" name="Google Shape;146;p11"/>
            <p:cNvSpPr txBox="1"/>
            <p:nvPr/>
          </p:nvSpPr>
          <p:spPr>
            <a:xfrm>
              <a:off x="3307" y="2764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" name="Google Shape;147;p11"/>
            <p:cNvSpPr txBox="1"/>
            <p:nvPr/>
          </p:nvSpPr>
          <p:spPr>
            <a:xfrm>
              <a:off x="3883" y="2764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48" name="Google Shape;148;p11"/>
            <p:cNvCxnSpPr/>
            <p:nvPr/>
          </p:nvCxnSpPr>
          <p:spPr>
            <a:xfrm>
              <a:off x="960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11"/>
            <p:cNvCxnSpPr/>
            <p:nvPr/>
          </p:nvCxnSpPr>
          <p:spPr>
            <a:xfrm>
              <a:off x="4272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11"/>
            <p:cNvCxnSpPr/>
            <p:nvPr/>
          </p:nvCxnSpPr>
          <p:spPr>
            <a:xfrm>
              <a:off x="3072" y="268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11"/>
            <p:cNvCxnSpPr/>
            <p:nvPr/>
          </p:nvCxnSpPr>
          <p:spPr>
            <a:xfrm>
              <a:off x="3648" y="268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11"/>
            <p:cNvCxnSpPr/>
            <p:nvPr/>
          </p:nvCxnSpPr>
          <p:spPr>
            <a:xfrm>
              <a:off x="3072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11"/>
            <p:cNvCxnSpPr/>
            <p:nvPr/>
          </p:nvCxnSpPr>
          <p:spPr>
            <a:xfrm>
              <a:off x="3648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p11"/>
            <p:cNvSpPr txBox="1"/>
            <p:nvPr/>
          </p:nvSpPr>
          <p:spPr>
            <a:xfrm>
              <a:off x="2973" y="3196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1"/>
            <p:cNvSpPr txBox="1"/>
            <p:nvPr/>
          </p:nvSpPr>
          <p:spPr>
            <a:xfrm>
              <a:off x="3549" y="3196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1"/>
            <p:cNvSpPr txBox="1"/>
            <p:nvPr/>
          </p:nvSpPr>
          <p:spPr>
            <a:xfrm>
              <a:off x="4125" y="3196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1"/>
            <p:cNvSpPr txBox="1"/>
            <p:nvPr/>
          </p:nvSpPr>
          <p:spPr>
            <a:xfrm>
              <a:off x="888" y="3196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1474788" y="369888"/>
            <a:ext cx="115554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FCFS Scheduling (Cont.)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Suppose that the processes arrive in the order: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2</a:t>
            </a:r>
            <a:r>
              <a:rPr lang="en-US"/>
              <a:t> , </a:t>
            </a:r>
            <a:r>
              <a:rPr i="1" lang="en-US"/>
              <a:t>P</a:t>
            </a:r>
            <a:r>
              <a:rPr baseline="-25000" i="1" lang="en-US"/>
              <a:t>3</a:t>
            </a:r>
            <a:r>
              <a:rPr lang="en-US"/>
              <a:t> , </a:t>
            </a:r>
            <a:r>
              <a:rPr i="1" lang="en-US"/>
              <a:t>P</a:t>
            </a:r>
            <a:r>
              <a:rPr baseline="-25000" i="1" lang="en-US"/>
              <a:t>1</a:t>
            </a:r>
            <a:r>
              <a:rPr lang="en-US"/>
              <a:t> 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The Gantt chart for the schedule is:</a:t>
            </a:r>
            <a:br>
              <a:rPr lang="en-US"/>
            </a:b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Waiting time for </a:t>
            </a:r>
            <a:r>
              <a:rPr i="1" lang="en-US"/>
              <a:t>P</a:t>
            </a:r>
            <a:r>
              <a:rPr baseline="-25000" i="1" lang="en-US"/>
              <a:t>1 </a:t>
            </a:r>
            <a:r>
              <a:rPr i="1" lang="en-US"/>
              <a:t>=</a:t>
            </a:r>
            <a:r>
              <a:rPr lang="en-US"/>
              <a:t> 6</a:t>
            </a:r>
            <a:r>
              <a:rPr i="1" lang="en-US"/>
              <a:t>;</a:t>
            </a:r>
            <a:r>
              <a:rPr baseline="-25000" i="1" lang="en-US"/>
              <a:t> </a:t>
            </a:r>
            <a:r>
              <a:rPr i="1" lang="en-US"/>
              <a:t>P</a:t>
            </a:r>
            <a:r>
              <a:rPr baseline="-25000" i="1" lang="en-US"/>
              <a:t>2</a:t>
            </a:r>
            <a:r>
              <a:rPr lang="en-US"/>
              <a:t> = 0</a:t>
            </a:r>
            <a:r>
              <a:rPr baseline="-25000" i="1" lang="en-US"/>
              <a:t>; </a:t>
            </a:r>
            <a:r>
              <a:rPr i="1" lang="en-US"/>
              <a:t>P</a:t>
            </a:r>
            <a:r>
              <a:rPr baseline="-25000" i="1" lang="en-US"/>
              <a:t>3 </a:t>
            </a:r>
            <a:r>
              <a:rPr i="1" lang="en-US"/>
              <a:t>= </a:t>
            </a:r>
            <a:r>
              <a:rPr lang="en-US"/>
              <a:t>3</a:t>
            </a:r>
            <a:endParaRPr i="1"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Average waiting time:   (6 + 0 + 3)/3 = 3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Much better than previous case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b="1" lang="en-US"/>
              <a:t>Convoy effect </a:t>
            </a:r>
            <a:r>
              <a:rPr lang="en-US"/>
              <a:t>- short process behind long process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Consider one CPU-bound and many I/O-bound processes</a:t>
            </a:r>
            <a:endParaRPr/>
          </a:p>
        </p:txBody>
      </p:sp>
      <p:grpSp>
        <p:nvGrpSpPr>
          <p:cNvPr id="165" name="Google Shape;165;p12"/>
          <p:cNvGrpSpPr/>
          <p:nvPr/>
        </p:nvGrpSpPr>
        <p:grpSpPr>
          <a:xfrm>
            <a:off x="2909888" y="3473450"/>
            <a:ext cx="8177212" cy="1443038"/>
            <a:chOff x="884" y="1650"/>
            <a:chExt cx="3434" cy="682"/>
          </a:xfrm>
        </p:grpSpPr>
        <p:sp>
          <p:nvSpPr>
            <p:cNvPr id="166" name="Google Shape;166;p12"/>
            <p:cNvSpPr/>
            <p:nvPr/>
          </p:nvSpPr>
          <p:spPr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7" name="Google Shape;167;p12"/>
            <p:cNvSpPr txBox="1"/>
            <p:nvPr/>
          </p:nvSpPr>
          <p:spPr>
            <a:xfrm flipH="1">
              <a:off x="3222" y="1726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12"/>
            <p:cNvSpPr txBox="1"/>
            <p:nvPr/>
          </p:nvSpPr>
          <p:spPr>
            <a:xfrm flipH="1">
              <a:off x="1734" y="1726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" name="Google Shape;169;p12"/>
            <p:cNvSpPr txBox="1"/>
            <p:nvPr/>
          </p:nvSpPr>
          <p:spPr>
            <a:xfrm flipH="1">
              <a:off x="1158" y="1726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70" name="Google Shape;170;p12"/>
            <p:cNvCxnSpPr/>
            <p:nvPr/>
          </p:nvCxnSpPr>
          <p:spPr>
            <a:xfrm>
              <a:off x="4260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12"/>
            <p:cNvCxnSpPr/>
            <p:nvPr/>
          </p:nvCxnSpPr>
          <p:spPr>
            <a:xfrm>
              <a:off x="948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12"/>
            <p:cNvCxnSpPr/>
            <p:nvPr/>
          </p:nvCxnSpPr>
          <p:spPr>
            <a:xfrm>
              <a:off x="2148" y="1650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12"/>
            <p:cNvCxnSpPr/>
            <p:nvPr/>
          </p:nvCxnSpPr>
          <p:spPr>
            <a:xfrm>
              <a:off x="1572" y="1650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12"/>
            <p:cNvCxnSpPr/>
            <p:nvPr/>
          </p:nvCxnSpPr>
          <p:spPr>
            <a:xfrm>
              <a:off x="2148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12"/>
            <p:cNvCxnSpPr/>
            <p:nvPr/>
          </p:nvCxnSpPr>
          <p:spPr>
            <a:xfrm>
              <a:off x="1572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p12"/>
            <p:cNvSpPr txBox="1"/>
            <p:nvPr/>
          </p:nvSpPr>
          <p:spPr>
            <a:xfrm flipH="1">
              <a:off x="2088" y="2158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2"/>
            <p:cNvSpPr txBox="1"/>
            <p:nvPr/>
          </p:nvSpPr>
          <p:spPr>
            <a:xfrm flipH="1">
              <a:off x="1512" y="2158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2"/>
            <p:cNvSpPr txBox="1"/>
            <p:nvPr/>
          </p:nvSpPr>
          <p:spPr>
            <a:xfrm flipH="1">
              <a:off x="4133" y="2158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2"/>
            <p:cNvSpPr txBox="1"/>
            <p:nvPr/>
          </p:nvSpPr>
          <p:spPr>
            <a:xfrm flipH="1">
              <a:off x="884" y="2158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1284288" y="369888"/>
            <a:ext cx="117459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Shortest-Job-First (SJF) Scheduling</a:t>
            </a:r>
            <a:endParaRPr/>
          </a:p>
        </p:txBody>
      </p:sp>
      <p:sp>
        <p:nvSpPr>
          <p:cNvPr id="186" name="Google Shape;186;p13"/>
          <p:cNvSpPr txBox="1"/>
          <p:nvPr>
            <p:ph idx="1" type="body"/>
          </p:nvPr>
        </p:nvSpPr>
        <p:spPr>
          <a:xfrm>
            <a:off x="1209675" y="1644650"/>
            <a:ext cx="11352213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Associate with each process the length of its next CPU burst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 Use these lengths to schedule the process with the shortest time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SJF is optimal – gives minimum average waiting time for a given set of processes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 difficulty is knowing the length of the next CPU request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Could ask the user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SJF</a:t>
            </a:r>
            <a:endParaRPr/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      	                </a:t>
            </a:r>
            <a:r>
              <a:rPr lang="en-US" u="sng"/>
              <a:t>Process</a:t>
            </a:r>
            <a:r>
              <a:rPr lang="en-US" u="sng">
                <a:solidFill>
                  <a:schemeClr val="lt1"/>
                </a:solidFill>
              </a:rPr>
              <a:t>Arriva	l Time</a:t>
            </a:r>
            <a:r>
              <a:rPr lang="en-US"/>
              <a:t>	</a:t>
            </a:r>
            <a:r>
              <a:rPr lang="en-US" u="sng"/>
              <a:t>Burst Time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1</a:t>
            </a:r>
            <a:r>
              <a:rPr lang="en-US"/>
              <a:t>	</a:t>
            </a:r>
            <a:r>
              <a:rPr lang="en-US">
                <a:solidFill>
                  <a:schemeClr val="lt1"/>
                </a:solidFill>
              </a:rPr>
              <a:t>0.0</a:t>
            </a:r>
            <a:r>
              <a:rPr lang="en-US"/>
              <a:t>	6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2 	</a:t>
            </a:r>
            <a:r>
              <a:rPr lang="en-US">
                <a:solidFill>
                  <a:schemeClr val="lt1"/>
                </a:solidFill>
              </a:rPr>
              <a:t>2.0</a:t>
            </a:r>
            <a:r>
              <a:rPr lang="en-US"/>
              <a:t>	8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3</a:t>
            </a:r>
            <a:r>
              <a:rPr lang="en-US"/>
              <a:t>	</a:t>
            </a:r>
            <a:r>
              <a:rPr lang="en-US">
                <a:solidFill>
                  <a:schemeClr val="lt1"/>
                </a:solidFill>
              </a:rPr>
              <a:t>4.0</a:t>
            </a:r>
            <a:r>
              <a:rPr lang="en-US"/>
              <a:t>	7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4</a:t>
            </a:r>
            <a:r>
              <a:rPr lang="en-US"/>
              <a:t>	</a:t>
            </a:r>
            <a:r>
              <a:rPr lang="en-US">
                <a:solidFill>
                  <a:schemeClr val="lt1"/>
                </a:solidFill>
              </a:rPr>
              <a:t>5.0</a:t>
            </a:r>
            <a:r>
              <a:rPr lang="en-US"/>
              <a:t>	3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SJF scheduling chart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Average waiting time = (3 + 16 + 9 + 0) / 4 = 7</a:t>
            </a:r>
            <a:endParaRPr baseline="-25000" i="1"/>
          </a:p>
        </p:txBody>
      </p:sp>
      <p:grpSp>
        <p:nvGrpSpPr>
          <p:cNvPr id="194" name="Google Shape;194;p14"/>
          <p:cNvGrpSpPr/>
          <p:nvPr/>
        </p:nvGrpSpPr>
        <p:grpSpPr>
          <a:xfrm>
            <a:off x="1774825" y="3992563"/>
            <a:ext cx="8704263" cy="1487487"/>
            <a:chOff x="896" y="2352"/>
            <a:chExt cx="3655" cy="703"/>
          </a:xfrm>
        </p:grpSpPr>
        <p:sp>
          <p:nvSpPr>
            <p:cNvPr id="195" name="Google Shape;195;p14"/>
            <p:cNvSpPr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6" name="Google Shape;196;p14"/>
            <p:cNvSpPr txBox="1"/>
            <p:nvPr/>
          </p:nvSpPr>
          <p:spPr>
            <a:xfrm flipH="1">
              <a:off x="1052" y="2441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" name="Google Shape;197;p14"/>
            <p:cNvSpPr txBox="1"/>
            <p:nvPr/>
          </p:nvSpPr>
          <p:spPr>
            <a:xfrm flipH="1">
              <a:off x="3019" y="2428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" name="Google Shape;198;p14"/>
            <p:cNvSpPr txBox="1"/>
            <p:nvPr/>
          </p:nvSpPr>
          <p:spPr>
            <a:xfrm flipH="1">
              <a:off x="2012" y="2477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99" name="Google Shape;199;p14"/>
            <p:cNvCxnSpPr/>
            <p:nvPr/>
          </p:nvCxnSpPr>
          <p:spPr>
            <a:xfrm>
              <a:off x="4452" y="27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14"/>
            <p:cNvCxnSpPr/>
            <p:nvPr/>
          </p:nvCxnSpPr>
          <p:spPr>
            <a:xfrm>
              <a:off x="960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14"/>
            <p:cNvCxnSpPr/>
            <p:nvPr/>
          </p:nvCxnSpPr>
          <p:spPr>
            <a:xfrm>
              <a:off x="2688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14"/>
            <p:cNvSpPr txBox="1"/>
            <p:nvPr/>
          </p:nvSpPr>
          <p:spPr>
            <a:xfrm flipH="1">
              <a:off x="1569" y="2861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 txBox="1"/>
            <p:nvPr/>
          </p:nvSpPr>
          <p:spPr>
            <a:xfrm flipH="1">
              <a:off x="3358" y="287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 txBox="1"/>
            <p:nvPr/>
          </p:nvSpPr>
          <p:spPr>
            <a:xfrm flipH="1">
              <a:off x="896" y="2881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5" name="Google Shape;205;p14"/>
            <p:cNvCxnSpPr/>
            <p:nvPr/>
          </p:nvCxnSpPr>
          <p:spPr>
            <a:xfrm>
              <a:off x="3456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14"/>
            <p:cNvCxnSpPr/>
            <p:nvPr/>
          </p:nvCxnSpPr>
          <p:spPr>
            <a:xfrm>
              <a:off x="163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2688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456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9" name="Google Shape;209;p14"/>
            <p:cNvSpPr txBox="1"/>
            <p:nvPr/>
          </p:nvSpPr>
          <p:spPr>
            <a:xfrm flipH="1">
              <a:off x="2625" y="2861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0" name="Google Shape;210;p14"/>
            <p:cNvCxnSpPr/>
            <p:nvPr/>
          </p:nvCxnSpPr>
          <p:spPr>
            <a:xfrm>
              <a:off x="1632" y="2352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" name="Google Shape;211;p14"/>
            <p:cNvSpPr txBox="1"/>
            <p:nvPr/>
          </p:nvSpPr>
          <p:spPr>
            <a:xfrm flipH="1">
              <a:off x="3787" y="2428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" name="Google Shape;212;p14"/>
            <p:cNvSpPr txBox="1"/>
            <p:nvPr/>
          </p:nvSpPr>
          <p:spPr>
            <a:xfrm flipH="1">
              <a:off x="4366" y="287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type="title"/>
          </p:nvPr>
        </p:nvSpPr>
        <p:spPr>
          <a:xfrm>
            <a:off x="2109788" y="369888"/>
            <a:ext cx="109204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Example of Shortest-remaining-time-first</a:t>
            </a:r>
            <a:endParaRPr/>
          </a:p>
        </p:txBody>
      </p:sp>
      <p:sp>
        <p:nvSpPr>
          <p:cNvPr id="219" name="Google Shape;219;p18"/>
          <p:cNvSpPr txBox="1"/>
          <p:nvPr>
            <p:ph idx="1" type="body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Now we add the concepts of varying arrival times and preemption to the analysis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        </a:t>
            </a:r>
            <a:r>
              <a:rPr lang="en-US" u="sng"/>
              <a:t>Process</a:t>
            </a:r>
            <a:r>
              <a:rPr lang="en-US" u="sng">
                <a:solidFill>
                  <a:schemeClr val="lt1"/>
                </a:solidFill>
              </a:rPr>
              <a:t>A	arri </a:t>
            </a:r>
            <a:r>
              <a:rPr i="1" lang="en-US" u="sng"/>
              <a:t>Arrival </a:t>
            </a:r>
            <a:r>
              <a:rPr lang="en-US" u="sng"/>
              <a:t>Time</a:t>
            </a:r>
            <a:r>
              <a:rPr lang="en-US" u="sng">
                <a:solidFill>
                  <a:schemeClr val="lt1"/>
                </a:solidFill>
              </a:rPr>
              <a:t>T</a:t>
            </a:r>
            <a:r>
              <a:rPr lang="en-US"/>
              <a:t>	</a:t>
            </a:r>
            <a:r>
              <a:rPr lang="en-US" u="sng"/>
              <a:t>Burst Time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1</a:t>
            </a:r>
            <a:r>
              <a:rPr lang="en-US"/>
              <a:t>	</a:t>
            </a:r>
            <a:r>
              <a:rPr lang="en-US">
                <a:solidFill>
                  <a:srgbClr val="000000"/>
                </a:solidFill>
              </a:rPr>
              <a:t>0</a:t>
            </a:r>
            <a:r>
              <a:rPr lang="en-US"/>
              <a:t>	8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2 	</a:t>
            </a:r>
            <a:r>
              <a:rPr lang="en-US">
                <a:solidFill>
                  <a:srgbClr val="000000"/>
                </a:solidFill>
              </a:rPr>
              <a:t>1</a:t>
            </a:r>
            <a:r>
              <a:rPr lang="en-US"/>
              <a:t>	4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3</a:t>
            </a:r>
            <a:r>
              <a:rPr lang="en-US"/>
              <a:t>	</a:t>
            </a:r>
            <a:r>
              <a:rPr lang="en-US">
                <a:solidFill>
                  <a:srgbClr val="000000"/>
                </a:solidFill>
              </a:rPr>
              <a:t>2</a:t>
            </a:r>
            <a:r>
              <a:rPr lang="en-US"/>
              <a:t>	9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4</a:t>
            </a:r>
            <a:r>
              <a:rPr lang="en-US"/>
              <a:t>	</a:t>
            </a:r>
            <a:r>
              <a:rPr lang="en-US">
                <a:solidFill>
                  <a:srgbClr val="000000"/>
                </a:solidFill>
              </a:rPr>
              <a:t>3</a:t>
            </a:r>
            <a:r>
              <a:rPr lang="en-US"/>
              <a:t>	5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i="1" lang="en-US"/>
              <a:t>Preemptive </a:t>
            </a:r>
            <a:r>
              <a:rPr lang="en-US"/>
              <a:t>SJF Gantt Chart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Average waiting time = [(10-1)+(1-1)+(17-2)+5-3)]/4 = 26/4 = 6.5 msec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aseline="-25000" i="1"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 baseline="-25000" i="1"/>
          </a:p>
        </p:txBody>
      </p:sp>
      <p:grpSp>
        <p:nvGrpSpPr>
          <p:cNvPr id="220" name="Google Shape;220;p18"/>
          <p:cNvGrpSpPr/>
          <p:nvPr/>
        </p:nvGrpSpPr>
        <p:grpSpPr>
          <a:xfrm>
            <a:off x="1414463" y="4964113"/>
            <a:ext cx="8702675" cy="1384300"/>
            <a:chOff x="901" y="2366"/>
            <a:chExt cx="3655" cy="654"/>
          </a:xfrm>
        </p:grpSpPr>
        <p:sp>
          <p:nvSpPr>
            <p:cNvPr id="221" name="Google Shape;221;p18"/>
            <p:cNvSpPr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2" name="Google Shape;222;p18"/>
            <p:cNvSpPr txBox="1"/>
            <p:nvPr/>
          </p:nvSpPr>
          <p:spPr>
            <a:xfrm flipH="1">
              <a:off x="1052" y="2441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 flipH="1">
              <a:off x="3019" y="2428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" name="Google Shape;224;p18"/>
            <p:cNvSpPr txBox="1"/>
            <p:nvPr/>
          </p:nvSpPr>
          <p:spPr>
            <a:xfrm flipH="1">
              <a:off x="1498" y="2439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25" name="Google Shape;225;p18"/>
            <p:cNvCxnSpPr/>
            <p:nvPr/>
          </p:nvCxnSpPr>
          <p:spPr>
            <a:xfrm>
              <a:off x="2688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6" name="Google Shape;226;p18"/>
            <p:cNvSpPr txBox="1"/>
            <p:nvPr/>
          </p:nvSpPr>
          <p:spPr>
            <a:xfrm flipH="1">
              <a:off x="1244" y="2845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8"/>
            <p:cNvSpPr txBox="1"/>
            <p:nvPr/>
          </p:nvSpPr>
          <p:spPr>
            <a:xfrm flipH="1">
              <a:off x="3353" y="2846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8"/>
            <p:cNvSpPr txBox="1"/>
            <p:nvPr/>
          </p:nvSpPr>
          <p:spPr>
            <a:xfrm flipH="1">
              <a:off x="901" y="2843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p18"/>
            <p:cNvCxnSpPr/>
            <p:nvPr/>
          </p:nvCxnSpPr>
          <p:spPr>
            <a:xfrm>
              <a:off x="3456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0" name="Google Shape;230;p18"/>
            <p:cNvSpPr txBox="1"/>
            <p:nvPr/>
          </p:nvSpPr>
          <p:spPr>
            <a:xfrm flipH="1">
              <a:off x="2597" y="2845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18"/>
            <p:cNvCxnSpPr/>
            <p:nvPr/>
          </p:nvCxnSpPr>
          <p:spPr>
            <a:xfrm flipH="1">
              <a:off x="1313" y="2374"/>
              <a:ext cx="5" cy="3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2" name="Google Shape;232;p18"/>
            <p:cNvSpPr txBox="1"/>
            <p:nvPr/>
          </p:nvSpPr>
          <p:spPr>
            <a:xfrm flipH="1">
              <a:off x="3787" y="2428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" name="Google Shape;233;p18"/>
            <p:cNvSpPr txBox="1"/>
            <p:nvPr/>
          </p:nvSpPr>
          <p:spPr>
            <a:xfrm flipH="1">
              <a:off x="4371" y="2846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" name="Google Shape;234;p18"/>
            <p:cNvCxnSpPr/>
            <p:nvPr/>
          </p:nvCxnSpPr>
          <p:spPr>
            <a:xfrm>
              <a:off x="1925" y="2366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5" name="Google Shape;235;p18"/>
            <p:cNvSpPr txBox="1"/>
            <p:nvPr/>
          </p:nvSpPr>
          <p:spPr>
            <a:xfrm flipH="1">
              <a:off x="1861" y="2843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 flipH="1">
              <a:off x="2185" y="2438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1446213" y="369888"/>
            <a:ext cx="11583987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Priority Scheduling</a:t>
            </a:r>
            <a:endParaRPr/>
          </a:p>
        </p:txBody>
      </p:sp>
      <p:sp>
        <p:nvSpPr>
          <p:cNvPr id="243" name="Google Shape;243;p19"/>
          <p:cNvSpPr txBox="1"/>
          <p:nvPr>
            <p:ph idx="1" type="body"/>
          </p:nvPr>
        </p:nvSpPr>
        <p:spPr>
          <a:xfrm>
            <a:off x="1209675" y="1644650"/>
            <a:ext cx="11571288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A priority number (integer) is associated with each process</a:t>
            </a:r>
            <a:endParaRPr/>
          </a:p>
          <a:p>
            <a:pPr indent="-426085" lvl="0" marL="48895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00"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The CPU is allocated to the process with the highest priority (smallest integer ≡ highest priority)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Preemptive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Nonpreemptive</a:t>
            </a:r>
            <a:endParaRPr/>
          </a:p>
          <a:p>
            <a:pPr indent="-352107" lvl="1" marL="106045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1100"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SJF is priority scheduling where priority is the inverse of predicted next CPU burst time</a:t>
            </a:r>
            <a:endParaRPr/>
          </a:p>
          <a:p>
            <a:pPr indent="-426085" lvl="0" marL="48895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00"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Problem ≡ </a:t>
            </a:r>
            <a:r>
              <a:rPr b="1" lang="en-US"/>
              <a:t>Starvation </a:t>
            </a:r>
            <a:r>
              <a:rPr lang="en-US"/>
              <a:t>– low priority processes may never execute</a:t>
            </a:r>
            <a:endParaRPr/>
          </a:p>
          <a:p>
            <a:pPr indent="-426085" lvl="0" marL="48895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00"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Solution ≡ </a:t>
            </a:r>
            <a:r>
              <a:rPr b="1" lang="en-US"/>
              <a:t>Aging </a:t>
            </a:r>
            <a:r>
              <a:rPr lang="en-US"/>
              <a:t>– as time progresses increase the priority of the process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2109788" y="369888"/>
            <a:ext cx="109204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Example of Priority Scheduling</a:t>
            </a:r>
            <a:endParaRPr/>
          </a:p>
        </p:txBody>
      </p:sp>
      <p:sp>
        <p:nvSpPr>
          <p:cNvPr id="250" name="Google Shape;250;p20"/>
          <p:cNvSpPr txBox="1"/>
          <p:nvPr>
            <p:ph idx="1" type="body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        </a:t>
            </a:r>
            <a:r>
              <a:rPr lang="en-US" u="sng"/>
              <a:t>Process</a:t>
            </a:r>
            <a:r>
              <a:rPr lang="en-US" u="sng">
                <a:solidFill>
                  <a:schemeClr val="lt1"/>
                </a:solidFill>
              </a:rPr>
              <a:t>A	arri </a:t>
            </a:r>
            <a:r>
              <a:rPr lang="en-US" u="sng"/>
              <a:t>Burst Time</a:t>
            </a:r>
            <a:r>
              <a:rPr lang="en-US" u="sng">
                <a:solidFill>
                  <a:schemeClr val="lt1"/>
                </a:solidFill>
              </a:rPr>
              <a:t>T</a:t>
            </a:r>
            <a:r>
              <a:rPr lang="en-US"/>
              <a:t>	</a:t>
            </a:r>
            <a:r>
              <a:rPr lang="en-US" u="sng"/>
              <a:t>Priority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		 	</a:t>
            </a:r>
            <a:r>
              <a:rPr i="1" lang="en-US"/>
              <a:t>P</a:t>
            </a:r>
            <a:r>
              <a:rPr baseline="-25000" i="1" lang="en-US"/>
              <a:t>1</a:t>
            </a:r>
            <a:r>
              <a:rPr lang="en-US"/>
              <a:t>			1</a:t>
            </a:r>
            <a:r>
              <a:rPr lang="en-US">
                <a:solidFill>
                  <a:srgbClr val="000000"/>
                </a:solidFill>
              </a:rPr>
              <a:t>0</a:t>
            </a:r>
            <a:r>
              <a:rPr lang="en-US"/>
              <a:t>			3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		 	</a:t>
            </a:r>
            <a:r>
              <a:rPr i="1" lang="en-US"/>
              <a:t>P</a:t>
            </a:r>
            <a:r>
              <a:rPr baseline="-25000" i="1" lang="en-US"/>
              <a:t>2 			</a:t>
            </a:r>
            <a:r>
              <a:rPr lang="en-US">
                <a:solidFill>
                  <a:srgbClr val="000000"/>
                </a:solidFill>
              </a:rPr>
              <a:t>1</a:t>
            </a:r>
            <a:r>
              <a:rPr lang="en-US"/>
              <a:t>			1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			 </a:t>
            </a:r>
            <a:r>
              <a:rPr i="1" lang="en-US"/>
              <a:t>P</a:t>
            </a:r>
            <a:r>
              <a:rPr baseline="-25000" i="1" lang="en-US"/>
              <a:t>3</a:t>
            </a:r>
            <a:r>
              <a:rPr lang="en-US"/>
              <a:t>			</a:t>
            </a:r>
            <a:r>
              <a:rPr lang="en-US">
                <a:solidFill>
                  <a:srgbClr val="000000"/>
                </a:solidFill>
              </a:rPr>
              <a:t>2</a:t>
            </a:r>
            <a:r>
              <a:rPr lang="en-US"/>
              <a:t>			4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			</a:t>
            </a:r>
            <a:r>
              <a:rPr i="1" lang="en-US"/>
              <a:t>P</a:t>
            </a:r>
            <a:r>
              <a:rPr baseline="-25000" i="1" lang="en-US"/>
              <a:t>4</a:t>
            </a:r>
            <a:r>
              <a:rPr lang="en-US"/>
              <a:t>			</a:t>
            </a:r>
            <a:r>
              <a:rPr lang="en-US">
                <a:solidFill>
                  <a:srgbClr val="000000"/>
                </a:solidFill>
              </a:rPr>
              <a:t>1</a:t>
            </a:r>
            <a:r>
              <a:rPr lang="en-US"/>
              <a:t>			5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			</a:t>
            </a:r>
            <a:r>
              <a:rPr i="1" lang="en-US"/>
              <a:t>P</a:t>
            </a:r>
            <a:r>
              <a:rPr baseline="-25000" i="1" lang="en-US"/>
              <a:t>5			</a:t>
            </a:r>
            <a:r>
              <a:rPr lang="en-US"/>
              <a:t>5			2</a:t>
            </a:r>
            <a:endParaRPr baseline="-25000"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Priority scheduling Gantt Chart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Average waiting time = 8.2 msec</a:t>
            </a:r>
            <a:endParaRPr baseline="-25000" i="1"/>
          </a:p>
        </p:txBody>
      </p:sp>
      <p:grpSp>
        <p:nvGrpSpPr>
          <p:cNvPr id="251" name="Google Shape;251;p20"/>
          <p:cNvGrpSpPr/>
          <p:nvPr/>
        </p:nvGrpSpPr>
        <p:grpSpPr>
          <a:xfrm>
            <a:off x="1966913" y="4392613"/>
            <a:ext cx="7558087" cy="1384300"/>
            <a:chOff x="901" y="2366"/>
            <a:chExt cx="3174" cy="654"/>
          </a:xfrm>
        </p:grpSpPr>
        <p:sp>
          <p:nvSpPr>
            <p:cNvPr id="252" name="Google Shape;252;p20"/>
            <p:cNvSpPr/>
            <p:nvPr/>
          </p:nvSpPr>
          <p:spPr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3" name="Google Shape;253;p20"/>
            <p:cNvSpPr txBox="1"/>
            <p:nvPr/>
          </p:nvSpPr>
          <p:spPr>
            <a:xfrm flipH="1">
              <a:off x="1052" y="2441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" name="Google Shape;254;p20"/>
            <p:cNvSpPr txBox="1"/>
            <p:nvPr/>
          </p:nvSpPr>
          <p:spPr>
            <a:xfrm flipH="1">
              <a:off x="3235" y="2439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" name="Google Shape;255;p20"/>
            <p:cNvSpPr txBox="1"/>
            <p:nvPr/>
          </p:nvSpPr>
          <p:spPr>
            <a:xfrm flipH="1">
              <a:off x="1498" y="2439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56" name="Google Shape;256;p20"/>
            <p:cNvCxnSpPr/>
            <p:nvPr/>
          </p:nvCxnSpPr>
          <p:spPr>
            <a:xfrm>
              <a:off x="3174" y="237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7" name="Google Shape;257;p20"/>
            <p:cNvSpPr txBox="1"/>
            <p:nvPr/>
          </p:nvSpPr>
          <p:spPr>
            <a:xfrm flipH="1">
              <a:off x="1244" y="2845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0"/>
            <p:cNvSpPr txBox="1"/>
            <p:nvPr/>
          </p:nvSpPr>
          <p:spPr>
            <a:xfrm flipH="1">
              <a:off x="3580" y="2846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0"/>
            <p:cNvSpPr txBox="1"/>
            <p:nvPr/>
          </p:nvSpPr>
          <p:spPr>
            <a:xfrm flipH="1">
              <a:off x="901" y="2843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0" name="Google Shape;260;p20"/>
            <p:cNvCxnSpPr/>
            <p:nvPr/>
          </p:nvCxnSpPr>
          <p:spPr>
            <a:xfrm>
              <a:off x="3683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1" name="Google Shape;261;p20"/>
            <p:cNvSpPr txBox="1"/>
            <p:nvPr/>
          </p:nvSpPr>
          <p:spPr>
            <a:xfrm flipH="1">
              <a:off x="3089" y="2845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2" name="Google Shape;262;p20"/>
            <p:cNvCxnSpPr/>
            <p:nvPr/>
          </p:nvCxnSpPr>
          <p:spPr>
            <a:xfrm flipH="1">
              <a:off x="1313" y="2374"/>
              <a:ext cx="5" cy="3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3" name="Google Shape;263;p20"/>
            <p:cNvSpPr txBox="1"/>
            <p:nvPr/>
          </p:nvSpPr>
          <p:spPr>
            <a:xfrm flipH="1">
              <a:off x="3722" y="2439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" name="Google Shape;264;p20"/>
            <p:cNvSpPr txBox="1"/>
            <p:nvPr/>
          </p:nvSpPr>
          <p:spPr>
            <a:xfrm flipH="1">
              <a:off x="3890" y="2846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5" name="Google Shape;265;p20"/>
            <p:cNvCxnSpPr/>
            <p:nvPr/>
          </p:nvCxnSpPr>
          <p:spPr>
            <a:xfrm>
              <a:off x="1925" y="2366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6" name="Google Shape;266;p20"/>
            <p:cNvSpPr txBox="1"/>
            <p:nvPr/>
          </p:nvSpPr>
          <p:spPr>
            <a:xfrm flipH="1">
              <a:off x="1861" y="2843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0"/>
            <p:cNvSpPr txBox="1"/>
            <p:nvPr/>
          </p:nvSpPr>
          <p:spPr>
            <a:xfrm flipH="1">
              <a:off x="2569" y="2438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Round Robin (RR)</a:t>
            </a:r>
            <a:endParaRPr/>
          </a:p>
        </p:txBody>
      </p:sp>
      <p:sp>
        <p:nvSpPr>
          <p:cNvPr id="274" name="Google Shape;274;p21"/>
          <p:cNvSpPr txBox="1"/>
          <p:nvPr>
            <p:ph idx="1" type="body"/>
          </p:nvPr>
        </p:nvSpPr>
        <p:spPr>
          <a:xfrm>
            <a:off x="1219200" y="1862138"/>
            <a:ext cx="11553825" cy="59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Each process gets a small unit of CPU time (</a:t>
            </a:r>
            <a:r>
              <a:rPr b="1" lang="en-US"/>
              <a:t>time quantum </a:t>
            </a:r>
            <a:r>
              <a:rPr lang="en-US"/>
              <a:t>q), usually 10-100 milliseconds.  After this time has elapsed, the process is preempted and added to the end of the ready queue.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If there are </a:t>
            </a:r>
            <a:r>
              <a:rPr i="1" lang="en-US"/>
              <a:t>n</a:t>
            </a:r>
            <a:r>
              <a:rPr lang="en-US"/>
              <a:t> processes in the ready queue and the time quantum is </a:t>
            </a:r>
            <a:r>
              <a:rPr i="1" lang="en-US"/>
              <a:t>q</a:t>
            </a:r>
            <a:r>
              <a:rPr lang="en-US"/>
              <a:t>, then each process gets 1/</a:t>
            </a:r>
            <a:r>
              <a:rPr i="1" lang="en-US"/>
              <a:t>n</a:t>
            </a:r>
            <a:r>
              <a:rPr lang="en-US"/>
              <a:t> of the CPU time in chunks of at most </a:t>
            </a:r>
            <a:r>
              <a:rPr i="1" lang="en-US"/>
              <a:t>q</a:t>
            </a:r>
            <a:r>
              <a:rPr lang="en-US"/>
              <a:t> time units at once.  No process waits more than (</a:t>
            </a:r>
            <a:r>
              <a:rPr i="1" lang="en-US"/>
              <a:t>n</a:t>
            </a:r>
            <a:r>
              <a:rPr lang="en-US"/>
              <a:t>-1)</a:t>
            </a:r>
            <a:r>
              <a:rPr i="1" lang="en-US"/>
              <a:t>q </a:t>
            </a:r>
            <a:r>
              <a:rPr lang="en-US"/>
              <a:t>time units.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Timer interrupts every quantum to schedule next process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Performance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i="1" lang="en-US"/>
              <a:t>q</a:t>
            </a:r>
            <a:r>
              <a:rPr lang="en-US"/>
              <a:t> large ⇒ FIFO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i="1" lang="en-US"/>
              <a:t>q </a:t>
            </a:r>
            <a:r>
              <a:rPr lang="en-US"/>
              <a:t>small ⇒ </a:t>
            </a:r>
            <a:r>
              <a:rPr i="1" lang="en-US"/>
              <a:t>q </a:t>
            </a:r>
            <a:r>
              <a:rPr lang="en-US"/>
              <a:t>must be large with respect to context switch, otherwise overhead is too high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type="title"/>
          </p:nvPr>
        </p:nvSpPr>
        <p:spPr>
          <a:xfrm>
            <a:off x="1371600" y="25400"/>
            <a:ext cx="12082463" cy="1125538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RR with Time Quantum = 4</a:t>
            </a:r>
            <a:endParaRPr/>
          </a:p>
        </p:txBody>
      </p:sp>
      <p:sp>
        <p:nvSpPr>
          <p:cNvPr id="281" name="Google Shape;281;p22"/>
          <p:cNvSpPr txBox="1"/>
          <p:nvPr>
            <p:ph idx="1" type="body"/>
          </p:nvPr>
        </p:nvSpPr>
        <p:spPr>
          <a:xfrm>
            <a:off x="1241425" y="2014538"/>
            <a:ext cx="11026775" cy="59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</a:t>
            </a:r>
            <a:r>
              <a:rPr lang="en-US" u="sng"/>
              <a:t>Process</a:t>
            </a:r>
            <a:r>
              <a:rPr lang="en-US"/>
              <a:t>	</a:t>
            </a:r>
            <a:r>
              <a:rPr lang="en-US" u="sng"/>
              <a:t>Burst Time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i="1" lang="en-US"/>
              <a:t>		P</a:t>
            </a:r>
            <a:r>
              <a:rPr baseline="-25000" i="1" lang="en-US"/>
              <a:t>1		</a:t>
            </a:r>
            <a:r>
              <a:rPr lang="en-US"/>
              <a:t>24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2	 	</a:t>
            </a:r>
            <a:r>
              <a:rPr lang="en-US"/>
              <a:t>3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3		</a:t>
            </a:r>
            <a:r>
              <a:rPr lang="en-US"/>
              <a:t>3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		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The Gantt chart is: 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Typically, higher average turnaround than SJF, but better </a:t>
            </a:r>
            <a:r>
              <a:rPr i="1" lang="en-US"/>
              <a:t>response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q should be large compared to context switch time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q usually 10ms to 100ms, context switch &lt; 10 usec</a:t>
            </a:r>
            <a:endParaRPr/>
          </a:p>
        </p:txBody>
      </p:sp>
      <p:grpSp>
        <p:nvGrpSpPr>
          <p:cNvPr id="282" name="Google Shape;282;p22"/>
          <p:cNvGrpSpPr/>
          <p:nvPr/>
        </p:nvGrpSpPr>
        <p:grpSpPr>
          <a:xfrm>
            <a:off x="2266950" y="4298950"/>
            <a:ext cx="7027863" cy="1255713"/>
            <a:chOff x="1088" y="2640"/>
            <a:chExt cx="2951" cy="593"/>
          </a:xfrm>
        </p:grpSpPr>
        <p:grpSp>
          <p:nvGrpSpPr>
            <p:cNvPr id="283" name="Google Shape;283;p22"/>
            <p:cNvGrpSpPr/>
            <p:nvPr/>
          </p:nvGrpSpPr>
          <p:grpSpPr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284" name="Google Shape;284;p22"/>
              <p:cNvSpPr/>
              <p:nvPr/>
            </p:nvSpPr>
            <p:spPr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85" name="Google Shape;285;p22"/>
              <p:cNvSpPr/>
              <p:nvPr/>
            </p:nvSpPr>
            <p:spPr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2"/>
              <p:cNvSpPr/>
              <p:nvPr/>
            </p:nvSpPr>
            <p:spPr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2"/>
              <p:cNvSpPr/>
              <p:nvPr/>
            </p:nvSpPr>
            <p:spPr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2"/>
              <p:cNvSpPr/>
              <p:nvPr/>
            </p:nvSpPr>
            <p:spPr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2"/>
              <p:cNvSpPr/>
              <p:nvPr/>
            </p:nvSpPr>
            <p:spPr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2"/>
              <p:cNvSpPr/>
              <p:nvPr/>
            </p:nvSpPr>
            <p:spPr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2"/>
              <p:cNvSpPr/>
              <p:nvPr/>
            </p:nvSpPr>
            <p:spPr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2" name="Google Shape;292;p22"/>
            <p:cNvSpPr txBox="1"/>
            <p:nvPr/>
          </p:nvSpPr>
          <p:spPr>
            <a:xfrm>
              <a:off x="1088" y="3052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2"/>
            <p:cNvSpPr txBox="1"/>
            <p:nvPr/>
          </p:nvSpPr>
          <p:spPr>
            <a:xfrm>
              <a:off x="1386" y="3059"/>
              <a:ext cx="19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2"/>
            <p:cNvSpPr txBox="1"/>
            <p:nvPr/>
          </p:nvSpPr>
          <p:spPr>
            <a:xfrm>
              <a:off x="1803" y="3059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2"/>
            <p:cNvSpPr txBox="1"/>
            <p:nvPr/>
          </p:nvSpPr>
          <p:spPr>
            <a:xfrm>
              <a:off x="2114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2"/>
            <p:cNvSpPr txBox="1"/>
            <p:nvPr/>
          </p:nvSpPr>
          <p:spPr>
            <a:xfrm>
              <a:off x="2502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2"/>
            <p:cNvSpPr txBox="1"/>
            <p:nvPr/>
          </p:nvSpPr>
          <p:spPr>
            <a:xfrm>
              <a:off x="2838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2"/>
            <p:cNvSpPr txBox="1"/>
            <p:nvPr/>
          </p:nvSpPr>
          <p:spPr>
            <a:xfrm>
              <a:off x="3134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2"/>
            <p:cNvSpPr txBox="1"/>
            <p:nvPr/>
          </p:nvSpPr>
          <p:spPr>
            <a:xfrm>
              <a:off x="3518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2"/>
            <p:cNvSpPr txBox="1"/>
            <p:nvPr/>
          </p:nvSpPr>
          <p:spPr>
            <a:xfrm>
              <a:off x="3854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Basic Concepts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1262063" y="1700213"/>
            <a:ext cx="1102836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Maximum CPU utilization obtained with multiprogramming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CPU–I/O Burst Cycle – Process execution consists of a </a:t>
            </a:r>
            <a:r>
              <a:rPr i="1" lang="en-US"/>
              <a:t>cycle</a:t>
            </a:r>
            <a:r>
              <a:rPr lang="en-US"/>
              <a:t> of CPU execution and I/O wait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b="1" lang="en-US"/>
              <a:t>CPU burst </a:t>
            </a:r>
            <a:r>
              <a:rPr lang="en-US"/>
              <a:t>distribution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>
            <p:ph type="title"/>
          </p:nvPr>
        </p:nvSpPr>
        <p:spPr>
          <a:xfrm>
            <a:off x="1538288" y="514350"/>
            <a:ext cx="11744325" cy="700088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Time Quantum and Context Switch Time</a:t>
            </a:r>
            <a:endParaRPr/>
          </a:p>
        </p:txBody>
      </p:sp>
      <p:pic>
        <p:nvPicPr>
          <p:cNvPr id="307" name="Google Shape;3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600" y="2476500"/>
            <a:ext cx="105981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/>
          <p:nvPr>
            <p:ph type="title"/>
          </p:nvPr>
        </p:nvSpPr>
        <p:spPr>
          <a:xfrm>
            <a:off x="769938" y="636588"/>
            <a:ext cx="1280318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700"/>
              <a:t>Turnaround Time Varies With </a:t>
            </a:r>
            <a:br>
              <a:rPr lang="en-US" sz="3700"/>
            </a:br>
            <a:r>
              <a:rPr lang="en-US" sz="3700"/>
              <a:t>The Time Quantum</a:t>
            </a:r>
            <a:endParaRPr/>
          </a:p>
        </p:txBody>
      </p:sp>
      <p:pic>
        <p:nvPicPr>
          <p:cNvPr id="314" name="Google Shape;31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375" y="1839913"/>
            <a:ext cx="7507288" cy="54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4"/>
          <p:cNvSpPr txBox="1"/>
          <p:nvPr/>
        </p:nvSpPr>
        <p:spPr>
          <a:xfrm>
            <a:off x="8905875" y="4992688"/>
            <a:ext cx="34702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80% of CPU bursts should be shorter than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/>
          <p:nvPr>
            <p:ph type="title"/>
          </p:nvPr>
        </p:nvSpPr>
        <p:spPr>
          <a:xfrm>
            <a:off x="1460500" y="407988"/>
            <a:ext cx="115697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Multilevel Queue</a:t>
            </a:r>
            <a:endParaRPr/>
          </a:p>
        </p:txBody>
      </p:sp>
      <p:sp>
        <p:nvSpPr>
          <p:cNvPr id="322" name="Google Shape;322;p25"/>
          <p:cNvSpPr txBox="1"/>
          <p:nvPr>
            <p:ph idx="1" type="body"/>
          </p:nvPr>
        </p:nvSpPr>
        <p:spPr>
          <a:xfrm>
            <a:off x="1209675" y="1644650"/>
            <a:ext cx="11615738" cy="696118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Ready queue is partitioned into separate queues, eg: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foreground (interactive)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background (batch)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Process permanently in a given queue</a:t>
            </a:r>
            <a:endParaRPr/>
          </a:p>
          <a:p>
            <a:pPr indent="-352107" lvl="1" marL="106045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1100"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Each queue has its own scheduling algorithm: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foreground – RR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background – FCFS</a:t>
            </a:r>
            <a:endParaRPr/>
          </a:p>
          <a:p>
            <a:pPr indent="-352107" lvl="1" marL="106045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1100"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Scheduling must be done between the queues: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Fixed priority scheduling; (i.e., serve all from foreground then from background).  Possibility of starvation.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Time slice – each queue gets a certain amount of CPU time which it can schedule amongst its processes; i.e., 80% to foreground in RR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20% to background in FCFS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1636713" y="369888"/>
            <a:ext cx="11393487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Multilevel Queue Scheduling</a:t>
            </a:r>
            <a:endParaRPr/>
          </a:p>
        </p:txBody>
      </p:sp>
      <p:pic>
        <p:nvPicPr>
          <p:cNvPr descr="5" id="329" name="Google Shape;32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013" y="1566863"/>
            <a:ext cx="10691812" cy="62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990600" y="369888"/>
            <a:ext cx="120396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Multilevel Feedback Queue</a:t>
            </a:r>
            <a:endParaRPr/>
          </a:p>
        </p:txBody>
      </p:sp>
      <p:sp>
        <p:nvSpPr>
          <p:cNvPr id="336" name="Google Shape;336;p27"/>
          <p:cNvSpPr txBox="1"/>
          <p:nvPr>
            <p:ph idx="1" type="body"/>
          </p:nvPr>
        </p:nvSpPr>
        <p:spPr>
          <a:xfrm>
            <a:off x="1241425" y="1957388"/>
            <a:ext cx="11026775" cy="59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A process can move between the various queues; aging can be implemented this way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Multilevel-feedback-queue scheduler defined by the following parameters: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number of queues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scheduling algorithms for each queue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method used to determine when to upgrade a process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method used to determine when to demote a process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method used to determine which queue a process will enter when that process needs service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title"/>
          </p:nvPr>
        </p:nvSpPr>
        <p:spPr>
          <a:xfrm>
            <a:off x="1698625" y="0"/>
            <a:ext cx="11658600" cy="1125538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Multilevel Feedback Queue</a:t>
            </a:r>
            <a:endParaRPr/>
          </a:p>
        </p:txBody>
      </p:sp>
      <p:sp>
        <p:nvSpPr>
          <p:cNvPr id="343" name="Google Shape;343;p28"/>
          <p:cNvSpPr txBox="1"/>
          <p:nvPr>
            <p:ph idx="1" type="body"/>
          </p:nvPr>
        </p:nvSpPr>
        <p:spPr>
          <a:xfrm>
            <a:off x="1209675" y="1644650"/>
            <a:ext cx="1141095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Three queues: 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i="1" lang="en-US"/>
              <a:t>Q</a:t>
            </a:r>
            <a:r>
              <a:rPr baseline="-25000" lang="en-US"/>
              <a:t>0</a:t>
            </a:r>
            <a:r>
              <a:rPr lang="en-US"/>
              <a:t> – RR with time quantum 8 milliseconds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i="1" lang="en-US"/>
              <a:t>Q</a:t>
            </a:r>
            <a:r>
              <a:rPr baseline="-25000" lang="en-US"/>
              <a:t>1</a:t>
            </a:r>
            <a:r>
              <a:rPr lang="en-US"/>
              <a:t> – RR time quantum 16 milliseconds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i="1" lang="en-US"/>
              <a:t>Q</a:t>
            </a:r>
            <a:r>
              <a:rPr baseline="-25000" lang="en-US"/>
              <a:t>2</a:t>
            </a:r>
            <a:r>
              <a:rPr lang="en-US"/>
              <a:t> – FCFS</a:t>
            </a:r>
            <a:endParaRPr/>
          </a:p>
          <a:p>
            <a:pPr indent="-316547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Scheduling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 new job enters queue </a:t>
            </a:r>
            <a:r>
              <a:rPr i="1" lang="en-US"/>
              <a:t>Q</a:t>
            </a:r>
            <a:r>
              <a:rPr baseline="-25000" i="1" lang="en-US"/>
              <a:t>0</a:t>
            </a:r>
            <a:r>
              <a:rPr i="1" lang="en-US"/>
              <a:t> </a:t>
            </a:r>
            <a:r>
              <a:rPr lang="en-US"/>
              <a:t>which is served</a:t>
            </a:r>
            <a:r>
              <a:rPr i="1" lang="en-US"/>
              <a:t> </a:t>
            </a:r>
            <a:r>
              <a:rPr lang="en-US"/>
              <a:t>FCFS</a:t>
            </a:r>
            <a:endParaRPr/>
          </a:p>
          <a:p>
            <a:pPr indent="-325438" lvl="2" marL="1550988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When it gains CPU, job receives 8 milliseconds</a:t>
            </a:r>
            <a:endParaRPr/>
          </a:p>
          <a:p>
            <a:pPr indent="-325438" lvl="2" marL="1550988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If it does not finish in 8 milliseconds, job is moved to queue </a:t>
            </a:r>
            <a:r>
              <a:rPr i="1" lang="en-US"/>
              <a:t>Q</a:t>
            </a:r>
            <a:r>
              <a:rPr baseline="-25000" lang="en-US"/>
              <a:t>1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At </a:t>
            </a:r>
            <a:r>
              <a:rPr i="1" lang="en-US"/>
              <a:t>Q</a:t>
            </a:r>
            <a:r>
              <a:rPr baseline="-25000" lang="en-US"/>
              <a:t>1</a:t>
            </a:r>
            <a:r>
              <a:rPr lang="en-US"/>
              <a:t> job is again served FCFS and receives 16 additional milliseconds</a:t>
            </a:r>
            <a:endParaRPr/>
          </a:p>
          <a:p>
            <a:pPr indent="-325438" lvl="2" marL="1550988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If it still does not complete, it is preempted and moved to queue </a:t>
            </a:r>
            <a:r>
              <a:rPr i="1" lang="en-US"/>
              <a:t>Q</a:t>
            </a:r>
            <a:r>
              <a:rPr baseline="-25000" lang="en-US"/>
              <a:t>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/>
          <p:nvPr>
            <p:ph type="title"/>
          </p:nvPr>
        </p:nvSpPr>
        <p:spPr>
          <a:xfrm>
            <a:off x="1503363" y="369888"/>
            <a:ext cx="11526837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Multilevel Feedback Queues</a:t>
            </a:r>
            <a:endParaRPr/>
          </a:p>
        </p:txBody>
      </p:sp>
      <p:pic>
        <p:nvPicPr>
          <p:cNvPr descr="5" id="350" name="Google Shape;3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7325" y="1947863"/>
            <a:ext cx="10275888" cy="555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1185863" y="628650"/>
            <a:ext cx="1188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Alternating Sequence of CPU and </a:t>
            </a:r>
            <a:br>
              <a:rPr lang="en-US" sz="4000"/>
            </a:br>
            <a:r>
              <a:rPr lang="en-US" sz="4000"/>
              <a:t>I/O Bursts</a:t>
            </a:r>
            <a:endParaRPr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0863" y="1649413"/>
            <a:ext cx="4116387" cy="671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1600200" y="369888"/>
            <a:ext cx="114300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Histogram of CPU-burst Times</a:t>
            </a:r>
            <a:endParaRPr/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525" y="2033588"/>
            <a:ext cx="8582025" cy="50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1257300" y="369888"/>
            <a:ext cx="117729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CPU Scheduler</a:t>
            </a:r>
            <a:endParaRPr/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1209675" y="1644650"/>
            <a:ext cx="11514138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9833" lvl="0" marL="4898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-US" sz="2200"/>
              <a:t>Selects from among the processes in ready queue, and allocates the CPU to one of them</a:t>
            </a:r>
            <a:endParaRPr sz="2200"/>
          </a:p>
          <a:p>
            <a:pPr indent="-433594" lvl="1" marL="1061304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40"/>
              <a:buChar char="●"/>
            </a:pPr>
            <a:r>
              <a:rPr lang="en-US" sz="2200"/>
              <a:t>Queue may be ordered in various ways</a:t>
            </a:r>
            <a:endParaRPr sz="2200"/>
          </a:p>
          <a:p>
            <a:pPr indent="-489833" lvl="0" marL="489833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020"/>
              <a:buChar char="●"/>
            </a:pPr>
            <a:r>
              <a:rPr lang="en-US" sz="2200"/>
              <a:t>CPU scheduling decisions may take place when a process:</a:t>
            </a:r>
            <a:endParaRPr sz="2200"/>
          </a:p>
          <a:p>
            <a:pPr indent="-489833" lvl="1" marL="1142943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 sz="2200">
                <a:solidFill>
                  <a:srgbClr val="CC6600"/>
                </a:solidFill>
              </a:rPr>
              <a:t>1.	</a:t>
            </a:r>
            <a:r>
              <a:rPr lang="en-US" sz="2200"/>
              <a:t>Switches from running to waiting state</a:t>
            </a:r>
            <a:endParaRPr sz="2200"/>
          </a:p>
          <a:p>
            <a:pPr indent="-489833" lvl="1" marL="1142943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 sz="2200">
                <a:solidFill>
                  <a:srgbClr val="CC6600"/>
                </a:solidFill>
              </a:rPr>
              <a:t>2.</a:t>
            </a:r>
            <a:r>
              <a:rPr lang="en-US" sz="2200"/>
              <a:t>	Switches from running to ready state</a:t>
            </a:r>
            <a:endParaRPr sz="2200"/>
          </a:p>
          <a:p>
            <a:pPr indent="-489833" lvl="1" marL="1142943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 sz="2200">
                <a:solidFill>
                  <a:srgbClr val="CC6600"/>
                </a:solidFill>
              </a:rPr>
              <a:t>3.</a:t>
            </a:r>
            <a:r>
              <a:rPr lang="en-US" sz="2200"/>
              <a:t>	Switches from waiting to ready</a:t>
            </a:r>
            <a:endParaRPr sz="2200"/>
          </a:p>
          <a:p>
            <a:pPr indent="-515233" lvl="1" marL="1142943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40"/>
              <a:buFont typeface="Arial"/>
              <a:buAutoNum type="arabicPeriod" startAt="4"/>
            </a:pPr>
            <a:r>
              <a:rPr lang="en-US" sz="2200"/>
              <a:t>Terminates</a:t>
            </a:r>
            <a:endParaRPr sz="2200"/>
          </a:p>
          <a:p>
            <a:pPr indent="-489833" lvl="0" marL="489833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020"/>
              <a:buChar char="●"/>
            </a:pPr>
            <a:r>
              <a:rPr lang="en-US" sz="2200"/>
              <a:t>Scheduling under 1 and 4 is </a:t>
            </a:r>
            <a:r>
              <a:rPr b="1" lang="en-US" sz="2200"/>
              <a:t>nonpreemptive</a:t>
            </a:r>
            <a:endParaRPr b="1" sz="2200"/>
          </a:p>
          <a:p>
            <a:pPr indent="-489833" lvl="0" marL="489833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020"/>
              <a:buChar char="●"/>
            </a:pPr>
            <a:r>
              <a:rPr lang="en-US" sz="2200"/>
              <a:t>All other scheduling is </a:t>
            </a:r>
            <a:r>
              <a:rPr b="1" lang="en-US" sz="2200"/>
              <a:t>preemptive</a:t>
            </a:r>
            <a:endParaRPr sz="2200"/>
          </a:p>
          <a:p>
            <a:pPr indent="-433594" lvl="1" marL="1061304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40"/>
              <a:buChar char="●"/>
            </a:pPr>
            <a:r>
              <a:rPr lang="en-US" sz="2200"/>
              <a:t>Consider access to shared data</a:t>
            </a:r>
            <a:endParaRPr sz="2200"/>
          </a:p>
          <a:p>
            <a:pPr indent="-433594" lvl="1" marL="1061304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40"/>
              <a:buChar char="●"/>
            </a:pPr>
            <a:r>
              <a:rPr lang="en-US" sz="2200"/>
              <a:t>Consider preemption while in kernel mode</a:t>
            </a:r>
            <a:endParaRPr sz="2200"/>
          </a:p>
          <a:p>
            <a:pPr indent="-433594" lvl="1" marL="1061304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40"/>
              <a:buChar char="●"/>
            </a:pPr>
            <a:r>
              <a:rPr lang="en-US" sz="2200"/>
              <a:t>Consider interrupts occurring during crucial OS activities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Dispatcher</a:t>
            </a:r>
            <a:endParaRPr/>
          </a:p>
        </p:txBody>
      </p:sp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1241425" y="1843088"/>
            <a:ext cx="11596688" cy="59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Dispatcher module gives control of the CPU to the process selected by the short-term scheduler; this involves: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switching context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switching to user mode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jumping to the proper location in the user program to restart that program</a:t>
            </a:r>
            <a:endParaRPr/>
          </a:p>
          <a:p>
            <a:pPr indent="-316547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b="1" lang="en-US"/>
              <a:t>Dispatch latency </a:t>
            </a:r>
            <a:r>
              <a:rPr lang="en-US"/>
              <a:t>– time it takes for the dispatcher to stop one process and start another running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1485900" y="369888"/>
            <a:ext cx="115443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Scheduling Criteria</a:t>
            </a:r>
            <a:endParaRPr/>
          </a:p>
        </p:txBody>
      </p:sp>
      <p:sp>
        <p:nvSpPr>
          <p:cNvPr id="111" name="Google Shape;111;p9"/>
          <p:cNvSpPr txBox="1"/>
          <p:nvPr>
            <p:ph idx="1" type="body"/>
          </p:nvPr>
        </p:nvSpPr>
        <p:spPr>
          <a:xfrm>
            <a:off x="1228725" y="1662113"/>
            <a:ext cx="11456988" cy="661193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b="1" lang="en-US"/>
              <a:t>CPU utilization </a:t>
            </a:r>
            <a:r>
              <a:rPr lang="en-US"/>
              <a:t>– keep the CPU as busy as possible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b="1" lang="en-US"/>
              <a:t>Throughput</a:t>
            </a:r>
            <a:r>
              <a:rPr lang="en-US"/>
              <a:t> – # of processes that complete their execution per time unit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b="1" lang="en-US"/>
              <a:t>Turnaround time </a:t>
            </a:r>
            <a:r>
              <a:rPr lang="en-US"/>
              <a:t>– amount of time to execute a particular process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b="1" lang="en-US"/>
              <a:t>Waiting time </a:t>
            </a:r>
            <a:r>
              <a:rPr lang="en-US"/>
              <a:t>– amount of time a process has been waiting in the ready queue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b="1" lang="en-US"/>
              <a:t>Response time </a:t>
            </a:r>
            <a:r>
              <a:rPr lang="en-US"/>
              <a:t>– amount of time it takes from when a request was submitted until the first response is produced, not output  (for time-sharing environment)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c5bdee477_1_0"/>
          <p:cNvSpPr txBox="1"/>
          <p:nvPr>
            <p:ph type="title"/>
          </p:nvPr>
        </p:nvSpPr>
        <p:spPr>
          <a:xfrm>
            <a:off x="685800" y="369888"/>
            <a:ext cx="123444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Detail</a:t>
            </a:r>
            <a:endParaRPr/>
          </a:p>
        </p:txBody>
      </p:sp>
      <p:sp>
        <p:nvSpPr>
          <p:cNvPr id="118" name="Google Shape;118;g10c5bdee477_1_0"/>
          <p:cNvSpPr txBox="1"/>
          <p:nvPr>
            <p:ph idx="1" type="body"/>
          </p:nvPr>
        </p:nvSpPr>
        <p:spPr>
          <a:xfrm>
            <a:off x="1209675" y="1644650"/>
            <a:ext cx="12344400" cy="6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pic>
        <p:nvPicPr>
          <p:cNvPr id="119" name="Google Shape;119;g10c5bdee477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787925"/>
            <a:ext cx="12344400" cy="6017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c5bdee477_1_7"/>
          <p:cNvSpPr txBox="1"/>
          <p:nvPr>
            <p:ph type="title"/>
          </p:nvPr>
        </p:nvSpPr>
        <p:spPr>
          <a:xfrm>
            <a:off x="685800" y="369888"/>
            <a:ext cx="123444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10c5bdee477_1_7"/>
          <p:cNvSpPr txBox="1"/>
          <p:nvPr>
            <p:ph idx="1" type="body"/>
          </p:nvPr>
        </p:nvSpPr>
        <p:spPr>
          <a:xfrm>
            <a:off x="1209675" y="1644650"/>
            <a:ext cx="123444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pic>
        <p:nvPicPr>
          <p:cNvPr id="127" name="Google Shape;127;g10c5bdee477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675" y="1644650"/>
            <a:ext cx="11152599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0c5bdee477_1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1925" y="4980825"/>
            <a:ext cx="11034101" cy="29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2011-02-10T17:10:04Z</dcterms:created>
  <dc:creator>Marilyn Turnamian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0x0101001B9496F83868E642B3C062AAC585072F</vt:lpwstr>
  </property>
</Properties>
</file>