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9144000"/>
  <p:notesSz cx="6997700" cy="9283700"/>
  <p:embeddedFontLst>
    <p:embeddedFont>
      <p:font typeface="Helvetica Neue"/>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01">
          <p15:clr>
            <a:srgbClr val="000000"/>
          </p15:clr>
        </p15:guide>
        <p15:guide id="2" pos="518">
          <p15:clr>
            <a:srgbClr val="000000"/>
          </p15:clr>
        </p15:guide>
      </p15:sldGuideLst>
    </p:ext>
    <p:ext uri="http://customooxmlschemas.google.com/">
      <go:slidesCustomData xmlns:go="http://customooxmlschemas.google.com/" r:id="rId50" roundtripDataSignature="AMtx7mjY5AbHooC5vdON7sIOiKTbNF8G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01" orient="horz"/>
        <p:guide pos="51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HelveticaNeue-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HelveticaNeue-italic.fntdata"/><Relationship Id="rId47" Type="http://schemas.openxmlformats.org/officeDocument/2006/relationships/font" Target="fonts/HelveticaNeue-bold.fntdata"/><Relationship Id="rId49"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0538" cy="463550"/>
          </a:xfrm>
          <a:prstGeom prst="rect">
            <a:avLst/>
          </a:prstGeom>
          <a:noFill/>
          <a:ln>
            <a:noFill/>
          </a:ln>
        </p:spPr>
        <p:txBody>
          <a:bodyPr anchorCtr="0" anchor="ctr" bIns="46500" lIns="93025" spcFirstLastPara="1" rIns="93025" wrap="square" tIns="46500">
            <a:noAutofit/>
          </a:bodyPr>
          <a:lstStyle>
            <a:lvl1pPr lvl="0" marR="0" rtl="0" algn="l">
              <a:spcBef>
                <a:spcPts val="0"/>
              </a:spcBef>
              <a:spcAft>
                <a:spcPts val="0"/>
              </a:spcAft>
              <a:buSzPts val="1400"/>
              <a:buNone/>
              <a:defRPr b="0" i="0" sz="13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3967163" y="0"/>
            <a:ext cx="3030537" cy="463550"/>
          </a:xfrm>
          <a:prstGeom prst="rect">
            <a:avLst/>
          </a:prstGeom>
          <a:noFill/>
          <a:ln>
            <a:noFill/>
          </a:ln>
        </p:spPr>
        <p:txBody>
          <a:bodyPr anchorCtr="0" anchor="ctr" bIns="46500" lIns="93025" spcFirstLastPara="1" rIns="93025" wrap="square" tIns="46500">
            <a:noAutofit/>
          </a:bodyPr>
          <a:lstStyle>
            <a:lvl1pPr lvl="0" marR="0" rtl="0" algn="r">
              <a:spcBef>
                <a:spcPts val="0"/>
              </a:spcBef>
              <a:spcAft>
                <a:spcPts val="0"/>
              </a:spcAft>
              <a:buSzPts val="1400"/>
              <a:buNone/>
              <a:defRPr b="0" i="0" sz="13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0150"/>
            <a:ext cx="3030538" cy="463550"/>
          </a:xfrm>
          <a:prstGeom prst="rect">
            <a:avLst/>
          </a:prstGeom>
          <a:noFill/>
          <a:ln>
            <a:noFill/>
          </a:ln>
        </p:spPr>
        <p:txBody>
          <a:bodyPr anchorCtr="0" anchor="b" bIns="46500" lIns="93025" spcFirstLastPara="1" rIns="93025" wrap="square" tIns="46500">
            <a:noAutofit/>
          </a:bodyPr>
          <a:lstStyle>
            <a:lvl1pPr lvl="0" marR="0" rtl="0" algn="l">
              <a:spcBef>
                <a:spcPts val="0"/>
              </a:spcBef>
              <a:spcAft>
                <a:spcPts val="0"/>
              </a:spcAft>
              <a:buSzPts val="1400"/>
              <a:buNone/>
              <a:defRPr b="0" i="0" sz="13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Times New Roman"/>
                <a:ea typeface="Times New Roman"/>
                <a:cs typeface="Times New Roman"/>
                <a:sym typeface="Times New Roman"/>
              </a:rPr>
              <a:t>‹#›</a:t>
            </a:fld>
            <a:endParaRPr b="0" i="0" sz="13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66" name="Google Shape;66;p1: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 name="Google Shape;67;p1: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155" name="Google Shape;155;p13: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p13: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162" name="Google Shape;162;p14: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 name="Google Shape;163;p14: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169" name="Google Shape;169;p15: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15: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177" name="Google Shape;177;p16: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 name="Google Shape;178;p16: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7: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184" name="Google Shape;184;p17: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 name="Google Shape;185;p17: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8: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192" name="Google Shape;192;p18: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3" name="Google Shape;193;p18: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9: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199" name="Google Shape;199;p19: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p19: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0: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206" name="Google Shape;206;p20: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 name="Google Shape;207;p20: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1: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213" name="Google Shape;213;p21: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p21: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2: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220" name="Google Shape;220;p22: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22: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72" name="Google Shape;72;p4: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 name="Google Shape;73;p4: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3: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227" name="Google Shape;227;p23: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23: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4: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234" name="Google Shape;234;p24: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24: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5: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241" name="Google Shape;241;p25: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25: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6: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248" name="Google Shape;248;p26: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p26: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7: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255" name="Google Shape;255;p27: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6" name="Google Shape;256;p27: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8: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263" name="Google Shape;263;p28: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4" name="Google Shape;264;p28: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9: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270" name="Google Shape;270;p29: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 name="Google Shape;271;p29: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0: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277" name="Google Shape;277;p30: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8" name="Google Shape;278;p30: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1: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284" name="Google Shape;284;p31: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5" name="Google Shape;285;p31: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2: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291" name="Google Shape;291;p32: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2" name="Google Shape;292;p32: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6: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79" name="Google Shape;79;p6: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 name="Google Shape;80;p6: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3: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298" name="Google Shape;298;p33: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9" name="Google Shape;299;p33: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4: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305" name="Google Shape;305;p34: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6" name="Google Shape;306;p34: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5: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312" name="Google Shape;312;p35: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3" name="Google Shape;313;p35: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6: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321" name="Google Shape;321;p36: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2" name="Google Shape;322;p36: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7: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328" name="Google Shape;328;p37: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9" name="Google Shape;329;p37: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8: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335" name="Google Shape;335;p38: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6" name="Google Shape;336;p38: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9: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343" name="Google Shape;343;p39: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4" name="Google Shape;344;p39: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0: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350" name="Google Shape;350;p40: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1" name="Google Shape;351;p40: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1: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357" name="Google Shape;357;p41: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8" name="Google Shape;358;p41: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2: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364" name="Google Shape;364;p42: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5" name="Google Shape;365;p42: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7: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86" name="Google Shape;86;p7: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7: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3: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371" name="Google Shape;371;p43: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2" name="Google Shape;372;p43: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94" name="Google Shape;94;p8: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 name="Google Shape;95;p8: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9: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102" name="Google Shape;102;p9: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9: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134" name="Google Shape;134;p10: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10: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141" name="Google Shape;141;p11: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 name="Google Shape;142;p11: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a:t>‹#›</a:t>
            </a:fld>
            <a:endParaRPr/>
          </a:p>
        </p:txBody>
      </p:sp>
      <p:sp>
        <p:nvSpPr>
          <p:cNvPr id="148" name="Google Shape;148;p12: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p12: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1" name="Shape 21"/>
        <p:cNvGrpSpPr/>
        <p:nvPr/>
      </p:nvGrpSpPr>
      <p:grpSpPr>
        <a:xfrm>
          <a:off x="0" y="0"/>
          <a:ext cx="0" cy="0"/>
          <a:chOff x="0" y="0"/>
          <a:chExt cx="0" cy="0"/>
        </a:xfrm>
      </p:grpSpPr>
      <p:grpSp>
        <p:nvGrpSpPr>
          <p:cNvPr id="22" name="Google Shape;22;p46"/>
          <p:cNvGrpSpPr/>
          <p:nvPr/>
        </p:nvGrpSpPr>
        <p:grpSpPr>
          <a:xfrm>
            <a:off x="198438" y="2960688"/>
            <a:ext cx="8610600" cy="201612"/>
            <a:chOff x="125" y="1865"/>
            <a:chExt cx="5424" cy="127"/>
          </a:xfrm>
        </p:grpSpPr>
        <p:sp>
          <p:nvSpPr>
            <p:cNvPr id="23" name="Google Shape;23;p46"/>
            <p:cNvSpPr/>
            <p:nvPr/>
          </p:nvSpPr>
          <p:spPr>
            <a:xfrm>
              <a:off x="125" y="1865"/>
              <a:ext cx="1808" cy="127"/>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Verdana"/>
                <a:ea typeface="Verdana"/>
                <a:cs typeface="Verdana"/>
                <a:sym typeface="Verdana"/>
              </a:endParaRPr>
            </a:p>
          </p:txBody>
        </p:sp>
        <p:sp>
          <p:nvSpPr>
            <p:cNvPr id="24" name="Google Shape;24;p46"/>
            <p:cNvSpPr/>
            <p:nvPr/>
          </p:nvSpPr>
          <p:spPr>
            <a:xfrm>
              <a:off x="1933" y="1865"/>
              <a:ext cx="1808" cy="127"/>
            </a:xfrm>
            <a:prstGeom prst="rect">
              <a:avLst/>
            </a:prstGeom>
            <a:solidFill>
              <a:srgbClr val="99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Verdana"/>
                <a:ea typeface="Verdana"/>
                <a:cs typeface="Verdana"/>
                <a:sym typeface="Verdana"/>
              </a:endParaRPr>
            </a:p>
          </p:txBody>
        </p:sp>
        <p:sp>
          <p:nvSpPr>
            <p:cNvPr id="25" name="Google Shape;25;p46"/>
            <p:cNvSpPr/>
            <p:nvPr/>
          </p:nvSpPr>
          <p:spPr>
            <a:xfrm>
              <a:off x="3741" y="1865"/>
              <a:ext cx="1808" cy="127"/>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Verdana"/>
                <a:ea typeface="Verdana"/>
                <a:cs typeface="Verdana"/>
                <a:sym typeface="Verdana"/>
              </a:endParaRPr>
            </a:p>
          </p:txBody>
        </p:sp>
      </p:grpSp>
      <p:sp>
        <p:nvSpPr>
          <p:cNvPr id="26" name="Google Shape;26;p46"/>
          <p:cNvSpPr txBox="1"/>
          <p:nvPr/>
        </p:nvSpPr>
        <p:spPr>
          <a:xfrm>
            <a:off x="6489700" y="6588125"/>
            <a:ext cx="2713038" cy="2444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000" u="none" cap="none" strike="noStrike">
                <a:solidFill>
                  <a:srgbClr val="336699"/>
                </a:solidFill>
                <a:latin typeface="Helvetica Neue"/>
                <a:ea typeface="Helvetica Neue"/>
                <a:cs typeface="Helvetica Neue"/>
                <a:sym typeface="Helvetica Neue"/>
              </a:rPr>
              <a:t>Silberschatz, Galvin and Gagne ©2009</a:t>
            </a:r>
            <a:endParaRPr/>
          </a:p>
        </p:txBody>
      </p:sp>
      <p:sp>
        <p:nvSpPr>
          <p:cNvPr id="27" name="Google Shape;27;p46"/>
          <p:cNvSpPr txBox="1"/>
          <p:nvPr/>
        </p:nvSpPr>
        <p:spPr>
          <a:xfrm>
            <a:off x="26988" y="6613525"/>
            <a:ext cx="2635250" cy="244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000" u="none" cap="none" strike="noStrike">
                <a:solidFill>
                  <a:srgbClr val="336699"/>
                </a:solidFill>
                <a:latin typeface="Helvetica Neue"/>
                <a:ea typeface="Helvetica Neue"/>
                <a:cs typeface="Helvetica Neue"/>
                <a:sym typeface="Helvetica Neue"/>
              </a:rPr>
              <a:t>Operating System Concepts – 8</a:t>
            </a:r>
            <a:r>
              <a:rPr b="1" baseline="30000" i="0" lang="en-US" sz="1000" u="none" cap="none" strike="noStrike">
                <a:solidFill>
                  <a:srgbClr val="336699"/>
                </a:solidFill>
                <a:latin typeface="Helvetica Neue"/>
                <a:ea typeface="Helvetica Neue"/>
                <a:cs typeface="Helvetica Neue"/>
                <a:sym typeface="Helvetica Neue"/>
              </a:rPr>
              <a:t>th</a:t>
            </a:r>
            <a:r>
              <a:rPr b="1" i="0" lang="en-US" sz="1000" u="none" cap="none" strike="noStrike">
                <a:solidFill>
                  <a:srgbClr val="336699"/>
                </a:solidFill>
                <a:latin typeface="Helvetica Neue"/>
                <a:ea typeface="Helvetica Neue"/>
                <a:cs typeface="Helvetica Neue"/>
                <a:sym typeface="Helvetica Neue"/>
              </a:rPr>
              <a:t> Edition</a:t>
            </a:r>
            <a:endParaRPr/>
          </a:p>
        </p:txBody>
      </p:sp>
      <p:pic>
        <p:nvPicPr>
          <p:cNvPr descr="dino_4" id="28" name="Google Shape;28;p46"/>
          <p:cNvPicPr preferRelativeResize="0"/>
          <p:nvPr/>
        </p:nvPicPr>
        <p:blipFill rotWithShape="1">
          <a:blip r:embed="rId2">
            <a:alphaModFix/>
          </a:blip>
          <a:srcRect b="0" l="0" r="0" t="0"/>
          <a:stretch/>
        </p:blipFill>
        <p:spPr>
          <a:xfrm>
            <a:off x="3360738" y="4157663"/>
            <a:ext cx="2062162" cy="1593850"/>
          </a:xfrm>
          <a:prstGeom prst="rect">
            <a:avLst/>
          </a:prstGeom>
          <a:noFill/>
          <a:ln cap="flat" cmpd="sng" w="76200">
            <a:solidFill>
              <a:srgbClr val="336699"/>
            </a:solidFill>
            <a:prstDash val="solid"/>
            <a:miter lim="800000"/>
            <a:headEnd len="sm" w="sm" type="none"/>
            <a:tailEnd len="sm" w="sm" type="none"/>
          </a:ln>
        </p:spPr>
      </p:pic>
      <p:sp>
        <p:nvSpPr>
          <p:cNvPr id="29" name="Google Shape;29;p46"/>
          <p:cNvSpPr/>
          <p:nvPr/>
        </p:nvSpPr>
        <p:spPr>
          <a:xfrm>
            <a:off x="3224213" y="4016375"/>
            <a:ext cx="2336800" cy="1887538"/>
          </a:xfrm>
          <a:prstGeom prst="rect">
            <a:avLst/>
          </a:prstGeom>
          <a:noFill/>
          <a:ln cap="flat" cmpd="thinThick" w="57150">
            <a:solidFill>
              <a:srgbClr val="66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Verdana"/>
              <a:ea typeface="Verdana"/>
              <a:cs typeface="Verdana"/>
              <a:sym typeface="Verdana"/>
            </a:endParaRPr>
          </a:p>
        </p:txBody>
      </p:sp>
      <p:sp>
        <p:nvSpPr>
          <p:cNvPr id="30" name="Google Shape;30;p46"/>
          <p:cNvSpPr txBox="1"/>
          <p:nvPr>
            <p:ph type="ctrTitle"/>
          </p:nvPr>
        </p:nvSpPr>
        <p:spPr>
          <a:xfrm>
            <a:off x="685800" y="685800"/>
            <a:ext cx="7772400" cy="212725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43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8" name="Shape 58"/>
        <p:cNvGrpSpPr/>
        <p:nvPr/>
      </p:nvGrpSpPr>
      <p:grpSpPr>
        <a:xfrm>
          <a:off x="0" y="0"/>
          <a:ext cx="0" cy="0"/>
          <a:chOff x="0" y="0"/>
          <a:chExt cx="0" cy="0"/>
        </a:xfrm>
      </p:grpSpPr>
      <p:sp>
        <p:nvSpPr>
          <p:cNvPr id="59" name="Google Shape;59;p55"/>
          <p:cNvSpPr txBox="1"/>
          <p:nvPr>
            <p:ph type="title"/>
          </p:nvPr>
        </p:nvSpPr>
        <p:spPr>
          <a:xfrm>
            <a:off x="457200" y="277813"/>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55"/>
          <p:cNvSpPr txBox="1"/>
          <p:nvPr>
            <p:ph idx="1" type="body"/>
          </p:nvPr>
        </p:nvSpPr>
        <p:spPr>
          <a:xfrm rot="5400000">
            <a:off x="2655888" y="-615950"/>
            <a:ext cx="4530725" cy="8229600"/>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1" name="Shape 61"/>
        <p:cNvGrpSpPr/>
        <p:nvPr/>
      </p:nvGrpSpPr>
      <p:grpSpPr>
        <a:xfrm>
          <a:off x="0" y="0"/>
          <a:ext cx="0" cy="0"/>
          <a:chOff x="0" y="0"/>
          <a:chExt cx="0" cy="0"/>
        </a:xfrm>
      </p:grpSpPr>
      <p:sp>
        <p:nvSpPr>
          <p:cNvPr id="62" name="Google Shape;62;p56"/>
          <p:cNvSpPr txBox="1"/>
          <p:nvPr>
            <p:ph type="title"/>
          </p:nvPr>
        </p:nvSpPr>
        <p:spPr>
          <a:xfrm rot="5400000">
            <a:off x="5220494" y="1948657"/>
            <a:ext cx="5486400" cy="214471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56"/>
          <p:cNvSpPr txBox="1"/>
          <p:nvPr>
            <p:ph idx="1" type="body"/>
          </p:nvPr>
        </p:nvSpPr>
        <p:spPr>
          <a:xfrm rot="5400000">
            <a:off x="854869" y="-119856"/>
            <a:ext cx="5486400" cy="6281738"/>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47"/>
          <p:cNvSpPr txBox="1"/>
          <p:nvPr>
            <p:ph type="title"/>
          </p:nvPr>
        </p:nvSpPr>
        <p:spPr>
          <a:xfrm>
            <a:off x="457200" y="277813"/>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47"/>
          <p:cNvSpPr txBox="1"/>
          <p:nvPr>
            <p:ph idx="1" type="body"/>
          </p:nvPr>
        </p:nvSpPr>
        <p:spPr>
          <a:xfrm>
            <a:off x="806450" y="1233488"/>
            <a:ext cx="8229600" cy="4530725"/>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48"/>
          <p:cNvSpPr txBox="1"/>
          <p:nvPr>
            <p:ph type="title"/>
          </p:nvPr>
        </p:nvSpPr>
        <p:spPr>
          <a:xfrm>
            <a:off x="457200" y="277813"/>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4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4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700"/>
              </a:spcBef>
              <a:spcAft>
                <a:spcPts val="0"/>
              </a:spcAft>
              <a:buSzPts val="1800"/>
              <a:buNone/>
              <a:defRPr sz="2000"/>
            </a:lvl1pPr>
            <a:lvl2pPr indent="-228600" lvl="1" marL="914400" algn="l">
              <a:spcBef>
                <a:spcPts val="630"/>
              </a:spcBef>
              <a:spcAft>
                <a:spcPts val="0"/>
              </a:spcAft>
              <a:buSzPts val="1440"/>
              <a:buNone/>
              <a:defRPr sz="1800"/>
            </a:lvl2pPr>
            <a:lvl3pPr indent="-228600" lvl="2" marL="1371600" algn="l">
              <a:spcBef>
                <a:spcPts val="560"/>
              </a:spcBef>
              <a:spcAft>
                <a:spcPts val="0"/>
              </a:spcAft>
              <a:buSzPts val="1200"/>
              <a:buNone/>
              <a:defRPr sz="1600"/>
            </a:lvl3pPr>
            <a:lvl4pPr indent="-228600" lvl="3" marL="1828800" algn="l">
              <a:spcBef>
                <a:spcPts val="490"/>
              </a:spcBef>
              <a:spcAft>
                <a:spcPts val="0"/>
              </a:spcAft>
              <a:buSzPts val="1050"/>
              <a:buFont typeface="Helvetica Neue"/>
              <a:buNone/>
              <a:defRPr sz="1400"/>
            </a:lvl4pPr>
            <a:lvl5pPr indent="-228600" lvl="4" marL="2286000" algn="l">
              <a:spcBef>
                <a:spcPts val="490"/>
              </a:spcBef>
              <a:spcAft>
                <a:spcPts val="0"/>
              </a:spcAft>
              <a:buSzPts val="1050"/>
              <a:buFont typeface="Helvetica Neue"/>
              <a:buNone/>
              <a:defRPr sz="1400"/>
            </a:lvl5pPr>
            <a:lvl6pPr indent="-228600" lvl="5" marL="2743200" algn="l">
              <a:spcBef>
                <a:spcPts val="490"/>
              </a:spcBef>
              <a:spcAft>
                <a:spcPts val="0"/>
              </a:spcAft>
              <a:buSzPts val="1050"/>
              <a:buFont typeface="Helvetica Neue"/>
              <a:buNone/>
              <a:defRPr sz="1400"/>
            </a:lvl6pPr>
            <a:lvl7pPr indent="-228600" lvl="6" marL="3200400" algn="l">
              <a:spcBef>
                <a:spcPts val="490"/>
              </a:spcBef>
              <a:spcAft>
                <a:spcPts val="0"/>
              </a:spcAft>
              <a:buSzPts val="1050"/>
              <a:buFont typeface="Helvetica Neue"/>
              <a:buNone/>
              <a:defRPr sz="1400"/>
            </a:lvl7pPr>
            <a:lvl8pPr indent="-228600" lvl="7" marL="3657600" algn="l">
              <a:spcBef>
                <a:spcPts val="490"/>
              </a:spcBef>
              <a:spcAft>
                <a:spcPts val="0"/>
              </a:spcAft>
              <a:buSzPts val="1050"/>
              <a:buFont typeface="Helvetica Neue"/>
              <a:buNone/>
              <a:defRPr sz="1400"/>
            </a:lvl8pPr>
            <a:lvl9pPr indent="-228600" lvl="8" marL="4114800" algn="l">
              <a:spcBef>
                <a:spcPts val="490"/>
              </a:spcBef>
              <a:spcAft>
                <a:spcPts val="0"/>
              </a:spcAft>
              <a:buSzPts val="1050"/>
              <a:buFont typeface="Helvetica Neue"/>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50"/>
          <p:cNvSpPr txBox="1"/>
          <p:nvPr>
            <p:ph type="title"/>
          </p:nvPr>
        </p:nvSpPr>
        <p:spPr>
          <a:xfrm>
            <a:off x="457200" y="277813"/>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50"/>
          <p:cNvSpPr txBox="1"/>
          <p:nvPr>
            <p:ph idx="1" type="body"/>
          </p:nvPr>
        </p:nvSpPr>
        <p:spPr>
          <a:xfrm>
            <a:off x="806450" y="1233488"/>
            <a:ext cx="4038600" cy="4530725"/>
          </a:xfrm>
          <a:prstGeom prst="rect">
            <a:avLst/>
          </a:prstGeom>
          <a:noFill/>
          <a:ln>
            <a:noFill/>
          </a:ln>
        </p:spPr>
        <p:txBody>
          <a:bodyPr anchorCtr="0" anchor="t" bIns="45700" lIns="91425" spcFirstLastPara="1" rIns="91425" wrap="square" tIns="45700">
            <a:noAutofit/>
          </a:bodyPr>
          <a:lstStyle>
            <a:lvl1pPr indent="-388620" lvl="0" marL="457200" algn="l">
              <a:spcBef>
                <a:spcPts val="980"/>
              </a:spcBef>
              <a:spcAft>
                <a:spcPts val="0"/>
              </a:spcAft>
              <a:buSzPts val="2520"/>
              <a:buChar char="●"/>
              <a:defRPr sz="2800"/>
            </a:lvl1pPr>
            <a:lvl2pPr indent="-350519" lvl="1" marL="914400" algn="l">
              <a:spcBef>
                <a:spcPts val="840"/>
              </a:spcBef>
              <a:spcAft>
                <a:spcPts val="0"/>
              </a:spcAft>
              <a:buSzPts val="1920"/>
              <a:buChar char="●"/>
              <a:defRPr sz="2400"/>
            </a:lvl2pPr>
            <a:lvl3pPr indent="-323850" lvl="2" marL="1371600" algn="l">
              <a:spcBef>
                <a:spcPts val="700"/>
              </a:spcBef>
              <a:spcAft>
                <a:spcPts val="0"/>
              </a:spcAft>
              <a:buSzPts val="1500"/>
              <a:buChar char="4"/>
              <a:defRPr sz="2000"/>
            </a:lvl3pPr>
            <a:lvl4pPr indent="-314325" lvl="3" marL="1828800" algn="l">
              <a:spcBef>
                <a:spcPts val="630"/>
              </a:spcBef>
              <a:spcAft>
                <a:spcPts val="0"/>
              </a:spcAft>
              <a:buSzPts val="1350"/>
              <a:buFont typeface="Helvetica Neue"/>
              <a:buChar char="–"/>
              <a:defRPr sz="1800"/>
            </a:lvl4pPr>
            <a:lvl5pPr indent="-314325" lvl="4" marL="2286000" algn="l">
              <a:spcBef>
                <a:spcPts val="630"/>
              </a:spcBef>
              <a:spcAft>
                <a:spcPts val="0"/>
              </a:spcAft>
              <a:buSzPts val="1350"/>
              <a:buFont typeface="Helvetica Neue"/>
              <a:buChar char="»"/>
              <a:defRPr sz="1800"/>
            </a:lvl5pPr>
            <a:lvl6pPr indent="-314325" lvl="5" marL="2743200" algn="l">
              <a:spcBef>
                <a:spcPts val="630"/>
              </a:spcBef>
              <a:spcAft>
                <a:spcPts val="0"/>
              </a:spcAft>
              <a:buSzPts val="1350"/>
              <a:buFont typeface="Helvetica Neue"/>
              <a:buChar char="»"/>
              <a:defRPr sz="1800"/>
            </a:lvl6pPr>
            <a:lvl7pPr indent="-314325" lvl="6" marL="3200400" algn="l">
              <a:spcBef>
                <a:spcPts val="630"/>
              </a:spcBef>
              <a:spcAft>
                <a:spcPts val="0"/>
              </a:spcAft>
              <a:buSzPts val="1350"/>
              <a:buFont typeface="Helvetica Neue"/>
              <a:buChar char="»"/>
              <a:defRPr sz="1800"/>
            </a:lvl7pPr>
            <a:lvl8pPr indent="-314325" lvl="7" marL="3657600" algn="l">
              <a:spcBef>
                <a:spcPts val="630"/>
              </a:spcBef>
              <a:spcAft>
                <a:spcPts val="0"/>
              </a:spcAft>
              <a:buSzPts val="1350"/>
              <a:buFont typeface="Helvetica Neue"/>
              <a:buChar char="»"/>
              <a:defRPr sz="1800"/>
            </a:lvl8pPr>
            <a:lvl9pPr indent="-314325" lvl="8" marL="4114800" algn="l">
              <a:spcBef>
                <a:spcPts val="630"/>
              </a:spcBef>
              <a:spcAft>
                <a:spcPts val="0"/>
              </a:spcAft>
              <a:buSzPts val="1350"/>
              <a:buFont typeface="Helvetica Neue"/>
              <a:buChar char="»"/>
              <a:defRPr sz="1800"/>
            </a:lvl9pPr>
          </a:lstStyle>
          <a:p/>
        </p:txBody>
      </p:sp>
      <p:sp>
        <p:nvSpPr>
          <p:cNvPr id="42" name="Google Shape;42;p50"/>
          <p:cNvSpPr txBox="1"/>
          <p:nvPr>
            <p:ph idx="2" type="body"/>
          </p:nvPr>
        </p:nvSpPr>
        <p:spPr>
          <a:xfrm>
            <a:off x="4997450" y="1233488"/>
            <a:ext cx="4038600" cy="4530725"/>
          </a:xfrm>
          <a:prstGeom prst="rect">
            <a:avLst/>
          </a:prstGeom>
          <a:noFill/>
          <a:ln>
            <a:noFill/>
          </a:ln>
        </p:spPr>
        <p:txBody>
          <a:bodyPr anchorCtr="0" anchor="t" bIns="45700" lIns="91425" spcFirstLastPara="1" rIns="91425" wrap="square" tIns="45700">
            <a:noAutofit/>
          </a:bodyPr>
          <a:lstStyle>
            <a:lvl1pPr indent="-388620" lvl="0" marL="457200" algn="l">
              <a:spcBef>
                <a:spcPts val="980"/>
              </a:spcBef>
              <a:spcAft>
                <a:spcPts val="0"/>
              </a:spcAft>
              <a:buSzPts val="2520"/>
              <a:buChar char="●"/>
              <a:defRPr sz="2800"/>
            </a:lvl1pPr>
            <a:lvl2pPr indent="-350519" lvl="1" marL="914400" algn="l">
              <a:spcBef>
                <a:spcPts val="840"/>
              </a:spcBef>
              <a:spcAft>
                <a:spcPts val="0"/>
              </a:spcAft>
              <a:buSzPts val="1920"/>
              <a:buChar char="●"/>
              <a:defRPr sz="2400"/>
            </a:lvl2pPr>
            <a:lvl3pPr indent="-323850" lvl="2" marL="1371600" algn="l">
              <a:spcBef>
                <a:spcPts val="700"/>
              </a:spcBef>
              <a:spcAft>
                <a:spcPts val="0"/>
              </a:spcAft>
              <a:buSzPts val="1500"/>
              <a:buChar char="4"/>
              <a:defRPr sz="2000"/>
            </a:lvl3pPr>
            <a:lvl4pPr indent="-314325" lvl="3" marL="1828800" algn="l">
              <a:spcBef>
                <a:spcPts val="630"/>
              </a:spcBef>
              <a:spcAft>
                <a:spcPts val="0"/>
              </a:spcAft>
              <a:buSzPts val="1350"/>
              <a:buFont typeface="Helvetica Neue"/>
              <a:buChar char="–"/>
              <a:defRPr sz="1800"/>
            </a:lvl4pPr>
            <a:lvl5pPr indent="-314325" lvl="4" marL="2286000" algn="l">
              <a:spcBef>
                <a:spcPts val="630"/>
              </a:spcBef>
              <a:spcAft>
                <a:spcPts val="0"/>
              </a:spcAft>
              <a:buSzPts val="1350"/>
              <a:buFont typeface="Helvetica Neue"/>
              <a:buChar char="»"/>
              <a:defRPr sz="1800"/>
            </a:lvl5pPr>
            <a:lvl6pPr indent="-314325" lvl="5" marL="2743200" algn="l">
              <a:spcBef>
                <a:spcPts val="630"/>
              </a:spcBef>
              <a:spcAft>
                <a:spcPts val="0"/>
              </a:spcAft>
              <a:buSzPts val="1350"/>
              <a:buFont typeface="Helvetica Neue"/>
              <a:buChar char="»"/>
              <a:defRPr sz="1800"/>
            </a:lvl6pPr>
            <a:lvl7pPr indent="-314325" lvl="6" marL="3200400" algn="l">
              <a:spcBef>
                <a:spcPts val="630"/>
              </a:spcBef>
              <a:spcAft>
                <a:spcPts val="0"/>
              </a:spcAft>
              <a:buSzPts val="1350"/>
              <a:buFont typeface="Helvetica Neue"/>
              <a:buChar char="»"/>
              <a:defRPr sz="1800"/>
            </a:lvl7pPr>
            <a:lvl8pPr indent="-314325" lvl="7" marL="3657600" algn="l">
              <a:spcBef>
                <a:spcPts val="630"/>
              </a:spcBef>
              <a:spcAft>
                <a:spcPts val="0"/>
              </a:spcAft>
              <a:buSzPts val="1350"/>
              <a:buFont typeface="Helvetica Neue"/>
              <a:buChar char="»"/>
              <a:defRPr sz="1800"/>
            </a:lvl8pPr>
            <a:lvl9pPr indent="-314325" lvl="8" marL="4114800" algn="l">
              <a:spcBef>
                <a:spcPts val="630"/>
              </a:spcBef>
              <a:spcAft>
                <a:spcPts val="0"/>
              </a:spcAft>
              <a:buSzPts val="1350"/>
              <a:buFont typeface="Helvetica Neue"/>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51"/>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5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840"/>
              </a:spcBef>
              <a:spcAft>
                <a:spcPts val="0"/>
              </a:spcAft>
              <a:buSzPts val="2160"/>
              <a:buNone/>
              <a:defRPr b="1" sz="2400"/>
            </a:lvl1pPr>
            <a:lvl2pPr indent="-228600" lvl="1" marL="914400" algn="l">
              <a:spcBef>
                <a:spcPts val="700"/>
              </a:spcBef>
              <a:spcAft>
                <a:spcPts val="0"/>
              </a:spcAft>
              <a:buSzPts val="1600"/>
              <a:buNone/>
              <a:defRPr b="1" sz="2000"/>
            </a:lvl2pPr>
            <a:lvl3pPr indent="-228600" lvl="2" marL="1371600" algn="l">
              <a:spcBef>
                <a:spcPts val="630"/>
              </a:spcBef>
              <a:spcAft>
                <a:spcPts val="0"/>
              </a:spcAft>
              <a:buSzPts val="1350"/>
              <a:buNone/>
              <a:defRPr b="1" sz="1800"/>
            </a:lvl3pPr>
            <a:lvl4pPr indent="-228600" lvl="3" marL="1828800" algn="l">
              <a:spcBef>
                <a:spcPts val="560"/>
              </a:spcBef>
              <a:spcAft>
                <a:spcPts val="0"/>
              </a:spcAft>
              <a:buSzPts val="1200"/>
              <a:buFont typeface="Helvetica Neue"/>
              <a:buNone/>
              <a:defRPr b="1" sz="1600"/>
            </a:lvl4pPr>
            <a:lvl5pPr indent="-228600" lvl="4" marL="2286000" algn="l">
              <a:spcBef>
                <a:spcPts val="560"/>
              </a:spcBef>
              <a:spcAft>
                <a:spcPts val="0"/>
              </a:spcAft>
              <a:buSzPts val="1200"/>
              <a:buFont typeface="Helvetica Neue"/>
              <a:buNone/>
              <a:defRPr b="1" sz="1600"/>
            </a:lvl5pPr>
            <a:lvl6pPr indent="-228600" lvl="5" marL="2743200" algn="l">
              <a:spcBef>
                <a:spcPts val="560"/>
              </a:spcBef>
              <a:spcAft>
                <a:spcPts val="0"/>
              </a:spcAft>
              <a:buSzPts val="1200"/>
              <a:buFont typeface="Helvetica Neue"/>
              <a:buNone/>
              <a:defRPr b="1" sz="1600"/>
            </a:lvl6pPr>
            <a:lvl7pPr indent="-228600" lvl="6" marL="3200400" algn="l">
              <a:spcBef>
                <a:spcPts val="560"/>
              </a:spcBef>
              <a:spcAft>
                <a:spcPts val="0"/>
              </a:spcAft>
              <a:buSzPts val="1200"/>
              <a:buFont typeface="Helvetica Neue"/>
              <a:buNone/>
              <a:defRPr b="1" sz="1600"/>
            </a:lvl7pPr>
            <a:lvl8pPr indent="-228600" lvl="7" marL="3657600" algn="l">
              <a:spcBef>
                <a:spcPts val="560"/>
              </a:spcBef>
              <a:spcAft>
                <a:spcPts val="0"/>
              </a:spcAft>
              <a:buSzPts val="1200"/>
              <a:buFont typeface="Helvetica Neue"/>
              <a:buNone/>
              <a:defRPr b="1" sz="1600"/>
            </a:lvl8pPr>
            <a:lvl9pPr indent="-228600" lvl="8" marL="4114800" algn="l">
              <a:spcBef>
                <a:spcPts val="560"/>
              </a:spcBef>
              <a:spcAft>
                <a:spcPts val="0"/>
              </a:spcAft>
              <a:buSzPts val="1200"/>
              <a:buFont typeface="Helvetica Neue"/>
              <a:buNone/>
              <a:defRPr b="1" sz="1600"/>
            </a:lvl9pPr>
          </a:lstStyle>
          <a:p/>
        </p:txBody>
      </p:sp>
      <p:sp>
        <p:nvSpPr>
          <p:cNvPr id="46" name="Google Shape;46;p5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65760" lvl="0" marL="457200" algn="l">
              <a:spcBef>
                <a:spcPts val="840"/>
              </a:spcBef>
              <a:spcAft>
                <a:spcPts val="0"/>
              </a:spcAft>
              <a:buSzPts val="2160"/>
              <a:buChar char="●"/>
              <a:defRPr sz="2400"/>
            </a:lvl1pPr>
            <a:lvl2pPr indent="-330200" lvl="1" marL="914400" algn="l">
              <a:spcBef>
                <a:spcPts val="700"/>
              </a:spcBef>
              <a:spcAft>
                <a:spcPts val="0"/>
              </a:spcAft>
              <a:buSzPts val="1600"/>
              <a:buChar char="●"/>
              <a:defRPr sz="2000"/>
            </a:lvl2pPr>
            <a:lvl3pPr indent="-314325" lvl="2" marL="1371600" algn="l">
              <a:spcBef>
                <a:spcPts val="630"/>
              </a:spcBef>
              <a:spcAft>
                <a:spcPts val="0"/>
              </a:spcAft>
              <a:buSzPts val="1350"/>
              <a:buChar char="4"/>
              <a:defRPr sz="1800"/>
            </a:lvl3pPr>
            <a:lvl4pPr indent="-304800" lvl="3" marL="1828800" algn="l">
              <a:spcBef>
                <a:spcPts val="560"/>
              </a:spcBef>
              <a:spcAft>
                <a:spcPts val="0"/>
              </a:spcAft>
              <a:buSzPts val="1200"/>
              <a:buFont typeface="Helvetica Neue"/>
              <a:buChar char="–"/>
              <a:defRPr sz="1600"/>
            </a:lvl4pPr>
            <a:lvl5pPr indent="-304800" lvl="4" marL="2286000" algn="l">
              <a:spcBef>
                <a:spcPts val="560"/>
              </a:spcBef>
              <a:spcAft>
                <a:spcPts val="0"/>
              </a:spcAft>
              <a:buSzPts val="1200"/>
              <a:buFont typeface="Helvetica Neue"/>
              <a:buChar char="»"/>
              <a:defRPr sz="1600"/>
            </a:lvl5pPr>
            <a:lvl6pPr indent="-304800" lvl="5" marL="2743200" algn="l">
              <a:spcBef>
                <a:spcPts val="560"/>
              </a:spcBef>
              <a:spcAft>
                <a:spcPts val="0"/>
              </a:spcAft>
              <a:buSzPts val="1200"/>
              <a:buFont typeface="Helvetica Neue"/>
              <a:buChar char="»"/>
              <a:defRPr sz="1600"/>
            </a:lvl6pPr>
            <a:lvl7pPr indent="-304800" lvl="6" marL="3200400" algn="l">
              <a:spcBef>
                <a:spcPts val="560"/>
              </a:spcBef>
              <a:spcAft>
                <a:spcPts val="0"/>
              </a:spcAft>
              <a:buSzPts val="1200"/>
              <a:buFont typeface="Helvetica Neue"/>
              <a:buChar char="»"/>
              <a:defRPr sz="1600"/>
            </a:lvl7pPr>
            <a:lvl8pPr indent="-304800" lvl="7" marL="3657600" algn="l">
              <a:spcBef>
                <a:spcPts val="560"/>
              </a:spcBef>
              <a:spcAft>
                <a:spcPts val="0"/>
              </a:spcAft>
              <a:buSzPts val="1200"/>
              <a:buFont typeface="Helvetica Neue"/>
              <a:buChar char="»"/>
              <a:defRPr sz="1600"/>
            </a:lvl8pPr>
            <a:lvl9pPr indent="-304800" lvl="8" marL="4114800" algn="l">
              <a:spcBef>
                <a:spcPts val="560"/>
              </a:spcBef>
              <a:spcAft>
                <a:spcPts val="0"/>
              </a:spcAft>
              <a:buSzPts val="1200"/>
              <a:buFont typeface="Helvetica Neue"/>
              <a:buChar char="»"/>
              <a:defRPr sz="1600"/>
            </a:lvl9pPr>
          </a:lstStyle>
          <a:p/>
        </p:txBody>
      </p:sp>
      <p:sp>
        <p:nvSpPr>
          <p:cNvPr id="47" name="Google Shape;47;p5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840"/>
              </a:spcBef>
              <a:spcAft>
                <a:spcPts val="0"/>
              </a:spcAft>
              <a:buSzPts val="2160"/>
              <a:buNone/>
              <a:defRPr b="1" sz="2400"/>
            </a:lvl1pPr>
            <a:lvl2pPr indent="-228600" lvl="1" marL="914400" algn="l">
              <a:spcBef>
                <a:spcPts val="700"/>
              </a:spcBef>
              <a:spcAft>
                <a:spcPts val="0"/>
              </a:spcAft>
              <a:buSzPts val="1600"/>
              <a:buNone/>
              <a:defRPr b="1" sz="2000"/>
            </a:lvl2pPr>
            <a:lvl3pPr indent="-228600" lvl="2" marL="1371600" algn="l">
              <a:spcBef>
                <a:spcPts val="630"/>
              </a:spcBef>
              <a:spcAft>
                <a:spcPts val="0"/>
              </a:spcAft>
              <a:buSzPts val="1350"/>
              <a:buNone/>
              <a:defRPr b="1" sz="1800"/>
            </a:lvl3pPr>
            <a:lvl4pPr indent="-228600" lvl="3" marL="1828800" algn="l">
              <a:spcBef>
                <a:spcPts val="560"/>
              </a:spcBef>
              <a:spcAft>
                <a:spcPts val="0"/>
              </a:spcAft>
              <a:buSzPts val="1200"/>
              <a:buFont typeface="Helvetica Neue"/>
              <a:buNone/>
              <a:defRPr b="1" sz="1600"/>
            </a:lvl4pPr>
            <a:lvl5pPr indent="-228600" lvl="4" marL="2286000" algn="l">
              <a:spcBef>
                <a:spcPts val="560"/>
              </a:spcBef>
              <a:spcAft>
                <a:spcPts val="0"/>
              </a:spcAft>
              <a:buSzPts val="1200"/>
              <a:buFont typeface="Helvetica Neue"/>
              <a:buNone/>
              <a:defRPr b="1" sz="1600"/>
            </a:lvl5pPr>
            <a:lvl6pPr indent="-228600" lvl="5" marL="2743200" algn="l">
              <a:spcBef>
                <a:spcPts val="560"/>
              </a:spcBef>
              <a:spcAft>
                <a:spcPts val="0"/>
              </a:spcAft>
              <a:buSzPts val="1200"/>
              <a:buFont typeface="Helvetica Neue"/>
              <a:buNone/>
              <a:defRPr b="1" sz="1600"/>
            </a:lvl6pPr>
            <a:lvl7pPr indent="-228600" lvl="6" marL="3200400" algn="l">
              <a:spcBef>
                <a:spcPts val="560"/>
              </a:spcBef>
              <a:spcAft>
                <a:spcPts val="0"/>
              </a:spcAft>
              <a:buSzPts val="1200"/>
              <a:buFont typeface="Helvetica Neue"/>
              <a:buNone/>
              <a:defRPr b="1" sz="1600"/>
            </a:lvl7pPr>
            <a:lvl8pPr indent="-228600" lvl="7" marL="3657600" algn="l">
              <a:spcBef>
                <a:spcPts val="560"/>
              </a:spcBef>
              <a:spcAft>
                <a:spcPts val="0"/>
              </a:spcAft>
              <a:buSzPts val="1200"/>
              <a:buFont typeface="Helvetica Neue"/>
              <a:buNone/>
              <a:defRPr b="1" sz="1600"/>
            </a:lvl8pPr>
            <a:lvl9pPr indent="-228600" lvl="8" marL="4114800" algn="l">
              <a:spcBef>
                <a:spcPts val="560"/>
              </a:spcBef>
              <a:spcAft>
                <a:spcPts val="0"/>
              </a:spcAft>
              <a:buSzPts val="1200"/>
              <a:buFont typeface="Helvetica Neue"/>
              <a:buNone/>
              <a:defRPr b="1" sz="1600"/>
            </a:lvl9pPr>
          </a:lstStyle>
          <a:p/>
        </p:txBody>
      </p:sp>
      <p:sp>
        <p:nvSpPr>
          <p:cNvPr id="48" name="Google Shape;48;p5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65760" lvl="0" marL="457200" algn="l">
              <a:spcBef>
                <a:spcPts val="840"/>
              </a:spcBef>
              <a:spcAft>
                <a:spcPts val="0"/>
              </a:spcAft>
              <a:buSzPts val="2160"/>
              <a:buChar char="●"/>
              <a:defRPr sz="2400"/>
            </a:lvl1pPr>
            <a:lvl2pPr indent="-330200" lvl="1" marL="914400" algn="l">
              <a:spcBef>
                <a:spcPts val="700"/>
              </a:spcBef>
              <a:spcAft>
                <a:spcPts val="0"/>
              </a:spcAft>
              <a:buSzPts val="1600"/>
              <a:buChar char="●"/>
              <a:defRPr sz="2000"/>
            </a:lvl2pPr>
            <a:lvl3pPr indent="-314325" lvl="2" marL="1371600" algn="l">
              <a:spcBef>
                <a:spcPts val="630"/>
              </a:spcBef>
              <a:spcAft>
                <a:spcPts val="0"/>
              </a:spcAft>
              <a:buSzPts val="1350"/>
              <a:buChar char="4"/>
              <a:defRPr sz="1800"/>
            </a:lvl3pPr>
            <a:lvl4pPr indent="-304800" lvl="3" marL="1828800" algn="l">
              <a:spcBef>
                <a:spcPts val="560"/>
              </a:spcBef>
              <a:spcAft>
                <a:spcPts val="0"/>
              </a:spcAft>
              <a:buSzPts val="1200"/>
              <a:buFont typeface="Helvetica Neue"/>
              <a:buChar char="–"/>
              <a:defRPr sz="1600"/>
            </a:lvl4pPr>
            <a:lvl5pPr indent="-304800" lvl="4" marL="2286000" algn="l">
              <a:spcBef>
                <a:spcPts val="560"/>
              </a:spcBef>
              <a:spcAft>
                <a:spcPts val="0"/>
              </a:spcAft>
              <a:buSzPts val="1200"/>
              <a:buFont typeface="Helvetica Neue"/>
              <a:buChar char="»"/>
              <a:defRPr sz="1600"/>
            </a:lvl5pPr>
            <a:lvl6pPr indent="-304800" lvl="5" marL="2743200" algn="l">
              <a:spcBef>
                <a:spcPts val="560"/>
              </a:spcBef>
              <a:spcAft>
                <a:spcPts val="0"/>
              </a:spcAft>
              <a:buSzPts val="1200"/>
              <a:buFont typeface="Helvetica Neue"/>
              <a:buChar char="»"/>
              <a:defRPr sz="1600"/>
            </a:lvl6pPr>
            <a:lvl7pPr indent="-304800" lvl="6" marL="3200400" algn="l">
              <a:spcBef>
                <a:spcPts val="560"/>
              </a:spcBef>
              <a:spcAft>
                <a:spcPts val="0"/>
              </a:spcAft>
              <a:buSzPts val="1200"/>
              <a:buFont typeface="Helvetica Neue"/>
              <a:buChar char="»"/>
              <a:defRPr sz="1600"/>
            </a:lvl7pPr>
            <a:lvl8pPr indent="-304800" lvl="7" marL="3657600" algn="l">
              <a:spcBef>
                <a:spcPts val="560"/>
              </a:spcBef>
              <a:spcAft>
                <a:spcPts val="0"/>
              </a:spcAft>
              <a:buSzPts val="1200"/>
              <a:buFont typeface="Helvetica Neue"/>
              <a:buChar char="»"/>
              <a:defRPr sz="1600"/>
            </a:lvl8pPr>
            <a:lvl9pPr indent="-304800" lvl="8" marL="4114800" algn="l">
              <a:spcBef>
                <a:spcPts val="560"/>
              </a:spcBef>
              <a:spcAft>
                <a:spcPts val="0"/>
              </a:spcAft>
              <a:buSzPts val="1200"/>
              <a:buFont typeface="Helvetica Neue"/>
              <a:buChar char="»"/>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5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5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11480" lvl="0" marL="457200" algn="l">
              <a:spcBef>
                <a:spcPts val="1120"/>
              </a:spcBef>
              <a:spcAft>
                <a:spcPts val="0"/>
              </a:spcAft>
              <a:buSzPts val="2880"/>
              <a:buChar char="●"/>
              <a:defRPr sz="3200"/>
            </a:lvl1pPr>
            <a:lvl2pPr indent="-370840" lvl="1" marL="914400" algn="l">
              <a:spcBef>
                <a:spcPts val="980"/>
              </a:spcBef>
              <a:spcAft>
                <a:spcPts val="0"/>
              </a:spcAft>
              <a:buSzPts val="2240"/>
              <a:buChar char="●"/>
              <a:defRPr sz="2800"/>
            </a:lvl2pPr>
            <a:lvl3pPr indent="-342900" lvl="2" marL="1371600" algn="l">
              <a:spcBef>
                <a:spcPts val="840"/>
              </a:spcBef>
              <a:spcAft>
                <a:spcPts val="0"/>
              </a:spcAft>
              <a:buSzPts val="1800"/>
              <a:buChar char="4"/>
              <a:defRPr sz="2400"/>
            </a:lvl3pPr>
            <a:lvl4pPr indent="-323850" lvl="3" marL="1828800" algn="l">
              <a:spcBef>
                <a:spcPts val="700"/>
              </a:spcBef>
              <a:spcAft>
                <a:spcPts val="0"/>
              </a:spcAft>
              <a:buSzPts val="1500"/>
              <a:buFont typeface="Helvetica Neue"/>
              <a:buChar char="–"/>
              <a:defRPr sz="2000"/>
            </a:lvl4pPr>
            <a:lvl5pPr indent="-323850" lvl="4" marL="2286000" algn="l">
              <a:spcBef>
                <a:spcPts val="700"/>
              </a:spcBef>
              <a:spcAft>
                <a:spcPts val="0"/>
              </a:spcAft>
              <a:buSzPts val="1500"/>
              <a:buFont typeface="Helvetica Neue"/>
              <a:buChar char="»"/>
              <a:defRPr sz="2000"/>
            </a:lvl5pPr>
            <a:lvl6pPr indent="-323850" lvl="5" marL="2743200" algn="l">
              <a:spcBef>
                <a:spcPts val="700"/>
              </a:spcBef>
              <a:spcAft>
                <a:spcPts val="0"/>
              </a:spcAft>
              <a:buSzPts val="1500"/>
              <a:buFont typeface="Helvetica Neue"/>
              <a:buChar char="»"/>
              <a:defRPr sz="2000"/>
            </a:lvl6pPr>
            <a:lvl7pPr indent="-323850" lvl="6" marL="3200400" algn="l">
              <a:spcBef>
                <a:spcPts val="700"/>
              </a:spcBef>
              <a:spcAft>
                <a:spcPts val="0"/>
              </a:spcAft>
              <a:buSzPts val="1500"/>
              <a:buFont typeface="Helvetica Neue"/>
              <a:buChar char="»"/>
              <a:defRPr sz="2000"/>
            </a:lvl7pPr>
            <a:lvl8pPr indent="-323850" lvl="7" marL="3657600" algn="l">
              <a:spcBef>
                <a:spcPts val="700"/>
              </a:spcBef>
              <a:spcAft>
                <a:spcPts val="0"/>
              </a:spcAft>
              <a:buSzPts val="1500"/>
              <a:buFont typeface="Helvetica Neue"/>
              <a:buChar char="»"/>
              <a:defRPr sz="2000"/>
            </a:lvl8pPr>
            <a:lvl9pPr indent="-323850" lvl="8" marL="4114800" algn="l">
              <a:spcBef>
                <a:spcPts val="700"/>
              </a:spcBef>
              <a:spcAft>
                <a:spcPts val="0"/>
              </a:spcAft>
              <a:buSzPts val="1500"/>
              <a:buFont typeface="Helvetica Neue"/>
              <a:buChar char="»"/>
              <a:defRPr sz="2000"/>
            </a:lvl9pPr>
          </a:lstStyle>
          <a:p/>
        </p:txBody>
      </p:sp>
      <p:sp>
        <p:nvSpPr>
          <p:cNvPr id="53" name="Google Shape;53;p5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490"/>
              </a:spcBef>
              <a:spcAft>
                <a:spcPts val="0"/>
              </a:spcAft>
              <a:buSzPts val="1260"/>
              <a:buNone/>
              <a:defRPr sz="1400"/>
            </a:lvl1pPr>
            <a:lvl2pPr indent="-228600" lvl="1" marL="914400" algn="l">
              <a:spcBef>
                <a:spcPts val="420"/>
              </a:spcBef>
              <a:spcAft>
                <a:spcPts val="0"/>
              </a:spcAft>
              <a:buSzPts val="960"/>
              <a:buNone/>
              <a:defRPr sz="1200"/>
            </a:lvl2pPr>
            <a:lvl3pPr indent="-228600" lvl="2" marL="1371600" algn="l">
              <a:spcBef>
                <a:spcPts val="350"/>
              </a:spcBef>
              <a:spcAft>
                <a:spcPts val="0"/>
              </a:spcAft>
              <a:buSzPts val="750"/>
              <a:buNone/>
              <a:defRPr sz="1000"/>
            </a:lvl3pPr>
            <a:lvl4pPr indent="-228600" lvl="3" marL="1828800" algn="l">
              <a:spcBef>
                <a:spcPts val="315"/>
              </a:spcBef>
              <a:spcAft>
                <a:spcPts val="0"/>
              </a:spcAft>
              <a:buSzPts val="675"/>
              <a:buFont typeface="Helvetica Neue"/>
              <a:buNone/>
              <a:defRPr sz="900"/>
            </a:lvl4pPr>
            <a:lvl5pPr indent="-228600" lvl="4" marL="2286000" algn="l">
              <a:spcBef>
                <a:spcPts val="315"/>
              </a:spcBef>
              <a:spcAft>
                <a:spcPts val="0"/>
              </a:spcAft>
              <a:buSzPts val="675"/>
              <a:buFont typeface="Helvetica Neue"/>
              <a:buNone/>
              <a:defRPr sz="900"/>
            </a:lvl5pPr>
            <a:lvl6pPr indent="-228600" lvl="5" marL="2743200" algn="l">
              <a:spcBef>
                <a:spcPts val="315"/>
              </a:spcBef>
              <a:spcAft>
                <a:spcPts val="0"/>
              </a:spcAft>
              <a:buSzPts val="675"/>
              <a:buFont typeface="Helvetica Neue"/>
              <a:buNone/>
              <a:defRPr sz="900"/>
            </a:lvl6pPr>
            <a:lvl7pPr indent="-228600" lvl="6" marL="3200400" algn="l">
              <a:spcBef>
                <a:spcPts val="315"/>
              </a:spcBef>
              <a:spcAft>
                <a:spcPts val="0"/>
              </a:spcAft>
              <a:buSzPts val="675"/>
              <a:buFont typeface="Helvetica Neue"/>
              <a:buNone/>
              <a:defRPr sz="900"/>
            </a:lvl7pPr>
            <a:lvl8pPr indent="-228600" lvl="7" marL="3657600" algn="l">
              <a:spcBef>
                <a:spcPts val="315"/>
              </a:spcBef>
              <a:spcAft>
                <a:spcPts val="0"/>
              </a:spcAft>
              <a:buSzPts val="675"/>
              <a:buFont typeface="Helvetica Neue"/>
              <a:buNone/>
              <a:defRPr sz="900"/>
            </a:lvl8pPr>
            <a:lvl9pPr indent="-228600" lvl="8" marL="4114800" algn="l">
              <a:spcBef>
                <a:spcPts val="315"/>
              </a:spcBef>
              <a:spcAft>
                <a:spcPts val="0"/>
              </a:spcAft>
              <a:buSzPts val="675"/>
              <a:buFont typeface="Helvetica Neue"/>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4" name="Shape 54"/>
        <p:cNvGrpSpPr/>
        <p:nvPr/>
      </p:nvGrpSpPr>
      <p:grpSpPr>
        <a:xfrm>
          <a:off x="0" y="0"/>
          <a:ext cx="0" cy="0"/>
          <a:chOff x="0" y="0"/>
          <a:chExt cx="0" cy="0"/>
        </a:xfrm>
      </p:grpSpPr>
      <p:sp>
        <p:nvSpPr>
          <p:cNvPr id="55" name="Google Shape;55;p5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54"/>
          <p:cNvSpPr/>
          <p:nvPr>
            <p:ph idx="2" type="pic"/>
          </p:nvPr>
        </p:nvSpPr>
        <p:spPr>
          <a:xfrm>
            <a:off x="1792288" y="612775"/>
            <a:ext cx="5486400" cy="4114800"/>
          </a:xfrm>
          <a:prstGeom prst="rect">
            <a:avLst/>
          </a:prstGeom>
          <a:noFill/>
          <a:ln>
            <a:noFill/>
          </a:ln>
        </p:spPr>
      </p:sp>
      <p:sp>
        <p:nvSpPr>
          <p:cNvPr id="57" name="Google Shape;57;p5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490"/>
              </a:spcBef>
              <a:spcAft>
                <a:spcPts val="0"/>
              </a:spcAft>
              <a:buSzPts val="1260"/>
              <a:buNone/>
              <a:defRPr sz="1400"/>
            </a:lvl1pPr>
            <a:lvl2pPr indent="-228600" lvl="1" marL="914400" algn="l">
              <a:spcBef>
                <a:spcPts val="420"/>
              </a:spcBef>
              <a:spcAft>
                <a:spcPts val="0"/>
              </a:spcAft>
              <a:buSzPts val="960"/>
              <a:buNone/>
              <a:defRPr sz="1200"/>
            </a:lvl2pPr>
            <a:lvl3pPr indent="-228600" lvl="2" marL="1371600" algn="l">
              <a:spcBef>
                <a:spcPts val="350"/>
              </a:spcBef>
              <a:spcAft>
                <a:spcPts val="0"/>
              </a:spcAft>
              <a:buSzPts val="750"/>
              <a:buNone/>
              <a:defRPr sz="1000"/>
            </a:lvl3pPr>
            <a:lvl4pPr indent="-228600" lvl="3" marL="1828800" algn="l">
              <a:spcBef>
                <a:spcPts val="315"/>
              </a:spcBef>
              <a:spcAft>
                <a:spcPts val="0"/>
              </a:spcAft>
              <a:buSzPts val="675"/>
              <a:buFont typeface="Helvetica Neue"/>
              <a:buNone/>
              <a:defRPr sz="900"/>
            </a:lvl4pPr>
            <a:lvl5pPr indent="-228600" lvl="4" marL="2286000" algn="l">
              <a:spcBef>
                <a:spcPts val="315"/>
              </a:spcBef>
              <a:spcAft>
                <a:spcPts val="0"/>
              </a:spcAft>
              <a:buSzPts val="675"/>
              <a:buFont typeface="Helvetica Neue"/>
              <a:buNone/>
              <a:defRPr sz="900"/>
            </a:lvl5pPr>
            <a:lvl6pPr indent="-228600" lvl="5" marL="2743200" algn="l">
              <a:spcBef>
                <a:spcPts val="315"/>
              </a:spcBef>
              <a:spcAft>
                <a:spcPts val="0"/>
              </a:spcAft>
              <a:buSzPts val="675"/>
              <a:buFont typeface="Helvetica Neue"/>
              <a:buNone/>
              <a:defRPr sz="900"/>
            </a:lvl6pPr>
            <a:lvl7pPr indent="-228600" lvl="6" marL="3200400" algn="l">
              <a:spcBef>
                <a:spcPts val="315"/>
              </a:spcBef>
              <a:spcAft>
                <a:spcPts val="0"/>
              </a:spcAft>
              <a:buSzPts val="675"/>
              <a:buFont typeface="Helvetica Neue"/>
              <a:buNone/>
              <a:defRPr sz="900"/>
            </a:lvl7pPr>
            <a:lvl8pPr indent="-228600" lvl="7" marL="3657600" algn="l">
              <a:spcBef>
                <a:spcPts val="315"/>
              </a:spcBef>
              <a:spcAft>
                <a:spcPts val="0"/>
              </a:spcAft>
              <a:buSzPts val="675"/>
              <a:buFont typeface="Helvetica Neue"/>
              <a:buNone/>
              <a:defRPr sz="900"/>
            </a:lvl8pPr>
            <a:lvl9pPr indent="-228600" lvl="8" marL="4114800" algn="l">
              <a:spcBef>
                <a:spcPts val="315"/>
              </a:spcBef>
              <a:spcAft>
                <a:spcPts val="0"/>
              </a:spcAft>
              <a:buSzPts val="675"/>
              <a:buFont typeface="Helvetica Neue"/>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jp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dino_3" id="10" name="Google Shape;10;p45"/>
          <p:cNvPicPr preferRelativeResize="0"/>
          <p:nvPr/>
        </p:nvPicPr>
        <p:blipFill rotWithShape="1">
          <a:blip r:embed="rId1">
            <a:alphaModFix/>
          </a:blip>
          <a:srcRect b="0" l="0" r="0" t="0"/>
          <a:stretch/>
        </p:blipFill>
        <p:spPr>
          <a:xfrm>
            <a:off x="285750" y="0"/>
            <a:ext cx="1195388" cy="908050"/>
          </a:xfrm>
          <a:prstGeom prst="rect">
            <a:avLst/>
          </a:prstGeom>
          <a:noFill/>
          <a:ln>
            <a:noFill/>
          </a:ln>
        </p:spPr>
      </p:pic>
      <p:sp>
        <p:nvSpPr>
          <p:cNvPr id="11" name="Google Shape;11;p45"/>
          <p:cNvSpPr txBox="1"/>
          <p:nvPr>
            <p:ph type="title"/>
          </p:nvPr>
        </p:nvSpPr>
        <p:spPr>
          <a:xfrm>
            <a:off x="457200" y="277813"/>
            <a:ext cx="8229600" cy="576262"/>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
        <p:nvSpPr>
          <p:cNvPr id="12" name="Google Shape;12;p45"/>
          <p:cNvSpPr txBox="1"/>
          <p:nvPr>
            <p:ph idx="1" type="body"/>
          </p:nvPr>
        </p:nvSpPr>
        <p:spPr>
          <a:xfrm>
            <a:off x="806450" y="1233488"/>
            <a:ext cx="8229600" cy="4530725"/>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rgbClr val="993300"/>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rgbClr val="CC6600"/>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009900"/>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14325" lvl="3" marL="1828800" marR="0" rtl="0" algn="l">
              <a:spcBef>
                <a:spcPts val="630"/>
              </a:spcBef>
              <a:spcAft>
                <a:spcPts val="0"/>
              </a:spcAft>
              <a:buClr>
                <a:schemeClr val="hlink"/>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3" name="Google Shape;13;p45"/>
          <p:cNvSpPr/>
          <p:nvPr/>
        </p:nvSpPr>
        <p:spPr>
          <a:xfrm>
            <a:off x="0" y="0"/>
            <a:ext cx="228600" cy="2286000"/>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cxnSp>
        <p:nvCxnSpPr>
          <p:cNvPr id="14" name="Google Shape;14;p45"/>
          <p:cNvCxnSpPr/>
          <p:nvPr/>
        </p:nvCxnSpPr>
        <p:spPr>
          <a:xfrm>
            <a:off x="457200" y="860425"/>
            <a:ext cx="8077200" cy="0"/>
          </a:xfrm>
          <a:prstGeom prst="straightConnector1">
            <a:avLst/>
          </a:prstGeom>
          <a:noFill/>
          <a:ln cap="flat" cmpd="sng" w="19050">
            <a:solidFill>
              <a:srgbClr val="336699"/>
            </a:solidFill>
            <a:prstDash val="solid"/>
            <a:round/>
            <a:headEnd len="med" w="med" type="none"/>
            <a:tailEnd len="med" w="med" type="none"/>
          </a:ln>
        </p:spPr>
      </p:cxnSp>
      <p:sp>
        <p:nvSpPr>
          <p:cNvPr id="15" name="Google Shape;15;p45"/>
          <p:cNvSpPr/>
          <p:nvPr/>
        </p:nvSpPr>
        <p:spPr>
          <a:xfrm>
            <a:off x="0" y="2286000"/>
            <a:ext cx="228600" cy="2286000"/>
          </a:xfrm>
          <a:prstGeom prst="rect">
            <a:avLst/>
          </a:prstGeom>
          <a:solidFill>
            <a:srgbClr val="99CC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 name="Google Shape;16;p45"/>
          <p:cNvSpPr/>
          <p:nvPr/>
        </p:nvSpPr>
        <p:spPr>
          <a:xfrm>
            <a:off x="0" y="4572000"/>
            <a:ext cx="228600" cy="2286000"/>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 name="Google Shape;17;p45"/>
          <p:cNvSpPr txBox="1"/>
          <p:nvPr/>
        </p:nvSpPr>
        <p:spPr>
          <a:xfrm>
            <a:off x="4257675" y="6613525"/>
            <a:ext cx="444500" cy="2444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000" u="none" cap="none" strike="noStrike">
                <a:solidFill>
                  <a:srgbClr val="006699"/>
                </a:solidFill>
                <a:latin typeface="Helvetica Neue"/>
                <a:ea typeface="Helvetica Neue"/>
                <a:cs typeface="Helvetica Neue"/>
                <a:sym typeface="Helvetica Neue"/>
              </a:rPr>
              <a:t>7.</a:t>
            </a:r>
            <a:fld id="{00000000-1234-1234-1234-123412341234}" type="slidenum">
              <a:rPr b="1" i="0" lang="en-US" sz="1000" u="none" cap="none" strike="noStrike">
                <a:solidFill>
                  <a:srgbClr val="006699"/>
                </a:solidFill>
                <a:latin typeface="Helvetica Neue"/>
                <a:ea typeface="Helvetica Neue"/>
                <a:cs typeface="Helvetica Neue"/>
                <a:sym typeface="Helvetica Neue"/>
              </a:rPr>
              <a:t>‹#›</a:t>
            </a:fld>
            <a:endParaRPr b="1" i="0" sz="1000" u="none" cap="none" strike="noStrike">
              <a:solidFill>
                <a:srgbClr val="006699"/>
              </a:solidFill>
              <a:latin typeface="Helvetica Neue"/>
              <a:ea typeface="Helvetica Neue"/>
              <a:cs typeface="Helvetica Neue"/>
              <a:sym typeface="Helvetica Neue"/>
            </a:endParaRPr>
          </a:p>
        </p:txBody>
      </p:sp>
      <p:sp>
        <p:nvSpPr>
          <p:cNvPr id="18" name="Google Shape;18;p45"/>
          <p:cNvSpPr txBox="1"/>
          <p:nvPr/>
        </p:nvSpPr>
        <p:spPr>
          <a:xfrm>
            <a:off x="6489700" y="6588125"/>
            <a:ext cx="2713038" cy="2444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000" u="none" cap="none" strike="noStrike">
                <a:solidFill>
                  <a:srgbClr val="006699"/>
                </a:solidFill>
                <a:latin typeface="Helvetica Neue"/>
                <a:ea typeface="Helvetica Neue"/>
                <a:cs typeface="Helvetica Neue"/>
                <a:sym typeface="Helvetica Neue"/>
              </a:rPr>
              <a:t>Silberschatz, Galvin and Gagne ©2009</a:t>
            </a:r>
            <a:endParaRPr/>
          </a:p>
        </p:txBody>
      </p:sp>
      <p:sp>
        <p:nvSpPr>
          <p:cNvPr id="19" name="Google Shape;19;p45"/>
          <p:cNvSpPr txBox="1"/>
          <p:nvPr/>
        </p:nvSpPr>
        <p:spPr>
          <a:xfrm>
            <a:off x="185738" y="6621463"/>
            <a:ext cx="2635250" cy="244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000" u="none" cap="none" strike="noStrike">
                <a:solidFill>
                  <a:srgbClr val="006699"/>
                </a:solidFill>
                <a:latin typeface="Helvetica Neue"/>
                <a:ea typeface="Helvetica Neue"/>
                <a:cs typeface="Helvetica Neue"/>
                <a:sym typeface="Helvetica Neue"/>
              </a:rPr>
              <a:t>Operating System Concepts – 8</a:t>
            </a:r>
            <a:r>
              <a:rPr b="1" baseline="30000" i="0" lang="en-US" sz="1000" u="none" cap="none" strike="noStrike">
                <a:solidFill>
                  <a:srgbClr val="006699"/>
                </a:solidFill>
                <a:latin typeface="Helvetica Neue"/>
                <a:ea typeface="Helvetica Neue"/>
                <a:cs typeface="Helvetica Neue"/>
                <a:sym typeface="Helvetica Neue"/>
              </a:rPr>
              <a:t>th</a:t>
            </a:r>
            <a:r>
              <a:rPr b="1" i="0" lang="en-US" sz="1000" u="none" cap="none" strike="noStrike">
                <a:solidFill>
                  <a:srgbClr val="006699"/>
                </a:solidFill>
                <a:latin typeface="Helvetica Neue"/>
                <a:ea typeface="Helvetica Neue"/>
                <a:cs typeface="Helvetica Neue"/>
                <a:sym typeface="Helvetica Neue"/>
              </a:rPr>
              <a:t> Edition</a:t>
            </a:r>
            <a:endParaRPr/>
          </a:p>
        </p:txBody>
      </p:sp>
      <p:pic>
        <p:nvPicPr>
          <p:cNvPr descr="dino_6" id="20" name="Google Shape;20;p45"/>
          <p:cNvPicPr preferRelativeResize="0"/>
          <p:nvPr/>
        </p:nvPicPr>
        <p:blipFill rotWithShape="1">
          <a:blip r:embed="rId2">
            <a:alphaModFix/>
          </a:blip>
          <a:srcRect b="0" l="0" r="0" t="0"/>
          <a:stretch/>
        </p:blipFill>
        <p:spPr>
          <a:xfrm>
            <a:off x="7773988" y="5849938"/>
            <a:ext cx="1284287" cy="7921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
          <p:cNvSpPr txBox="1"/>
          <p:nvPr>
            <p:ph type="ctrTitle"/>
          </p:nvPr>
        </p:nvSpPr>
        <p:spPr>
          <a:xfrm>
            <a:off x="685800" y="685800"/>
            <a:ext cx="7772400" cy="21272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Deadlocks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3"/>
          <p:cNvSpPr txBox="1"/>
          <p:nvPr>
            <p:ph type="title"/>
          </p:nvPr>
        </p:nvSpPr>
        <p:spPr>
          <a:xfrm>
            <a:off x="457200" y="277813"/>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Basic Facts</a:t>
            </a:r>
            <a:endParaRPr/>
          </a:p>
        </p:txBody>
      </p:sp>
      <p:sp>
        <p:nvSpPr>
          <p:cNvPr id="159" name="Google Shape;159;p13"/>
          <p:cNvSpPr txBox="1"/>
          <p:nvPr>
            <p:ph idx="1" type="body"/>
          </p:nvPr>
        </p:nvSpPr>
        <p:spPr>
          <a:xfrm>
            <a:off x="827088" y="1454150"/>
            <a:ext cx="7599362" cy="44005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If graph contains no cycles ⇒ no deadlock</a:t>
            </a:r>
            <a:br>
              <a:rPr lang="en-US"/>
            </a:br>
            <a:endParaRPr/>
          </a:p>
          <a:p>
            <a:pPr indent="-342900" lvl="0" marL="342900" rtl="0" algn="l">
              <a:spcBef>
                <a:spcPts val="630"/>
              </a:spcBef>
              <a:spcAft>
                <a:spcPts val="0"/>
              </a:spcAft>
              <a:buSzPts val="1620"/>
              <a:buChar char="●"/>
            </a:pPr>
            <a:r>
              <a:rPr lang="en-US"/>
              <a:t>If graph contains a cycle ⇒</a:t>
            </a:r>
            <a:endParaRPr/>
          </a:p>
          <a:p>
            <a:pPr indent="-285750" lvl="1" marL="742950" rtl="0" algn="l">
              <a:spcBef>
                <a:spcPts val="630"/>
              </a:spcBef>
              <a:spcAft>
                <a:spcPts val="0"/>
              </a:spcAft>
              <a:buSzPts val="1440"/>
              <a:buChar char="●"/>
            </a:pPr>
            <a:r>
              <a:rPr lang="en-US"/>
              <a:t>if only one instance per resource type, then deadlock</a:t>
            </a:r>
            <a:endParaRPr/>
          </a:p>
          <a:p>
            <a:pPr indent="-285750" lvl="1" marL="742950" rtl="0" algn="l">
              <a:spcBef>
                <a:spcPts val="630"/>
              </a:spcBef>
              <a:spcAft>
                <a:spcPts val="0"/>
              </a:spcAft>
              <a:buSzPts val="1440"/>
              <a:buChar char="●"/>
            </a:pPr>
            <a:r>
              <a:rPr lang="en-US"/>
              <a:t>if several instances per resource type, possibility of deadlock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4"/>
          <p:cNvSpPr txBox="1"/>
          <p:nvPr>
            <p:ph type="title"/>
          </p:nvPr>
        </p:nvSpPr>
        <p:spPr>
          <a:xfrm>
            <a:off x="1109663" y="277813"/>
            <a:ext cx="7577137"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Methods for Handling Deadlocks</a:t>
            </a:r>
            <a:endParaRPr/>
          </a:p>
        </p:txBody>
      </p:sp>
      <p:sp>
        <p:nvSpPr>
          <p:cNvPr id="166" name="Google Shape;166;p14"/>
          <p:cNvSpPr txBox="1"/>
          <p:nvPr>
            <p:ph idx="1" type="body"/>
          </p:nvPr>
        </p:nvSpPr>
        <p:spPr>
          <a:xfrm>
            <a:off x="806450" y="1485900"/>
            <a:ext cx="7718425" cy="32956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Ensure that the system will </a:t>
            </a:r>
            <a:r>
              <a:rPr b="1" i="1" lang="en-US">
                <a:solidFill>
                  <a:srgbClr val="FF0066"/>
                </a:solidFill>
              </a:rPr>
              <a:t>never</a:t>
            </a:r>
            <a:r>
              <a:rPr lang="en-US"/>
              <a:t> enter a deadlock state</a:t>
            </a:r>
            <a:br>
              <a:rPr lang="en-US"/>
            </a:br>
            <a:endParaRPr/>
          </a:p>
          <a:p>
            <a:pPr indent="-342900" lvl="0" marL="342900" rtl="0" algn="l">
              <a:spcBef>
                <a:spcPts val="630"/>
              </a:spcBef>
              <a:spcAft>
                <a:spcPts val="0"/>
              </a:spcAft>
              <a:buSzPts val="1620"/>
              <a:buChar char="●"/>
            </a:pPr>
            <a:r>
              <a:rPr lang="en-US"/>
              <a:t>Allow the system to enter a deadlock state and then recover</a:t>
            </a:r>
            <a:br>
              <a:rPr lang="en-US"/>
            </a:br>
            <a:endParaRPr/>
          </a:p>
          <a:p>
            <a:pPr indent="-342900" lvl="0" marL="342900" rtl="0" algn="l">
              <a:spcBef>
                <a:spcPts val="630"/>
              </a:spcBef>
              <a:spcAft>
                <a:spcPts val="0"/>
              </a:spcAft>
              <a:buSzPts val="1620"/>
              <a:buChar char="●"/>
            </a:pPr>
            <a:r>
              <a:rPr lang="en-US"/>
              <a:t>Ignore the problem and pretend that deadlocks never occur in the system; used by most operating systems, including UNIX</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885825" y="277813"/>
            <a:ext cx="7800975"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Deadlock Prevention</a:t>
            </a:r>
            <a:endParaRPr/>
          </a:p>
        </p:txBody>
      </p:sp>
      <p:sp>
        <p:nvSpPr>
          <p:cNvPr id="173" name="Google Shape;173;p15"/>
          <p:cNvSpPr txBox="1"/>
          <p:nvPr>
            <p:ph idx="1" type="body"/>
          </p:nvPr>
        </p:nvSpPr>
        <p:spPr>
          <a:xfrm>
            <a:off x="1160463" y="1870075"/>
            <a:ext cx="7245350" cy="38227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b="1" lang="en-US"/>
              <a:t>Mutual Exclusion</a:t>
            </a:r>
            <a:r>
              <a:rPr lang="en-US"/>
              <a:t> – not required for sharable resources; must hold for nonsharable resources</a:t>
            </a:r>
            <a:br>
              <a:rPr lang="en-US"/>
            </a:br>
            <a:endParaRPr/>
          </a:p>
          <a:p>
            <a:pPr indent="-342900" lvl="0" marL="342900" rtl="0" algn="l">
              <a:spcBef>
                <a:spcPts val="630"/>
              </a:spcBef>
              <a:spcAft>
                <a:spcPts val="0"/>
              </a:spcAft>
              <a:buSzPts val="1620"/>
              <a:buChar char="●"/>
            </a:pPr>
            <a:r>
              <a:rPr b="1" lang="en-US"/>
              <a:t>Hold and Wait</a:t>
            </a:r>
            <a:r>
              <a:rPr lang="en-US"/>
              <a:t> – must guarantee that whenever a process requests a resource, it does not hold any other resources</a:t>
            </a:r>
            <a:endParaRPr/>
          </a:p>
          <a:p>
            <a:pPr indent="-285750" lvl="1" marL="742950" rtl="0" algn="l">
              <a:spcBef>
                <a:spcPts val="630"/>
              </a:spcBef>
              <a:spcAft>
                <a:spcPts val="0"/>
              </a:spcAft>
              <a:buSzPts val="1440"/>
              <a:buChar char="●"/>
            </a:pPr>
            <a:r>
              <a:rPr lang="en-US"/>
              <a:t>Require process to request and be allocated all its resources before it begins execution, or allow process to request resources only when the process has none</a:t>
            </a:r>
            <a:endParaRPr/>
          </a:p>
          <a:p>
            <a:pPr indent="-285750" lvl="1" marL="742950" rtl="0" algn="l">
              <a:spcBef>
                <a:spcPts val="630"/>
              </a:spcBef>
              <a:spcAft>
                <a:spcPts val="0"/>
              </a:spcAft>
              <a:buSzPts val="1440"/>
              <a:buChar char="●"/>
            </a:pPr>
            <a:r>
              <a:rPr lang="en-US"/>
              <a:t>Low resource utilization; starvation possible</a:t>
            </a:r>
            <a:endParaRPr/>
          </a:p>
        </p:txBody>
      </p:sp>
      <p:sp>
        <p:nvSpPr>
          <p:cNvPr id="174" name="Google Shape;174;p15"/>
          <p:cNvSpPr txBox="1"/>
          <p:nvPr/>
        </p:nvSpPr>
        <p:spPr>
          <a:xfrm>
            <a:off x="819150" y="1400175"/>
            <a:ext cx="4273550" cy="36671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Helvetica Neue"/>
                <a:ea typeface="Helvetica Neue"/>
                <a:cs typeface="Helvetica Neue"/>
                <a:sym typeface="Helvetica Neue"/>
              </a:rPr>
              <a:t>Restrain the ways request can be made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6"/>
          <p:cNvSpPr txBox="1"/>
          <p:nvPr>
            <p:ph type="title"/>
          </p:nvPr>
        </p:nvSpPr>
        <p:spPr>
          <a:xfrm>
            <a:off x="1003300" y="277813"/>
            <a:ext cx="76835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Deadlock Prevention (Cont.)</a:t>
            </a:r>
            <a:endParaRPr/>
          </a:p>
        </p:txBody>
      </p:sp>
      <p:sp>
        <p:nvSpPr>
          <p:cNvPr id="181" name="Google Shape;181;p16"/>
          <p:cNvSpPr txBox="1"/>
          <p:nvPr>
            <p:ph idx="1" type="body"/>
          </p:nvPr>
        </p:nvSpPr>
        <p:spPr>
          <a:xfrm>
            <a:off x="806450" y="1233488"/>
            <a:ext cx="7639050" cy="444658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b="1" lang="en-US"/>
              <a:t>No Preemption</a:t>
            </a:r>
            <a:r>
              <a:rPr lang="en-US"/>
              <a:t> –</a:t>
            </a:r>
            <a:endParaRPr/>
          </a:p>
          <a:p>
            <a:pPr indent="-285750" lvl="1" marL="742950" rtl="0" algn="l">
              <a:spcBef>
                <a:spcPts val="630"/>
              </a:spcBef>
              <a:spcAft>
                <a:spcPts val="0"/>
              </a:spcAft>
              <a:buSzPts val="1440"/>
              <a:buChar char="●"/>
            </a:pPr>
            <a:r>
              <a:rPr lang="en-US"/>
              <a:t>If a process that is holding some resources requests another resource that cannot be immediately allocated to it, then all resources currently being held are released</a:t>
            </a:r>
            <a:endParaRPr/>
          </a:p>
          <a:p>
            <a:pPr indent="-285750" lvl="1" marL="742950" rtl="0" algn="l">
              <a:spcBef>
                <a:spcPts val="630"/>
              </a:spcBef>
              <a:spcAft>
                <a:spcPts val="0"/>
              </a:spcAft>
              <a:buSzPts val="1440"/>
              <a:buChar char="●"/>
            </a:pPr>
            <a:r>
              <a:rPr lang="en-US"/>
              <a:t>Preempted resources are added to the list of resources for which the process is waiting</a:t>
            </a:r>
            <a:endParaRPr/>
          </a:p>
          <a:p>
            <a:pPr indent="-285750" lvl="1" marL="742950" rtl="0" algn="l">
              <a:spcBef>
                <a:spcPts val="630"/>
              </a:spcBef>
              <a:spcAft>
                <a:spcPts val="0"/>
              </a:spcAft>
              <a:buSzPts val="1440"/>
              <a:buChar char="●"/>
            </a:pPr>
            <a:r>
              <a:rPr lang="en-US"/>
              <a:t>Process will be restarted only when it can regain its old resources, as well as the new ones that it is requesting</a:t>
            </a:r>
            <a:br>
              <a:rPr lang="en-US"/>
            </a:br>
            <a:endParaRPr/>
          </a:p>
          <a:p>
            <a:pPr indent="-342900" lvl="0" marL="342900" rtl="0" algn="l">
              <a:spcBef>
                <a:spcPts val="630"/>
              </a:spcBef>
              <a:spcAft>
                <a:spcPts val="0"/>
              </a:spcAft>
              <a:buSzPts val="1620"/>
              <a:buChar char="●"/>
            </a:pPr>
            <a:r>
              <a:rPr b="1" lang="en-US"/>
              <a:t>Circular Wait</a:t>
            </a:r>
            <a:r>
              <a:rPr lang="en-US"/>
              <a:t> – impose a total ordering of all resource types, and require that each process requests resources in an increasing order of enumeration</a:t>
            </a:r>
            <a:endParaRPr/>
          </a:p>
          <a:p>
            <a:pPr indent="-194309" lvl="1" marL="742950" rtl="0" algn="l">
              <a:spcBef>
                <a:spcPts val="630"/>
              </a:spcBef>
              <a:spcAft>
                <a:spcPts val="0"/>
              </a:spcAft>
              <a:buSzPts val="144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7"/>
          <p:cNvSpPr txBox="1"/>
          <p:nvPr>
            <p:ph type="title"/>
          </p:nvPr>
        </p:nvSpPr>
        <p:spPr>
          <a:xfrm>
            <a:off x="923925" y="277813"/>
            <a:ext cx="7762875"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Deadlock Avoidance</a:t>
            </a:r>
            <a:endParaRPr/>
          </a:p>
        </p:txBody>
      </p:sp>
      <p:sp>
        <p:nvSpPr>
          <p:cNvPr id="188" name="Google Shape;188;p17"/>
          <p:cNvSpPr txBox="1"/>
          <p:nvPr>
            <p:ph idx="1" type="body"/>
          </p:nvPr>
        </p:nvSpPr>
        <p:spPr>
          <a:xfrm>
            <a:off x="1112838" y="2038350"/>
            <a:ext cx="7402512" cy="378301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Simplest and most useful model requires that each process declare the </a:t>
            </a:r>
            <a:r>
              <a:rPr i="1" lang="en-US"/>
              <a:t>maximum number</a:t>
            </a:r>
            <a:r>
              <a:rPr lang="en-US"/>
              <a:t> of resources of each type that it may need</a:t>
            </a:r>
            <a:br>
              <a:rPr lang="en-US"/>
            </a:br>
            <a:endParaRPr/>
          </a:p>
          <a:p>
            <a:pPr indent="-342900" lvl="0" marL="342900" rtl="0" algn="l">
              <a:spcBef>
                <a:spcPts val="630"/>
              </a:spcBef>
              <a:spcAft>
                <a:spcPts val="0"/>
              </a:spcAft>
              <a:buSzPts val="1620"/>
              <a:buChar char="●"/>
            </a:pPr>
            <a:r>
              <a:rPr lang="en-US"/>
              <a:t>The deadlock-avoidance algorithm dynamically examines the resource-allocation state to ensure that there can never be a circular-wait condition</a:t>
            </a:r>
            <a:br>
              <a:rPr lang="en-US"/>
            </a:br>
            <a:endParaRPr/>
          </a:p>
          <a:p>
            <a:pPr indent="-342900" lvl="0" marL="342900" rtl="0" algn="l">
              <a:spcBef>
                <a:spcPts val="630"/>
              </a:spcBef>
              <a:spcAft>
                <a:spcPts val="0"/>
              </a:spcAft>
              <a:buSzPts val="1620"/>
              <a:buChar char="●"/>
            </a:pPr>
            <a:r>
              <a:rPr lang="en-US"/>
              <a:t>Resource-allocation </a:t>
            </a:r>
            <a:r>
              <a:rPr i="1" lang="en-US"/>
              <a:t>state</a:t>
            </a:r>
            <a:r>
              <a:rPr lang="en-US"/>
              <a:t> is defined by the number of available and allocated resources, and the maximum demands of the processes</a:t>
            </a:r>
            <a:endParaRPr/>
          </a:p>
        </p:txBody>
      </p:sp>
      <p:sp>
        <p:nvSpPr>
          <p:cNvPr id="189" name="Google Shape;189;p17"/>
          <p:cNvSpPr txBox="1"/>
          <p:nvPr/>
        </p:nvSpPr>
        <p:spPr>
          <a:xfrm>
            <a:off x="822325" y="1271588"/>
            <a:ext cx="7716838" cy="64135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Helvetica Neue"/>
                <a:ea typeface="Helvetica Neue"/>
                <a:cs typeface="Helvetica Neue"/>
                <a:sym typeface="Helvetica Neue"/>
              </a:rPr>
              <a:t>Requires that the system has some additional </a:t>
            </a:r>
            <a:r>
              <a:rPr i="1" lang="en-US" sz="1800">
                <a:solidFill>
                  <a:schemeClr val="dk1"/>
                </a:solidFill>
                <a:latin typeface="Helvetica Neue"/>
                <a:ea typeface="Helvetica Neue"/>
                <a:cs typeface="Helvetica Neue"/>
                <a:sym typeface="Helvetica Neue"/>
              </a:rPr>
              <a:t>a priori </a:t>
            </a:r>
            <a:r>
              <a:rPr lang="en-US" sz="1800">
                <a:solidFill>
                  <a:schemeClr val="dk1"/>
                </a:solidFill>
                <a:latin typeface="Helvetica Neue"/>
                <a:ea typeface="Helvetica Neue"/>
                <a:cs typeface="Helvetica Neue"/>
                <a:sym typeface="Helvetica Neue"/>
              </a:rPr>
              <a:t>information </a:t>
            </a:r>
            <a:br>
              <a:rPr lang="en-US" sz="1800">
                <a:solidFill>
                  <a:schemeClr val="dk1"/>
                </a:solidFill>
                <a:latin typeface="Helvetica Neue"/>
                <a:ea typeface="Helvetica Neue"/>
                <a:cs typeface="Helvetica Neue"/>
                <a:sym typeface="Helvetica Neue"/>
              </a:rPr>
            </a:br>
            <a:r>
              <a:rPr lang="en-US" sz="1800">
                <a:solidFill>
                  <a:schemeClr val="dk1"/>
                </a:solidFill>
                <a:latin typeface="Helvetica Neue"/>
                <a:ea typeface="Helvetica Neue"/>
                <a:cs typeface="Helvetica Neue"/>
                <a:sym typeface="Helvetica Neue"/>
              </a:rPr>
              <a:t>available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8"/>
          <p:cNvSpPr txBox="1"/>
          <p:nvPr>
            <p:ph type="title"/>
          </p:nvPr>
        </p:nvSpPr>
        <p:spPr>
          <a:xfrm>
            <a:off x="457200" y="277813"/>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Safe State</a:t>
            </a:r>
            <a:endParaRPr/>
          </a:p>
        </p:txBody>
      </p:sp>
      <p:sp>
        <p:nvSpPr>
          <p:cNvPr id="196" name="Google Shape;196;p18"/>
          <p:cNvSpPr txBox="1"/>
          <p:nvPr>
            <p:ph idx="1" type="body"/>
          </p:nvPr>
        </p:nvSpPr>
        <p:spPr>
          <a:xfrm>
            <a:off x="855663" y="1306513"/>
            <a:ext cx="7656512" cy="49974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When a process requests an available resource, system must decide if immediate allocation leaves the system in a safe state</a:t>
            </a:r>
            <a:br>
              <a:rPr lang="en-US"/>
            </a:br>
            <a:endParaRPr/>
          </a:p>
          <a:p>
            <a:pPr indent="-342900" lvl="0" marL="342900" rtl="0" algn="l">
              <a:spcBef>
                <a:spcPts val="630"/>
              </a:spcBef>
              <a:spcAft>
                <a:spcPts val="0"/>
              </a:spcAft>
              <a:buSzPts val="1620"/>
              <a:buChar char="●"/>
            </a:pPr>
            <a:r>
              <a:rPr lang="en-US"/>
              <a:t>System is in </a:t>
            </a:r>
            <a:r>
              <a:rPr b="1" lang="en-US">
                <a:solidFill>
                  <a:srgbClr val="3366FF"/>
                </a:solidFill>
              </a:rPr>
              <a:t>safe state</a:t>
            </a:r>
            <a:r>
              <a:rPr lang="en-US">
                <a:solidFill>
                  <a:srgbClr val="3366FF"/>
                </a:solidFill>
              </a:rPr>
              <a:t> </a:t>
            </a:r>
            <a:r>
              <a:rPr lang="en-US"/>
              <a:t>if there exists a sequence &lt;</a:t>
            </a:r>
            <a:r>
              <a:rPr i="1" lang="en-US"/>
              <a:t>P</a:t>
            </a:r>
            <a:r>
              <a:rPr baseline="-25000" i="1" lang="en-US"/>
              <a:t>1</a:t>
            </a:r>
            <a:r>
              <a:rPr i="1" lang="en-US"/>
              <a:t>, P</a:t>
            </a:r>
            <a:r>
              <a:rPr baseline="-25000" i="1" lang="en-US"/>
              <a:t>2</a:t>
            </a:r>
            <a:r>
              <a:rPr i="1" lang="en-US"/>
              <a:t>, …, P</a:t>
            </a:r>
            <a:r>
              <a:rPr baseline="-25000" i="1" lang="en-US"/>
              <a:t>n</a:t>
            </a:r>
            <a:r>
              <a:rPr lang="en-US"/>
              <a:t>&gt; of ALL the  processes  in the systems such that  for each P</a:t>
            </a:r>
            <a:r>
              <a:rPr baseline="-25000" lang="en-US"/>
              <a:t>i</a:t>
            </a:r>
            <a:r>
              <a:rPr lang="en-US"/>
              <a:t>, the resources that P</a:t>
            </a:r>
            <a:r>
              <a:rPr baseline="-25000" lang="en-US"/>
              <a:t>i </a:t>
            </a:r>
            <a:r>
              <a:rPr lang="en-US"/>
              <a:t>can still request can be satisfied by currently available resources + resources held by all the </a:t>
            </a:r>
            <a:r>
              <a:rPr i="1" lang="en-US"/>
              <a:t>P</a:t>
            </a:r>
            <a:r>
              <a:rPr baseline="-25000" i="1" lang="en-US"/>
              <a:t>j</a:t>
            </a:r>
            <a:r>
              <a:rPr lang="en-US"/>
              <a:t>, with</a:t>
            </a:r>
            <a:r>
              <a:rPr i="1" lang="en-US"/>
              <a:t> j </a:t>
            </a:r>
            <a:r>
              <a:rPr lang="en-US"/>
              <a:t>&lt; </a:t>
            </a:r>
            <a:r>
              <a:rPr i="1" lang="en-US"/>
              <a:t>I</a:t>
            </a:r>
            <a:endParaRPr/>
          </a:p>
          <a:p>
            <a:pPr indent="-240030" lvl="0" marL="342900" rtl="0" algn="l">
              <a:spcBef>
                <a:spcPts val="630"/>
              </a:spcBef>
              <a:spcAft>
                <a:spcPts val="0"/>
              </a:spcAft>
              <a:buSzPts val="1620"/>
              <a:buNone/>
            </a:pPr>
            <a:r>
              <a:t/>
            </a:r>
            <a:endParaRPr/>
          </a:p>
          <a:p>
            <a:pPr indent="-342900" lvl="0" marL="342900" rtl="0" algn="l">
              <a:spcBef>
                <a:spcPts val="630"/>
              </a:spcBef>
              <a:spcAft>
                <a:spcPts val="0"/>
              </a:spcAft>
              <a:buSzPts val="1620"/>
              <a:buChar char="●"/>
            </a:pPr>
            <a:r>
              <a:rPr lang="en-US"/>
              <a:t>That is:</a:t>
            </a:r>
            <a:endParaRPr/>
          </a:p>
          <a:p>
            <a:pPr indent="-285750" lvl="1" marL="742950" rtl="0" algn="l">
              <a:spcBef>
                <a:spcPts val="630"/>
              </a:spcBef>
              <a:spcAft>
                <a:spcPts val="0"/>
              </a:spcAft>
              <a:buSzPts val="1440"/>
              <a:buChar char="●"/>
            </a:pPr>
            <a:r>
              <a:rPr lang="en-US"/>
              <a:t>If P</a:t>
            </a:r>
            <a:r>
              <a:rPr baseline="-25000" lang="en-US"/>
              <a:t>i</a:t>
            </a:r>
            <a:r>
              <a:rPr lang="en-US"/>
              <a:t> resource needs are not immediately available, then </a:t>
            </a:r>
            <a:r>
              <a:rPr i="1" lang="en-US"/>
              <a:t>P</a:t>
            </a:r>
            <a:r>
              <a:rPr baseline="-25000" i="1" lang="en-US"/>
              <a:t>i</a:t>
            </a:r>
            <a:r>
              <a:rPr lang="en-US"/>
              <a:t> can wait until all </a:t>
            </a:r>
            <a:r>
              <a:rPr i="1" lang="en-US"/>
              <a:t>P</a:t>
            </a:r>
            <a:r>
              <a:rPr baseline="-25000" i="1" lang="en-US"/>
              <a:t>j</a:t>
            </a:r>
            <a:r>
              <a:rPr i="1" lang="en-US"/>
              <a:t> </a:t>
            </a:r>
            <a:r>
              <a:rPr lang="en-US"/>
              <a:t>have finished</a:t>
            </a:r>
            <a:endParaRPr/>
          </a:p>
          <a:p>
            <a:pPr indent="-285750" lvl="1" marL="742950" rtl="0" algn="l">
              <a:spcBef>
                <a:spcPts val="630"/>
              </a:spcBef>
              <a:spcAft>
                <a:spcPts val="0"/>
              </a:spcAft>
              <a:buSzPts val="1440"/>
              <a:buChar char="●"/>
            </a:pPr>
            <a:r>
              <a:rPr lang="en-US"/>
              <a:t>When </a:t>
            </a:r>
            <a:r>
              <a:rPr i="1" lang="en-US"/>
              <a:t>P</a:t>
            </a:r>
            <a:r>
              <a:rPr baseline="-25000" i="1" lang="en-US"/>
              <a:t>j</a:t>
            </a:r>
            <a:r>
              <a:rPr lang="en-US"/>
              <a:t> is finished, </a:t>
            </a:r>
            <a:r>
              <a:rPr i="1" lang="en-US"/>
              <a:t>P</a:t>
            </a:r>
            <a:r>
              <a:rPr baseline="-25000" i="1" lang="en-US"/>
              <a:t>i</a:t>
            </a:r>
            <a:r>
              <a:rPr lang="en-US"/>
              <a:t> can obtain needed resources, execute, return allocated resources, and terminate</a:t>
            </a:r>
            <a:endParaRPr/>
          </a:p>
          <a:p>
            <a:pPr indent="-285750" lvl="1" marL="742950" rtl="0" algn="l">
              <a:spcBef>
                <a:spcPts val="630"/>
              </a:spcBef>
              <a:spcAft>
                <a:spcPts val="0"/>
              </a:spcAft>
              <a:buSzPts val="1440"/>
              <a:buChar char="●"/>
            </a:pPr>
            <a:r>
              <a:rPr lang="en-US"/>
              <a:t>When </a:t>
            </a:r>
            <a:r>
              <a:rPr i="1" lang="en-US"/>
              <a:t>P</a:t>
            </a:r>
            <a:r>
              <a:rPr baseline="-25000" i="1" lang="en-US"/>
              <a:t>i</a:t>
            </a:r>
            <a:r>
              <a:rPr lang="en-US"/>
              <a:t> terminates, </a:t>
            </a:r>
            <a:r>
              <a:rPr i="1" lang="en-US"/>
              <a:t>P</a:t>
            </a:r>
            <a:r>
              <a:rPr baseline="-25000" i="1" lang="en-US"/>
              <a:t>i </a:t>
            </a:r>
            <a:r>
              <a:rPr baseline="-25000" lang="en-US"/>
              <a:t>+1</a:t>
            </a:r>
            <a:r>
              <a:rPr lang="en-US"/>
              <a:t> can obtain its needed resources, and so on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9"/>
          <p:cNvSpPr txBox="1"/>
          <p:nvPr>
            <p:ph type="title"/>
          </p:nvPr>
        </p:nvSpPr>
        <p:spPr>
          <a:xfrm>
            <a:off x="457200" y="277813"/>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Basic Facts</a:t>
            </a:r>
            <a:endParaRPr/>
          </a:p>
        </p:txBody>
      </p:sp>
      <p:sp>
        <p:nvSpPr>
          <p:cNvPr id="203" name="Google Shape;203;p19"/>
          <p:cNvSpPr txBox="1"/>
          <p:nvPr>
            <p:ph idx="1" type="body"/>
          </p:nvPr>
        </p:nvSpPr>
        <p:spPr>
          <a:xfrm>
            <a:off x="827088" y="1411288"/>
            <a:ext cx="7459662" cy="441483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If a system is in safe state ⇒ no deadlocks</a:t>
            </a:r>
            <a:br>
              <a:rPr lang="en-US"/>
            </a:br>
            <a:endParaRPr/>
          </a:p>
          <a:p>
            <a:pPr indent="-342900" lvl="0" marL="342900" rtl="0" algn="l">
              <a:spcBef>
                <a:spcPts val="630"/>
              </a:spcBef>
              <a:spcAft>
                <a:spcPts val="0"/>
              </a:spcAft>
              <a:buSzPts val="1620"/>
              <a:buChar char="●"/>
            </a:pPr>
            <a:r>
              <a:rPr lang="en-US"/>
              <a:t>If a system is in unsafe state ⇒ possibility of deadlock</a:t>
            </a:r>
            <a:br>
              <a:rPr lang="en-US"/>
            </a:br>
            <a:endParaRPr/>
          </a:p>
          <a:p>
            <a:pPr indent="-342900" lvl="0" marL="342900" rtl="0" algn="l">
              <a:spcBef>
                <a:spcPts val="630"/>
              </a:spcBef>
              <a:spcAft>
                <a:spcPts val="0"/>
              </a:spcAft>
              <a:buSzPts val="1620"/>
              <a:buChar char="●"/>
            </a:pPr>
            <a:r>
              <a:rPr lang="en-US"/>
              <a:t>Avoidance ⇒ ensure that a system will never enter an unsafe state.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0"/>
          <p:cNvSpPr txBox="1"/>
          <p:nvPr>
            <p:ph type="title"/>
          </p:nvPr>
        </p:nvSpPr>
        <p:spPr>
          <a:xfrm>
            <a:off x="846138" y="277813"/>
            <a:ext cx="7840662"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Safe, Unsafe, Deadlock State </a:t>
            </a:r>
            <a:endParaRPr/>
          </a:p>
        </p:txBody>
      </p:sp>
      <p:pic>
        <p:nvPicPr>
          <p:cNvPr id="210" name="Google Shape;210;p20"/>
          <p:cNvPicPr preferRelativeResize="0"/>
          <p:nvPr/>
        </p:nvPicPr>
        <p:blipFill rotWithShape="1">
          <a:blip r:embed="rId3">
            <a:alphaModFix/>
          </a:blip>
          <a:srcRect b="2194" l="13437" r="13682" t="1572"/>
          <a:stretch/>
        </p:blipFill>
        <p:spPr>
          <a:xfrm>
            <a:off x="2282825" y="1716088"/>
            <a:ext cx="4391025" cy="43481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1"/>
          <p:cNvSpPr txBox="1"/>
          <p:nvPr>
            <p:ph type="title"/>
          </p:nvPr>
        </p:nvSpPr>
        <p:spPr>
          <a:xfrm>
            <a:off x="1041400" y="277813"/>
            <a:ext cx="76454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Avoidance algorithms</a:t>
            </a:r>
            <a:endParaRPr/>
          </a:p>
        </p:txBody>
      </p:sp>
      <p:sp>
        <p:nvSpPr>
          <p:cNvPr id="217" name="Google Shape;217;p21"/>
          <p:cNvSpPr txBox="1"/>
          <p:nvPr>
            <p:ph idx="1" type="body"/>
          </p:nvPr>
        </p:nvSpPr>
        <p:spPr>
          <a:xfrm>
            <a:off x="827088" y="1439863"/>
            <a:ext cx="6659562" cy="4483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Single instance of a resource type</a:t>
            </a:r>
            <a:endParaRPr/>
          </a:p>
          <a:p>
            <a:pPr indent="-285750" lvl="1" marL="742950" rtl="0" algn="l">
              <a:spcBef>
                <a:spcPts val="630"/>
              </a:spcBef>
              <a:spcAft>
                <a:spcPts val="0"/>
              </a:spcAft>
              <a:buSzPts val="1440"/>
              <a:buChar char="●"/>
            </a:pPr>
            <a:r>
              <a:rPr lang="en-US"/>
              <a:t>Use a resource-allocation graph</a:t>
            </a:r>
            <a:endParaRPr/>
          </a:p>
          <a:p>
            <a:pPr indent="-240030" lvl="0" marL="342900" rtl="0" algn="l">
              <a:spcBef>
                <a:spcPts val="630"/>
              </a:spcBef>
              <a:spcAft>
                <a:spcPts val="0"/>
              </a:spcAft>
              <a:buSzPts val="1620"/>
              <a:buNone/>
            </a:pPr>
            <a:r>
              <a:t/>
            </a:r>
            <a:endParaRPr/>
          </a:p>
          <a:p>
            <a:pPr indent="-342900" lvl="0" marL="342900" rtl="0" algn="l">
              <a:spcBef>
                <a:spcPts val="630"/>
              </a:spcBef>
              <a:spcAft>
                <a:spcPts val="0"/>
              </a:spcAft>
              <a:buSzPts val="1620"/>
              <a:buChar char="●"/>
            </a:pPr>
            <a:r>
              <a:rPr lang="en-US"/>
              <a:t>Multiple instances of a resource type</a:t>
            </a:r>
            <a:endParaRPr/>
          </a:p>
          <a:p>
            <a:pPr indent="-285750" lvl="1" marL="742950" rtl="0" algn="l">
              <a:spcBef>
                <a:spcPts val="630"/>
              </a:spcBef>
              <a:spcAft>
                <a:spcPts val="0"/>
              </a:spcAft>
              <a:buSzPts val="1440"/>
              <a:buChar char="●"/>
            </a:pPr>
            <a:r>
              <a:rPr lang="en-US"/>
              <a:t> Use the banker’s algorithm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2"/>
          <p:cNvSpPr txBox="1"/>
          <p:nvPr>
            <p:ph type="title"/>
          </p:nvPr>
        </p:nvSpPr>
        <p:spPr>
          <a:xfrm>
            <a:off x="855663" y="277813"/>
            <a:ext cx="7831137"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Resource-Allocation Graph Scheme</a:t>
            </a:r>
            <a:endParaRPr/>
          </a:p>
        </p:txBody>
      </p:sp>
      <p:sp>
        <p:nvSpPr>
          <p:cNvPr id="224" name="Google Shape;224;p22"/>
          <p:cNvSpPr txBox="1"/>
          <p:nvPr>
            <p:ph idx="1" type="body"/>
          </p:nvPr>
        </p:nvSpPr>
        <p:spPr>
          <a:xfrm>
            <a:off x="827088" y="1439863"/>
            <a:ext cx="7515225" cy="4483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b="1" lang="en-US">
                <a:solidFill>
                  <a:srgbClr val="3366FF"/>
                </a:solidFill>
              </a:rPr>
              <a:t>Claim edge</a:t>
            </a:r>
            <a:r>
              <a:rPr lang="en-US">
                <a:solidFill>
                  <a:srgbClr val="3366FF"/>
                </a:solidFill>
              </a:rPr>
              <a:t> </a:t>
            </a:r>
            <a:r>
              <a:rPr i="1" lang="en-US"/>
              <a:t>P</a:t>
            </a:r>
            <a:r>
              <a:rPr baseline="-25000" i="1" lang="en-US"/>
              <a:t>i</a:t>
            </a:r>
            <a:r>
              <a:rPr lang="en-US"/>
              <a:t> → </a:t>
            </a:r>
            <a:r>
              <a:rPr i="1" lang="en-US"/>
              <a:t>R</a:t>
            </a:r>
            <a:r>
              <a:rPr baseline="-25000" i="1" lang="en-US"/>
              <a:t>j</a:t>
            </a:r>
            <a:r>
              <a:rPr lang="en-US"/>
              <a:t> indicated that process </a:t>
            </a:r>
            <a:r>
              <a:rPr i="1" lang="en-US"/>
              <a:t>P</a:t>
            </a:r>
            <a:r>
              <a:rPr baseline="-25000" i="1" lang="en-US"/>
              <a:t>j</a:t>
            </a:r>
            <a:r>
              <a:rPr lang="en-US"/>
              <a:t> may request resource </a:t>
            </a:r>
            <a:r>
              <a:rPr i="1" lang="en-US"/>
              <a:t>R</a:t>
            </a:r>
            <a:r>
              <a:rPr baseline="-25000" i="1" lang="en-US"/>
              <a:t>j</a:t>
            </a:r>
            <a:r>
              <a:rPr lang="en-US"/>
              <a:t>; represented by a dashed line</a:t>
            </a:r>
            <a:br>
              <a:rPr lang="en-US"/>
            </a:br>
            <a:endParaRPr/>
          </a:p>
          <a:p>
            <a:pPr indent="-342900" lvl="0" marL="342900" rtl="0" algn="l">
              <a:spcBef>
                <a:spcPts val="630"/>
              </a:spcBef>
              <a:spcAft>
                <a:spcPts val="0"/>
              </a:spcAft>
              <a:buSzPts val="1620"/>
              <a:buChar char="●"/>
            </a:pPr>
            <a:r>
              <a:rPr lang="en-US"/>
              <a:t>Claim edge converts to request edge when a process requests a resource</a:t>
            </a:r>
            <a:br>
              <a:rPr lang="en-US"/>
            </a:br>
            <a:endParaRPr/>
          </a:p>
          <a:p>
            <a:pPr indent="-342900" lvl="0" marL="342900" rtl="0" algn="l">
              <a:spcBef>
                <a:spcPts val="630"/>
              </a:spcBef>
              <a:spcAft>
                <a:spcPts val="0"/>
              </a:spcAft>
              <a:buSzPts val="1620"/>
              <a:buChar char="●"/>
            </a:pPr>
            <a:r>
              <a:rPr lang="en-US"/>
              <a:t>Request edge converted to an assignment edge when the  resource is allocated to the process</a:t>
            </a:r>
            <a:endParaRPr/>
          </a:p>
          <a:p>
            <a:pPr indent="-342900" lvl="0" marL="342900" rtl="0" algn="l">
              <a:spcBef>
                <a:spcPts val="630"/>
              </a:spcBef>
              <a:spcAft>
                <a:spcPts val="0"/>
              </a:spcAft>
              <a:buSzPts val="1620"/>
              <a:buFont typeface="Arial"/>
              <a:buNone/>
            </a:pPr>
            <a:r>
              <a:t/>
            </a:r>
            <a:endParaRPr/>
          </a:p>
          <a:p>
            <a:pPr indent="-342900" lvl="0" marL="342900" rtl="0" algn="l">
              <a:spcBef>
                <a:spcPts val="630"/>
              </a:spcBef>
              <a:spcAft>
                <a:spcPts val="0"/>
              </a:spcAft>
              <a:buSzPts val="1620"/>
              <a:buChar char="●"/>
            </a:pPr>
            <a:r>
              <a:rPr lang="en-US"/>
              <a:t>When a resource is released by a process, assignment edge reconverts to a claim edge</a:t>
            </a:r>
            <a:br>
              <a:rPr lang="en-US"/>
            </a:br>
            <a:endParaRPr/>
          </a:p>
          <a:p>
            <a:pPr indent="-342900" lvl="0" marL="342900" rtl="0" algn="l">
              <a:spcBef>
                <a:spcPts val="630"/>
              </a:spcBef>
              <a:spcAft>
                <a:spcPts val="0"/>
              </a:spcAft>
              <a:buSzPts val="1620"/>
              <a:buChar char="●"/>
            </a:pPr>
            <a:r>
              <a:rPr lang="en-US"/>
              <a:t>Resources must be claimed </a:t>
            </a:r>
            <a:r>
              <a:rPr i="1" lang="en-US"/>
              <a:t>a priori</a:t>
            </a:r>
            <a:r>
              <a:rPr lang="en-US"/>
              <a:t> in the system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4"/>
          <p:cNvSpPr txBox="1"/>
          <p:nvPr>
            <p:ph type="title"/>
          </p:nvPr>
        </p:nvSpPr>
        <p:spPr>
          <a:xfrm>
            <a:off x="1100138" y="277813"/>
            <a:ext cx="7586662"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The Deadlock Problem</a:t>
            </a:r>
            <a:endParaRPr/>
          </a:p>
        </p:txBody>
      </p:sp>
      <p:sp>
        <p:nvSpPr>
          <p:cNvPr id="76" name="Google Shape;76;p4"/>
          <p:cNvSpPr txBox="1"/>
          <p:nvPr>
            <p:ph idx="1" type="body"/>
          </p:nvPr>
        </p:nvSpPr>
        <p:spPr>
          <a:xfrm>
            <a:off x="806450" y="1233488"/>
            <a:ext cx="7756525" cy="484346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A set of blocked processes each holding a resource and waiting to acquire a resource held by another process in the set</a:t>
            </a:r>
            <a:endParaRPr/>
          </a:p>
          <a:p>
            <a:pPr indent="-240030" lvl="0" marL="342900" rtl="0" algn="l">
              <a:spcBef>
                <a:spcPts val="630"/>
              </a:spcBef>
              <a:spcAft>
                <a:spcPts val="0"/>
              </a:spcAft>
              <a:buSzPts val="1620"/>
              <a:buNone/>
            </a:pPr>
            <a:r>
              <a:t/>
            </a:r>
            <a:endParaRPr/>
          </a:p>
          <a:p>
            <a:pPr indent="-342900" lvl="0" marL="342900" rtl="0" algn="l">
              <a:spcBef>
                <a:spcPts val="630"/>
              </a:spcBef>
              <a:spcAft>
                <a:spcPts val="0"/>
              </a:spcAft>
              <a:buSzPts val="1530"/>
              <a:buChar char="●"/>
            </a:pPr>
            <a:r>
              <a:rPr lang="en-US"/>
              <a:t>Example </a:t>
            </a:r>
            <a:endParaRPr/>
          </a:p>
          <a:p>
            <a:pPr indent="-285750" lvl="1" marL="742950" rtl="0" algn="l">
              <a:spcBef>
                <a:spcPts val="630"/>
              </a:spcBef>
              <a:spcAft>
                <a:spcPts val="0"/>
              </a:spcAft>
              <a:buSzPts val="1440"/>
              <a:buChar char="●"/>
            </a:pPr>
            <a:r>
              <a:rPr lang="en-US"/>
              <a:t>System has 2 disk drives</a:t>
            </a:r>
            <a:endParaRPr/>
          </a:p>
          <a:p>
            <a:pPr indent="-285750" lvl="1" marL="742950" rtl="0" algn="l">
              <a:spcBef>
                <a:spcPts val="630"/>
              </a:spcBef>
              <a:spcAft>
                <a:spcPts val="0"/>
              </a:spcAft>
              <a:buSzPts val="1440"/>
              <a:buChar char="●"/>
            </a:pPr>
            <a:r>
              <a:rPr i="1" lang="en-US"/>
              <a:t>P</a:t>
            </a:r>
            <a:r>
              <a:rPr baseline="-25000" lang="en-US"/>
              <a:t>1</a:t>
            </a:r>
            <a:r>
              <a:rPr lang="en-US"/>
              <a:t> and </a:t>
            </a:r>
            <a:r>
              <a:rPr i="1" lang="en-US"/>
              <a:t>P</a:t>
            </a:r>
            <a:r>
              <a:rPr baseline="-25000" lang="en-US"/>
              <a:t>2</a:t>
            </a:r>
            <a:r>
              <a:rPr lang="en-US"/>
              <a:t> each hold one disk drive and each needs another one</a:t>
            </a:r>
            <a:endParaRPr/>
          </a:p>
          <a:p>
            <a:pPr indent="-194309" lvl="1" marL="742950" rtl="0" algn="l">
              <a:spcBef>
                <a:spcPts val="630"/>
              </a:spcBef>
              <a:spcAft>
                <a:spcPts val="0"/>
              </a:spcAft>
              <a:buSzPts val="1440"/>
              <a:buNone/>
            </a:pPr>
            <a:r>
              <a:t/>
            </a:r>
            <a:endParaRPr/>
          </a:p>
          <a:p>
            <a:pPr indent="-342900" lvl="0" marL="342900" rtl="0" algn="l">
              <a:spcBef>
                <a:spcPts val="630"/>
              </a:spcBef>
              <a:spcAft>
                <a:spcPts val="0"/>
              </a:spcAft>
              <a:buSzPts val="1530"/>
              <a:buChar char="●"/>
            </a:pPr>
            <a:r>
              <a:rPr lang="en-US"/>
              <a:t>Example </a:t>
            </a:r>
            <a:endParaRPr/>
          </a:p>
          <a:p>
            <a:pPr indent="-285750" lvl="1" marL="742950" rtl="0" algn="l">
              <a:spcBef>
                <a:spcPts val="980"/>
              </a:spcBef>
              <a:spcAft>
                <a:spcPts val="0"/>
              </a:spcAft>
              <a:buSzPts val="1440"/>
              <a:buChar char="●"/>
            </a:pPr>
            <a:r>
              <a:rPr lang="en-US"/>
              <a:t>semaphores </a:t>
            </a:r>
            <a:r>
              <a:rPr i="1" lang="en-US"/>
              <a:t>A</a:t>
            </a:r>
            <a:r>
              <a:rPr lang="en-US"/>
              <a:t> and</a:t>
            </a:r>
            <a:r>
              <a:rPr i="1" lang="en-US"/>
              <a:t> B</a:t>
            </a:r>
            <a:r>
              <a:rPr lang="en-US"/>
              <a:t>, initialized to 1</a:t>
            </a:r>
            <a:r>
              <a:rPr lang="en-US" sz="2800"/>
              <a:t> </a:t>
            </a:r>
            <a:r>
              <a:rPr i="1" lang="en-US"/>
              <a:t>P</a:t>
            </a:r>
            <a:r>
              <a:rPr baseline="-25000" lang="en-US"/>
              <a:t>0</a:t>
            </a:r>
            <a:r>
              <a:rPr lang="en-US"/>
              <a:t>   </a:t>
            </a:r>
            <a:r>
              <a:rPr i="1" lang="en-US"/>
              <a:t>P</a:t>
            </a:r>
            <a:r>
              <a:rPr baseline="-25000" lang="en-US"/>
              <a:t>1</a:t>
            </a:r>
            <a:endParaRPr/>
          </a:p>
          <a:p>
            <a:pPr indent="-285750" lvl="1" marL="742950" rtl="0" algn="l">
              <a:spcBef>
                <a:spcPts val="630"/>
              </a:spcBef>
              <a:spcAft>
                <a:spcPts val="0"/>
              </a:spcAft>
              <a:buSzPts val="1440"/>
              <a:buFont typeface="Arial"/>
              <a:buNone/>
            </a:pPr>
            <a:r>
              <a:rPr lang="en-US">
                <a:solidFill>
                  <a:srgbClr val="0000FF"/>
                </a:solidFill>
              </a:rPr>
              <a:t>     </a:t>
            </a:r>
            <a:r>
              <a:rPr lang="en-US">
                <a:solidFill>
                  <a:srgbClr val="3366FF"/>
                </a:solidFill>
              </a:rPr>
              <a:t>wait (A);		wait(B) wait (B);		wait(A)</a:t>
            </a:r>
            <a:endParaRPr/>
          </a:p>
          <a:p>
            <a:pPr indent="-194309" lvl="1" marL="742950" rtl="0" algn="l">
              <a:spcBef>
                <a:spcPts val="630"/>
              </a:spcBef>
              <a:spcAft>
                <a:spcPts val="0"/>
              </a:spcAft>
              <a:buSzPts val="1440"/>
              <a:buNone/>
            </a:pPr>
            <a:r>
              <a:t/>
            </a:r>
            <a:endParaRPr>
              <a:solidFill>
                <a:srgbClr val="3366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3"/>
          <p:cNvSpPr txBox="1"/>
          <p:nvPr>
            <p:ph type="title"/>
          </p:nvPr>
        </p:nvSpPr>
        <p:spPr>
          <a:xfrm>
            <a:off x="741363" y="404813"/>
            <a:ext cx="8224837"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Resource-Allocation Graph</a:t>
            </a:r>
            <a:endParaRPr/>
          </a:p>
        </p:txBody>
      </p:sp>
      <p:pic>
        <p:nvPicPr>
          <p:cNvPr descr="7" id="231" name="Google Shape;231;p23"/>
          <p:cNvPicPr preferRelativeResize="0"/>
          <p:nvPr/>
        </p:nvPicPr>
        <p:blipFill rotWithShape="1">
          <a:blip r:embed="rId3">
            <a:alphaModFix/>
          </a:blip>
          <a:srcRect b="0" l="0" r="0" t="0"/>
          <a:stretch/>
        </p:blipFill>
        <p:spPr>
          <a:xfrm>
            <a:off x="2740025" y="1427163"/>
            <a:ext cx="4116388" cy="4171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4"/>
          <p:cNvSpPr txBox="1"/>
          <p:nvPr>
            <p:ph type="title"/>
          </p:nvPr>
        </p:nvSpPr>
        <p:spPr>
          <a:xfrm>
            <a:off x="690563" y="401638"/>
            <a:ext cx="8243887"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t>Unsafe State In Resource-Allocation Graph</a:t>
            </a:r>
            <a:endParaRPr/>
          </a:p>
        </p:txBody>
      </p:sp>
      <p:pic>
        <p:nvPicPr>
          <p:cNvPr descr="7" id="238" name="Google Shape;238;p24"/>
          <p:cNvPicPr preferRelativeResize="0"/>
          <p:nvPr/>
        </p:nvPicPr>
        <p:blipFill rotWithShape="1">
          <a:blip r:embed="rId3">
            <a:alphaModFix/>
          </a:blip>
          <a:srcRect b="0" l="0" r="0" t="0"/>
          <a:stretch/>
        </p:blipFill>
        <p:spPr>
          <a:xfrm>
            <a:off x="2384425" y="1230313"/>
            <a:ext cx="4337050" cy="43957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5"/>
          <p:cNvSpPr txBox="1"/>
          <p:nvPr>
            <p:ph type="title"/>
          </p:nvPr>
        </p:nvSpPr>
        <p:spPr>
          <a:xfrm>
            <a:off x="1030288" y="277813"/>
            <a:ext cx="7656512"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Resource-Allocation Graph Algorithm</a:t>
            </a:r>
            <a:endParaRPr/>
          </a:p>
        </p:txBody>
      </p:sp>
      <p:sp>
        <p:nvSpPr>
          <p:cNvPr id="245" name="Google Shape;245;p25"/>
          <p:cNvSpPr txBox="1"/>
          <p:nvPr>
            <p:ph idx="1" type="body"/>
          </p:nvPr>
        </p:nvSpPr>
        <p:spPr>
          <a:xfrm>
            <a:off x="806450" y="1392238"/>
            <a:ext cx="7675563" cy="430371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Suppose that process</a:t>
            </a:r>
            <a:r>
              <a:rPr i="1" lang="en-US"/>
              <a:t> P</a:t>
            </a:r>
            <a:r>
              <a:rPr baseline="-25000" i="1" lang="en-US"/>
              <a:t>i</a:t>
            </a:r>
            <a:r>
              <a:rPr lang="en-US"/>
              <a:t> requests a resource </a:t>
            </a:r>
            <a:r>
              <a:rPr i="1" lang="en-US"/>
              <a:t>R</a:t>
            </a:r>
            <a:r>
              <a:rPr baseline="-25000" i="1" lang="en-US"/>
              <a:t>j</a:t>
            </a:r>
            <a:endParaRPr/>
          </a:p>
          <a:p>
            <a:pPr indent="-240030" lvl="0" marL="342900" rtl="0" algn="l">
              <a:spcBef>
                <a:spcPts val="630"/>
              </a:spcBef>
              <a:spcAft>
                <a:spcPts val="0"/>
              </a:spcAft>
              <a:buSzPts val="1620"/>
              <a:buNone/>
            </a:pPr>
            <a:r>
              <a:t/>
            </a:r>
            <a:endParaRPr baseline="-25000" i="1"/>
          </a:p>
          <a:p>
            <a:pPr indent="-342900" lvl="0" marL="342900" rtl="0" algn="l">
              <a:spcBef>
                <a:spcPts val="630"/>
              </a:spcBef>
              <a:spcAft>
                <a:spcPts val="0"/>
              </a:spcAft>
              <a:buSzPts val="1620"/>
              <a:buChar char="●"/>
            </a:pPr>
            <a:r>
              <a:rPr lang="en-US"/>
              <a:t>The request can be granted only if converting the request edge to an assignment edge does not result in the formation of a cycle in the resource allocation graph</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6"/>
          <p:cNvSpPr txBox="1"/>
          <p:nvPr>
            <p:ph type="title"/>
          </p:nvPr>
        </p:nvSpPr>
        <p:spPr>
          <a:xfrm>
            <a:off x="914400" y="277813"/>
            <a:ext cx="77724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Banker’s Algorithm</a:t>
            </a:r>
            <a:endParaRPr/>
          </a:p>
        </p:txBody>
      </p:sp>
      <p:sp>
        <p:nvSpPr>
          <p:cNvPr id="252" name="Google Shape;252;p26"/>
          <p:cNvSpPr txBox="1"/>
          <p:nvPr>
            <p:ph idx="1" type="body"/>
          </p:nvPr>
        </p:nvSpPr>
        <p:spPr>
          <a:xfrm>
            <a:off x="827088" y="1397000"/>
            <a:ext cx="7448550" cy="4441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Multiple instances</a:t>
            </a:r>
            <a:br>
              <a:rPr lang="en-US"/>
            </a:br>
            <a:endParaRPr/>
          </a:p>
          <a:p>
            <a:pPr indent="-342900" lvl="0" marL="342900" rtl="0" algn="l">
              <a:spcBef>
                <a:spcPts val="630"/>
              </a:spcBef>
              <a:spcAft>
                <a:spcPts val="0"/>
              </a:spcAft>
              <a:buSzPts val="1620"/>
              <a:buChar char="●"/>
            </a:pPr>
            <a:r>
              <a:rPr lang="en-US"/>
              <a:t>Each process must a priori claim maximum use</a:t>
            </a:r>
            <a:br>
              <a:rPr lang="en-US"/>
            </a:br>
            <a:endParaRPr/>
          </a:p>
          <a:p>
            <a:pPr indent="-342900" lvl="0" marL="342900" rtl="0" algn="l">
              <a:spcBef>
                <a:spcPts val="630"/>
              </a:spcBef>
              <a:spcAft>
                <a:spcPts val="0"/>
              </a:spcAft>
              <a:buSzPts val="1620"/>
              <a:buChar char="●"/>
            </a:pPr>
            <a:r>
              <a:rPr lang="en-US"/>
              <a:t>When a process requests a resource it may have to wait  </a:t>
            </a:r>
            <a:br>
              <a:rPr lang="en-US"/>
            </a:br>
            <a:endParaRPr/>
          </a:p>
          <a:p>
            <a:pPr indent="-342900" lvl="0" marL="342900" rtl="0" algn="l">
              <a:spcBef>
                <a:spcPts val="630"/>
              </a:spcBef>
              <a:spcAft>
                <a:spcPts val="0"/>
              </a:spcAft>
              <a:buSzPts val="1620"/>
              <a:buChar char="●"/>
            </a:pPr>
            <a:r>
              <a:rPr lang="en-US"/>
              <a:t>When a process gets all its resources it must return them in a finite amount of time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7"/>
          <p:cNvSpPr txBox="1"/>
          <p:nvPr>
            <p:ph type="title"/>
          </p:nvPr>
        </p:nvSpPr>
        <p:spPr>
          <a:xfrm>
            <a:off x="1001713" y="422275"/>
            <a:ext cx="7586662" cy="4318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t>Data Structures for the Banker’s Algorithm </a:t>
            </a:r>
            <a:endParaRPr/>
          </a:p>
        </p:txBody>
      </p:sp>
      <p:sp>
        <p:nvSpPr>
          <p:cNvPr id="259" name="Google Shape;259;p27"/>
          <p:cNvSpPr txBox="1"/>
          <p:nvPr>
            <p:ph idx="1" type="body"/>
          </p:nvPr>
        </p:nvSpPr>
        <p:spPr>
          <a:xfrm>
            <a:off x="1192213" y="1843088"/>
            <a:ext cx="7370762" cy="43878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b="1" lang="en-US"/>
              <a:t>Available</a:t>
            </a:r>
            <a:r>
              <a:rPr i="1" lang="en-US"/>
              <a:t>:</a:t>
            </a:r>
            <a:r>
              <a:rPr lang="en-US"/>
              <a:t>  Vector of length </a:t>
            </a:r>
            <a:r>
              <a:rPr i="1" lang="en-US"/>
              <a:t>m</a:t>
            </a:r>
            <a:r>
              <a:rPr lang="en-US"/>
              <a:t>. If available [</a:t>
            </a:r>
            <a:r>
              <a:rPr i="1" lang="en-US"/>
              <a:t>j</a:t>
            </a:r>
            <a:r>
              <a:rPr lang="en-US"/>
              <a:t>] = </a:t>
            </a:r>
            <a:r>
              <a:rPr i="1" lang="en-US"/>
              <a:t>k</a:t>
            </a:r>
            <a:r>
              <a:rPr lang="en-US"/>
              <a:t>, there are</a:t>
            </a:r>
            <a:r>
              <a:rPr i="1" lang="en-US"/>
              <a:t> k</a:t>
            </a:r>
            <a:r>
              <a:rPr lang="en-US"/>
              <a:t> instances of resource type </a:t>
            </a:r>
            <a:r>
              <a:rPr i="1" lang="en-US"/>
              <a:t>R</a:t>
            </a:r>
            <a:r>
              <a:rPr baseline="-25000" i="1" lang="en-US"/>
              <a:t>j</a:t>
            </a:r>
            <a:r>
              <a:rPr baseline="-25000" lang="en-US"/>
              <a:t>  </a:t>
            </a:r>
            <a:r>
              <a:rPr lang="en-US"/>
              <a:t>available</a:t>
            </a:r>
            <a:endParaRPr/>
          </a:p>
          <a:p>
            <a:pPr indent="-297180" lvl="0" marL="342900" rtl="0" algn="l">
              <a:spcBef>
                <a:spcPts val="280"/>
              </a:spcBef>
              <a:spcAft>
                <a:spcPts val="0"/>
              </a:spcAft>
              <a:buSzPts val="720"/>
              <a:buNone/>
            </a:pPr>
            <a:r>
              <a:t/>
            </a:r>
            <a:endParaRPr sz="800"/>
          </a:p>
          <a:p>
            <a:pPr indent="-342900" lvl="0" marL="342900" rtl="0" algn="l">
              <a:spcBef>
                <a:spcPts val="630"/>
              </a:spcBef>
              <a:spcAft>
                <a:spcPts val="0"/>
              </a:spcAft>
              <a:buSzPts val="1620"/>
              <a:buChar char="●"/>
            </a:pPr>
            <a:r>
              <a:rPr b="1" lang="en-US">
                <a:solidFill>
                  <a:srgbClr val="000000"/>
                </a:solidFill>
              </a:rPr>
              <a:t>Max</a:t>
            </a:r>
            <a:r>
              <a:rPr i="1" lang="en-US"/>
              <a:t>: n x m</a:t>
            </a:r>
            <a:r>
              <a:rPr lang="en-US"/>
              <a:t> matrix.  If </a:t>
            </a:r>
            <a:r>
              <a:rPr i="1" lang="en-US"/>
              <a:t>Max </a:t>
            </a:r>
            <a:r>
              <a:rPr lang="en-US"/>
              <a:t>[</a:t>
            </a:r>
            <a:r>
              <a:rPr i="1" lang="en-US"/>
              <a:t>i,j</a:t>
            </a:r>
            <a:r>
              <a:rPr lang="en-US"/>
              <a:t>] = </a:t>
            </a:r>
            <a:r>
              <a:rPr i="1" lang="en-US"/>
              <a:t>k</a:t>
            </a:r>
            <a:r>
              <a:rPr lang="en-US"/>
              <a:t>, then process </a:t>
            </a:r>
            <a:r>
              <a:rPr i="1" lang="en-US"/>
              <a:t>P</a:t>
            </a:r>
            <a:r>
              <a:rPr baseline="-25000" i="1" lang="en-US"/>
              <a:t>i</a:t>
            </a:r>
            <a:r>
              <a:rPr i="1" lang="en-US"/>
              <a:t> </a:t>
            </a:r>
            <a:r>
              <a:rPr lang="en-US"/>
              <a:t>may request at most</a:t>
            </a:r>
            <a:r>
              <a:rPr i="1" lang="en-US"/>
              <a:t> k </a:t>
            </a:r>
            <a:r>
              <a:rPr lang="en-US"/>
              <a:t>instances of resource type </a:t>
            </a:r>
            <a:r>
              <a:rPr i="1" lang="en-US"/>
              <a:t>R</a:t>
            </a:r>
            <a:r>
              <a:rPr baseline="-25000" i="1" lang="en-US"/>
              <a:t>j</a:t>
            </a:r>
            <a:endParaRPr/>
          </a:p>
          <a:p>
            <a:pPr indent="-297180" lvl="0" marL="342900" rtl="0" algn="l">
              <a:spcBef>
                <a:spcPts val="280"/>
              </a:spcBef>
              <a:spcAft>
                <a:spcPts val="0"/>
              </a:spcAft>
              <a:buSzPts val="720"/>
              <a:buNone/>
            </a:pPr>
            <a:r>
              <a:t/>
            </a:r>
            <a:endParaRPr baseline="-25000" i="1" sz="800"/>
          </a:p>
          <a:p>
            <a:pPr indent="-342900" lvl="0" marL="342900" rtl="0" algn="l">
              <a:spcBef>
                <a:spcPts val="630"/>
              </a:spcBef>
              <a:spcAft>
                <a:spcPts val="0"/>
              </a:spcAft>
              <a:buSzPts val="1620"/>
              <a:buChar char="●"/>
            </a:pPr>
            <a:r>
              <a:rPr b="1" lang="en-US">
                <a:solidFill>
                  <a:srgbClr val="000000"/>
                </a:solidFill>
              </a:rPr>
              <a:t>Allocation</a:t>
            </a:r>
            <a:r>
              <a:rPr i="1" lang="en-US"/>
              <a:t>:  n </a:t>
            </a:r>
            <a:r>
              <a:rPr lang="en-US"/>
              <a:t>x</a:t>
            </a:r>
            <a:r>
              <a:rPr i="1" lang="en-US"/>
              <a:t> m</a:t>
            </a:r>
            <a:r>
              <a:rPr lang="en-US"/>
              <a:t> matrix.  If Allocation[</a:t>
            </a:r>
            <a:r>
              <a:rPr i="1" lang="en-US"/>
              <a:t>i,j</a:t>
            </a:r>
            <a:r>
              <a:rPr lang="en-US"/>
              <a:t>] = </a:t>
            </a:r>
            <a:r>
              <a:rPr i="1" lang="en-US"/>
              <a:t>k</a:t>
            </a:r>
            <a:r>
              <a:rPr lang="en-US"/>
              <a:t> then</a:t>
            </a:r>
            <a:r>
              <a:rPr i="1" lang="en-US"/>
              <a:t> P</a:t>
            </a:r>
            <a:r>
              <a:rPr baseline="-25000" i="1" lang="en-US"/>
              <a:t>i</a:t>
            </a:r>
            <a:r>
              <a:rPr lang="en-US"/>
              <a:t> is currently allocated </a:t>
            </a:r>
            <a:r>
              <a:rPr i="1" lang="en-US"/>
              <a:t>k</a:t>
            </a:r>
            <a:r>
              <a:rPr lang="en-US"/>
              <a:t> instances of </a:t>
            </a:r>
            <a:r>
              <a:rPr i="1" lang="en-US"/>
              <a:t>R</a:t>
            </a:r>
            <a:r>
              <a:rPr baseline="-25000" i="1" lang="en-US"/>
              <a:t>j</a:t>
            </a:r>
            <a:endParaRPr/>
          </a:p>
          <a:p>
            <a:pPr indent="-297180" lvl="0" marL="342900" rtl="0" algn="l">
              <a:spcBef>
                <a:spcPts val="280"/>
              </a:spcBef>
              <a:spcAft>
                <a:spcPts val="0"/>
              </a:spcAft>
              <a:buSzPts val="720"/>
              <a:buNone/>
            </a:pPr>
            <a:r>
              <a:t/>
            </a:r>
            <a:endParaRPr baseline="-25000" i="1" sz="800"/>
          </a:p>
          <a:p>
            <a:pPr indent="-342900" lvl="0" marL="342900" rtl="0" algn="l">
              <a:spcBef>
                <a:spcPts val="630"/>
              </a:spcBef>
              <a:spcAft>
                <a:spcPts val="0"/>
              </a:spcAft>
              <a:buSzPts val="1620"/>
              <a:buChar char="●"/>
            </a:pPr>
            <a:r>
              <a:rPr b="1" lang="en-US">
                <a:solidFill>
                  <a:srgbClr val="000000"/>
                </a:solidFill>
              </a:rPr>
              <a:t>Need</a:t>
            </a:r>
            <a:r>
              <a:rPr i="1" lang="en-US"/>
              <a:t>:  n </a:t>
            </a:r>
            <a:r>
              <a:rPr lang="en-US"/>
              <a:t>x</a:t>
            </a:r>
            <a:r>
              <a:rPr i="1" lang="en-US"/>
              <a:t> m</a:t>
            </a:r>
            <a:r>
              <a:rPr lang="en-US"/>
              <a:t> matrix. If </a:t>
            </a:r>
            <a:r>
              <a:rPr i="1" lang="en-US"/>
              <a:t>Need</a:t>
            </a:r>
            <a:r>
              <a:rPr lang="en-US"/>
              <a:t>[</a:t>
            </a:r>
            <a:r>
              <a:rPr i="1" lang="en-US"/>
              <a:t>i,j</a:t>
            </a:r>
            <a:r>
              <a:rPr lang="en-US"/>
              <a:t>] =</a:t>
            </a:r>
            <a:r>
              <a:rPr i="1" lang="en-US"/>
              <a:t> k</a:t>
            </a:r>
            <a:r>
              <a:rPr lang="en-US"/>
              <a:t>, then</a:t>
            </a:r>
            <a:r>
              <a:rPr i="1" lang="en-US"/>
              <a:t> P</a:t>
            </a:r>
            <a:r>
              <a:rPr baseline="-25000" i="1" lang="en-US"/>
              <a:t>i</a:t>
            </a:r>
            <a:r>
              <a:rPr lang="en-US"/>
              <a:t> may need </a:t>
            </a:r>
            <a:r>
              <a:rPr i="1" lang="en-US"/>
              <a:t>k</a:t>
            </a:r>
            <a:r>
              <a:rPr lang="en-US"/>
              <a:t> more instances of </a:t>
            </a:r>
            <a:r>
              <a:rPr i="1" lang="en-US"/>
              <a:t>R</a:t>
            </a:r>
            <a:r>
              <a:rPr baseline="-25000" i="1" lang="en-US"/>
              <a:t>j</a:t>
            </a:r>
            <a:r>
              <a:rPr baseline="-25000" lang="en-US"/>
              <a:t> </a:t>
            </a:r>
            <a:r>
              <a:rPr lang="en-US"/>
              <a:t>to complete its task</a:t>
            </a:r>
            <a:endParaRPr/>
          </a:p>
          <a:p>
            <a:pPr indent="-228600" lvl="2" marL="1085850" rtl="0" algn="l">
              <a:spcBef>
                <a:spcPts val="630"/>
              </a:spcBef>
              <a:spcAft>
                <a:spcPts val="0"/>
              </a:spcAft>
              <a:buSzPts val="1350"/>
              <a:buFont typeface="Arimo"/>
              <a:buNone/>
            </a:pPr>
            <a:br>
              <a:rPr lang="en-US"/>
            </a:br>
            <a:r>
              <a:rPr i="1" lang="en-US"/>
              <a:t>Need</a:t>
            </a:r>
            <a:r>
              <a:rPr lang="en-US"/>
              <a:t> [</a:t>
            </a:r>
            <a:r>
              <a:rPr i="1" lang="en-US"/>
              <a:t>i,j]</a:t>
            </a:r>
            <a:r>
              <a:rPr lang="en-US"/>
              <a:t> = </a:t>
            </a:r>
            <a:r>
              <a:rPr i="1" lang="en-US"/>
              <a:t>Max</a:t>
            </a:r>
            <a:r>
              <a:rPr lang="en-US"/>
              <a:t>[</a:t>
            </a:r>
            <a:r>
              <a:rPr i="1" lang="en-US"/>
              <a:t>i,j</a:t>
            </a:r>
            <a:r>
              <a:rPr lang="en-US"/>
              <a:t>] – </a:t>
            </a:r>
            <a:r>
              <a:rPr i="1" lang="en-US"/>
              <a:t>Allocation</a:t>
            </a:r>
            <a:r>
              <a:rPr lang="en-US"/>
              <a:t> [</a:t>
            </a:r>
            <a:r>
              <a:rPr i="1" lang="en-US"/>
              <a:t>i,j</a:t>
            </a:r>
            <a:r>
              <a:rPr lang="en-US"/>
              <a:t>]</a:t>
            </a:r>
            <a:endParaRPr/>
          </a:p>
        </p:txBody>
      </p:sp>
      <p:sp>
        <p:nvSpPr>
          <p:cNvPr id="260" name="Google Shape;260;p27"/>
          <p:cNvSpPr txBox="1"/>
          <p:nvPr/>
        </p:nvSpPr>
        <p:spPr>
          <a:xfrm>
            <a:off x="809625" y="1408113"/>
            <a:ext cx="6934200" cy="36671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Helvetica Neue"/>
                <a:ea typeface="Helvetica Neue"/>
                <a:cs typeface="Helvetica Neue"/>
                <a:sym typeface="Helvetica Neue"/>
              </a:rPr>
              <a:t>Let </a:t>
            </a:r>
            <a:r>
              <a:rPr i="1" lang="en-US" sz="1800">
                <a:solidFill>
                  <a:schemeClr val="dk1"/>
                </a:solidFill>
                <a:latin typeface="Helvetica Neue"/>
                <a:ea typeface="Helvetica Neue"/>
                <a:cs typeface="Helvetica Neue"/>
                <a:sym typeface="Helvetica Neue"/>
              </a:rPr>
              <a:t>n</a:t>
            </a:r>
            <a:r>
              <a:rPr lang="en-US" sz="1800">
                <a:solidFill>
                  <a:schemeClr val="dk1"/>
                </a:solidFill>
                <a:latin typeface="Helvetica Neue"/>
                <a:ea typeface="Helvetica Neue"/>
                <a:cs typeface="Helvetica Neue"/>
                <a:sym typeface="Helvetica Neue"/>
              </a:rPr>
              <a:t> = number of processes, and </a:t>
            </a:r>
            <a:r>
              <a:rPr i="1" lang="en-US" sz="1800">
                <a:solidFill>
                  <a:schemeClr val="dk1"/>
                </a:solidFill>
                <a:latin typeface="Helvetica Neue"/>
                <a:ea typeface="Helvetica Neue"/>
                <a:cs typeface="Helvetica Neue"/>
                <a:sym typeface="Helvetica Neue"/>
              </a:rPr>
              <a:t>m </a:t>
            </a:r>
            <a:r>
              <a:rPr lang="en-US" sz="1800">
                <a:solidFill>
                  <a:schemeClr val="dk1"/>
                </a:solidFill>
                <a:latin typeface="Helvetica Neue"/>
                <a:ea typeface="Helvetica Neue"/>
                <a:cs typeface="Helvetica Neue"/>
                <a:sym typeface="Helvetica Neue"/>
              </a:rPr>
              <a:t>= number of resources types.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8"/>
          <p:cNvSpPr txBox="1"/>
          <p:nvPr>
            <p:ph type="title"/>
          </p:nvPr>
        </p:nvSpPr>
        <p:spPr>
          <a:xfrm>
            <a:off x="457200" y="277813"/>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Safety Algorithm</a:t>
            </a:r>
            <a:endParaRPr/>
          </a:p>
        </p:txBody>
      </p:sp>
      <p:sp>
        <p:nvSpPr>
          <p:cNvPr id="267" name="Google Shape;267;p28"/>
          <p:cNvSpPr txBox="1"/>
          <p:nvPr>
            <p:ph idx="1" type="body"/>
          </p:nvPr>
        </p:nvSpPr>
        <p:spPr>
          <a:xfrm>
            <a:off x="812800" y="1282700"/>
            <a:ext cx="7372350" cy="494347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20"/>
              <a:buFont typeface="Arial"/>
              <a:buNone/>
            </a:pPr>
            <a:r>
              <a:rPr lang="en-US"/>
              <a:t>1.	Let </a:t>
            </a:r>
            <a:r>
              <a:rPr i="1" lang="en-US">
                <a:solidFill>
                  <a:srgbClr val="000000"/>
                </a:solidFill>
              </a:rPr>
              <a:t>Work </a:t>
            </a:r>
            <a:r>
              <a:rPr lang="en-US"/>
              <a:t>and </a:t>
            </a:r>
            <a:r>
              <a:rPr i="1" lang="en-US">
                <a:solidFill>
                  <a:srgbClr val="000000"/>
                </a:solidFill>
              </a:rPr>
              <a:t>Finish</a:t>
            </a:r>
            <a:r>
              <a:rPr lang="en-US">
                <a:solidFill>
                  <a:srgbClr val="000000"/>
                </a:solidFill>
              </a:rPr>
              <a:t> </a:t>
            </a:r>
            <a:r>
              <a:rPr lang="en-US"/>
              <a:t>be vectors of length</a:t>
            </a:r>
            <a:r>
              <a:rPr i="1" lang="en-US"/>
              <a:t> m</a:t>
            </a:r>
            <a:r>
              <a:rPr lang="en-US"/>
              <a:t> and</a:t>
            </a:r>
            <a:r>
              <a:rPr i="1" lang="en-US"/>
              <a:t> n</a:t>
            </a:r>
            <a:r>
              <a:rPr lang="en-US"/>
              <a:t>, respectively.  Initialize:</a:t>
            </a:r>
            <a:endParaRPr/>
          </a:p>
          <a:p>
            <a:pPr indent="-342900" lvl="3" marL="1543050" rtl="0" algn="l">
              <a:lnSpc>
                <a:spcPct val="90000"/>
              </a:lnSpc>
              <a:spcBef>
                <a:spcPts val="630"/>
              </a:spcBef>
              <a:spcAft>
                <a:spcPts val="0"/>
              </a:spcAft>
              <a:buSzPts val="1350"/>
              <a:buFont typeface="Helvetica Neue"/>
              <a:buNone/>
            </a:pPr>
            <a:r>
              <a:rPr i="1" lang="en-US"/>
              <a:t>Work </a:t>
            </a:r>
            <a:r>
              <a:rPr lang="en-US"/>
              <a:t>= </a:t>
            </a:r>
            <a:r>
              <a:rPr i="1" lang="en-US"/>
              <a:t>Available</a:t>
            </a:r>
            <a:endParaRPr/>
          </a:p>
          <a:p>
            <a:pPr indent="-342900" lvl="3" marL="1543050" rtl="0" algn="l">
              <a:lnSpc>
                <a:spcPct val="90000"/>
              </a:lnSpc>
              <a:spcBef>
                <a:spcPts val="630"/>
              </a:spcBef>
              <a:spcAft>
                <a:spcPts val="0"/>
              </a:spcAft>
              <a:buSzPts val="1350"/>
              <a:buFont typeface="Helvetica Neue"/>
              <a:buNone/>
            </a:pPr>
            <a:r>
              <a:rPr i="1" lang="en-US"/>
              <a:t>Finish </a:t>
            </a:r>
            <a:r>
              <a:rPr lang="en-US"/>
              <a:t>[</a:t>
            </a:r>
            <a:r>
              <a:rPr i="1" lang="en-US"/>
              <a:t>i</a:t>
            </a:r>
            <a:r>
              <a:rPr lang="en-US"/>
              <a:t>] =</a:t>
            </a:r>
            <a:r>
              <a:rPr i="1" lang="en-US"/>
              <a:t> false </a:t>
            </a:r>
            <a:r>
              <a:rPr lang="en-US"/>
              <a:t>for</a:t>
            </a:r>
            <a:r>
              <a:rPr i="1" lang="en-US"/>
              <a:t> i</a:t>
            </a:r>
            <a:r>
              <a:rPr lang="en-US"/>
              <a:t> = 0, 1, …, </a:t>
            </a:r>
            <a:r>
              <a:rPr i="1" lang="en-US"/>
              <a:t>n- </a:t>
            </a:r>
            <a:r>
              <a:rPr lang="en-US"/>
              <a:t>1</a:t>
            </a:r>
            <a:endParaRPr/>
          </a:p>
          <a:p>
            <a:pPr indent="-342900" lvl="3" marL="1543050" rtl="0" algn="l">
              <a:lnSpc>
                <a:spcPct val="90000"/>
              </a:lnSpc>
              <a:spcBef>
                <a:spcPts val="280"/>
              </a:spcBef>
              <a:spcAft>
                <a:spcPts val="0"/>
              </a:spcAft>
              <a:buSzPts val="600"/>
              <a:buFont typeface="Helvetica Neue"/>
              <a:buNone/>
            </a:pPr>
            <a:r>
              <a:t/>
            </a:r>
            <a:endParaRPr sz="800"/>
          </a:p>
          <a:p>
            <a:pPr indent="-342900" lvl="0" marL="342900" rtl="0" algn="l">
              <a:lnSpc>
                <a:spcPct val="90000"/>
              </a:lnSpc>
              <a:spcBef>
                <a:spcPts val="630"/>
              </a:spcBef>
              <a:spcAft>
                <a:spcPts val="0"/>
              </a:spcAft>
              <a:buSzPts val="1620"/>
              <a:buFont typeface="Arial"/>
              <a:buNone/>
            </a:pPr>
            <a:r>
              <a:rPr lang="en-US"/>
              <a:t>2.	Find an </a:t>
            </a:r>
            <a:r>
              <a:rPr i="1" lang="en-US"/>
              <a:t>i </a:t>
            </a:r>
            <a:r>
              <a:rPr lang="en-US"/>
              <a:t>such that both: </a:t>
            </a:r>
            <a:endParaRPr/>
          </a:p>
          <a:p>
            <a:pPr indent="-342900" lvl="1" marL="800100" rtl="0" algn="l">
              <a:lnSpc>
                <a:spcPct val="90000"/>
              </a:lnSpc>
              <a:spcBef>
                <a:spcPts val="630"/>
              </a:spcBef>
              <a:spcAft>
                <a:spcPts val="0"/>
              </a:spcAft>
              <a:buSzPts val="1440"/>
              <a:buFont typeface="Arial"/>
              <a:buNone/>
            </a:pPr>
            <a:r>
              <a:rPr lang="en-US"/>
              <a:t>(a) </a:t>
            </a:r>
            <a:r>
              <a:rPr i="1" lang="en-US"/>
              <a:t>Finish</a:t>
            </a:r>
            <a:r>
              <a:rPr lang="en-US"/>
              <a:t> [</a:t>
            </a:r>
            <a:r>
              <a:rPr i="1" lang="en-US"/>
              <a:t>i</a:t>
            </a:r>
            <a:r>
              <a:rPr lang="en-US"/>
              <a:t>] = </a:t>
            </a:r>
            <a:r>
              <a:rPr i="1" lang="en-US"/>
              <a:t>false</a:t>
            </a:r>
            <a:endParaRPr/>
          </a:p>
          <a:p>
            <a:pPr indent="-342900" lvl="1" marL="800100" rtl="0" algn="l">
              <a:lnSpc>
                <a:spcPct val="90000"/>
              </a:lnSpc>
              <a:spcBef>
                <a:spcPts val="630"/>
              </a:spcBef>
              <a:spcAft>
                <a:spcPts val="0"/>
              </a:spcAft>
              <a:buSzPts val="1440"/>
              <a:buFont typeface="Arial"/>
              <a:buNone/>
            </a:pPr>
            <a:r>
              <a:rPr lang="en-US"/>
              <a:t>(b) </a:t>
            </a:r>
            <a:r>
              <a:rPr i="1" lang="en-US"/>
              <a:t>Need</a:t>
            </a:r>
            <a:r>
              <a:rPr baseline="-25000" i="1" lang="en-US"/>
              <a:t>i</a:t>
            </a:r>
            <a:r>
              <a:rPr lang="en-US"/>
              <a:t> ≤ </a:t>
            </a:r>
            <a:r>
              <a:rPr i="1" lang="en-US"/>
              <a:t>Work</a:t>
            </a:r>
            <a:endParaRPr/>
          </a:p>
          <a:p>
            <a:pPr indent="-342900" lvl="1" marL="800100" rtl="0" algn="l">
              <a:lnSpc>
                <a:spcPct val="90000"/>
              </a:lnSpc>
              <a:spcBef>
                <a:spcPts val="630"/>
              </a:spcBef>
              <a:spcAft>
                <a:spcPts val="0"/>
              </a:spcAft>
              <a:buSzPts val="1440"/>
              <a:buFont typeface="Arial"/>
              <a:buNone/>
            </a:pPr>
            <a:r>
              <a:rPr lang="en-US"/>
              <a:t>If no such </a:t>
            </a:r>
            <a:r>
              <a:rPr i="1" lang="en-US"/>
              <a:t>i </a:t>
            </a:r>
            <a:r>
              <a:rPr lang="en-US"/>
              <a:t>exists, go to step 4</a:t>
            </a:r>
            <a:endParaRPr/>
          </a:p>
          <a:p>
            <a:pPr indent="-342900" lvl="1" marL="800100" rtl="0" algn="l">
              <a:lnSpc>
                <a:spcPct val="90000"/>
              </a:lnSpc>
              <a:spcBef>
                <a:spcPts val="280"/>
              </a:spcBef>
              <a:spcAft>
                <a:spcPts val="0"/>
              </a:spcAft>
              <a:buSzPts val="640"/>
              <a:buFont typeface="Arial"/>
              <a:buNone/>
            </a:pPr>
            <a:r>
              <a:t/>
            </a:r>
            <a:endParaRPr sz="800"/>
          </a:p>
          <a:p>
            <a:pPr indent="-342900" lvl="0" marL="342900" rtl="0" algn="l">
              <a:lnSpc>
                <a:spcPct val="90000"/>
              </a:lnSpc>
              <a:spcBef>
                <a:spcPts val="630"/>
              </a:spcBef>
              <a:spcAft>
                <a:spcPts val="0"/>
              </a:spcAft>
              <a:buSzPts val="1620"/>
              <a:buFont typeface="Arial"/>
              <a:buNone/>
            </a:pPr>
            <a:r>
              <a:rPr i="1" lang="en-US"/>
              <a:t>3.  Work</a:t>
            </a:r>
            <a:r>
              <a:rPr lang="en-US"/>
              <a:t> = </a:t>
            </a:r>
            <a:r>
              <a:rPr i="1" lang="en-US"/>
              <a:t>Work </a:t>
            </a:r>
            <a:r>
              <a:rPr lang="en-US"/>
              <a:t>+ </a:t>
            </a:r>
            <a:r>
              <a:rPr i="1" lang="en-US"/>
              <a:t>Allocation</a:t>
            </a:r>
            <a:r>
              <a:rPr baseline="-25000" i="1" lang="en-US"/>
              <a:t>i</a:t>
            </a:r>
            <a:br>
              <a:rPr lang="en-US"/>
            </a:br>
            <a:r>
              <a:rPr i="1" lang="en-US"/>
              <a:t>Finish</a:t>
            </a:r>
            <a:r>
              <a:rPr lang="en-US"/>
              <a:t>[</a:t>
            </a:r>
            <a:r>
              <a:rPr i="1" lang="en-US"/>
              <a:t>i</a:t>
            </a:r>
            <a:r>
              <a:rPr lang="en-US"/>
              <a:t>] =</a:t>
            </a:r>
            <a:r>
              <a:rPr i="1" lang="en-US"/>
              <a:t> true</a:t>
            </a:r>
            <a:br>
              <a:rPr lang="en-US"/>
            </a:br>
            <a:r>
              <a:rPr lang="en-US"/>
              <a:t>go to step 2</a:t>
            </a:r>
            <a:endParaRPr/>
          </a:p>
          <a:p>
            <a:pPr indent="-297180" lvl="0" marL="342900" rtl="0" algn="l">
              <a:lnSpc>
                <a:spcPct val="90000"/>
              </a:lnSpc>
              <a:spcBef>
                <a:spcPts val="280"/>
              </a:spcBef>
              <a:spcAft>
                <a:spcPts val="0"/>
              </a:spcAft>
              <a:buSzPts val="720"/>
              <a:buNone/>
            </a:pPr>
            <a:r>
              <a:t/>
            </a:r>
            <a:endParaRPr sz="800"/>
          </a:p>
          <a:p>
            <a:pPr indent="-342900" lvl="0" marL="342900" rtl="0" algn="l">
              <a:lnSpc>
                <a:spcPct val="90000"/>
              </a:lnSpc>
              <a:spcBef>
                <a:spcPts val="630"/>
              </a:spcBef>
              <a:spcAft>
                <a:spcPts val="0"/>
              </a:spcAft>
              <a:buSzPts val="1620"/>
              <a:buFont typeface="Arial"/>
              <a:buNone/>
            </a:pPr>
            <a:r>
              <a:rPr lang="en-US"/>
              <a:t>4.	If </a:t>
            </a:r>
            <a:r>
              <a:rPr i="1" lang="en-US"/>
              <a:t>Finish</a:t>
            </a:r>
            <a:r>
              <a:rPr lang="en-US"/>
              <a:t> [</a:t>
            </a:r>
            <a:r>
              <a:rPr i="1" lang="en-US"/>
              <a:t>i</a:t>
            </a:r>
            <a:r>
              <a:rPr lang="en-US"/>
              <a:t>] == true for all </a:t>
            </a:r>
            <a:r>
              <a:rPr i="1" lang="en-US"/>
              <a:t>i</a:t>
            </a:r>
            <a:r>
              <a:rPr lang="en-US"/>
              <a:t>, then the system is in a safe state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9"/>
          <p:cNvSpPr txBox="1"/>
          <p:nvPr>
            <p:ph type="title"/>
          </p:nvPr>
        </p:nvSpPr>
        <p:spPr>
          <a:xfrm>
            <a:off x="973138" y="404813"/>
            <a:ext cx="79248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t>Resource-Request Algorithm for Process </a:t>
            </a:r>
            <a:r>
              <a:rPr i="1" lang="en-US" sz="2800"/>
              <a:t>P</a:t>
            </a:r>
            <a:r>
              <a:rPr baseline="-25000" i="1" lang="en-US" sz="2800"/>
              <a:t>i</a:t>
            </a:r>
            <a:endParaRPr sz="2800"/>
          </a:p>
        </p:txBody>
      </p:sp>
      <p:sp>
        <p:nvSpPr>
          <p:cNvPr id="274" name="Google Shape;274;p29"/>
          <p:cNvSpPr txBox="1"/>
          <p:nvPr>
            <p:ph idx="1" type="body"/>
          </p:nvPr>
        </p:nvSpPr>
        <p:spPr>
          <a:xfrm>
            <a:off x="822325" y="1271588"/>
            <a:ext cx="7642225" cy="46863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20"/>
              <a:buFont typeface="Arial"/>
              <a:buNone/>
            </a:pPr>
            <a:r>
              <a:rPr i="1" lang="en-US"/>
              <a:t>     Request</a:t>
            </a:r>
            <a:r>
              <a:rPr lang="en-US"/>
              <a:t> = request vector for process </a:t>
            </a:r>
            <a:r>
              <a:rPr i="1" lang="en-US"/>
              <a:t>P</a:t>
            </a:r>
            <a:r>
              <a:rPr baseline="-25000" i="1" lang="en-US"/>
              <a:t>i</a:t>
            </a:r>
            <a:r>
              <a:rPr lang="en-US"/>
              <a:t>.  If </a:t>
            </a:r>
            <a:r>
              <a:rPr i="1" lang="en-US"/>
              <a:t>Request</a:t>
            </a:r>
            <a:r>
              <a:rPr baseline="-25000" i="1" lang="en-US"/>
              <a:t>i</a:t>
            </a:r>
            <a:r>
              <a:rPr baseline="-25000" lang="en-US"/>
              <a:t> </a:t>
            </a:r>
            <a:r>
              <a:rPr lang="en-US"/>
              <a:t>[</a:t>
            </a:r>
            <a:r>
              <a:rPr i="1" lang="en-US"/>
              <a:t>j</a:t>
            </a:r>
            <a:r>
              <a:rPr lang="en-US"/>
              <a:t>] = </a:t>
            </a:r>
            <a:r>
              <a:rPr i="1" lang="en-US"/>
              <a:t>k</a:t>
            </a:r>
            <a:r>
              <a:rPr lang="en-US"/>
              <a:t> then process </a:t>
            </a:r>
            <a:r>
              <a:rPr i="1" lang="en-US"/>
              <a:t>P</a:t>
            </a:r>
            <a:r>
              <a:rPr baseline="-25000" i="1" lang="en-US"/>
              <a:t>i</a:t>
            </a:r>
            <a:r>
              <a:rPr lang="en-US"/>
              <a:t> wants </a:t>
            </a:r>
            <a:r>
              <a:rPr i="1" lang="en-US"/>
              <a:t>k</a:t>
            </a:r>
            <a:r>
              <a:rPr lang="en-US"/>
              <a:t> instances of resource type </a:t>
            </a:r>
            <a:r>
              <a:rPr i="1" lang="en-US"/>
              <a:t>R</a:t>
            </a:r>
            <a:r>
              <a:rPr baseline="-25000" i="1" lang="en-US"/>
              <a:t>j</a:t>
            </a:r>
            <a:endParaRPr baseline="-25000"/>
          </a:p>
          <a:p>
            <a:pPr indent="-285750" lvl="1" marL="742950" rtl="0" algn="l">
              <a:lnSpc>
                <a:spcPct val="90000"/>
              </a:lnSpc>
              <a:spcBef>
                <a:spcPts val="630"/>
              </a:spcBef>
              <a:spcAft>
                <a:spcPts val="0"/>
              </a:spcAft>
              <a:buSzPts val="1440"/>
              <a:buFont typeface="Arial"/>
              <a:buNone/>
            </a:pPr>
            <a:r>
              <a:rPr lang="en-US"/>
              <a:t>1.	If </a:t>
            </a:r>
            <a:r>
              <a:rPr i="1" lang="en-US"/>
              <a:t>Request</a:t>
            </a:r>
            <a:r>
              <a:rPr baseline="-25000" i="1" lang="en-US"/>
              <a:t>i</a:t>
            </a:r>
            <a:r>
              <a:rPr i="1" lang="en-US"/>
              <a:t> </a:t>
            </a:r>
            <a:r>
              <a:rPr lang="en-US"/>
              <a:t>≤ </a:t>
            </a:r>
            <a:r>
              <a:rPr i="1" lang="en-US"/>
              <a:t>Need</a:t>
            </a:r>
            <a:r>
              <a:rPr baseline="-25000" i="1" lang="en-US"/>
              <a:t>i</a:t>
            </a:r>
            <a:r>
              <a:rPr i="1" lang="en-US"/>
              <a:t> </a:t>
            </a:r>
            <a:r>
              <a:rPr lang="en-US"/>
              <a:t>go to step 2.  Otherwise, raise error condition, since process has exceeded its maximum claim</a:t>
            </a:r>
            <a:endParaRPr/>
          </a:p>
          <a:p>
            <a:pPr indent="-285750" lvl="1" marL="742950" rtl="0" algn="l">
              <a:lnSpc>
                <a:spcPct val="90000"/>
              </a:lnSpc>
              <a:spcBef>
                <a:spcPts val="630"/>
              </a:spcBef>
              <a:spcAft>
                <a:spcPts val="0"/>
              </a:spcAft>
              <a:buSzPts val="1440"/>
              <a:buFont typeface="Arial"/>
              <a:buNone/>
            </a:pPr>
            <a:r>
              <a:rPr lang="en-US"/>
              <a:t>2.	If </a:t>
            </a:r>
            <a:r>
              <a:rPr i="1" lang="en-US"/>
              <a:t>Request</a:t>
            </a:r>
            <a:r>
              <a:rPr baseline="-25000" i="1" lang="en-US"/>
              <a:t>i</a:t>
            </a:r>
            <a:r>
              <a:rPr lang="en-US"/>
              <a:t> ≤ </a:t>
            </a:r>
            <a:r>
              <a:rPr i="1" lang="en-US"/>
              <a:t>Available</a:t>
            </a:r>
            <a:r>
              <a:rPr lang="en-US"/>
              <a:t>, go to step 3.  Otherwise </a:t>
            </a:r>
            <a:r>
              <a:rPr i="1" lang="en-US"/>
              <a:t>P</a:t>
            </a:r>
            <a:r>
              <a:rPr baseline="-25000" i="1" lang="en-US"/>
              <a:t>i</a:t>
            </a:r>
            <a:r>
              <a:rPr lang="en-US"/>
              <a:t>  must wait, since resources are not available</a:t>
            </a:r>
            <a:endParaRPr/>
          </a:p>
          <a:p>
            <a:pPr indent="-285750" lvl="1" marL="742950" rtl="0" algn="l">
              <a:lnSpc>
                <a:spcPct val="90000"/>
              </a:lnSpc>
              <a:spcBef>
                <a:spcPts val="630"/>
              </a:spcBef>
              <a:spcAft>
                <a:spcPts val="0"/>
              </a:spcAft>
              <a:buSzPts val="1440"/>
              <a:buFont typeface="Arial"/>
              <a:buNone/>
            </a:pPr>
            <a:r>
              <a:rPr lang="en-US"/>
              <a:t>3.	Pretend to allocate requested resources to </a:t>
            </a:r>
            <a:r>
              <a:rPr i="1" lang="en-US"/>
              <a:t>P</a:t>
            </a:r>
            <a:r>
              <a:rPr baseline="-25000" i="1" lang="en-US"/>
              <a:t>i</a:t>
            </a:r>
            <a:r>
              <a:rPr lang="en-US"/>
              <a:t> by modifying the state as follows:</a:t>
            </a:r>
            <a:endParaRPr/>
          </a:p>
          <a:p>
            <a:pPr indent="-228600" lvl="3" marL="1428750" rtl="0" algn="l">
              <a:lnSpc>
                <a:spcPct val="90000"/>
              </a:lnSpc>
              <a:spcBef>
                <a:spcPts val="630"/>
              </a:spcBef>
              <a:spcAft>
                <a:spcPts val="0"/>
              </a:spcAft>
              <a:buSzPts val="1350"/>
              <a:buFont typeface="Helvetica Neue"/>
              <a:buNone/>
            </a:pPr>
            <a:r>
              <a:rPr lang="en-US"/>
              <a:t>		</a:t>
            </a:r>
            <a:r>
              <a:rPr i="1" lang="en-US"/>
              <a:t>Available</a:t>
            </a:r>
            <a:r>
              <a:rPr lang="en-US"/>
              <a:t> = </a:t>
            </a:r>
            <a:r>
              <a:rPr i="1" lang="en-US"/>
              <a:t>Available  </a:t>
            </a:r>
            <a:r>
              <a:rPr lang="en-US"/>
              <a:t>–</a:t>
            </a:r>
            <a:r>
              <a:rPr i="1" lang="en-US"/>
              <a:t> Request;</a:t>
            </a:r>
            <a:endParaRPr/>
          </a:p>
          <a:p>
            <a:pPr indent="-228600" lvl="3" marL="1428750" rtl="0" algn="l">
              <a:lnSpc>
                <a:spcPct val="90000"/>
              </a:lnSpc>
              <a:spcBef>
                <a:spcPts val="630"/>
              </a:spcBef>
              <a:spcAft>
                <a:spcPts val="0"/>
              </a:spcAft>
              <a:buSzPts val="1350"/>
              <a:buFont typeface="Helvetica Neue"/>
              <a:buNone/>
            </a:pPr>
            <a:r>
              <a:rPr lang="en-US"/>
              <a:t>		</a:t>
            </a:r>
            <a:r>
              <a:rPr i="1" lang="en-US"/>
              <a:t>Allocation</a:t>
            </a:r>
            <a:r>
              <a:rPr baseline="-25000" i="1" lang="en-US"/>
              <a:t>i</a:t>
            </a:r>
            <a:r>
              <a:rPr baseline="-25000" lang="en-US"/>
              <a:t> </a:t>
            </a:r>
            <a:r>
              <a:rPr lang="en-US"/>
              <a:t>= </a:t>
            </a:r>
            <a:r>
              <a:rPr i="1" lang="en-US"/>
              <a:t>Allocation</a:t>
            </a:r>
            <a:r>
              <a:rPr baseline="-25000" i="1" lang="en-US"/>
              <a:t>i</a:t>
            </a:r>
            <a:r>
              <a:rPr lang="en-US"/>
              <a:t> + </a:t>
            </a:r>
            <a:r>
              <a:rPr i="1" lang="en-US"/>
              <a:t>Request</a:t>
            </a:r>
            <a:r>
              <a:rPr baseline="-25000" i="1" lang="en-US"/>
              <a:t>i</a:t>
            </a:r>
            <a:r>
              <a:rPr lang="en-US"/>
              <a:t>;</a:t>
            </a:r>
            <a:endParaRPr/>
          </a:p>
          <a:p>
            <a:pPr indent="-228600" lvl="3" marL="1428750" rtl="0" algn="l">
              <a:lnSpc>
                <a:spcPct val="90000"/>
              </a:lnSpc>
              <a:spcBef>
                <a:spcPts val="630"/>
              </a:spcBef>
              <a:spcAft>
                <a:spcPts val="0"/>
              </a:spcAft>
              <a:buSzPts val="1350"/>
              <a:buFont typeface="Helvetica Neue"/>
              <a:buNone/>
            </a:pPr>
            <a:r>
              <a:rPr lang="en-US"/>
              <a:t>		</a:t>
            </a:r>
            <a:r>
              <a:rPr i="1" lang="en-US"/>
              <a:t>Need</a:t>
            </a:r>
            <a:r>
              <a:rPr baseline="-25000" i="1" lang="en-US"/>
              <a:t>i</a:t>
            </a:r>
            <a:r>
              <a:rPr i="1" lang="en-US"/>
              <a:t> </a:t>
            </a:r>
            <a:r>
              <a:rPr lang="en-US"/>
              <a:t>=</a:t>
            </a:r>
            <a:r>
              <a:rPr i="1" lang="en-US"/>
              <a:t> Need</a:t>
            </a:r>
            <a:r>
              <a:rPr baseline="-25000" i="1" lang="en-US"/>
              <a:t>i</a:t>
            </a:r>
            <a:r>
              <a:rPr lang="en-US"/>
              <a:t> – </a:t>
            </a:r>
            <a:r>
              <a:rPr i="1" lang="en-US"/>
              <a:t>Request</a:t>
            </a:r>
            <a:r>
              <a:rPr baseline="-25000" i="1" lang="en-US"/>
              <a:t>i</a:t>
            </a:r>
            <a:r>
              <a:rPr i="1" lang="en-US"/>
              <a:t>;</a:t>
            </a:r>
            <a:endParaRPr/>
          </a:p>
          <a:p>
            <a:pPr indent="-228600" lvl="2" marL="1085850" rtl="0" algn="l">
              <a:lnSpc>
                <a:spcPct val="90000"/>
              </a:lnSpc>
              <a:spcBef>
                <a:spcPts val="630"/>
              </a:spcBef>
              <a:spcAft>
                <a:spcPts val="0"/>
              </a:spcAft>
              <a:buClr>
                <a:srgbClr val="CC6600"/>
              </a:buClr>
              <a:buSzPts val="1440"/>
              <a:buFont typeface="Arial"/>
              <a:buChar char="●"/>
            </a:pPr>
            <a:r>
              <a:rPr i="1" lang="en-US"/>
              <a:t>If safe ⇒ the resources are allocated to Pi</a:t>
            </a:r>
            <a:endParaRPr/>
          </a:p>
          <a:p>
            <a:pPr indent="-228600" lvl="2" marL="1085850" rtl="0" algn="l">
              <a:lnSpc>
                <a:spcPct val="90000"/>
              </a:lnSpc>
              <a:spcBef>
                <a:spcPts val="630"/>
              </a:spcBef>
              <a:spcAft>
                <a:spcPts val="0"/>
              </a:spcAft>
              <a:buClr>
                <a:srgbClr val="CC6600"/>
              </a:buClr>
              <a:buSzPts val="1440"/>
              <a:buFont typeface="Arial"/>
              <a:buChar char="●"/>
            </a:pPr>
            <a:r>
              <a:rPr i="1" lang="en-US"/>
              <a:t>If unsafe ⇒ Pi must wait, and the old resource-allocation state is restored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0"/>
          <p:cNvSpPr txBox="1"/>
          <p:nvPr>
            <p:ph type="title"/>
          </p:nvPr>
        </p:nvSpPr>
        <p:spPr>
          <a:xfrm>
            <a:off x="1022350" y="277813"/>
            <a:ext cx="766445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Example of Banker’s Algorithm</a:t>
            </a:r>
            <a:endParaRPr/>
          </a:p>
        </p:txBody>
      </p:sp>
      <p:sp>
        <p:nvSpPr>
          <p:cNvPr id="281" name="Google Shape;281;p30"/>
          <p:cNvSpPr txBox="1"/>
          <p:nvPr>
            <p:ph idx="1" type="body"/>
          </p:nvPr>
        </p:nvSpPr>
        <p:spPr>
          <a:xfrm>
            <a:off x="852488" y="1360488"/>
            <a:ext cx="7923212" cy="45402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5 processes </a:t>
            </a:r>
            <a:r>
              <a:rPr i="1" lang="en-US"/>
              <a:t>P</a:t>
            </a:r>
            <a:r>
              <a:rPr baseline="-25000" lang="en-US"/>
              <a:t>0  </a:t>
            </a:r>
            <a:r>
              <a:rPr lang="en-US"/>
              <a:t>through </a:t>
            </a:r>
            <a:r>
              <a:rPr i="1" lang="en-US"/>
              <a:t>P</a:t>
            </a:r>
            <a:r>
              <a:rPr baseline="-25000" lang="en-US"/>
              <a:t>4</a:t>
            </a:r>
            <a:r>
              <a:rPr lang="en-US"/>
              <a:t>; </a:t>
            </a:r>
            <a:endParaRPr/>
          </a:p>
          <a:p>
            <a:pPr indent="-342900" lvl="0" marL="342900" rtl="0" algn="l">
              <a:spcBef>
                <a:spcPts val="630"/>
              </a:spcBef>
              <a:spcAft>
                <a:spcPts val="0"/>
              </a:spcAft>
              <a:buSzPts val="1620"/>
              <a:buFont typeface="Arial"/>
              <a:buNone/>
            </a:pPr>
            <a:r>
              <a:rPr lang="en-US"/>
              <a:t>      3 resource types:</a:t>
            </a:r>
            <a:endParaRPr/>
          </a:p>
          <a:p>
            <a:pPr indent="-342900" lvl="0" marL="342900" rtl="0" algn="l">
              <a:spcBef>
                <a:spcPts val="630"/>
              </a:spcBef>
              <a:spcAft>
                <a:spcPts val="0"/>
              </a:spcAft>
              <a:buSzPts val="1620"/>
              <a:buFont typeface="Arial"/>
              <a:buNone/>
            </a:pPr>
            <a:r>
              <a:rPr lang="en-US"/>
              <a:t>              </a:t>
            </a:r>
            <a:r>
              <a:rPr i="1" lang="en-US"/>
              <a:t>A</a:t>
            </a:r>
            <a:r>
              <a:rPr lang="en-US"/>
              <a:t> (10 instances),  </a:t>
            </a:r>
            <a:r>
              <a:rPr i="1" lang="en-US"/>
              <a:t>B</a:t>
            </a:r>
            <a:r>
              <a:rPr lang="en-US"/>
              <a:t> (5instances), and </a:t>
            </a:r>
            <a:r>
              <a:rPr i="1" lang="en-US"/>
              <a:t>C</a:t>
            </a:r>
            <a:r>
              <a:rPr lang="en-US"/>
              <a:t> (7 instances)</a:t>
            </a:r>
            <a:endParaRPr/>
          </a:p>
          <a:p>
            <a:pPr indent="-342900" lvl="0" marL="342900" rtl="0" algn="l">
              <a:spcBef>
                <a:spcPts val="630"/>
              </a:spcBef>
              <a:spcAft>
                <a:spcPts val="0"/>
              </a:spcAft>
              <a:buSzPts val="1620"/>
              <a:buFont typeface="Arial"/>
              <a:buNone/>
            </a:pPr>
            <a:r>
              <a:rPr lang="en-US"/>
              <a:t> Snapshot at time </a:t>
            </a:r>
            <a:r>
              <a:rPr i="1" lang="en-US"/>
              <a:t>T</a:t>
            </a:r>
            <a:r>
              <a:rPr baseline="-25000" lang="en-US"/>
              <a:t>0</a:t>
            </a:r>
            <a:r>
              <a:rPr lang="en-US"/>
              <a:t>:</a:t>
            </a:r>
            <a:endParaRPr/>
          </a:p>
          <a:p>
            <a:pPr indent="-342900" lvl="0" marL="342900" rtl="0" algn="l">
              <a:spcBef>
                <a:spcPts val="630"/>
              </a:spcBef>
              <a:spcAft>
                <a:spcPts val="0"/>
              </a:spcAft>
              <a:buSzPts val="1620"/>
              <a:buFont typeface="Arial"/>
              <a:buNone/>
            </a:pPr>
            <a:r>
              <a:rPr lang="en-US"/>
              <a:t>			</a:t>
            </a:r>
            <a:r>
              <a:rPr i="1" lang="en-US" u="sng"/>
              <a:t>Allocation</a:t>
            </a:r>
            <a:r>
              <a:rPr i="1" lang="en-US"/>
              <a:t>	  </a:t>
            </a:r>
            <a:r>
              <a:rPr i="1" lang="en-US" u="sng"/>
              <a:t>Max</a:t>
            </a:r>
            <a:r>
              <a:rPr i="1" lang="en-US"/>
              <a:t>	</a:t>
            </a:r>
            <a:r>
              <a:rPr i="1" lang="en-US" u="sng"/>
              <a:t>Available</a:t>
            </a:r>
            <a:endParaRPr i="1"/>
          </a:p>
          <a:p>
            <a:pPr indent="-342900" lvl="0" marL="342900" rtl="0" algn="l">
              <a:spcBef>
                <a:spcPts val="630"/>
              </a:spcBef>
              <a:spcAft>
                <a:spcPts val="0"/>
              </a:spcAft>
              <a:buSzPts val="1620"/>
              <a:buFont typeface="Arial"/>
              <a:buNone/>
            </a:pPr>
            <a:r>
              <a:rPr i="1" lang="en-US"/>
              <a:t>			A B C	       A B C 	A B C</a:t>
            </a:r>
            <a:endParaRPr/>
          </a:p>
          <a:p>
            <a:pPr indent="-342900" lvl="0" marL="342900" rtl="0" algn="l">
              <a:spcBef>
                <a:spcPts val="630"/>
              </a:spcBef>
              <a:spcAft>
                <a:spcPts val="0"/>
              </a:spcAft>
              <a:buSzPts val="1620"/>
              <a:buFont typeface="Arial"/>
              <a:buNone/>
            </a:pPr>
            <a:r>
              <a:rPr lang="en-US"/>
              <a:t>		</a:t>
            </a:r>
            <a:r>
              <a:rPr i="1" lang="en-US"/>
              <a:t>P</a:t>
            </a:r>
            <a:r>
              <a:rPr baseline="-25000" lang="en-US"/>
              <a:t>0	</a:t>
            </a:r>
            <a:r>
              <a:rPr lang="en-US"/>
              <a:t>0 1 0	         7 5 3 	3 3 2</a:t>
            </a:r>
            <a:endParaRPr/>
          </a:p>
          <a:p>
            <a:pPr indent="-342900" lvl="0" marL="342900" rtl="0" algn="l">
              <a:spcBef>
                <a:spcPts val="630"/>
              </a:spcBef>
              <a:spcAft>
                <a:spcPts val="0"/>
              </a:spcAft>
              <a:buSzPts val="1620"/>
              <a:buFont typeface="Arial"/>
              <a:buNone/>
            </a:pPr>
            <a:r>
              <a:rPr lang="en-US"/>
              <a:t>		 </a:t>
            </a:r>
            <a:r>
              <a:rPr i="1" lang="en-US"/>
              <a:t>P</a:t>
            </a:r>
            <a:r>
              <a:rPr baseline="-25000" lang="en-US"/>
              <a:t>1	</a:t>
            </a:r>
            <a:r>
              <a:rPr lang="en-US"/>
              <a:t>2 0 0 	        3 2 2  </a:t>
            </a:r>
            <a:endParaRPr/>
          </a:p>
          <a:p>
            <a:pPr indent="-342900" lvl="0" marL="342900" rtl="0" algn="l">
              <a:spcBef>
                <a:spcPts val="630"/>
              </a:spcBef>
              <a:spcAft>
                <a:spcPts val="0"/>
              </a:spcAft>
              <a:buSzPts val="1620"/>
              <a:buFont typeface="Arial"/>
              <a:buNone/>
            </a:pPr>
            <a:r>
              <a:rPr lang="en-US"/>
              <a:t>		 </a:t>
            </a:r>
            <a:r>
              <a:rPr i="1" lang="en-US"/>
              <a:t>P</a:t>
            </a:r>
            <a:r>
              <a:rPr baseline="-25000" lang="en-US"/>
              <a:t>2</a:t>
            </a:r>
            <a:r>
              <a:rPr lang="en-US"/>
              <a:t>	3 0 2 	        9 0 2</a:t>
            </a:r>
            <a:endParaRPr/>
          </a:p>
          <a:p>
            <a:pPr indent="-342900" lvl="0" marL="342900" rtl="0" algn="l">
              <a:spcBef>
                <a:spcPts val="630"/>
              </a:spcBef>
              <a:spcAft>
                <a:spcPts val="0"/>
              </a:spcAft>
              <a:buSzPts val="1620"/>
              <a:buFont typeface="Arial"/>
              <a:buNone/>
            </a:pPr>
            <a:r>
              <a:rPr lang="en-US"/>
              <a:t>		 </a:t>
            </a:r>
            <a:r>
              <a:rPr i="1" lang="en-US"/>
              <a:t>P</a:t>
            </a:r>
            <a:r>
              <a:rPr baseline="-25000" lang="en-US"/>
              <a:t>3</a:t>
            </a:r>
            <a:r>
              <a:rPr lang="en-US"/>
              <a:t>	2 1 1 	        2 2 2</a:t>
            </a:r>
            <a:endParaRPr/>
          </a:p>
          <a:p>
            <a:pPr indent="-342900" lvl="0" marL="342900" rtl="0" algn="l">
              <a:spcBef>
                <a:spcPts val="630"/>
              </a:spcBef>
              <a:spcAft>
                <a:spcPts val="0"/>
              </a:spcAft>
              <a:buSzPts val="1620"/>
              <a:buFont typeface="Arial"/>
              <a:buNone/>
            </a:pPr>
            <a:r>
              <a:rPr lang="en-US"/>
              <a:t>		 </a:t>
            </a:r>
            <a:r>
              <a:rPr i="1" lang="en-US"/>
              <a:t>P</a:t>
            </a:r>
            <a:r>
              <a:rPr baseline="-25000" lang="en-US"/>
              <a:t>4</a:t>
            </a:r>
            <a:r>
              <a:rPr lang="en-US"/>
              <a:t>	0 0 2	         4 3 3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1"/>
          <p:cNvSpPr txBox="1"/>
          <p:nvPr>
            <p:ph type="title"/>
          </p:nvPr>
        </p:nvSpPr>
        <p:spPr>
          <a:xfrm>
            <a:off x="457200" y="277813"/>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Example (Cont.)</a:t>
            </a:r>
            <a:endParaRPr/>
          </a:p>
        </p:txBody>
      </p:sp>
      <p:sp>
        <p:nvSpPr>
          <p:cNvPr id="288" name="Google Shape;288;p31"/>
          <p:cNvSpPr txBox="1"/>
          <p:nvPr>
            <p:ph idx="1" type="body"/>
          </p:nvPr>
        </p:nvSpPr>
        <p:spPr>
          <a:xfrm>
            <a:off x="868363" y="1293813"/>
            <a:ext cx="7724775" cy="464026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The content of the matrix </a:t>
            </a:r>
            <a:r>
              <a:rPr i="1" lang="en-US"/>
              <a:t>Need</a:t>
            </a:r>
            <a:r>
              <a:rPr lang="en-US"/>
              <a:t> is defined to be </a:t>
            </a:r>
            <a:r>
              <a:rPr i="1" lang="en-US"/>
              <a:t>Max</a:t>
            </a:r>
            <a:r>
              <a:rPr lang="en-US"/>
              <a:t> – </a:t>
            </a:r>
            <a:r>
              <a:rPr i="1" lang="en-US"/>
              <a:t>Allocation</a:t>
            </a:r>
            <a:endParaRPr/>
          </a:p>
          <a:p>
            <a:pPr indent="-342900" lvl="0" marL="342900" rtl="0" algn="l">
              <a:spcBef>
                <a:spcPts val="630"/>
              </a:spcBef>
              <a:spcAft>
                <a:spcPts val="0"/>
              </a:spcAft>
              <a:buSzPts val="1620"/>
              <a:buFont typeface="Arial"/>
              <a:buNone/>
            </a:pPr>
            <a:r>
              <a:t/>
            </a:r>
            <a:endParaRPr/>
          </a:p>
          <a:p>
            <a:pPr indent="-342900" lvl="0" marL="342900" rtl="0" algn="l">
              <a:spcBef>
                <a:spcPts val="630"/>
              </a:spcBef>
              <a:spcAft>
                <a:spcPts val="0"/>
              </a:spcAft>
              <a:buSzPts val="1620"/>
              <a:buFont typeface="Arial"/>
              <a:buNone/>
            </a:pPr>
            <a:r>
              <a:rPr lang="en-US"/>
              <a:t>			</a:t>
            </a:r>
            <a:r>
              <a:rPr i="1" lang="en-US" u="sng"/>
              <a:t>Need</a:t>
            </a:r>
            <a:endParaRPr u="sng"/>
          </a:p>
          <a:p>
            <a:pPr indent="-342900" lvl="0" marL="342900" rtl="0" algn="l">
              <a:spcBef>
                <a:spcPts val="630"/>
              </a:spcBef>
              <a:spcAft>
                <a:spcPts val="0"/>
              </a:spcAft>
              <a:buSzPts val="1620"/>
              <a:buFont typeface="Arial"/>
              <a:buNone/>
            </a:pPr>
            <a:r>
              <a:rPr lang="en-US"/>
              <a:t>			</a:t>
            </a:r>
            <a:r>
              <a:rPr i="1" lang="en-US"/>
              <a:t>A B C</a:t>
            </a:r>
            <a:endParaRPr/>
          </a:p>
          <a:p>
            <a:pPr indent="-342900" lvl="0" marL="342900" rtl="0" algn="l">
              <a:spcBef>
                <a:spcPts val="630"/>
              </a:spcBef>
              <a:spcAft>
                <a:spcPts val="0"/>
              </a:spcAft>
              <a:buSzPts val="1620"/>
              <a:buFont typeface="Arial"/>
              <a:buNone/>
            </a:pPr>
            <a:r>
              <a:rPr lang="en-US"/>
              <a:t>		 </a:t>
            </a:r>
            <a:r>
              <a:rPr i="1" lang="en-US"/>
              <a:t>P</a:t>
            </a:r>
            <a:r>
              <a:rPr baseline="-25000" lang="en-US"/>
              <a:t>0	</a:t>
            </a:r>
            <a:r>
              <a:rPr lang="en-US"/>
              <a:t>7 4 3 </a:t>
            </a:r>
            <a:endParaRPr/>
          </a:p>
          <a:p>
            <a:pPr indent="-342900" lvl="0" marL="342900" rtl="0" algn="l">
              <a:spcBef>
                <a:spcPts val="630"/>
              </a:spcBef>
              <a:spcAft>
                <a:spcPts val="0"/>
              </a:spcAft>
              <a:buSzPts val="1620"/>
              <a:buFont typeface="Arial"/>
              <a:buNone/>
            </a:pPr>
            <a:r>
              <a:rPr lang="en-US"/>
              <a:t>		 </a:t>
            </a:r>
            <a:r>
              <a:rPr i="1" lang="en-US"/>
              <a:t>P</a:t>
            </a:r>
            <a:r>
              <a:rPr baseline="-25000" lang="en-US"/>
              <a:t>1	</a:t>
            </a:r>
            <a:r>
              <a:rPr lang="en-US"/>
              <a:t>1 2 2 </a:t>
            </a:r>
            <a:endParaRPr/>
          </a:p>
          <a:p>
            <a:pPr indent="-342900" lvl="0" marL="342900" rtl="0" algn="l">
              <a:spcBef>
                <a:spcPts val="630"/>
              </a:spcBef>
              <a:spcAft>
                <a:spcPts val="0"/>
              </a:spcAft>
              <a:buSzPts val="1620"/>
              <a:buFont typeface="Arial"/>
              <a:buNone/>
            </a:pPr>
            <a:r>
              <a:rPr lang="en-US"/>
              <a:t>		 </a:t>
            </a:r>
            <a:r>
              <a:rPr i="1" lang="en-US"/>
              <a:t>P</a:t>
            </a:r>
            <a:r>
              <a:rPr baseline="-25000" lang="en-US"/>
              <a:t>2</a:t>
            </a:r>
            <a:r>
              <a:rPr lang="en-US"/>
              <a:t>	6 0 0 </a:t>
            </a:r>
            <a:endParaRPr/>
          </a:p>
          <a:p>
            <a:pPr indent="-342900" lvl="0" marL="342900" rtl="0" algn="l">
              <a:spcBef>
                <a:spcPts val="630"/>
              </a:spcBef>
              <a:spcAft>
                <a:spcPts val="0"/>
              </a:spcAft>
              <a:buSzPts val="1620"/>
              <a:buFont typeface="Arial"/>
              <a:buNone/>
            </a:pPr>
            <a:r>
              <a:rPr lang="en-US"/>
              <a:t>		 </a:t>
            </a:r>
            <a:r>
              <a:rPr i="1" lang="en-US"/>
              <a:t>P</a:t>
            </a:r>
            <a:r>
              <a:rPr baseline="-25000" lang="en-US"/>
              <a:t>3</a:t>
            </a:r>
            <a:r>
              <a:rPr lang="en-US"/>
              <a:t>	0 1 1</a:t>
            </a:r>
            <a:endParaRPr/>
          </a:p>
          <a:p>
            <a:pPr indent="-342900" lvl="0" marL="342900" rtl="0" algn="l">
              <a:spcBef>
                <a:spcPts val="630"/>
              </a:spcBef>
              <a:spcAft>
                <a:spcPts val="0"/>
              </a:spcAft>
              <a:buSzPts val="1620"/>
              <a:buFont typeface="Arial"/>
              <a:buNone/>
            </a:pPr>
            <a:r>
              <a:rPr lang="en-US"/>
              <a:t>		 </a:t>
            </a:r>
            <a:r>
              <a:rPr i="1" lang="en-US"/>
              <a:t>P</a:t>
            </a:r>
            <a:r>
              <a:rPr baseline="-25000" lang="en-US"/>
              <a:t>4</a:t>
            </a:r>
            <a:r>
              <a:rPr lang="en-US"/>
              <a:t>	4 3 1 </a:t>
            </a:r>
            <a:br>
              <a:rPr lang="en-US"/>
            </a:br>
            <a:endParaRPr/>
          </a:p>
          <a:p>
            <a:pPr indent="-342900" lvl="0" marL="342900" rtl="0" algn="l">
              <a:spcBef>
                <a:spcPts val="630"/>
              </a:spcBef>
              <a:spcAft>
                <a:spcPts val="0"/>
              </a:spcAft>
              <a:buSzPts val="1620"/>
              <a:buChar char="●"/>
            </a:pPr>
            <a:r>
              <a:rPr lang="en-US"/>
              <a:t>The system is in a safe state since the sequence &lt; </a:t>
            </a:r>
            <a:r>
              <a:rPr i="1" lang="en-US"/>
              <a:t>P</a:t>
            </a:r>
            <a:r>
              <a:rPr baseline="-25000" lang="en-US"/>
              <a:t>1</a:t>
            </a:r>
            <a:r>
              <a:rPr lang="en-US"/>
              <a:t>, </a:t>
            </a:r>
            <a:r>
              <a:rPr i="1" lang="en-US"/>
              <a:t>P</a:t>
            </a:r>
            <a:r>
              <a:rPr baseline="-25000" lang="en-US"/>
              <a:t>3</a:t>
            </a:r>
            <a:r>
              <a:rPr lang="en-US"/>
              <a:t>, </a:t>
            </a:r>
            <a:r>
              <a:rPr i="1" lang="en-US"/>
              <a:t>P</a:t>
            </a:r>
            <a:r>
              <a:rPr baseline="-25000" lang="en-US"/>
              <a:t>4</a:t>
            </a:r>
            <a:r>
              <a:rPr lang="en-US"/>
              <a:t>, </a:t>
            </a:r>
            <a:r>
              <a:rPr i="1" lang="en-US"/>
              <a:t>P</a:t>
            </a:r>
            <a:r>
              <a:rPr baseline="-25000" lang="en-US"/>
              <a:t>2</a:t>
            </a:r>
            <a:r>
              <a:rPr lang="en-US"/>
              <a:t>, </a:t>
            </a:r>
            <a:r>
              <a:rPr i="1" lang="en-US"/>
              <a:t>P</a:t>
            </a:r>
            <a:r>
              <a:rPr baseline="-25000" lang="en-US"/>
              <a:t>0</a:t>
            </a:r>
            <a:r>
              <a:rPr lang="en-US"/>
              <a:t>&gt; satisfies safety criteria</a:t>
            </a:r>
            <a:endParaRPr baseline="-25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2"/>
          <p:cNvSpPr txBox="1"/>
          <p:nvPr>
            <p:ph type="title"/>
          </p:nvPr>
        </p:nvSpPr>
        <p:spPr>
          <a:xfrm>
            <a:off x="817563" y="277813"/>
            <a:ext cx="7869237"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Example:  </a:t>
            </a:r>
            <a:r>
              <a:rPr i="1" lang="en-US"/>
              <a:t>P</a:t>
            </a:r>
            <a:r>
              <a:rPr baseline="-25000" lang="en-US"/>
              <a:t>1</a:t>
            </a:r>
            <a:r>
              <a:rPr lang="en-US"/>
              <a:t> Request (1,0,2)</a:t>
            </a:r>
            <a:endParaRPr/>
          </a:p>
        </p:txBody>
      </p:sp>
      <p:sp>
        <p:nvSpPr>
          <p:cNvPr id="295" name="Google Shape;295;p32"/>
          <p:cNvSpPr txBox="1"/>
          <p:nvPr>
            <p:ph idx="1" type="body"/>
          </p:nvPr>
        </p:nvSpPr>
        <p:spPr>
          <a:xfrm>
            <a:off x="833438" y="1292225"/>
            <a:ext cx="7766050" cy="510381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Check that Request ≤ Available (that is, (1,0,2) ≤ (3,3,2) ⇒ true</a:t>
            </a:r>
            <a:endParaRPr i="1"/>
          </a:p>
          <a:p>
            <a:pPr indent="-342900" lvl="0" marL="342900" rtl="0" algn="l">
              <a:spcBef>
                <a:spcPts val="630"/>
              </a:spcBef>
              <a:spcAft>
                <a:spcPts val="0"/>
              </a:spcAft>
              <a:buSzPts val="1620"/>
              <a:buFont typeface="Arial"/>
              <a:buNone/>
            </a:pPr>
            <a:r>
              <a:rPr i="1" lang="en-US"/>
              <a:t>			</a:t>
            </a:r>
            <a:r>
              <a:rPr i="1" lang="en-US" u="sng"/>
              <a:t>Allocation</a:t>
            </a:r>
            <a:r>
              <a:rPr i="1" lang="en-US"/>
              <a:t>	</a:t>
            </a:r>
            <a:r>
              <a:rPr i="1" lang="en-US" u="sng"/>
              <a:t>Need</a:t>
            </a:r>
            <a:r>
              <a:rPr i="1" lang="en-US"/>
              <a:t>	</a:t>
            </a:r>
            <a:r>
              <a:rPr i="1" lang="en-US" u="sng"/>
              <a:t>Available</a:t>
            </a:r>
            <a:endParaRPr i="1"/>
          </a:p>
          <a:p>
            <a:pPr indent="-342900" lvl="0" marL="342900" rtl="0" algn="l">
              <a:spcBef>
                <a:spcPts val="630"/>
              </a:spcBef>
              <a:spcAft>
                <a:spcPts val="0"/>
              </a:spcAft>
              <a:buSzPts val="1620"/>
              <a:buFont typeface="Arial"/>
              <a:buNone/>
            </a:pPr>
            <a:r>
              <a:rPr i="1" lang="en-US"/>
              <a:t>			A B C	A B C	A B C </a:t>
            </a:r>
            <a:endParaRPr/>
          </a:p>
          <a:p>
            <a:pPr indent="-342900" lvl="0" marL="342900" rtl="0" algn="l">
              <a:spcBef>
                <a:spcPts val="630"/>
              </a:spcBef>
              <a:spcAft>
                <a:spcPts val="0"/>
              </a:spcAft>
              <a:buSzPts val="1620"/>
              <a:buFont typeface="Arial"/>
              <a:buNone/>
            </a:pPr>
            <a:r>
              <a:rPr lang="en-US"/>
              <a:t>		</a:t>
            </a:r>
            <a:r>
              <a:rPr i="1" lang="en-US"/>
              <a:t>P</a:t>
            </a:r>
            <a:r>
              <a:rPr baseline="-25000" lang="en-US"/>
              <a:t>0</a:t>
            </a:r>
            <a:r>
              <a:rPr lang="en-US"/>
              <a:t>	0 1 0 	7 4 3 	2 3 0</a:t>
            </a:r>
            <a:endParaRPr/>
          </a:p>
          <a:p>
            <a:pPr indent="-342900" lvl="0" marL="342900" rtl="0" algn="l">
              <a:spcBef>
                <a:spcPts val="630"/>
              </a:spcBef>
              <a:spcAft>
                <a:spcPts val="0"/>
              </a:spcAft>
              <a:buSzPts val="1620"/>
              <a:buFont typeface="Arial"/>
              <a:buNone/>
            </a:pPr>
            <a:r>
              <a:rPr lang="en-US"/>
              <a:t>		</a:t>
            </a:r>
            <a:r>
              <a:rPr i="1" lang="en-US"/>
              <a:t>P</a:t>
            </a:r>
            <a:r>
              <a:rPr baseline="-25000" lang="en-US"/>
              <a:t>1</a:t>
            </a:r>
            <a:r>
              <a:rPr lang="en-US"/>
              <a:t>	       3 0 2             0 2 0 	</a:t>
            </a:r>
            <a:endParaRPr/>
          </a:p>
          <a:p>
            <a:pPr indent="-342900" lvl="0" marL="342900" rtl="0" algn="l">
              <a:spcBef>
                <a:spcPts val="630"/>
              </a:spcBef>
              <a:spcAft>
                <a:spcPts val="0"/>
              </a:spcAft>
              <a:buSzPts val="1620"/>
              <a:buFont typeface="Arial"/>
              <a:buNone/>
            </a:pPr>
            <a:r>
              <a:rPr lang="en-US"/>
              <a:t>		</a:t>
            </a:r>
            <a:r>
              <a:rPr i="1" lang="en-US"/>
              <a:t>P</a:t>
            </a:r>
            <a:r>
              <a:rPr baseline="-25000" lang="en-US"/>
              <a:t>2</a:t>
            </a:r>
            <a:r>
              <a:rPr lang="en-US"/>
              <a:t>	3 0 2 	  6 0 0 </a:t>
            </a:r>
            <a:endParaRPr/>
          </a:p>
          <a:p>
            <a:pPr indent="-342900" lvl="0" marL="342900" rtl="0" algn="l">
              <a:spcBef>
                <a:spcPts val="630"/>
              </a:spcBef>
              <a:spcAft>
                <a:spcPts val="0"/>
              </a:spcAft>
              <a:buSzPts val="1620"/>
              <a:buFont typeface="Arial"/>
              <a:buNone/>
            </a:pPr>
            <a:r>
              <a:rPr lang="en-US"/>
              <a:t>		</a:t>
            </a:r>
            <a:r>
              <a:rPr i="1" lang="en-US"/>
              <a:t>P</a:t>
            </a:r>
            <a:r>
              <a:rPr baseline="-25000" lang="en-US"/>
              <a:t>3</a:t>
            </a:r>
            <a:r>
              <a:rPr lang="en-US"/>
              <a:t>	2 1 1 	    0 1 1</a:t>
            </a:r>
            <a:endParaRPr/>
          </a:p>
          <a:p>
            <a:pPr indent="-342900" lvl="0" marL="342900" rtl="0" algn="l">
              <a:spcBef>
                <a:spcPts val="630"/>
              </a:spcBef>
              <a:spcAft>
                <a:spcPts val="0"/>
              </a:spcAft>
              <a:buSzPts val="1620"/>
              <a:buFont typeface="Arial"/>
              <a:buNone/>
            </a:pPr>
            <a:r>
              <a:rPr lang="en-US"/>
              <a:t>		</a:t>
            </a:r>
            <a:r>
              <a:rPr i="1" lang="en-US"/>
              <a:t>P</a:t>
            </a:r>
            <a:r>
              <a:rPr baseline="-25000" lang="en-US"/>
              <a:t>4</a:t>
            </a:r>
            <a:r>
              <a:rPr lang="en-US"/>
              <a:t>	0 0 2 	    4 3 1 </a:t>
            </a:r>
            <a:endParaRPr/>
          </a:p>
          <a:p>
            <a:pPr indent="-342900" lvl="0" marL="342900" rtl="0" algn="l">
              <a:spcBef>
                <a:spcPts val="280"/>
              </a:spcBef>
              <a:spcAft>
                <a:spcPts val="0"/>
              </a:spcAft>
              <a:buSzPts val="720"/>
              <a:buFont typeface="Arial"/>
              <a:buNone/>
            </a:pPr>
            <a:r>
              <a:t/>
            </a:r>
            <a:endParaRPr sz="800"/>
          </a:p>
          <a:p>
            <a:pPr indent="-342900" lvl="0" marL="342900" rtl="0" algn="l">
              <a:spcBef>
                <a:spcPts val="630"/>
              </a:spcBef>
              <a:spcAft>
                <a:spcPts val="0"/>
              </a:spcAft>
              <a:buSzPts val="1620"/>
              <a:buChar char="●"/>
            </a:pPr>
            <a:r>
              <a:rPr lang="en-US"/>
              <a:t>Executing safety algorithm shows that sequence &lt; </a:t>
            </a:r>
            <a:r>
              <a:rPr i="1" lang="en-US"/>
              <a:t>P</a:t>
            </a:r>
            <a:r>
              <a:rPr baseline="-25000" lang="en-US"/>
              <a:t>1</a:t>
            </a:r>
            <a:r>
              <a:rPr lang="en-US"/>
              <a:t>, </a:t>
            </a:r>
            <a:r>
              <a:rPr i="1" lang="en-US"/>
              <a:t>P</a:t>
            </a:r>
            <a:r>
              <a:rPr baseline="-25000" lang="en-US"/>
              <a:t>3</a:t>
            </a:r>
            <a:r>
              <a:rPr lang="en-US"/>
              <a:t>, </a:t>
            </a:r>
            <a:r>
              <a:rPr i="1" lang="en-US"/>
              <a:t>P</a:t>
            </a:r>
            <a:r>
              <a:rPr baseline="-25000" lang="en-US"/>
              <a:t>4</a:t>
            </a:r>
            <a:r>
              <a:rPr lang="en-US"/>
              <a:t>, </a:t>
            </a:r>
            <a:r>
              <a:rPr i="1" lang="en-US"/>
              <a:t>P</a:t>
            </a:r>
            <a:r>
              <a:rPr baseline="-25000" lang="en-US"/>
              <a:t>0</a:t>
            </a:r>
            <a:r>
              <a:rPr lang="en-US"/>
              <a:t>, </a:t>
            </a:r>
            <a:r>
              <a:rPr i="1" lang="en-US"/>
              <a:t>P</a:t>
            </a:r>
            <a:r>
              <a:rPr baseline="-25000" lang="en-US"/>
              <a:t>2</a:t>
            </a:r>
            <a:r>
              <a:rPr lang="en-US"/>
              <a:t>&gt; satisfies safety requirement</a:t>
            </a:r>
            <a:endParaRPr/>
          </a:p>
          <a:p>
            <a:pPr indent="-297180" lvl="0" marL="342900" rtl="0" algn="l">
              <a:spcBef>
                <a:spcPts val="280"/>
              </a:spcBef>
              <a:spcAft>
                <a:spcPts val="0"/>
              </a:spcAft>
              <a:buSzPts val="720"/>
              <a:buNone/>
            </a:pPr>
            <a:r>
              <a:t/>
            </a:r>
            <a:endParaRPr sz="800"/>
          </a:p>
          <a:p>
            <a:pPr indent="-342900" lvl="0" marL="342900" rtl="0" algn="l">
              <a:spcBef>
                <a:spcPts val="630"/>
              </a:spcBef>
              <a:spcAft>
                <a:spcPts val="0"/>
              </a:spcAft>
              <a:buSzPts val="1620"/>
              <a:buChar char="●"/>
            </a:pPr>
            <a:r>
              <a:rPr lang="en-US"/>
              <a:t>Can request for (3,3,0) by </a:t>
            </a:r>
            <a:r>
              <a:rPr i="1" lang="en-US"/>
              <a:t>P</a:t>
            </a:r>
            <a:r>
              <a:rPr baseline="-25000" lang="en-US"/>
              <a:t>4</a:t>
            </a:r>
            <a:r>
              <a:rPr lang="en-US"/>
              <a:t> be granted?</a:t>
            </a:r>
            <a:endParaRPr/>
          </a:p>
          <a:p>
            <a:pPr indent="-297180" lvl="0" marL="342900" rtl="0" algn="l">
              <a:spcBef>
                <a:spcPts val="280"/>
              </a:spcBef>
              <a:spcAft>
                <a:spcPts val="0"/>
              </a:spcAft>
              <a:buSzPts val="720"/>
              <a:buNone/>
            </a:pPr>
            <a:r>
              <a:t/>
            </a:r>
            <a:endParaRPr sz="800"/>
          </a:p>
          <a:p>
            <a:pPr indent="-342900" lvl="0" marL="342900" rtl="0" algn="l">
              <a:spcBef>
                <a:spcPts val="630"/>
              </a:spcBef>
              <a:spcAft>
                <a:spcPts val="0"/>
              </a:spcAft>
              <a:buSzPts val="1620"/>
              <a:buChar char="●"/>
            </a:pPr>
            <a:r>
              <a:rPr lang="en-US"/>
              <a:t>Can request for (0,2,0) by </a:t>
            </a:r>
            <a:r>
              <a:rPr i="1" lang="en-US"/>
              <a:t>P</a:t>
            </a:r>
            <a:r>
              <a:rPr baseline="-25000" lang="en-US"/>
              <a:t>0</a:t>
            </a:r>
            <a:r>
              <a:rPr lang="en-US"/>
              <a:t> be granted?</a:t>
            </a:r>
            <a:endParaRPr/>
          </a:p>
          <a:p>
            <a:pPr indent="-342900" lvl="0" marL="342900" rtl="0" algn="l">
              <a:spcBef>
                <a:spcPts val="630"/>
              </a:spcBef>
              <a:spcAft>
                <a:spcPts val="0"/>
              </a:spcAft>
              <a:buSzPts val="162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6"/>
          <p:cNvSpPr txBox="1"/>
          <p:nvPr>
            <p:ph type="title"/>
          </p:nvPr>
        </p:nvSpPr>
        <p:spPr>
          <a:xfrm>
            <a:off x="457200" y="277813"/>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System Model</a:t>
            </a:r>
            <a:endParaRPr/>
          </a:p>
        </p:txBody>
      </p:sp>
      <p:sp>
        <p:nvSpPr>
          <p:cNvPr id="83" name="Google Shape;83;p6"/>
          <p:cNvSpPr txBox="1"/>
          <p:nvPr>
            <p:ph idx="1" type="body"/>
          </p:nvPr>
        </p:nvSpPr>
        <p:spPr>
          <a:xfrm>
            <a:off x="827088" y="1425575"/>
            <a:ext cx="7351712" cy="4483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Resource types </a:t>
            </a:r>
            <a:r>
              <a:rPr i="1" lang="en-US"/>
              <a:t>R</a:t>
            </a:r>
            <a:r>
              <a:rPr baseline="-25000" lang="en-US"/>
              <a:t>1</a:t>
            </a:r>
            <a:r>
              <a:rPr lang="en-US"/>
              <a:t>, </a:t>
            </a:r>
            <a:r>
              <a:rPr i="1" lang="en-US"/>
              <a:t>R</a:t>
            </a:r>
            <a:r>
              <a:rPr baseline="-25000" lang="en-US"/>
              <a:t>2</a:t>
            </a:r>
            <a:r>
              <a:rPr lang="en-US"/>
              <a:t>, . . ., </a:t>
            </a:r>
            <a:r>
              <a:rPr i="1" lang="en-US"/>
              <a:t>R</a:t>
            </a:r>
            <a:r>
              <a:rPr baseline="-25000" lang="en-US"/>
              <a:t>m</a:t>
            </a:r>
            <a:endParaRPr/>
          </a:p>
          <a:p>
            <a:pPr indent="-228600" lvl="2" marL="1085850" rtl="0" algn="l">
              <a:spcBef>
                <a:spcPts val="630"/>
              </a:spcBef>
              <a:spcAft>
                <a:spcPts val="0"/>
              </a:spcAft>
              <a:buSzPts val="1350"/>
              <a:buFont typeface="Arimo"/>
              <a:buNone/>
            </a:pPr>
            <a:r>
              <a:rPr i="1" lang="en-US"/>
              <a:t>CPU cycles, memory space, I/O devices</a:t>
            </a:r>
            <a:endParaRPr/>
          </a:p>
          <a:p>
            <a:pPr indent="-228600" lvl="2" marL="1085850" rtl="0" algn="l">
              <a:spcBef>
                <a:spcPts val="630"/>
              </a:spcBef>
              <a:spcAft>
                <a:spcPts val="0"/>
              </a:spcAft>
              <a:buSzPts val="1350"/>
              <a:buFont typeface="Arimo"/>
              <a:buNone/>
            </a:pPr>
            <a:r>
              <a:t/>
            </a:r>
            <a:endParaRPr i="1"/>
          </a:p>
          <a:p>
            <a:pPr indent="-342900" lvl="0" marL="342900" rtl="0" algn="l">
              <a:spcBef>
                <a:spcPts val="630"/>
              </a:spcBef>
              <a:spcAft>
                <a:spcPts val="0"/>
              </a:spcAft>
              <a:buSzPts val="1620"/>
              <a:buChar char="●"/>
            </a:pPr>
            <a:r>
              <a:rPr lang="en-US"/>
              <a:t>Each resource type </a:t>
            </a:r>
            <a:r>
              <a:rPr i="1" lang="en-US"/>
              <a:t>R</a:t>
            </a:r>
            <a:r>
              <a:rPr baseline="-25000" lang="en-US"/>
              <a:t>i</a:t>
            </a:r>
            <a:r>
              <a:rPr lang="en-US"/>
              <a:t> has </a:t>
            </a:r>
            <a:r>
              <a:rPr i="1" lang="en-US"/>
              <a:t>W</a:t>
            </a:r>
            <a:r>
              <a:rPr baseline="-25000" lang="en-US"/>
              <a:t>i</a:t>
            </a:r>
            <a:r>
              <a:rPr lang="en-US"/>
              <a:t> instances.</a:t>
            </a:r>
            <a:endParaRPr/>
          </a:p>
          <a:p>
            <a:pPr indent="-240030" lvl="0" marL="342900" rtl="0" algn="l">
              <a:spcBef>
                <a:spcPts val="630"/>
              </a:spcBef>
              <a:spcAft>
                <a:spcPts val="0"/>
              </a:spcAft>
              <a:buSzPts val="1620"/>
              <a:buNone/>
            </a:pPr>
            <a:r>
              <a:t/>
            </a:r>
            <a:endParaRPr/>
          </a:p>
          <a:p>
            <a:pPr indent="-342900" lvl="0" marL="342900" rtl="0" algn="l">
              <a:spcBef>
                <a:spcPts val="630"/>
              </a:spcBef>
              <a:spcAft>
                <a:spcPts val="0"/>
              </a:spcAft>
              <a:buSzPts val="1620"/>
              <a:buChar char="●"/>
            </a:pPr>
            <a:r>
              <a:rPr lang="en-US"/>
              <a:t>Each process utilizes a resource as follows:</a:t>
            </a:r>
            <a:endParaRPr/>
          </a:p>
          <a:p>
            <a:pPr indent="-285750" lvl="1" marL="742950" rtl="0" algn="l">
              <a:spcBef>
                <a:spcPts val="630"/>
              </a:spcBef>
              <a:spcAft>
                <a:spcPts val="0"/>
              </a:spcAft>
              <a:buSzPts val="1440"/>
              <a:buChar char="●"/>
            </a:pPr>
            <a:r>
              <a:rPr b="1" lang="en-US"/>
              <a:t>request </a:t>
            </a:r>
            <a:endParaRPr/>
          </a:p>
          <a:p>
            <a:pPr indent="-285750" lvl="1" marL="742950" rtl="0" algn="l">
              <a:spcBef>
                <a:spcPts val="630"/>
              </a:spcBef>
              <a:spcAft>
                <a:spcPts val="0"/>
              </a:spcAft>
              <a:buSzPts val="1440"/>
              <a:buChar char="●"/>
            </a:pPr>
            <a:r>
              <a:rPr b="1" lang="en-US"/>
              <a:t>use </a:t>
            </a:r>
            <a:endParaRPr/>
          </a:p>
          <a:p>
            <a:pPr indent="-285750" lvl="1" marL="742950" rtl="0" algn="l">
              <a:spcBef>
                <a:spcPts val="630"/>
              </a:spcBef>
              <a:spcAft>
                <a:spcPts val="0"/>
              </a:spcAft>
              <a:buSzPts val="1440"/>
              <a:buChar char="●"/>
            </a:pPr>
            <a:r>
              <a:rPr b="1" lang="en-US"/>
              <a:t>release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3"/>
          <p:cNvSpPr txBox="1"/>
          <p:nvPr>
            <p:ph type="title"/>
          </p:nvPr>
        </p:nvSpPr>
        <p:spPr>
          <a:xfrm>
            <a:off x="1141413" y="277813"/>
            <a:ext cx="7421562"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Deadlock Detection</a:t>
            </a:r>
            <a:endParaRPr/>
          </a:p>
        </p:txBody>
      </p:sp>
      <p:sp>
        <p:nvSpPr>
          <p:cNvPr id="302" name="Google Shape;302;p33"/>
          <p:cNvSpPr txBox="1"/>
          <p:nvPr>
            <p:ph idx="1" type="body"/>
          </p:nvPr>
        </p:nvSpPr>
        <p:spPr>
          <a:xfrm>
            <a:off x="806450" y="1233488"/>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Allow system to enter deadlock state </a:t>
            </a:r>
            <a:br>
              <a:rPr lang="en-US"/>
            </a:br>
            <a:endParaRPr/>
          </a:p>
          <a:p>
            <a:pPr indent="-342900" lvl="0" marL="342900" rtl="0" algn="l">
              <a:spcBef>
                <a:spcPts val="630"/>
              </a:spcBef>
              <a:spcAft>
                <a:spcPts val="0"/>
              </a:spcAft>
              <a:buSzPts val="1620"/>
              <a:buChar char="●"/>
            </a:pPr>
            <a:r>
              <a:rPr lang="en-US"/>
              <a:t>Detection algorithm</a:t>
            </a:r>
            <a:br>
              <a:rPr lang="en-US"/>
            </a:br>
            <a:endParaRPr/>
          </a:p>
          <a:p>
            <a:pPr indent="-342900" lvl="0" marL="342900" rtl="0" algn="l">
              <a:spcBef>
                <a:spcPts val="630"/>
              </a:spcBef>
              <a:spcAft>
                <a:spcPts val="0"/>
              </a:spcAft>
              <a:buSzPts val="1620"/>
              <a:buChar char="●"/>
            </a:pPr>
            <a:r>
              <a:rPr lang="en-US"/>
              <a:t>Recovery scheme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4"/>
          <p:cNvSpPr txBox="1"/>
          <p:nvPr>
            <p:ph type="title"/>
          </p:nvPr>
        </p:nvSpPr>
        <p:spPr>
          <a:xfrm>
            <a:off x="1047750" y="0"/>
            <a:ext cx="7772400" cy="8445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Single Instance of Each Resource Type</a:t>
            </a:r>
            <a:endParaRPr/>
          </a:p>
        </p:txBody>
      </p:sp>
      <p:sp>
        <p:nvSpPr>
          <p:cNvPr id="309" name="Google Shape;309;p34"/>
          <p:cNvSpPr txBox="1"/>
          <p:nvPr>
            <p:ph idx="1" type="body"/>
          </p:nvPr>
        </p:nvSpPr>
        <p:spPr>
          <a:xfrm>
            <a:off x="827088" y="1425575"/>
            <a:ext cx="7585075" cy="45116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Maintain </a:t>
            </a:r>
            <a:r>
              <a:rPr i="1" lang="en-US"/>
              <a:t>wait-for</a:t>
            </a:r>
            <a:r>
              <a:rPr lang="en-US"/>
              <a:t> graph</a:t>
            </a:r>
            <a:endParaRPr/>
          </a:p>
          <a:p>
            <a:pPr indent="-285750" lvl="1" marL="742950" rtl="0" algn="l">
              <a:spcBef>
                <a:spcPts val="630"/>
              </a:spcBef>
              <a:spcAft>
                <a:spcPts val="0"/>
              </a:spcAft>
              <a:buSzPts val="1440"/>
              <a:buChar char="●"/>
            </a:pPr>
            <a:r>
              <a:rPr lang="en-US"/>
              <a:t>Nodes are processes</a:t>
            </a:r>
            <a:endParaRPr/>
          </a:p>
          <a:p>
            <a:pPr indent="-285750" lvl="1" marL="742950" rtl="0" algn="l">
              <a:spcBef>
                <a:spcPts val="630"/>
              </a:spcBef>
              <a:spcAft>
                <a:spcPts val="0"/>
              </a:spcAft>
              <a:buSzPts val="1440"/>
              <a:buChar char="●"/>
            </a:pPr>
            <a:r>
              <a:rPr i="1" lang="en-US"/>
              <a:t>P</a:t>
            </a:r>
            <a:r>
              <a:rPr baseline="-25000" i="1" lang="en-US"/>
              <a:t>i</a:t>
            </a:r>
            <a:r>
              <a:rPr lang="en-US"/>
              <a:t> → </a:t>
            </a:r>
            <a:r>
              <a:rPr i="1" lang="en-US"/>
              <a:t>P</a:t>
            </a:r>
            <a:r>
              <a:rPr baseline="-25000" i="1" lang="en-US"/>
              <a:t>j   </a:t>
            </a:r>
            <a:r>
              <a:rPr lang="en-US"/>
              <a:t>if </a:t>
            </a:r>
            <a:r>
              <a:rPr i="1" lang="en-US"/>
              <a:t>P</a:t>
            </a:r>
            <a:r>
              <a:rPr baseline="-25000" i="1" lang="en-US"/>
              <a:t>i</a:t>
            </a:r>
            <a:r>
              <a:rPr i="1" lang="en-US"/>
              <a:t> </a:t>
            </a:r>
            <a:r>
              <a:rPr lang="en-US"/>
              <a:t>is waiting for</a:t>
            </a:r>
            <a:r>
              <a:rPr i="1" lang="en-US"/>
              <a:t> P</a:t>
            </a:r>
            <a:r>
              <a:rPr baseline="-25000" i="1" lang="en-US"/>
              <a:t>j</a:t>
            </a:r>
            <a:br>
              <a:rPr i="1" lang="en-US"/>
            </a:br>
            <a:endParaRPr i="1"/>
          </a:p>
          <a:p>
            <a:pPr indent="-342900" lvl="0" marL="342900" rtl="0" algn="l">
              <a:spcBef>
                <a:spcPts val="630"/>
              </a:spcBef>
              <a:spcAft>
                <a:spcPts val="0"/>
              </a:spcAft>
              <a:buSzPts val="1620"/>
              <a:buChar char="●"/>
            </a:pPr>
            <a:r>
              <a:rPr lang="en-US"/>
              <a:t>Periodically invoke an algorithm that searches for a cycle in the graph. If there is a cycle, there exists a deadlock</a:t>
            </a:r>
            <a:endParaRPr/>
          </a:p>
          <a:p>
            <a:pPr indent="-342900" lvl="0" marL="342900" rtl="0" algn="l">
              <a:spcBef>
                <a:spcPts val="630"/>
              </a:spcBef>
              <a:spcAft>
                <a:spcPts val="0"/>
              </a:spcAft>
              <a:buSzPts val="1620"/>
              <a:buFont typeface="Arial"/>
              <a:buNone/>
            </a:pPr>
            <a:r>
              <a:t/>
            </a:r>
            <a:endParaRPr/>
          </a:p>
          <a:p>
            <a:pPr indent="-342900" lvl="0" marL="342900" rtl="0" algn="l">
              <a:spcBef>
                <a:spcPts val="630"/>
              </a:spcBef>
              <a:spcAft>
                <a:spcPts val="0"/>
              </a:spcAft>
              <a:buSzPts val="1620"/>
              <a:buChar char="●"/>
            </a:pPr>
            <a:r>
              <a:rPr lang="en-US"/>
              <a:t>An algorithm to detect a cycle in a graph requires an order of</a:t>
            </a:r>
            <a:r>
              <a:rPr i="1" lang="en-US"/>
              <a:t> n</a:t>
            </a:r>
            <a:r>
              <a:rPr baseline="30000" lang="en-US"/>
              <a:t>2</a:t>
            </a:r>
            <a:r>
              <a:rPr lang="en-US"/>
              <a:t> operations, where </a:t>
            </a:r>
            <a:r>
              <a:rPr i="1" lang="en-US"/>
              <a:t>n</a:t>
            </a:r>
            <a:r>
              <a:rPr lang="en-US"/>
              <a:t> is the number of vertices in the graph</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5"/>
          <p:cNvSpPr txBox="1"/>
          <p:nvPr>
            <p:ph type="title"/>
          </p:nvPr>
        </p:nvSpPr>
        <p:spPr>
          <a:xfrm>
            <a:off x="989013" y="428625"/>
            <a:ext cx="7654925"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t>Resource-Allocation Graph and </a:t>
            </a:r>
            <a:br>
              <a:rPr lang="en-US" sz="2800"/>
            </a:br>
            <a:r>
              <a:rPr lang="en-US" sz="2800"/>
              <a:t>Wait-for Graph</a:t>
            </a:r>
            <a:endParaRPr/>
          </a:p>
        </p:txBody>
      </p:sp>
      <p:sp>
        <p:nvSpPr>
          <p:cNvPr id="316" name="Google Shape;316;p35"/>
          <p:cNvSpPr txBox="1"/>
          <p:nvPr/>
        </p:nvSpPr>
        <p:spPr>
          <a:xfrm>
            <a:off x="1647825" y="5294313"/>
            <a:ext cx="2927350" cy="36671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Helvetica Neue"/>
                <a:ea typeface="Helvetica Neue"/>
                <a:cs typeface="Helvetica Neue"/>
                <a:sym typeface="Helvetica Neue"/>
              </a:rPr>
              <a:t>Resource-Allocation Graph</a:t>
            </a:r>
            <a:endParaRPr/>
          </a:p>
        </p:txBody>
      </p:sp>
      <p:sp>
        <p:nvSpPr>
          <p:cNvPr id="317" name="Google Shape;317;p35"/>
          <p:cNvSpPr txBox="1"/>
          <p:nvPr/>
        </p:nvSpPr>
        <p:spPr>
          <a:xfrm>
            <a:off x="4810125" y="5294313"/>
            <a:ext cx="3143250" cy="36671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Helvetica Neue"/>
                <a:ea typeface="Helvetica Neue"/>
                <a:cs typeface="Helvetica Neue"/>
                <a:sym typeface="Helvetica Neue"/>
              </a:rPr>
              <a:t>Corresponding wait-for graph</a:t>
            </a:r>
            <a:endParaRPr/>
          </a:p>
        </p:txBody>
      </p:sp>
      <p:pic>
        <p:nvPicPr>
          <p:cNvPr descr="7" id="318" name="Google Shape;318;p35"/>
          <p:cNvPicPr preferRelativeResize="0"/>
          <p:nvPr/>
        </p:nvPicPr>
        <p:blipFill rotWithShape="1">
          <a:blip r:embed="rId3">
            <a:alphaModFix/>
          </a:blip>
          <a:srcRect b="0" l="0" r="0" t="0"/>
          <a:stretch/>
        </p:blipFill>
        <p:spPr>
          <a:xfrm>
            <a:off x="1876425" y="1257300"/>
            <a:ext cx="5937250" cy="383063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6"/>
          <p:cNvSpPr txBox="1"/>
          <p:nvPr>
            <p:ph type="title"/>
          </p:nvPr>
        </p:nvSpPr>
        <p:spPr>
          <a:xfrm>
            <a:off x="971550" y="225425"/>
            <a:ext cx="7772400" cy="6286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Several Instances of a Resource Type</a:t>
            </a:r>
            <a:endParaRPr/>
          </a:p>
        </p:txBody>
      </p:sp>
      <p:sp>
        <p:nvSpPr>
          <p:cNvPr id="325" name="Google Shape;325;p36"/>
          <p:cNvSpPr txBox="1"/>
          <p:nvPr>
            <p:ph idx="1" type="body"/>
          </p:nvPr>
        </p:nvSpPr>
        <p:spPr>
          <a:xfrm>
            <a:off x="835025" y="1344613"/>
            <a:ext cx="7594600" cy="3851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b="1" lang="en-US">
                <a:solidFill>
                  <a:srgbClr val="000000"/>
                </a:solidFill>
              </a:rPr>
              <a:t>Available</a:t>
            </a:r>
            <a:r>
              <a:rPr i="1" lang="en-US"/>
              <a:t>:</a:t>
            </a:r>
            <a:r>
              <a:rPr lang="en-US"/>
              <a:t>  A vector of length </a:t>
            </a:r>
            <a:r>
              <a:rPr i="1" lang="en-US"/>
              <a:t>m</a:t>
            </a:r>
            <a:r>
              <a:rPr lang="en-US"/>
              <a:t> indicates the number of available resources of each type.</a:t>
            </a:r>
            <a:br>
              <a:rPr lang="en-US"/>
            </a:br>
            <a:endParaRPr/>
          </a:p>
          <a:p>
            <a:pPr indent="-342900" lvl="0" marL="342900" rtl="0" algn="l">
              <a:spcBef>
                <a:spcPts val="630"/>
              </a:spcBef>
              <a:spcAft>
                <a:spcPts val="0"/>
              </a:spcAft>
              <a:buSzPts val="1620"/>
              <a:buChar char="●"/>
            </a:pPr>
            <a:r>
              <a:rPr b="1" lang="en-US">
                <a:solidFill>
                  <a:srgbClr val="000000"/>
                </a:solidFill>
              </a:rPr>
              <a:t>Allocation</a:t>
            </a:r>
            <a:r>
              <a:rPr i="1" lang="en-US"/>
              <a:t>:</a:t>
            </a:r>
            <a:r>
              <a:rPr lang="en-US"/>
              <a:t>  An </a:t>
            </a:r>
            <a:r>
              <a:rPr i="1" lang="en-US"/>
              <a:t>n </a:t>
            </a:r>
            <a:r>
              <a:rPr lang="en-US"/>
              <a:t>x</a:t>
            </a:r>
            <a:r>
              <a:rPr i="1" lang="en-US"/>
              <a:t> m</a:t>
            </a:r>
            <a:r>
              <a:rPr lang="en-US"/>
              <a:t> matrix defines the number of resources of each type currently allocated to each process.</a:t>
            </a:r>
            <a:br>
              <a:rPr lang="en-US"/>
            </a:br>
            <a:endParaRPr/>
          </a:p>
          <a:p>
            <a:pPr indent="-342900" lvl="0" marL="342900" rtl="0" algn="l">
              <a:spcBef>
                <a:spcPts val="630"/>
              </a:spcBef>
              <a:spcAft>
                <a:spcPts val="0"/>
              </a:spcAft>
              <a:buSzPts val="1620"/>
              <a:buChar char="●"/>
            </a:pPr>
            <a:r>
              <a:rPr b="1" lang="en-US">
                <a:solidFill>
                  <a:srgbClr val="000000"/>
                </a:solidFill>
              </a:rPr>
              <a:t>Request</a:t>
            </a:r>
            <a:r>
              <a:rPr i="1" lang="en-US"/>
              <a:t>:</a:t>
            </a:r>
            <a:r>
              <a:rPr lang="en-US"/>
              <a:t>  An </a:t>
            </a:r>
            <a:r>
              <a:rPr i="1" lang="en-US"/>
              <a:t>n </a:t>
            </a:r>
            <a:r>
              <a:rPr lang="en-US"/>
              <a:t>x</a:t>
            </a:r>
            <a:r>
              <a:rPr i="1" lang="en-US"/>
              <a:t> m</a:t>
            </a:r>
            <a:r>
              <a:rPr lang="en-US"/>
              <a:t> matrix indicates the current request  of each process.  If </a:t>
            </a:r>
            <a:r>
              <a:rPr i="1" lang="en-US"/>
              <a:t>Request </a:t>
            </a:r>
            <a:r>
              <a:rPr lang="en-US"/>
              <a:t>[</a:t>
            </a:r>
            <a:r>
              <a:rPr i="1" lang="en-US"/>
              <a:t>i</a:t>
            </a:r>
            <a:r>
              <a:rPr lang="en-US"/>
              <a:t>][</a:t>
            </a:r>
            <a:r>
              <a:rPr i="1" lang="en-US"/>
              <a:t>j</a:t>
            </a:r>
            <a:r>
              <a:rPr lang="en-US"/>
              <a:t>] = </a:t>
            </a:r>
            <a:r>
              <a:rPr i="1" lang="en-US"/>
              <a:t>k</a:t>
            </a:r>
            <a:r>
              <a:rPr lang="en-US"/>
              <a:t>, then process</a:t>
            </a:r>
            <a:r>
              <a:rPr i="1" lang="en-US"/>
              <a:t> P</a:t>
            </a:r>
            <a:r>
              <a:rPr baseline="-25000" i="1" lang="en-US"/>
              <a:t>i</a:t>
            </a:r>
            <a:r>
              <a:rPr lang="en-US"/>
              <a:t> is requesting</a:t>
            </a:r>
            <a:r>
              <a:rPr i="1" lang="en-US"/>
              <a:t> k</a:t>
            </a:r>
            <a:r>
              <a:rPr lang="en-US"/>
              <a:t> more instances of resource type.</a:t>
            </a:r>
            <a:r>
              <a:rPr i="1" lang="en-US"/>
              <a:t>R</a:t>
            </a:r>
            <a:r>
              <a:rPr baseline="-25000" i="1" lang="en-US"/>
              <a:t>j</a:t>
            </a:r>
            <a:r>
              <a:rPr lang="en-US"/>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7"/>
          <p:cNvSpPr txBox="1"/>
          <p:nvPr>
            <p:ph type="title"/>
          </p:nvPr>
        </p:nvSpPr>
        <p:spPr>
          <a:xfrm>
            <a:off x="787400" y="277813"/>
            <a:ext cx="78994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Detection Algorithm</a:t>
            </a:r>
            <a:endParaRPr/>
          </a:p>
        </p:txBody>
      </p:sp>
      <p:sp>
        <p:nvSpPr>
          <p:cNvPr id="332" name="Google Shape;332;p37"/>
          <p:cNvSpPr txBox="1"/>
          <p:nvPr>
            <p:ph idx="1" type="body"/>
          </p:nvPr>
        </p:nvSpPr>
        <p:spPr>
          <a:xfrm>
            <a:off x="806450" y="1385888"/>
            <a:ext cx="7753500" cy="4530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Font typeface="Arial"/>
              <a:buNone/>
            </a:pPr>
            <a:r>
              <a:rPr lang="en-US"/>
              <a:t>1.	Let </a:t>
            </a:r>
            <a:r>
              <a:rPr i="1" lang="en-US"/>
              <a:t>Work</a:t>
            </a:r>
            <a:r>
              <a:rPr lang="en-US"/>
              <a:t> and </a:t>
            </a:r>
            <a:r>
              <a:rPr i="1" lang="en-US"/>
              <a:t>Finish</a:t>
            </a:r>
            <a:r>
              <a:rPr lang="en-US"/>
              <a:t> be vectors of length </a:t>
            </a:r>
            <a:r>
              <a:rPr i="1" lang="en-US"/>
              <a:t>m</a:t>
            </a:r>
            <a:r>
              <a:rPr lang="en-US"/>
              <a:t> and </a:t>
            </a:r>
            <a:r>
              <a:rPr i="1" lang="en-US"/>
              <a:t>n</a:t>
            </a:r>
            <a:r>
              <a:rPr lang="en-US"/>
              <a:t>, respectively Initialize:</a:t>
            </a:r>
            <a:endParaRPr/>
          </a:p>
          <a:p>
            <a:pPr indent="-393700" lvl="1" marL="850900" rtl="0" algn="l">
              <a:spcBef>
                <a:spcPts val="630"/>
              </a:spcBef>
              <a:spcAft>
                <a:spcPts val="0"/>
              </a:spcAft>
              <a:buSzPts val="1440"/>
              <a:buFont typeface="Arial"/>
              <a:buNone/>
            </a:pPr>
            <a:r>
              <a:rPr lang="en-US"/>
              <a:t>(a) </a:t>
            </a:r>
            <a:r>
              <a:rPr i="1" lang="en-US"/>
              <a:t>Work</a:t>
            </a:r>
            <a:r>
              <a:rPr lang="en-US"/>
              <a:t> = </a:t>
            </a:r>
            <a:r>
              <a:rPr i="1" lang="en-US"/>
              <a:t>Available</a:t>
            </a:r>
            <a:endParaRPr/>
          </a:p>
          <a:p>
            <a:pPr indent="-393700" lvl="1" marL="850900" rtl="0" algn="l">
              <a:spcBef>
                <a:spcPts val="630"/>
              </a:spcBef>
              <a:spcAft>
                <a:spcPts val="0"/>
              </a:spcAft>
              <a:buSzPts val="1440"/>
              <a:buFont typeface="Arial"/>
              <a:buNone/>
            </a:pPr>
            <a:r>
              <a:rPr lang="en-US"/>
              <a:t>(b)	For </a:t>
            </a:r>
            <a:r>
              <a:rPr i="1" lang="en-US"/>
              <a:t>i</a:t>
            </a:r>
            <a:r>
              <a:rPr lang="en-US"/>
              <a:t> = 1,2, …,</a:t>
            </a:r>
            <a:r>
              <a:rPr i="1" lang="en-US"/>
              <a:t> n</a:t>
            </a:r>
            <a:r>
              <a:rPr lang="en-US"/>
              <a:t>, if </a:t>
            </a:r>
            <a:r>
              <a:rPr i="1" lang="en-US"/>
              <a:t>Allocation</a:t>
            </a:r>
            <a:r>
              <a:rPr baseline="-25000" i="1" lang="en-US"/>
              <a:t>i</a:t>
            </a:r>
            <a:r>
              <a:rPr lang="en-US"/>
              <a:t> ≠ 0, then </a:t>
            </a:r>
            <a:br>
              <a:rPr lang="en-US"/>
            </a:br>
            <a:r>
              <a:rPr i="1" lang="en-US"/>
              <a:t>Finish</a:t>
            </a:r>
            <a:r>
              <a:rPr lang="en-US"/>
              <a:t>[i] = false; otherwise, </a:t>
            </a:r>
            <a:r>
              <a:rPr i="1" lang="en-US"/>
              <a:t>Finish</a:t>
            </a:r>
            <a:r>
              <a:rPr lang="en-US"/>
              <a:t>[i] = </a:t>
            </a:r>
            <a:r>
              <a:rPr i="1" lang="en-US"/>
              <a:t>true</a:t>
            </a:r>
            <a:endParaRPr/>
          </a:p>
          <a:p>
            <a:pPr indent="-393700" lvl="1" marL="850900" rtl="0" algn="l">
              <a:spcBef>
                <a:spcPts val="630"/>
              </a:spcBef>
              <a:spcAft>
                <a:spcPts val="0"/>
              </a:spcAft>
              <a:buSzPts val="1440"/>
              <a:buFont typeface="Arial"/>
              <a:buNone/>
            </a:pPr>
            <a:r>
              <a:t/>
            </a:r>
            <a:endParaRPr/>
          </a:p>
          <a:p>
            <a:pPr indent="-342900" lvl="0" marL="342900" rtl="0" algn="l">
              <a:spcBef>
                <a:spcPts val="630"/>
              </a:spcBef>
              <a:spcAft>
                <a:spcPts val="0"/>
              </a:spcAft>
              <a:buSzPts val="1620"/>
              <a:buFont typeface="Arial"/>
              <a:buNone/>
            </a:pPr>
            <a:r>
              <a:rPr lang="en-US"/>
              <a:t>2.	Find an index </a:t>
            </a:r>
            <a:r>
              <a:rPr i="1" lang="en-US"/>
              <a:t>i </a:t>
            </a:r>
            <a:r>
              <a:rPr lang="en-US"/>
              <a:t>such that both:</a:t>
            </a:r>
            <a:endParaRPr/>
          </a:p>
          <a:p>
            <a:pPr indent="-393700" lvl="1" marL="850900" rtl="0" algn="l">
              <a:spcBef>
                <a:spcPts val="630"/>
              </a:spcBef>
              <a:spcAft>
                <a:spcPts val="0"/>
              </a:spcAft>
              <a:buSzPts val="1440"/>
              <a:buFont typeface="Arial"/>
              <a:buNone/>
            </a:pPr>
            <a:r>
              <a:rPr lang="en-US"/>
              <a:t>(a)	</a:t>
            </a:r>
            <a:r>
              <a:rPr i="1" lang="en-US"/>
              <a:t>Finish</a:t>
            </a:r>
            <a:r>
              <a:rPr lang="en-US"/>
              <a:t>[</a:t>
            </a:r>
            <a:r>
              <a:rPr i="1" lang="en-US"/>
              <a:t>i</a:t>
            </a:r>
            <a:r>
              <a:rPr lang="en-US"/>
              <a:t>] == </a:t>
            </a:r>
            <a:r>
              <a:rPr i="1" lang="en-US"/>
              <a:t>false</a:t>
            </a:r>
            <a:endParaRPr/>
          </a:p>
          <a:p>
            <a:pPr indent="-393700" lvl="1" marL="850900" rtl="0" algn="l">
              <a:spcBef>
                <a:spcPts val="630"/>
              </a:spcBef>
              <a:spcAft>
                <a:spcPts val="0"/>
              </a:spcAft>
              <a:buSzPts val="1440"/>
              <a:buFont typeface="Arial"/>
              <a:buNone/>
            </a:pPr>
            <a:r>
              <a:rPr lang="en-US"/>
              <a:t>(b)	</a:t>
            </a:r>
            <a:r>
              <a:rPr i="1" lang="en-US"/>
              <a:t>Request</a:t>
            </a:r>
            <a:r>
              <a:rPr baseline="-25000" i="1" lang="en-US"/>
              <a:t>i</a:t>
            </a:r>
            <a:r>
              <a:rPr lang="en-US"/>
              <a:t> ≤ </a:t>
            </a:r>
            <a:r>
              <a:rPr i="1" lang="en-US"/>
              <a:t>Work</a:t>
            </a:r>
            <a:br>
              <a:rPr i="1" lang="en-US"/>
            </a:br>
            <a:endParaRPr/>
          </a:p>
          <a:p>
            <a:pPr indent="-393700" lvl="1" marL="850900" rtl="0" algn="l">
              <a:spcBef>
                <a:spcPts val="630"/>
              </a:spcBef>
              <a:spcAft>
                <a:spcPts val="0"/>
              </a:spcAft>
              <a:buSzPts val="1440"/>
              <a:buFont typeface="Arial"/>
              <a:buNone/>
            </a:pPr>
            <a:r>
              <a:rPr lang="en-US"/>
              <a:t>If no such </a:t>
            </a:r>
            <a:r>
              <a:rPr i="1" lang="en-US"/>
              <a:t>i</a:t>
            </a:r>
            <a:r>
              <a:rPr lang="en-US"/>
              <a:t> exists, go to step 4</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8"/>
          <p:cNvSpPr txBox="1"/>
          <p:nvPr>
            <p:ph type="title"/>
          </p:nvPr>
        </p:nvSpPr>
        <p:spPr>
          <a:xfrm>
            <a:off x="1128713" y="277813"/>
            <a:ext cx="7558087"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Detection Algorithm (Cont.)</a:t>
            </a:r>
            <a:endParaRPr/>
          </a:p>
        </p:txBody>
      </p:sp>
      <p:sp>
        <p:nvSpPr>
          <p:cNvPr id="339" name="Google Shape;339;p38"/>
          <p:cNvSpPr txBox="1"/>
          <p:nvPr>
            <p:ph idx="1" type="body"/>
          </p:nvPr>
        </p:nvSpPr>
        <p:spPr>
          <a:xfrm>
            <a:off x="806450" y="1439863"/>
            <a:ext cx="7723188" cy="229711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20"/>
              <a:buFont typeface="Arial"/>
              <a:buNone/>
            </a:pPr>
            <a:r>
              <a:rPr lang="en-US"/>
              <a:t>3.	</a:t>
            </a:r>
            <a:r>
              <a:rPr i="1" lang="en-US"/>
              <a:t>Work</a:t>
            </a:r>
            <a:r>
              <a:rPr lang="en-US"/>
              <a:t> = </a:t>
            </a:r>
            <a:r>
              <a:rPr i="1" lang="en-US"/>
              <a:t>Work</a:t>
            </a:r>
            <a:r>
              <a:rPr lang="en-US"/>
              <a:t> + </a:t>
            </a:r>
            <a:r>
              <a:rPr i="1" lang="en-US"/>
              <a:t>Allocation</a:t>
            </a:r>
            <a:r>
              <a:rPr baseline="-25000" i="1" lang="en-US"/>
              <a:t>i</a:t>
            </a:r>
            <a:br>
              <a:rPr lang="en-US"/>
            </a:br>
            <a:r>
              <a:rPr i="1" lang="en-US"/>
              <a:t>Finish</a:t>
            </a:r>
            <a:r>
              <a:rPr lang="en-US"/>
              <a:t>[</a:t>
            </a:r>
            <a:r>
              <a:rPr i="1" lang="en-US"/>
              <a:t>i</a:t>
            </a:r>
            <a:r>
              <a:rPr lang="en-US"/>
              <a:t>] = </a:t>
            </a:r>
            <a:r>
              <a:rPr i="1" lang="en-US"/>
              <a:t>true</a:t>
            </a:r>
            <a:br>
              <a:rPr lang="en-US"/>
            </a:br>
            <a:r>
              <a:rPr lang="en-US"/>
              <a:t>go to step 2</a:t>
            </a:r>
            <a:br>
              <a:rPr lang="en-US"/>
            </a:br>
            <a:endParaRPr/>
          </a:p>
          <a:p>
            <a:pPr indent="-342900" lvl="0" marL="342900" rtl="0" algn="l">
              <a:lnSpc>
                <a:spcPct val="90000"/>
              </a:lnSpc>
              <a:spcBef>
                <a:spcPts val="630"/>
              </a:spcBef>
              <a:spcAft>
                <a:spcPts val="0"/>
              </a:spcAft>
              <a:buSzPts val="1620"/>
              <a:buFont typeface="Arial"/>
              <a:buNone/>
            </a:pPr>
            <a:r>
              <a:rPr lang="en-US"/>
              <a:t>4.	If </a:t>
            </a:r>
            <a:r>
              <a:rPr i="1" lang="en-US"/>
              <a:t>Finish</a:t>
            </a:r>
            <a:r>
              <a:rPr lang="en-US"/>
              <a:t>[</a:t>
            </a:r>
            <a:r>
              <a:rPr i="1" lang="en-US"/>
              <a:t>i</a:t>
            </a:r>
            <a:r>
              <a:rPr lang="en-US"/>
              <a:t>] == false, for some </a:t>
            </a:r>
            <a:r>
              <a:rPr i="1" lang="en-US"/>
              <a:t>i</a:t>
            </a:r>
            <a:r>
              <a:rPr lang="en-US"/>
              <a:t>, 1 ≤ </a:t>
            </a:r>
            <a:r>
              <a:rPr i="1" lang="en-US"/>
              <a:t>i</a:t>
            </a:r>
            <a:r>
              <a:rPr lang="en-US"/>
              <a:t> ≤  </a:t>
            </a:r>
            <a:r>
              <a:rPr i="1" lang="en-US"/>
              <a:t>n</a:t>
            </a:r>
            <a:r>
              <a:rPr lang="en-US"/>
              <a:t>, then the system is in deadlock state. Moreover, if </a:t>
            </a:r>
            <a:r>
              <a:rPr i="1" lang="en-US"/>
              <a:t>Finish</a:t>
            </a:r>
            <a:r>
              <a:rPr lang="en-US"/>
              <a:t>[</a:t>
            </a:r>
            <a:r>
              <a:rPr i="1" lang="en-US"/>
              <a:t>i</a:t>
            </a:r>
            <a:r>
              <a:rPr lang="en-US"/>
              <a:t>] == </a:t>
            </a:r>
            <a:r>
              <a:rPr i="1" lang="en-US"/>
              <a:t>false</a:t>
            </a:r>
            <a:r>
              <a:rPr lang="en-US"/>
              <a:t>, then </a:t>
            </a:r>
            <a:r>
              <a:rPr i="1" lang="en-US"/>
              <a:t>P</a:t>
            </a:r>
            <a:r>
              <a:rPr baseline="-25000" i="1" lang="en-US"/>
              <a:t>i</a:t>
            </a:r>
            <a:r>
              <a:rPr lang="en-US"/>
              <a:t> is deadlocked</a:t>
            </a:r>
            <a:endParaRPr/>
          </a:p>
          <a:p>
            <a:pPr indent="-342900" lvl="0" marL="342900" rtl="0" algn="l">
              <a:lnSpc>
                <a:spcPct val="90000"/>
              </a:lnSpc>
              <a:spcBef>
                <a:spcPts val="630"/>
              </a:spcBef>
              <a:spcAft>
                <a:spcPts val="0"/>
              </a:spcAft>
              <a:buSzPts val="1620"/>
              <a:buFont typeface="Arial"/>
              <a:buNone/>
            </a:pPr>
            <a:r>
              <a:rPr lang="en-US"/>
              <a:t>	</a:t>
            </a:r>
            <a:endParaRPr/>
          </a:p>
        </p:txBody>
      </p:sp>
      <p:sp>
        <p:nvSpPr>
          <p:cNvPr id="340" name="Google Shape;340;p38"/>
          <p:cNvSpPr txBox="1"/>
          <p:nvPr/>
        </p:nvSpPr>
        <p:spPr>
          <a:xfrm>
            <a:off x="852488" y="3892550"/>
            <a:ext cx="7694612" cy="92392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800">
                <a:solidFill>
                  <a:srgbClr val="FF0066"/>
                </a:solidFill>
                <a:latin typeface="Helvetica Neue"/>
                <a:ea typeface="Helvetica Neue"/>
                <a:cs typeface="Helvetica Neue"/>
                <a:sym typeface="Helvetica Neue"/>
              </a:rPr>
              <a:t>Algorithm requires an order of O(</a:t>
            </a:r>
            <a:r>
              <a:rPr b="1" i="1" lang="en-US" sz="1800">
                <a:solidFill>
                  <a:srgbClr val="FF0066"/>
                </a:solidFill>
                <a:latin typeface="Helvetica Neue"/>
                <a:ea typeface="Helvetica Neue"/>
                <a:cs typeface="Helvetica Neue"/>
                <a:sym typeface="Helvetica Neue"/>
              </a:rPr>
              <a:t>m </a:t>
            </a:r>
            <a:r>
              <a:rPr b="1" lang="en-US" sz="1800">
                <a:solidFill>
                  <a:srgbClr val="FF0066"/>
                </a:solidFill>
                <a:latin typeface="Helvetica Neue"/>
                <a:ea typeface="Helvetica Neue"/>
                <a:cs typeface="Helvetica Neue"/>
                <a:sym typeface="Helvetica Neue"/>
              </a:rPr>
              <a:t>x</a:t>
            </a:r>
            <a:r>
              <a:rPr b="1" i="1" lang="en-US" sz="1800">
                <a:solidFill>
                  <a:srgbClr val="FF0066"/>
                </a:solidFill>
                <a:latin typeface="Helvetica Neue"/>
                <a:ea typeface="Helvetica Neue"/>
                <a:cs typeface="Helvetica Neue"/>
                <a:sym typeface="Helvetica Neue"/>
              </a:rPr>
              <a:t> n</a:t>
            </a:r>
            <a:r>
              <a:rPr b="1" baseline="30000" lang="en-US" sz="1800">
                <a:solidFill>
                  <a:srgbClr val="FF0066"/>
                </a:solidFill>
                <a:latin typeface="Helvetica Neue"/>
                <a:ea typeface="Helvetica Neue"/>
                <a:cs typeface="Helvetica Neue"/>
                <a:sym typeface="Helvetica Neue"/>
              </a:rPr>
              <a:t>2)</a:t>
            </a:r>
            <a:r>
              <a:rPr b="1" lang="en-US" sz="1800">
                <a:solidFill>
                  <a:srgbClr val="FF0066"/>
                </a:solidFill>
                <a:latin typeface="Helvetica Neue"/>
                <a:ea typeface="Helvetica Neue"/>
                <a:cs typeface="Helvetica Neue"/>
                <a:sym typeface="Helvetica Neue"/>
              </a:rPr>
              <a:t> operations to detect whether the system is in deadlocked state</a:t>
            </a:r>
            <a:endParaRPr sz="1800">
              <a:solidFill>
                <a:srgbClr val="FF0066"/>
              </a:solidFill>
              <a:latin typeface="Helvetica Neue"/>
              <a:ea typeface="Helvetica Neue"/>
              <a:cs typeface="Helvetica Neue"/>
              <a:sym typeface="Helvetica Neue"/>
            </a:endParaRPr>
          </a:p>
          <a:p>
            <a:pPr indent="0" lvl="0" marL="0" marR="0" rtl="0" algn="l">
              <a:spcBef>
                <a:spcPts val="900"/>
              </a:spcBef>
              <a:spcAft>
                <a:spcPts val="0"/>
              </a:spcAft>
              <a:buNone/>
            </a:pPr>
            <a:r>
              <a:t/>
            </a:r>
            <a:endParaRPr sz="1800">
              <a:solidFill>
                <a:srgbClr val="FF0066"/>
              </a:solidFill>
              <a:latin typeface="Helvetica Neue"/>
              <a:ea typeface="Helvetica Neue"/>
              <a:cs typeface="Helvetica Neue"/>
              <a:sym typeface="Helvetica Neu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9"/>
          <p:cNvSpPr txBox="1"/>
          <p:nvPr>
            <p:ph type="title"/>
          </p:nvPr>
        </p:nvSpPr>
        <p:spPr>
          <a:xfrm>
            <a:off x="1022350" y="277813"/>
            <a:ext cx="766445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Example of Detection Algorithm</a:t>
            </a:r>
            <a:endParaRPr/>
          </a:p>
        </p:txBody>
      </p:sp>
      <p:sp>
        <p:nvSpPr>
          <p:cNvPr id="347" name="Google Shape;347;p39"/>
          <p:cNvSpPr txBox="1"/>
          <p:nvPr>
            <p:ph idx="1" type="body"/>
          </p:nvPr>
        </p:nvSpPr>
        <p:spPr>
          <a:xfrm>
            <a:off x="806450" y="1233488"/>
            <a:ext cx="8037513" cy="5121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Five processes </a:t>
            </a:r>
            <a:r>
              <a:rPr i="1" lang="en-US"/>
              <a:t>P</a:t>
            </a:r>
            <a:r>
              <a:rPr baseline="-25000" lang="en-US"/>
              <a:t>0</a:t>
            </a:r>
            <a:r>
              <a:rPr lang="en-US"/>
              <a:t> through </a:t>
            </a:r>
            <a:r>
              <a:rPr i="1" lang="en-US"/>
              <a:t>P</a:t>
            </a:r>
            <a:r>
              <a:rPr baseline="-25000" lang="en-US"/>
              <a:t>4</a:t>
            </a:r>
            <a:r>
              <a:rPr lang="en-US"/>
              <a:t>;</a:t>
            </a:r>
            <a:r>
              <a:rPr baseline="-25000" lang="en-US"/>
              <a:t> </a:t>
            </a:r>
            <a:r>
              <a:rPr lang="en-US"/>
              <a:t>three resource types </a:t>
            </a:r>
            <a:br>
              <a:rPr lang="en-US"/>
            </a:br>
            <a:r>
              <a:rPr lang="en-US"/>
              <a:t>A (7 instances), </a:t>
            </a:r>
            <a:r>
              <a:rPr i="1" lang="en-US"/>
              <a:t>B </a:t>
            </a:r>
            <a:r>
              <a:rPr lang="en-US"/>
              <a:t>(2 instances), and </a:t>
            </a:r>
            <a:r>
              <a:rPr i="1" lang="en-US"/>
              <a:t>C</a:t>
            </a:r>
            <a:r>
              <a:rPr lang="en-US"/>
              <a:t> (6 instances)</a:t>
            </a:r>
            <a:endParaRPr/>
          </a:p>
          <a:p>
            <a:pPr indent="-342900" lvl="0" marL="342900" rtl="0" algn="l">
              <a:spcBef>
                <a:spcPts val="630"/>
              </a:spcBef>
              <a:spcAft>
                <a:spcPts val="0"/>
              </a:spcAft>
              <a:buSzPts val="1620"/>
              <a:buFont typeface="Arial"/>
              <a:buNone/>
            </a:pPr>
            <a:r>
              <a:t/>
            </a:r>
            <a:endParaRPr/>
          </a:p>
          <a:p>
            <a:pPr indent="-342900" lvl="0" marL="342900" rtl="0" algn="l">
              <a:spcBef>
                <a:spcPts val="630"/>
              </a:spcBef>
              <a:spcAft>
                <a:spcPts val="0"/>
              </a:spcAft>
              <a:buSzPts val="1620"/>
              <a:buChar char="●"/>
            </a:pPr>
            <a:r>
              <a:rPr lang="en-US"/>
              <a:t>Snapshot at time </a:t>
            </a:r>
            <a:r>
              <a:rPr i="1" lang="en-US"/>
              <a:t>T</a:t>
            </a:r>
            <a:r>
              <a:rPr baseline="-25000" lang="en-US"/>
              <a:t>0</a:t>
            </a:r>
            <a:r>
              <a:rPr lang="en-US"/>
              <a:t>:</a:t>
            </a:r>
            <a:endParaRPr/>
          </a:p>
          <a:p>
            <a:pPr indent="-342900" lvl="0" marL="342900" rtl="0" algn="l">
              <a:spcBef>
                <a:spcPts val="630"/>
              </a:spcBef>
              <a:spcAft>
                <a:spcPts val="0"/>
              </a:spcAft>
              <a:buSzPts val="1620"/>
              <a:buFont typeface="Arial"/>
              <a:buNone/>
            </a:pPr>
            <a:r>
              <a:rPr lang="en-US"/>
              <a:t>			 </a:t>
            </a:r>
            <a:r>
              <a:rPr i="1" lang="en-US" u="sng"/>
              <a:t>Allocation</a:t>
            </a:r>
            <a:r>
              <a:rPr i="1" lang="en-US"/>
              <a:t>	</a:t>
            </a:r>
            <a:r>
              <a:rPr i="1" lang="en-US" u="sng"/>
              <a:t>Request</a:t>
            </a:r>
            <a:r>
              <a:rPr i="1" lang="en-US"/>
              <a:t>	</a:t>
            </a:r>
            <a:r>
              <a:rPr i="1" lang="en-US" u="sng"/>
              <a:t>Available</a:t>
            </a:r>
            <a:endParaRPr/>
          </a:p>
          <a:p>
            <a:pPr indent="-342900" lvl="0" marL="342900" rtl="0" algn="l">
              <a:spcBef>
                <a:spcPts val="630"/>
              </a:spcBef>
              <a:spcAft>
                <a:spcPts val="0"/>
              </a:spcAft>
              <a:buSzPts val="1620"/>
              <a:buFont typeface="Arial"/>
              <a:buNone/>
            </a:pPr>
            <a:r>
              <a:rPr lang="en-US"/>
              <a:t>			</a:t>
            </a:r>
            <a:r>
              <a:rPr i="1" lang="en-US"/>
              <a:t>A B C 	  A B C 	A B C</a:t>
            </a:r>
            <a:endParaRPr/>
          </a:p>
          <a:p>
            <a:pPr indent="-342900" lvl="0" marL="342900" rtl="0" algn="l">
              <a:spcBef>
                <a:spcPts val="630"/>
              </a:spcBef>
              <a:spcAft>
                <a:spcPts val="0"/>
              </a:spcAft>
              <a:buSzPts val="1620"/>
              <a:buFont typeface="Arial"/>
              <a:buNone/>
            </a:pPr>
            <a:r>
              <a:rPr lang="en-US"/>
              <a:t>	        </a:t>
            </a:r>
            <a:r>
              <a:rPr i="1" lang="en-US"/>
              <a:t>P</a:t>
            </a:r>
            <a:r>
              <a:rPr baseline="-25000" lang="en-US"/>
              <a:t>0</a:t>
            </a:r>
            <a:r>
              <a:rPr lang="en-US"/>
              <a:t>	          0 1 0      0 0 0 	     0 0 0</a:t>
            </a:r>
            <a:endParaRPr/>
          </a:p>
          <a:p>
            <a:pPr indent="-342900" lvl="0" marL="342900" rtl="0" algn="l">
              <a:spcBef>
                <a:spcPts val="630"/>
              </a:spcBef>
              <a:spcAft>
                <a:spcPts val="0"/>
              </a:spcAft>
              <a:buSzPts val="1620"/>
              <a:buFont typeface="Arial"/>
              <a:buNone/>
            </a:pPr>
            <a:r>
              <a:rPr i="1" lang="en-US"/>
              <a:t>             P</a:t>
            </a:r>
            <a:r>
              <a:rPr baseline="-25000" lang="en-US"/>
              <a:t>1</a:t>
            </a:r>
            <a:r>
              <a:rPr lang="en-US"/>
              <a:t>	          2 0 0 	   2 0 2</a:t>
            </a:r>
            <a:endParaRPr/>
          </a:p>
          <a:p>
            <a:pPr indent="-342900" lvl="0" marL="342900" rtl="0" algn="l">
              <a:spcBef>
                <a:spcPts val="630"/>
              </a:spcBef>
              <a:spcAft>
                <a:spcPts val="0"/>
              </a:spcAft>
              <a:buSzPts val="1620"/>
              <a:buFont typeface="Arial"/>
              <a:buNone/>
            </a:pPr>
            <a:r>
              <a:rPr i="1" lang="en-US"/>
              <a:t>             P</a:t>
            </a:r>
            <a:r>
              <a:rPr baseline="-25000" lang="en-US"/>
              <a:t>2</a:t>
            </a:r>
            <a:r>
              <a:rPr lang="en-US"/>
              <a:t>		   3 0 3       0 0 0 </a:t>
            </a:r>
            <a:endParaRPr/>
          </a:p>
          <a:p>
            <a:pPr indent="-342900" lvl="0" marL="342900" rtl="0" algn="l">
              <a:spcBef>
                <a:spcPts val="630"/>
              </a:spcBef>
              <a:spcAft>
                <a:spcPts val="0"/>
              </a:spcAft>
              <a:buSzPts val="1620"/>
              <a:buFont typeface="Arial"/>
              <a:buNone/>
            </a:pPr>
            <a:r>
              <a:rPr i="1" lang="en-US"/>
              <a:t>             P</a:t>
            </a:r>
            <a:r>
              <a:rPr baseline="-25000" lang="en-US"/>
              <a:t>3</a:t>
            </a:r>
            <a:r>
              <a:rPr lang="en-US"/>
              <a:t>		   2 1 1 	   1 0 0 </a:t>
            </a:r>
            <a:endParaRPr/>
          </a:p>
          <a:p>
            <a:pPr indent="-342900" lvl="0" marL="342900" rtl="0" algn="l">
              <a:spcBef>
                <a:spcPts val="630"/>
              </a:spcBef>
              <a:spcAft>
                <a:spcPts val="0"/>
              </a:spcAft>
              <a:buSzPts val="1620"/>
              <a:buFont typeface="Arial"/>
              <a:buNone/>
            </a:pPr>
            <a:r>
              <a:rPr lang="en-US"/>
              <a:t>	       </a:t>
            </a:r>
            <a:r>
              <a:rPr i="1" lang="en-US"/>
              <a:t>P</a:t>
            </a:r>
            <a:r>
              <a:rPr baseline="-25000" lang="en-US"/>
              <a:t>4	</a:t>
            </a:r>
            <a:r>
              <a:rPr lang="en-US"/>
              <a:t>	   </a:t>
            </a:r>
            <a:r>
              <a:rPr lang="en-US"/>
              <a:t>0</a:t>
            </a:r>
            <a:r>
              <a:rPr lang="en-US"/>
              <a:t> 0 2 	   0 0 2</a:t>
            </a:r>
            <a:endParaRPr/>
          </a:p>
          <a:p>
            <a:pPr indent="-342900" lvl="0" marL="342900" rtl="0" algn="l">
              <a:spcBef>
                <a:spcPts val="630"/>
              </a:spcBef>
              <a:spcAft>
                <a:spcPts val="0"/>
              </a:spcAft>
              <a:buSzPts val="1620"/>
              <a:buFont typeface="Arial"/>
              <a:buNone/>
            </a:pPr>
            <a:r>
              <a:t/>
            </a:r>
            <a:endParaRPr/>
          </a:p>
          <a:p>
            <a:pPr indent="-342900" lvl="0" marL="342900" rtl="0" algn="l">
              <a:spcBef>
                <a:spcPts val="630"/>
              </a:spcBef>
              <a:spcAft>
                <a:spcPts val="0"/>
              </a:spcAft>
              <a:buSzPts val="1620"/>
              <a:buChar char="●"/>
            </a:pPr>
            <a:r>
              <a:rPr lang="en-US"/>
              <a:t>Sequence &lt;</a:t>
            </a:r>
            <a:r>
              <a:rPr i="1" lang="en-US"/>
              <a:t>P</a:t>
            </a:r>
            <a:r>
              <a:rPr baseline="-25000" lang="en-US"/>
              <a:t>0</a:t>
            </a:r>
            <a:r>
              <a:rPr lang="en-US"/>
              <a:t>, </a:t>
            </a:r>
            <a:r>
              <a:rPr i="1" lang="en-US"/>
              <a:t>P</a:t>
            </a:r>
            <a:r>
              <a:rPr baseline="-25000" lang="en-US"/>
              <a:t>2</a:t>
            </a:r>
            <a:r>
              <a:rPr lang="en-US"/>
              <a:t>, </a:t>
            </a:r>
            <a:r>
              <a:rPr i="1" lang="en-US"/>
              <a:t>P</a:t>
            </a:r>
            <a:r>
              <a:rPr baseline="-25000" lang="en-US"/>
              <a:t>3</a:t>
            </a:r>
            <a:r>
              <a:rPr lang="en-US"/>
              <a:t>, </a:t>
            </a:r>
            <a:r>
              <a:rPr i="1" lang="en-US"/>
              <a:t>P</a:t>
            </a:r>
            <a:r>
              <a:rPr baseline="-25000" lang="en-US"/>
              <a:t>1</a:t>
            </a:r>
            <a:r>
              <a:rPr lang="en-US"/>
              <a:t>, </a:t>
            </a:r>
            <a:r>
              <a:rPr i="1" lang="en-US"/>
              <a:t>P</a:t>
            </a:r>
            <a:r>
              <a:rPr baseline="-25000" lang="en-US"/>
              <a:t>4</a:t>
            </a:r>
            <a:r>
              <a:rPr lang="en-US"/>
              <a:t>&gt; will result in </a:t>
            </a:r>
            <a:r>
              <a:rPr i="1" lang="en-US"/>
              <a:t>Finish</a:t>
            </a:r>
            <a:r>
              <a:rPr lang="en-US"/>
              <a:t>[</a:t>
            </a:r>
            <a:r>
              <a:rPr i="1" lang="en-US"/>
              <a:t>i</a:t>
            </a:r>
            <a:r>
              <a:rPr lang="en-US"/>
              <a:t>] = true for all </a:t>
            </a:r>
            <a:r>
              <a:rPr i="1" lang="en-US"/>
              <a:t>i</a:t>
            </a:r>
            <a:endParaRPr/>
          </a:p>
          <a:p>
            <a:pPr indent="-342900" lvl="0" marL="342900" rtl="0" algn="l">
              <a:spcBef>
                <a:spcPts val="630"/>
              </a:spcBef>
              <a:spcAft>
                <a:spcPts val="0"/>
              </a:spcAft>
              <a:buSzPts val="1620"/>
              <a:buFont typeface="Arial"/>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0"/>
          <p:cNvSpPr txBox="1"/>
          <p:nvPr>
            <p:ph type="title"/>
          </p:nvPr>
        </p:nvSpPr>
        <p:spPr>
          <a:xfrm>
            <a:off x="457200" y="277813"/>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Example (Cont.)</a:t>
            </a:r>
            <a:endParaRPr/>
          </a:p>
        </p:txBody>
      </p:sp>
      <p:sp>
        <p:nvSpPr>
          <p:cNvPr id="354" name="Google Shape;354;p40"/>
          <p:cNvSpPr txBox="1"/>
          <p:nvPr>
            <p:ph idx="1" type="body"/>
          </p:nvPr>
        </p:nvSpPr>
        <p:spPr>
          <a:xfrm>
            <a:off x="806450" y="1233488"/>
            <a:ext cx="7781925" cy="503713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i="1" lang="en-US"/>
              <a:t>P</a:t>
            </a:r>
            <a:r>
              <a:rPr baseline="-25000" lang="en-US"/>
              <a:t>2</a:t>
            </a:r>
            <a:r>
              <a:rPr lang="en-US"/>
              <a:t> requests an additional instance of type</a:t>
            </a:r>
            <a:r>
              <a:rPr i="1" lang="en-US"/>
              <a:t> C</a:t>
            </a:r>
            <a:endParaRPr/>
          </a:p>
          <a:p>
            <a:pPr indent="-342900" lvl="0" marL="342900" rtl="0" algn="l">
              <a:spcBef>
                <a:spcPts val="630"/>
              </a:spcBef>
              <a:spcAft>
                <a:spcPts val="0"/>
              </a:spcAft>
              <a:buSzPts val="1620"/>
              <a:buFont typeface="Arial"/>
              <a:buNone/>
            </a:pPr>
            <a:r>
              <a:rPr lang="en-US"/>
              <a:t>			</a:t>
            </a:r>
            <a:r>
              <a:rPr i="1" lang="en-US" u="sng"/>
              <a:t>Request</a:t>
            </a:r>
            <a:endParaRPr i="1"/>
          </a:p>
          <a:p>
            <a:pPr indent="-342900" lvl="0" marL="342900" rtl="0" algn="l">
              <a:spcBef>
                <a:spcPts val="630"/>
              </a:spcBef>
              <a:spcAft>
                <a:spcPts val="0"/>
              </a:spcAft>
              <a:buSzPts val="1620"/>
              <a:buFont typeface="Arial"/>
              <a:buNone/>
            </a:pPr>
            <a:r>
              <a:rPr i="1" lang="en-US"/>
              <a:t>			A B C</a:t>
            </a:r>
            <a:endParaRPr/>
          </a:p>
          <a:p>
            <a:pPr indent="-342900" lvl="0" marL="342900" rtl="0" algn="l">
              <a:spcBef>
                <a:spcPts val="630"/>
              </a:spcBef>
              <a:spcAft>
                <a:spcPts val="0"/>
              </a:spcAft>
              <a:buSzPts val="1620"/>
              <a:buFont typeface="Arial"/>
              <a:buNone/>
            </a:pPr>
            <a:r>
              <a:rPr lang="en-US"/>
              <a:t>		 </a:t>
            </a:r>
            <a:r>
              <a:rPr i="1" lang="en-US"/>
              <a:t>P</a:t>
            </a:r>
            <a:r>
              <a:rPr baseline="-25000" lang="en-US"/>
              <a:t>0</a:t>
            </a:r>
            <a:r>
              <a:rPr lang="en-US"/>
              <a:t>	0 0 0</a:t>
            </a:r>
            <a:endParaRPr/>
          </a:p>
          <a:p>
            <a:pPr indent="-342900" lvl="0" marL="342900" rtl="0" algn="l">
              <a:spcBef>
                <a:spcPts val="630"/>
              </a:spcBef>
              <a:spcAft>
                <a:spcPts val="0"/>
              </a:spcAft>
              <a:buSzPts val="1620"/>
              <a:buFont typeface="Arial"/>
              <a:buNone/>
            </a:pPr>
            <a:r>
              <a:rPr lang="en-US"/>
              <a:t>		 </a:t>
            </a:r>
            <a:r>
              <a:rPr i="1" lang="en-US"/>
              <a:t>P</a:t>
            </a:r>
            <a:r>
              <a:rPr baseline="-25000" lang="en-US"/>
              <a:t>1</a:t>
            </a:r>
            <a:r>
              <a:rPr lang="en-US"/>
              <a:t>	2 0 2</a:t>
            </a:r>
            <a:endParaRPr/>
          </a:p>
          <a:p>
            <a:pPr indent="-342900" lvl="0" marL="342900" rtl="0" algn="l">
              <a:spcBef>
                <a:spcPts val="630"/>
              </a:spcBef>
              <a:spcAft>
                <a:spcPts val="0"/>
              </a:spcAft>
              <a:buSzPts val="1620"/>
              <a:buFont typeface="Arial"/>
              <a:buNone/>
            </a:pPr>
            <a:r>
              <a:rPr lang="en-US"/>
              <a:t>		 </a:t>
            </a:r>
            <a:r>
              <a:rPr i="1" lang="en-US"/>
              <a:t>P</a:t>
            </a:r>
            <a:r>
              <a:rPr baseline="-25000" lang="en-US"/>
              <a:t>2</a:t>
            </a:r>
            <a:r>
              <a:rPr lang="en-US"/>
              <a:t>	0 0 1</a:t>
            </a:r>
            <a:endParaRPr/>
          </a:p>
          <a:p>
            <a:pPr indent="-342900" lvl="0" marL="342900" rtl="0" algn="l">
              <a:spcBef>
                <a:spcPts val="630"/>
              </a:spcBef>
              <a:spcAft>
                <a:spcPts val="0"/>
              </a:spcAft>
              <a:buSzPts val="1620"/>
              <a:buFont typeface="Arial"/>
              <a:buNone/>
            </a:pPr>
            <a:r>
              <a:rPr lang="en-US"/>
              <a:t>		 </a:t>
            </a:r>
            <a:r>
              <a:rPr i="1" lang="en-US"/>
              <a:t>P</a:t>
            </a:r>
            <a:r>
              <a:rPr baseline="-25000" lang="en-US"/>
              <a:t>3</a:t>
            </a:r>
            <a:r>
              <a:rPr lang="en-US"/>
              <a:t>	1 0 0 </a:t>
            </a:r>
            <a:endParaRPr/>
          </a:p>
          <a:p>
            <a:pPr indent="-342900" lvl="0" marL="342900" rtl="0" algn="l">
              <a:spcBef>
                <a:spcPts val="630"/>
              </a:spcBef>
              <a:spcAft>
                <a:spcPts val="0"/>
              </a:spcAft>
              <a:buSzPts val="1620"/>
              <a:buFont typeface="Arial"/>
              <a:buNone/>
            </a:pPr>
            <a:r>
              <a:rPr lang="en-US"/>
              <a:t>		 </a:t>
            </a:r>
            <a:r>
              <a:rPr i="1" lang="en-US"/>
              <a:t>P</a:t>
            </a:r>
            <a:r>
              <a:rPr baseline="-25000" lang="en-US"/>
              <a:t>4</a:t>
            </a:r>
            <a:r>
              <a:rPr lang="en-US"/>
              <a:t>	0 0 2</a:t>
            </a:r>
            <a:endParaRPr/>
          </a:p>
          <a:p>
            <a:pPr indent="-342900" lvl="0" marL="342900" rtl="0" algn="l">
              <a:spcBef>
                <a:spcPts val="280"/>
              </a:spcBef>
              <a:spcAft>
                <a:spcPts val="0"/>
              </a:spcAft>
              <a:buSzPts val="720"/>
              <a:buFont typeface="Arial"/>
              <a:buNone/>
            </a:pPr>
            <a:r>
              <a:t/>
            </a:r>
            <a:endParaRPr sz="800"/>
          </a:p>
          <a:p>
            <a:pPr indent="-342900" lvl="0" marL="342900" rtl="0" algn="l">
              <a:spcBef>
                <a:spcPts val="630"/>
              </a:spcBef>
              <a:spcAft>
                <a:spcPts val="0"/>
              </a:spcAft>
              <a:buSzPts val="1620"/>
              <a:buChar char="●"/>
            </a:pPr>
            <a:r>
              <a:rPr lang="en-US"/>
              <a:t>State of system?</a:t>
            </a:r>
            <a:endParaRPr/>
          </a:p>
          <a:p>
            <a:pPr indent="-285750" lvl="1" marL="742950" rtl="0" algn="l">
              <a:spcBef>
                <a:spcPts val="630"/>
              </a:spcBef>
              <a:spcAft>
                <a:spcPts val="0"/>
              </a:spcAft>
              <a:buSzPts val="1440"/>
              <a:buChar char="●"/>
            </a:pPr>
            <a:r>
              <a:rPr lang="en-US"/>
              <a:t>Can reclaim resources held by process </a:t>
            </a:r>
            <a:r>
              <a:rPr i="1" lang="en-US"/>
              <a:t>P</a:t>
            </a:r>
            <a:r>
              <a:rPr baseline="-25000" lang="en-US"/>
              <a:t>0</a:t>
            </a:r>
            <a:r>
              <a:rPr lang="en-US"/>
              <a:t>, but insufficient resources to fulfill other processes; requests</a:t>
            </a:r>
            <a:endParaRPr/>
          </a:p>
          <a:p>
            <a:pPr indent="-285750" lvl="1" marL="742950" rtl="0" algn="l">
              <a:spcBef>
                <a:spcPts val="630"/>
              </a:spcBef>
              <a:spcAft>
                <a:spcPts val="0"/>
              </a:spcAft>
              <a:buSzPts val="1440"/>
              <a:buChar char="●"/>
            </a:pPr>
            <a:r>
              <a:rPr lang="en-US"/>
              <a:t>Deadlock exists, consisting of processes </a:t>
            </a:r>
            <a:r>
              <a:rPr i="1" lang="en-US"/>
              <a:t>P</a:t>
            </a:r>
            <a:r>
              <a:rPr baseline="-25000" lang="en-US"/>
              <a:t>1</a:t>
            </a:r>
            <a:r>
              <a:rPr lang="en-US"/>
              <a:t>, </a:t>
            </a:r>
            <a:r>
              <a:rPr baseline="-25000" lang="en-US"/>
              <a:t> </a:t>
            </a:r>
            <a:r>
              <a:rPr i="1" lang="en-US"/>
              <a:t>P</a:t>
            </a:r>
            <a:r>
              <a:rPr baseline="-25000" lang="en-US"/>
              <a:t>2</a:t>
            </a:r>
            <a:r>
              <a:rPr lang="en-US"/>
              <a:t>, </a:t>
            </a:r>
            <a:r>
              <a:rPr i="1" lang="en-US"/>
              <a:t>P</a:t>
            </a:r>
            <a:r>
              <a:rPr baseline="-25000" lang="en-US"/>
              <a:t>3</a:t>
            </a:r>
            <a:r>
              <a:rPr lang="en-US"/>
              <a:t>, and </a:t>
            </a:r>
            <a:r>
              <a:rPr i="1" lang="en-US"/>
              <a:t>P</a:t>
            </a:r>
            <a:r>
              <a:rPr baseline="-25000" lang="en-US"/>
              <a:t>4</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1"/>
          <p:cNvSpPr txBox="1"/>
          <p:nvPr>
            <p:ph type="title"/>
          </p:nvPr>
        </p:nvSpPr>
        <p:spPr>
          <a:xfrm>
            <a:off x="1100138" y="277813"/>
            <a:ext cx="7586662"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Detection-Algorithm Usage</a:t>
            </a:r>
            <a:endParaRPr/>
          </a:p>
        </p:txBody>
      </p:sp>
      <p:sp>
        <p:nvSpPr>
          <p:cNvPr id="361" name="Google Shape;361;p41"/>
          <p:cNvSpPr txBox="1"/>
          <p:nvPr>
            <p:ph idx="1" type="body"/>
          </p:nvPr>
        </p:nvSpPr>
        <p:spPr>
          <a:xfrm>
            <a:off x="806450" y="1233488"/>
            <a:ext cx="7713663"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When, and how often, to invoke depends on:</a:t>
            </a:r>
            <a:endParaRPr/>
          </a:p>
          <a:p>
            <a:pPr indent="-285750" lvl="1" marL="742950" rtl="0" algn="l">
              <a:spcBef>
                <a:spcPts val="630"/>
              </a:spcBef>
              <a:spcAft>
                <a:spcPts val="0"/>
              </a:spcAft>
              <a:buSzPts val="1440"/>
              <a:buChar char="●"/>
            </a:pPr>
            <a:r>
              <a:rPr lang="en-US"/>
              <a:t>How often a deadlock is likely to occur?</a:t>
            </a:r>
            <a:endParaRPr/>
          </a:p>
          <a:p>
            <a:pPr indent="-285750" lvl="1" marL="742950" rtl="0" algn="l">
              <a:spcBef>
                <a:spcPts val="630"/>
              </a:spcBef>
              <a:spcAft>
                <a:spcPts val="0"/>
              </a:spcAft>
              <a:buSzPts val="1440"/>
              <a:buChar char="●"/>
            </a:pPr>
            <a:r>
              <a:rPr lang="en-US"/>
              <a:t>How many processes will need to be rolled back?</a:t>
            </a:r>
            <a:endParaRPr/>
          </a:p>
          <a:p>
            <a:pPr indent="-228600" lvl="2" marL="1085850" rtl="0" algn="l">
              <a:spcBef>
                <a:spcPts val="630"/>
              </a:spcBef>
              <a:spcAft>
                <a:spcPts val="0"/>
              </a:spcAft>
              <a:buSzPts val="1350"/>
              <a:buChar char="4"/>
            </a:pPr>
            <a:r>
              <a:rPr lang="en-US"/>
              <a:t>one for each disjoint cycle</a:t>
            </a:r>
            <a:br>
              <a:rPr lang="en-US"/>
            </a:br>
            <a:endParaRPr/>
          </a:p>
          <a:p>
            <a:pPr indent="-342900" lvl="0" marL="342900" rtl="0" algn="l">
              <a:spcBef>
                <a:spcPts val="630"/>
              </a:spcBef>
              <a:spcAft>
                <a:spcPts val="0"/>
              </a:spcAft>
              <a:buSzPts val="1620"/>
              <a:buChar char="●"/>
            </a:pPr>
            <a:r>
              <a:rPr lang="en-US"/>
              <a:t>If detection algorithm is invoked arbitrarily, there may be many cycles in the resource graph and so we would not be able to tell which of the many deadlocked processes “caused” the deadlock.</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2"/>
          <p:cNvSpPr txBox="1"/>
          <p:nvPr>
            <p:ph type="title"/>
          </p:nvPr>
        </p:nvSpPr>
        <p:spPr>
          <a:xfrm>
            <a:off x="508000" y="465138"/>
            <a:ext cx="8588375"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t>Recovery from Deadlock:  </a:t>
            </a:r>
            <a:br>
              <a:rPr lang="en-US" sz="2800"/>
            </a:br>
            <a:r>
              <a:rPr lang="en-US" sz="2800"/>
              <a:t>Process Termination</a:t>
            </a:r>
            <a:endParaRPr/>
          </a:p>
        </p:txBody>
      </p:sp>
      <p:sp>
        <p:nvSpPr>
          <p:cNvPr id="368" name="Google Shape;368;p42"/>
          <p:cNvSpPr txBox="1"/>
          <p:nvPr>
            <p:ph idx="1" type="body"/>
          </p:nvPr>
        </p:nvSpPr>
        <p:spPr>
          <a:xfrm>
            <a:off x="806450" y="1233488"/>
            <a:ext cx="7694613"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Abort all deadlocked processes</a:t>
            </a:r>
            <a:br>
              <a:rPr lang="en-US"/>
            </a:br>
            <a:endParaRPr/>
          </a:p>
          <a:p>
            <a:pPr indent="-342900" lvl="0" marL="342900" rtl="0" algn="l">
              <a:spcBef>
                <a:spcPts val="630"/>
              </a:spcBef>
              <a:spcAft>
                <a:spcPts val="0"/>
              </a:spcAft>
              <a:buSzPts val="1620"/>
              <a:buChar char="●"/>
            </a:pPr>
            <a:r>
              <a:rPr lang="en-US"/>
              <a:t>Abort one process at a time until the deadlock cycle is eliminated</a:t>
            </a:r>
            <a:br>
              <a:rPr lang="en-US"/>
            </a:br>
            <a:endParaRPr/>
          </a:p>
          <a:p>
            <a:pPr indent="-342900" lvl="0" marL="342900" rtl="0" algn="l">
              <a:spcBef>
                <a:spcPts val="630"/>
              </a:spcBef>
              <a:spcAft>
                <a:spcPts val="0"/>
              </a:spcAft>
              <a:buSzPts val="1620"/>
              <a:buChar char="●"/>
            </a:pPr>
            <a:r>
              <a:rPr lang="en-US"/>
              <a:t>In which order should we choose to abort?</a:t>
            </a:r>
            <a:endParaRPr/>
          </a:p>
          <a:p>
            <a:pPr indent="-285750" lvl="1" marL="742950" rtl="0" algn="l">
              <a:spcBef>
                <a:spcPts val="630"/>
              </a:spcBef>
              <a:spcAft>
                <a:spcPts val="0"/>
              </a:spcAft>
              <a:buSzPts val="1440"/>
              <a:buChar char="●"/>
            </a:pPr>
            <a:r>
              <a:rPr lang="en-US"/>
              <a:t>Priority of the process</a:t>
            </a:r>
            <a:endParaRPr/>
          </a:p>
          <a:p>
            <a:pPr indent="-285750" lvl="1" marL="742950" rtl="0" algn="l">
              <a:spcBef>
                <a:spcPts val="630"/>
              </a:spcBef>
              <a:spcAft>
                <a:spcPts val="0"/>
              </a:spcAft>
              <a:buSzPts val="1440"/>
              <a:buChar char="●"/>
            </a:pPr>
            <a:r>
              <a:rPr lang="en-US"/>
              <a:t>How long process has computed, and how much longer to completion</a:t>
            </a:r>
            <a:endParaRPr/>
          </a:p>
          <a:p>
            <a:pPr indent="-285750" lvl="1" marL="742950" rtl="0" algn="l">
              <a:spcBef>
                <a:spcPts val="630"/>
              </a:spcBef>
              <a:spcAft>
                <a:spcPts val="0"/>
              </a:spcAft>
              <a:buSzPts val="1440"/>
              <a:buChar char="●"/>
            </a:pPr>
            <a:r>
              <a:rPr lang="en-US"/>
              <a:t>Resources the process has used</a:t>
            </a:r>
            <a:endParaRPr/>
          </a:p>
          <a:p>
            <a:pPr indent="-285750" lvl="1" marL="742950" rtl="0" algn="l">
              <a:spcBef>
                <a:spcPts val="630"/>
              </a:spcBef>
              <a:spcAft>
                <a:spcPts val="0"/>
              </a:spcAft>
              <a:buSzPts val="1440"/>
              <a:buChar char="●"/>
            </a:pPr>
            <a:r>
              <a:rPr lang="en-US"/>
              <a:t>Resources process needs to complete</a:t>
            </a:r>
            <a:endParaRPr/>
          </a:p>
          <a:p>
            <a:pPr indent="-285750" lvl="1" marL="742950" rtl="0" algn="l">
              <a:spcBef>
                <a:spcPts val="630"/>
              </a:spcBef>
              <a:spcAft>
                <a:spcPts val="0"/>
              </a:spcAft>
              <a:buSzPts val="1440"/>
              <a:buChar char="●"/>
            </a:pPr>
            <a:r>
              <a:rPr lang="en-US"/>
              <a:t>How many processes will need to be terminated</a:t>
            </a:r>
            <a:endParaRPr/>
          </a:p>
          <a:p>
            <a:pPr indent="-285750" lvl="1" marL="742950" rtl="0" algn="l">
              <a:spcBef>
                <a:spcPts val="630"/>
              </a:spcBef>
              <a:spcAft>
                <a:spcPts val="0"/>
              </a:spcAft>
              <a:buSzPts val="1440"/>
              <a:buChar char="●"/>
            </a:pPr>
            <a:r>
              <a:rPr lang="en-US"/>
              <a:t>Is process interactive or batch?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7"/>
          <p:cNvSpPr txBox="1"/>
          <p:nvPr>
            <p:ph type="title"/>
          </p:nvPr>
        </p:nvSpPr>
        <p:spPr>
          <a:xfrm>
            <a:off x="749300" y="277813"/>
            <a:ext cx="79375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Deadlock Characterization</a:t>
            </a:r>
            <a:endParaRPr/>
          </a:p>
        </p:txBody>
      </p:sp>
      <p:sp>
        <p:nvSpPr>
          <p:cNvPr id="90" name="Google Shape;90;p7"/>
          <p:cNvSpPr txBox="1"/>
          <p:nvPr>
            <p:ph idx="1" type="body"/>
          </p:nvPr>
        </p:nvSpPr>
        <p:spPr>
          <a:xfrm>
            <a:off x="1335088" y="1793875"/>
            <a:ext cx="7204075" cy="466883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b="1" lang="en-US"/>
              <a:t>Mutual exclusion:</a:t>
            </a:r>
            <a:r>
              <a:rPr lang="en-US"/>
              <a:t>  only one process at a time can use a resource</a:t>
            </a:r>
            <a:endParaRPr/>
          </a:p>
          <a:p>
            <a:pPr indent="-297180" lvl="0" marL="342900" rtl="0" algn="l">
              <a:spcBef>
                <a:spcPts val="280"/>
              </a:spcBef>
              <a:spcAft>
                <a:spcPts val="0"/>
              </a:spcAft>
              <a:buSzPts val="720"/>
              <a:buNone/>
            </a:pPr>
            <a:r>
              <a:t/>
            </a:r>
            <a:endParaRPr sz="800"/>
          </a:p>
          <a:p>
            <a:pPr indent="-342900" lvl="0" marL="342900" rtl="0" algn="l">
              <a:spcBef>
                <a:spcPts val="630"/>
              </a:spcBef>
              <a:spcAft>
                <a:spcPts val="0"/>
              </a:spcAft>
              <a:buSzPts val="1620"/>
              <a:buChar char="●"/>
            </a:pPr>
            <a:r>
              <a:rPr b="1" lang="en-US"/>
              <a:t>Hold and wait:</a:t>
            </a:r>
            <a:r>
              <a:rPr lang="en-US"/>
              <a:t>  a process holding at least one resource is waiting to acquire additional resources held by other processes</a:t>
            </a:r>
            <a:endParaRPr/>
          </a:p>
          <a:p>
            <a:pPr indent="-297180" lvl="0" marL="342900" rtl="0" algn="l">
              <a:spcBef>
                <a:spcPts val="280"/>
              </a:spcBef>
              <a:spcAft>
                <a:spcPts val="0"/>
              </a:spcAft>
              <a:buSzPts val="720"/>
              <a:buNone/>
            </a:pPr>
            <a:r>
              <a:t/>
            </a:r>
            <a:endParaRPr sz="800"/>
          </a:p>
          <a:p>
            <a:pPr indent="-342900" lvl="0" marL="342900" rtl="0" algn="l">
              <a:spcBef>
                <a:spcPts val="630"/>
              </a:spcBef>
              <a:spcAft>
                <a:spcPts val="0"/>
              </a:spcAft>
              <a:buSzPts val="1620"/>
              <a:buChar char="●"/>
            </a:pPr>
            <a:r>
              <a:rPr b="1" lang="en-US"/>
              <a:t>No preemption:</a:t>
            </a:r>
            <a:r>
              <a:rPr lang="en-US"/>
              <a:t>  a resource can be released only voluntarily by the process holding it, after that process has completed its task</a:t>
            </a:r>
            <a:endParaRPr/>
          </a:p>
          <a:p>
            <a:pPr indent="-297180" lvl="0" marL="342900" rtl="0" algn="l">
              <a:spcBef>
                <a:spcPts val="280"/>
              </a:spcBef>
              <a:spcAft>
                <a:spcPts val="0"/>
              </a:spcAft>
              <a:buSzPts val="720"/>
              <a:buNone/>
            </a:pPr>
            <a:r>
              <a:t/>
            </a:r>
            <a:endParaRPr sz="800"/>
          </a:p>
          <a:p>
            <a:pPr indent="-342900" lvl="0" marL="342900" rtl="0" algn="l">
              <a:spcBef>
                <a:spcPts val="630"/>
              </a:spcBef>
              <a:spcAft>
                <a:spcPts val="0"/>
              </a:spcAft>
              <a:buSzPts val="1620"/>
              <a:buChar char="●"/>
            </a:pPr>
            <a:r>
              <a:rPr b="1" lang="en-US"/>
              <a:t>Circular wait:</a:t>
            </a:r>
            <a:r>
              <a:rPr lang="en-US"/>
              <a:t>  there exists a set {</a:t>
            </a:r>
            <a:r>
              <a:rPr i="1" lang="en-US"/>
              <a:t>P</a:t>
            </a:r>
            <a:r>
              <a:rPr baseline="-25000" lang="en-US"/>
              <a:t>0</a:t>
            </a:r>
            <a:r>
              <a:rPr lang="en-US"/>
              <a:t>, </a:t>
            </a:r>
            <a:r>
              <a:rPr i="1" lang="en-US"/>
              <a:t>P</a:t>
            </a:r>
            <a:r>
              <a:rPr baseline="-25000" lang="en-US"/>
              <a:t>1</a:t>
            </a:r>
            <a:r>
              <a:rPr lang="en-US"/>
              <a:t>, …, </a:t>
            </a:r>
            <a:r>
              <a:rPr i="1" lang="en-US"/>
              <a:t>P</a:t>
            </a:r>
            <a:r>
              <a:rPr baseline="-25000" lang="en-US"/>
              <a:t>n</a:t>
            </a:r>
            <a:r>
              <a:rPr lang="en-US"/>
              <a:t>} of waiting processes such that </a:t>
            </a:r>
            <a:r>
              <a:rPr i="1" lang="en-US"/>
              <a:t>P</a:t>
            </a:r>
            <a:r>
              <a:rPr baseline="-25000" lang="en-US"/>
              <a:t>0 </a:t>
            </a:r>
            <a:r>
              <a:rPr lang="en-US"/>
              <a:t>is waiting for a resource that is held by </a:t>
            </a:r>
            <a:r>
              <a:rPr i="1" lang="en-US"/>
              <a:t>P</a:t>
            </a:r>
            <a:r>
              <a:rPr baseline="-25000" lang="en-US"/>
              <a:t>1</a:t>
            </a:r>
            <a:r>
              <a:rPr lang="en-US"/>
              <a:t>, </a:t>
            </a:r>
            <a:r>
              <a:rPr i="1" lang="en-US"/>
              <a:t>P</a:t>
            </a:r>
            <a:r>
              <a:rPr baseline="-25000" lang="en-US"/>
              <a:t>1</a:t>
            </a:r>
            <a:r>
              <a:rPr lang="en-US"/>
              <a:t> is waiting for a resource that is held by </a:t>
            </a:r>
            <a:endParaRPr/>
          </a:p>
          <a:p>
            <a:pPr indent="-342900" lvl="0" marL="342900" rtl="0" algn="l">
              <a:spcBef>
                <a:spcPts val="630"/>
              </a:spcBef>
              <a:spcAft>
                <a:spcPts val="0"/>
              </a:spcAft>
              <a:buSzPts val="1620"/>
              <a:buFont typeface="Arial"/>
              <a:buNone/>
            </a:pPr>
            <a:r>
              <a:rPr i="1" lang="en-US"/>
              <a:t>	P</a:t>
            </a:r>
            <a:r>
              <a:rPr baseline="-25000" lang="en-US"/>
              <a:t>2</a:t>
            </a:r>
            <a:r>
              <a:rPr lang="en-US"/>
              <a:t>, …, </a:t>
            </a:r>
            <a:r>
              <a:rPr i="1" lang="en-US"/>
              <a:t>P</a:t>
            </a:r>
            <a:r>
              <a:rPr baseline="-25000" i="1" lang="en-US"/>
              <a:t>n</a:t>
            </a:r>
            <a:r>
              <a:rPr baseline="-25000" lang="en-US"/>
              <a:t>–1</a:t>
            </a:r>
            <a:r>
              <a:rPr lang="en-US"/>
              <a:t> is waiting for a resource that is held by </a:t>
            </a:r>
            <a:r>
              <a:rPr i="1" lang="en-US"/>
              <a:t>P</a:t>
            </a:r>
            <a:r>
              <a:rPr baseline="-25000" lang="en-US"/>
              <a:t>n</a:t>
            </a:r>
            <a:r>
              <a:rPr lang="en-US"/>
              <a:t>, and </a:t>
            </a:r>
            <a:r>
              <a:rPr i="1" lang="en-US"/>
              <a:t>P</a:t>
            </a:r>
            <a:r>
              <a:rPr baseline="-25000" lang="en-US"/>
              <a:t>n</a:t>
            </a:r>
            <a:r>
              <a:rPr lang="en-US"/>
              <a:t> is waiting for a resource that is held by </a:t>
            </a:r>
            <a:r>
              <a:rPr i="1" lang="en-US"/>
              <a:t>P</a:t>
            </a:r>
            <a:r>
              <a:rPr baseline="-25000" lang="en-US"/>
              <a:t>0</a:t>
            </a:r>
            <a:r>
              <a:rPr lang="en-US"/>
              <a:t>.</a:t>
            </a:r>
            <a:endParaRPr/>
          </a:p>
          <a:p>
            <a:pPr indent="-240030" lvl="0" marL="342900" rtl="0" algn="l">
              <a:spcBef>
                <a:spcPts val="630"/>
              </a:spcBef>
              <a:spcAft>
                <a:spcPts val="0"/>
              </a:spcAft>
              <a:buSzPts val="1620"/>
              <a:buNone/>
            </a:pPr>
            <a:r>
              <a:t/>
            </a:r>
            <a:endParaRPr/>
          </a:p>
        </p:txBody>
      </p:sp>
      <p:sp>
        <p:nvSpPr>
          <p:cNvPr id="91" name="Google Shape;91;p7"/>
          <p:cNvSpPr txBox="1"/>
          <p:nvPr/>
        </p:nvSpPr>
        <p:spPr>
          <a:xfrm>
            <a:off x="825500" y="1317625"/>
            <a:ext cx="6353175" cy="36671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Helvetica Neue"/>
                <a:ea typeface="Helvetica Neue"/>
                <a:cs typeface="Helvetica Neue"/>
                <a:sym typeface="Helvetica Neue"/>
              </a:rPr>
              <a:t>Deadlock can arise if four conditions hold simultaneously.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3"/>
          <p:cNvSpPr txBox="1"/>
          <p:nvPr>
            <p:ph type="title"/>
          </p:nvPr>
        </p:nvSpPr>
        <p:spPr>
          <a:xfrm>
            <a:off x="738188" y="417513"/>
            <a:ext cx="802005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t>Recovery from Deadlock: </a:t>
            </a:r>
            <a:br>
              <a:rPr lang="en-US" sz="2800"/>
            </a:br>
            <a:r>
              <a:rPr lang="en-US" sz="2800"/>
              <a:t>Resource Preemption</a:t>
            </a:r>
            <a:endParaRPr/>
          </a:p>
        </p:txBody>
      </p:sp>
      <p:sp>
        <p:nvSpPr>
          <p:cNvPr id="375" name="Google Shape;375;p43"/>
          <p:cNvSpPr txBox="1"/>
          <p:nvPr>
            <p:ph idx="1" type="body"/>
          </p:nvPr>
        </p:nvSpPr>
        <p:spPr>
          <a:xfrm>
            <a:off x="827088" y="1482725"/>
            <a:ext cx="7351712" cy="4483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Selecting a victim – minimize cost</a:t>
            </a:r>
            <a:br>
              <a:rPr lang="en-US"/>
            </a:br>
            <a:endParaRPr/>
          </a:p>
          <a:p>
            <a:pPr indent="-342900" lvl="0" marL="342900" rtl="0" algn="l">
              <a:spcBef>
                <a:spcPts val="630"/>
              </a:spcBef>
              <a:spcAft>
                <a:spcPts val="0"/>
              </a:spcAft>
              <a:buSzPts val="1620"/>
              <a:buChar char="●"/>
            </a:pPr>
            <a:r>
              <a:rPr lang="en-US"/>
              <a:t>Rollback – return to some safe state, restart process for that state</a:t>
            </a:r>
            <a:br>
              <a:rPr lang="en-US"/>
            </a:br>
            <a:endParaRPr/>
          </a:p>
          <a:p>
            <a:pPr indent="-342900" lvl="0" marL="342900" rtl="0" algn="l">
              <a:spcBef>
                <a:spcPts val="630"/>
              </a:spcBef>
              <a:spcAft>
                <a:spcPts val="0"/>
              </a:spcAft>
              <a:buSzPts val="1620"/>
              <a:buChar char="●"/>
            </a:pPr>
            <a:r>
              <a:rPr lang="en-US"/>
              <a:t>Starvation –  same process may always be picked as victim, include number of rollback in cost factor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8"/>
          <p:cNvSpPr txBox="1"/>
          <p:nvPr>
            <p:ph type="title"/>
          </p:nvPr>
        </p:nvSpPr>
        <p:spPr>
          <a:xfrm>
            <a:off x="1003300" y="277813"/>
            <a:ext cx="76835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Resource-Allocation Graph</a:t>
            </a:r>
            <a:endParaRPr/>
          </a:p>
        </p:txBody>
      </p:sp>
      <p:sp>
        <p:nvSpPr>
          <p:cNvPr id="98" name="Google Shape;98;p8"/>
          <p:cNvSpPr txBox="1"/>
          <p:nvPr>
            <p:ph idx="1" type="body"/>
          </p:nvPr>
        </p:nvSpPr>
        <p:spPr>
          <a:xfrm>
            <a:off x="1184275" y="1809750"/>
            <a:ext cx="7265988" cy="40195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V is partitioned into two types:</a:t>
            </a:r>
            <a:endParaRPr/>
          </a:p>
          <a:p>
            <a:pPr indent="-285750" lvl="1" marL="742950" rtl="0" algn="l">
              <a:spcBef>
                <a:spcPts val="630"/>
              </a:spcBef>
              <a:spcAft>
                <a:spcPts val="0"/>
              </a:spcAft>
              <a:buSzPts val="1440"/>
              <a:buChar char="●"/>
            </a:pPr>
            <a:r>
              <a:rPr i="1" lang="en-US"/>
              <a:t>P</a:t>
            </a:r>
            <a:r>
              <a:rPr lang="en-US"/>
              <a:t> = {</a:t>
            </a:r>
            <a:r>
              <a:rPr i="1" lang="en-US"/>
              <a:t>P</a:t>
            </a:r>
            <a:r>
              <a:rPr baseline="-25000" lang="en-US"/>
              <a:t>1</a:t>
            </a:r>
            <a:r>
              <a:rPr lang="en-US"/>
              <a:t>, </a:t>
            </a:r>
            <a:r>
              <a:rPr i="1" lang="en-US"/>
              <a:t>P</a:t>
            </a:r>
            <a:r>
              <a:rPr baseline="-25000" lang="en-US"/>
              <a:t>2</a:t>
            </a:r>
            <a:r>
              <a:rPr lang="en-US"/>
              <a:t>, …, </a:t>
            </a:r>
            <a:r>
              <a:rPr i="1" lang="en-US"/>
              <a:t>P</a:t>
            </a:r>
            <a:r>
              <a:rPr baseline="-25000" i="1" lang="en-US"/>
              <a:t>n</a:t>
            </a:r>
            <a:r>
              <a:rPr lang="en-US"/>
              <a:t>}, the set consisting of all the processes in the system</a:t>
            </a:r>
            <a:br>
              <a:rPr lang="en-US"/>
            </a:br>
            <a:endParaRPr/>
          </a:p>
          <a:p>
            <a:pPr indent="-285750" lvl="1" marL="742950" rtl="0" algn="l">
              <a:spcBef>
                <a:spcPts val="630"/>
              </a:spcBef>
              <a:spcAft>
                <a:spcPts val="0"/>
              </a:spcAft>
              <a:buSzPts val="1440"/>
              <a:buChar char="●"/>
            </a:pPr>
            <a:r>
              <a:rPr i="1" lang="en-US"/>
              <a:t>R</a:t>
            </a:r>
            <a:r>
              <a:rPr lang="en-US"/>
              <a:t> = {</a:t>
            </a:r>
            <a:r>
              <a:rPr i="1" lang="en-US"/>
              <a:t>R</a:t>
            </a:r>
            <a:r>
              <a:rPr baseline="-25000" lang="en-US"/>
              <a:t>1</a:t>
            </a:r>
            <a:r>
              <a:rPr lang="en-US"/>
              <a:t>, </a:t>
            </a:r>
            <a:r>
              <a:rPr i="1" lang="en-US"/>
              <a:t>R</a:t>
            </a:r>
            <a:r>
              <a:rPr baseline="-25000" lang="en-US"/>
              <a:t>2</a:t>
            </a:r>
            <a:r>
              <a:rPr lang="en-US"/>
              <a:t>, …, </a:t>
            </a:r>
            <a:r>
              <a:rPr i="1" lang="en-US"/>
              <a:t>R</a:t>
            </a:r>
            <a:r>
              <a:rPr baseline="-25000" i="1" lang="en-US"/>
              <a:t>m</a:t>
            </a:r>
            <a:r>
              <a:rPr lang="en-US"/>
              <a:t>}, the set consisting of all resource types in the system</a:t>
            </a:r>
            <a:endParaRPr/>
          </a:p>
          <a:p>
            <a:pPr indent="-240030" lvl="1" marL="742950" rtl="0" algn="l">
              <a:spcBef>
                <a:spcPts val="315"/>
              </a:spcBef>
              <a:spcAft>
                <a:spcPts val="0"/>
              </a:spcAft>
              <a:buSzPts val="720"/>
              <a:buNone/>
            </a:pPr>
            <a:r>
              <a:t/>
            </a:r>
            <a:endParaRPr sz="900"/>
          </a:p>
          <a:p>
            <a:pPr indent="-342900" lvl="0" marL="342900" rtl="0" algn="l">
              <a:spcBef>
                <a:spcPts val="630"/>
              </a:spcBef>
              <a:spcAft>
                <a:spcPts val="0"/>
              </a:spcAft>
              <a:buSzPts val="1620"/>
              <a:buChar char="●"/>
            </a:pPr>
            <a:r>
              <a:rPr b="1" lang="en-US">
                <a:solidFill>
                  <a:srgbClr val="3366FF"/>
                </a:solidFill>
              </a:rPr>
              <a:t>request edge</a:t>
            </a:r>
            <a:r>
              <a:rPr lang="en-US">
                <a:solidFill>
                  <a:srgbClr val="3366FF"/>
                </a:solidFill>
              </a:rPr>
              <a:t> </a:t>
            </a:r>
            <a:r>
              <a:rPr lang="en-US"/>
              <a:t>– directed edge </a:t>
            </a:r>
            <a:r>
              <a:rPr i="1" lang="en-US"/>
              <a:t>P</a:t>
            </a:r>
            <a:r>
              <a:rPr baseline="-25000" i="1" lang="en-US"/>
              <a:t>i </a:t>
            </a:r>
            <a:r>
              <a:rPr lang="en-US"/>
              <a:t>→ </a:t>
            </a:r>
            <a:r>
              <a:rPr i="1" lang="en-US"/>
              <a:t>R</a:t>
            </a:r>
            <a:r>
              <a:rPr baseline="-25000" i="1" lang="en-US"/>
              <a:t>j</a:t>
            </a:r>
            <a:endParaRPr/>
          </a:p>
          <a:p>
            <a:pPr indent="-297180" lvl="0" marL="342900" rtl="0" algn="l">
              <a:spcBef>
                <a:spcPts val="280"/>
              </a:spcBef>
              <a:spcAft>
                <a:spcPts val="0"/>
              </a:spcAft>
              <a:buSzPts val="720"/>
              <a:buNone/>
            </a:pPr>
            <a:r>
              <a:t/>
            </a:r>
            <a:endParaRPr baseline="-25000" i="1" sz="800"/>
          </a:p>
          <a:p>
            <a:pPr indent="-342900" lvl="0" marL="342900" rtl="0" algn="l">
              <a:spcBef>
                <a:spcPts val="630"/>
              </a:spcBef>
              <a:spcAft>
                <a:spcPts val="0"/>
              </a:spcAft>
              <a:buSzPts val="1620"/>
              <a:buChar char="●"/>
            </a:pPr>
            <a:r>
              <a:rPr b="1" lang="en-US">
                <a:solidFill>
                  <a:srgbClr val="3366FF"/>
                </a:solidFill>
              </a:rPr>
              <a:t>assignment edge</a:t>
            </a:r>
            <a:r>
              <a:rPr lang="en-US">
                <a:solidFill>
                  <a:srgbClr val="3366FF"/>
                </a:solidFill>
              </a:rPr>
              <a:t> </a:t>
            </a:r>
            <a:r>
              <a:rPr lang="en-US"/>
              <a:t>– directed edge </a:t>
            </a:r>
            <a:r>
              <a:rPr i="1" lang="en-US"/>
              <a:t>R</a:t>
            </a:r>
            <a:r>
              <a:rPr baseline="-25000" i="1" lang="en-US"/>
              <a:t>j</a:t>
            </a:r>
            <a:r>
              <a:rPr i="1" lang="en-US"/>
              <a:t> </a:t>
            </a:r>
            <a:r>
              <a:rPr lang="en-US"/>
              <a:t>→ </a:t>
            </a:r>
            <a:r>
              <a:rPr i="1" lang="en-US"/>
              <a:t>P</a:t>
            </a:r>
            <a:r>
              <a:rPr baseline="-25000" i="1" lang="en-US"/>
              <a:t>i</a:t>
            </a:r>
            <a:endParaRPr/>
          </a:p>
        </p:txBody>
      </p:sp>
      <p:sp>
        <p:nvSpPr>
          <p:cNvPr id="99" name="Google Shape;99;p8"/>
          <p:cNvSpPr txBox="1"/>
          <p:nvPr/>
        </p:nvSpPr>
        <p:spPr>
          <a:xfrm>
            <a:off x="822325" y="1271588"/>
            <a:ext cx="4692650" cy="3968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Helvetica Neue"/>
                <a:ea typeface="Helvetica Neue"/>
                <a:cs typeface="Helvetica Neue"/>
                <a:sym typeface="Helvetica Neue"/>
              </a:rPr>
              <a:t>A set of vertices </a:t>
            </a:r>
            <a:r>
              <a:rPr i="1" lang="en-US" sz="2000">
                <a:solidFill>
                  <a:schemeClr val="dk1"/>
                </a:solidFill>
                <a:latin typeface="Helvetica Neue"/>
                <a:ea typeface="Helvetica Neue"/>
                <a:cs typeface="Helvetica Neue"/>
                <a:sym typeface="Helvetica Neue"/>
              </a:rPr>
              <a:t>V</a:t>
            </a:r>
            <a:r>
              <a:rPr lang="en-US" sz="2000">
                <a:solidFill>
                  <a:schemeClr val="dk1"/>
                </a:solidFill>
                <a:latin typeface="Helvetica Neue"/>
                <a:ea typeface="Helvetica Neue"/>
                <a:cs typeface="Helvetica Neue"/>
                <a:sym typeface="Helvetica Neue"/>
              </a:rPr>
              <a:t> and a set of edges </a:t>
            </a:r>
            <a:r>
              <a:rPr i="1" lang="en-US" sz="2000">
                <a:solidFill>
                  <a:schemeClr val="dk1"/>
                </a:solidFill>
                <a:latin typeface="Helvetica Neue"/>
                <a:ea typeface="Helvetica Neue"/>
                <a:cs typeface="Helvetica Neue"/>
                <a:sym typeface="Helvetica Neue"/>
              </a:rPr>
              <a:t>E</a:t>
            </a:r>
            <a:r>
              <a:rPr lang="en-US" sz="2000">
                <a:solidFill>
                  <a:schemeClr val="dk1"/>
                </a:solidFill>
                <a:latin typeface="Helvetica Neue"/>
                <a:ea typeface="Helvetica Neue"/>
                <a:cs typeface="Helvetica Neue"/>
                <a:sym typeface="Helvetica Neue"/>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9"/>
          <p:cNvSpPr txBox="1"/>
          <p:nvPr>
            <p:ph type="title"/>
          </p:nvPr>
        </p:nvSpPr>
        <p:spPr>
          <a:xfrm>
            <a:off x="876300" y="277813"/>
            <a:ext cx="78105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Resource-Allocation Graph (Cont.)</a:t>
            </a:r>
            <a:endParaRPr/>
          </a:p>
        </p:txBody>
      </p:sp>
      <p:sp>
        <p:nvSpPr>
          <p:cNvPr id="106" name="Google Shape;106;p9"/>
          <p:cNvSpPr txBox="1"/>
          <p:nvPr>
            <p:ph idx="1" type="body"/>
          </p:nvPr>
        </p:nvSpPr>
        <p:spPr>
          <a:xfrm>
            <a:off x="806450" y="1233488"/>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US"/>
              <a:t>Process</a:t>
            </a:r>
            <a:br>
              <a:rPr lang="en-US"/>
            </a:br>
            <a:br>
              <a:rPr lang="en-US"/>
            </a:br>
            <a:br>
              <a:rPr lang="en-US"/>
            </a:br>
            <a:endParaRPr/>
          </a:p>
          <a:p>
            <a:pPr indent="-342900" lvl="0" marL="342900" rtl="0" algn="l">
              <a:spcBef>
                <a:spcPts val="630"/>
              </a:spcBef>
              <a:spcAft>
                <a:spcPts val="0"/>
              </a:spcAft>
              <a:buSzPts val="1620"/>
              <a:buChar char="●"/>
            </a:pPr>
            <a:r>
              <a:rPr lang="en-US"/>
              <a:t>Resource Type with 4 instances</a:t>
            </a:r>
            <a:endParaRPr/>
          </a:p>
          <a:p>
            <a:pPr indent="-342900" lvl="0" marL="342900" rtl="0" algn="l">
              <a:spcBef>
                <a:spcPts val="630"/>
              </a:spcBef>
              <a:spcAft>
                <a:spcPts val="0"/>
              </a:spcAft>
              <a:buSzPts val="1620"/>
              <a:buFont typeface="Arial"/>
              <a:buNone/>
            </a:pPr>
            <a:r>
              <a:t/>
            </a:r>
            <a:endParaRPr/>
          </a:p>
          <a:p>
            <a:pPr indent="-240030" lvl="0" marL="342900" rtl="0" algn="l">
              <a:spcBef>
                <a:spcPts val="630"/>
              </a:spcBef>
              <a:spcAft>
                <a:spcPts val="0"/>
              </a:spcAft>
              <a:buSzPts val="1620"/>
              <a:buNone/>
            </a:pPr>
            <a:r>
              <a:t/>
            </a:r>
            <a:endParaRPr/>
          </a:p>
          <a:p>
            <a:pPr indent="-342900" lvl="0" marL="342900" rtl="0" algn="l">
              <a:spcBef>
                <a:spcPts val="630"/>
              </a:spcBef>
              <a:spcAft>
                <a:spcPts val="0"/>
              </a:spcAft>
              <a:buSzPts val="1620"/>
              <a:buChar char="●"/>
            </a:pPr>
            <a:r>
              <a:rPr i="1" lang="en-US"/>
              <a:t>P</a:t>
            </a:r>
            <a:r>
              <a:rPr baseline="-25000" i="1" lang="en-US"/>
              <a:t>i</a:t>
            </a:r>
            <a:r>
              <a:rPr i="1" lang="en-US"/>
              <a:t> </a:t>
            </a:r>
            <a:r>
              <a:rPr lang="en-US"/>
              <a:t>requests instance of </a:t>
            </a:r>
            <a:r>
              <a:rPr i="1" lang="en-US"/>
              <a:t>R</a:t>
            </a:r>
            <a:r>
              <a:rPr baseline="-25000" i="1" lang="en-US"/>
              <a:t>j</a:t>
            </a:r>
            <a:endParaRPr/>
          </a:p>
          <a:p>
            <a:pPr indent="-240030" lvl="0" marL="342900" rtl="0" algn="l">
              <a:spcBef>
                <a:spcPts val="630"/>
              </a:spcBef>
              <a:spcAft>
                <a:spcPts val="0"/>
              </a:spcAft>
              <a:buSzPts val="1620"/>
              <a:buNone/>
            </a:pPr>
            <a:r>
              <a:t/>
            </a:r>
            <a:endParaRPr/>
          </a:p>
          <a:p>
            <a:pPr indent="-342900" lvl="0" marL="342900" rtl="0" algn="l">
              <a:spcBef>
                <a:spcPts val="630"/>
              </a:spcBef>
              <a:spcAft>
                <a:spcPts val="0"/>
              </a:spcAft>
              <a:buSzPts val="1620"/>
              <a:buFont typeface="Arial"/>
              <a:buNone/>
            </a:pPr>
            <a:r>
              <a:t/>
            </a:r>
            <a:endParaRPr/>
          </a:p>
          <a:p>
            <a:pPr indent="-342900" lvl="0" marL="342900" rtl="0" algn="l">
              <a:spcBef>
                <a:spcPts val="630"/>
              </a:spcBef>
              <a:spcAft>
                <a:spcPts val="0"/>
              </a:spcAft>
              <a:buSzPts val="1620"/>
              <a:buChar char="●"/>
            </a:pPr>
            <a:r>
              <a:rPr i="1" lang="en-US"/>
              <a:t>P</a:t>
            </a:r>
            <a:r>
              <a:rPr baseline="-25000" i="1" lang="en-US"/>
              <a:t>i</a:t>
            </a:r>
            <a:r>
              <a:rPr lang="en-US"/>
              <a:t> is holding an instance of </a:t>
            </a:r>
            <a:r>
              <a:rPr i="1" lang="en-US"/>
              <a:t>R</a:t>
            </a:r>
            <a:r>
              <a:rPr baseline="-25000" i="1" lang="en-US"/>
              <a:t>j</a:t>
            </a:r>
            <a:endParaRPr i="1"/>
          </a:p>
        </p:txBody>
      </p:sp>
      <p:sp>
        <p:nvSpPr>
          <p:cNvPr id="107" name="Google Shape;107;p9"/>
          <p:cNvSpPr/>
          <p:nvPr/>
        </p:nvSpPr>
        <p:spPr>
          <a:xfrm>
            <a:off x="4143375" y="1619250"/>
            <a:ext cx="495300" cy="495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8" name="Google Shape;108;p9"/>
          <p:cNvSpPr/>
          <p:nvPr/>
        </p:nvSpPr>
        <p:spPr>
          <a:xfrm>
            <a:off x="3657600" y="5562600"/>
            <a:ext cx="495300" cy="495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Helvetica Neue"/>
                <a:ea typeface="Helvetica Neue"/>
                <a:cs typeface="Helvetica Neue"/>
                <a:sym typeface="Helvetica Neue"/>
              </a:rPr>
              <a:t>P</a:t>
            </a:r>
            <a:r>
              <a:rPr baseline="-25000" i="1" lang="en-US" sz="1800">
                <a:solidFill>
                  <a:schemeClr val="dk1"/>
                </a:solidFill>
                <a:latin typeface="Helvetica Neue"/>
                <a:ea typeface="Helvetica Neue"/>
                <a:cs typeface="Helvetica Neue"/>
                <a:sym typeface="Helvetica Neue"/>
              </a:rPr>
              <a:t>i</a:t>
            </a:r>
            <a:endParaRPr sz="1800">
              <a:solidFill>
                <a:schemeClr val="dk1"/>
              </a:solidFill>
              <a:latin typeface="Helvetica Neue"/>
              <a:ea typeface="Helvetica Neue"/>
              <a:cs typeface="Helvetica Neue"/>
              <a:sym typeface="Helvetica Neue"/>
            </a:endParaRPr>
          </a:p>
        </p:txBody>
      </p:sp>
      <p:sp>
        <p:nvSpPr>
          <p:cNvPr id="109" name="Google Shape;109;p9"/>
          <p:cNvSpPr/>
          <p:nvPr/>
        </p:nvSpPr>
        <p:spPr>
          <a:xfrm>
            <a:off x="3860800" y="4105275"/>
            <a:ext cx="495300" cy="495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Helvetica Neue"/>
                <a:ea typeface="Helvetica Neue"/>
                <a:cs typeface="Helvetica Neue"/>
                <a:sym typeface="Helvetica Neue"/>
              </a:rPr>
              <a:t>P</a:t>
            </a:r>
            <a:r>
              <a:rPr baseline="-25000" i="1" lang="en-US" sz="1800">
                <a:solidFill>
                  <a:schemeClr val="dk1"/>
                </a:solidFill>
                <a:latin typeface="Helvetica Neue"/>
                <a:ea typeface="Helvetica Neue"/>
                <a:cs typeface="Helvetica Neue"/>
                <a:sym typeface="Helvetica Neue"/>
              </a:rPr>
              <a:t>i</a:t>
            </a:r>
            <a:endParaRPr i="1" sz="1800">
              <a:solidFill>
                <a:schemeClr val="dk1"/>
              </a:solidFill>
              <a:latin typeface="Helvetica Neue"/>
              <a:ea typeface="Helvetica Neue"/>
              <a:cs typeface="Helvetica Neue"/>
              <a:sym typeface="Helvetica Neue"/>
            </a:endParaRPr>
          </a:p>
        </p:txBody>
      </p:sp>
      <p:grpSp>
        <p:nvGrpSpPr>
          <p:cNvPr id="110" name="Google Shape;110;p9"/>
          <p:cNvGrpSpPr/>
          <p:nvPr/>
        </p:nvGrpSpPr>
        <p:grpSpPr>
          <a:xfrm>
            <a:off x="4232275" y="3121025"/>
            <a:ext cx="438150" cy="419100"/>
            <a:chOff x="2666" y="1966"/>
            <a:chExt cx="276" cy="264"/>
          </a:xfrm>
        </p:grpSpPr>
        <p:sp>
          <p:nvSpPr>
            <p:cNvPr id="111" name="Google Shape;111;p9"/>
            <p:cNvSpPr/>
            <p:nvPr/>
          </p:nvSpPr>
          <p:spPr>
            <a:xfrm>
              <a:off x="2666" y="1966"/>
              <a:ext cx="276" cy="26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12" name="Google Shape;112;p9"/>
            <p:cNvSpPr/>
            <p:nvPr/>
          </p:nvSpPr>
          <p:spPr>
            <a:xfrm>
              <a:off x="2736" y="2026"/>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13" name="Google Shape;113;p9"/>
            <p:cNvSpPr/>
            <p:nvPr/>
          </p:nvSpPr>
          <p:spPr>
            <a:xfrm>
              <a:off x="2832" y="2026"/>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14" name="Google Shape;114;p9"/>
            <p:cNvSpPr/>
            <p:nvPr/>
          </p:nvSpPr>
          <p:spPr>
            <a:xfrm>
              <a:off x="2736" y="2108"/>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15" name="Google Shape;115;p9"/>
            <p:cNvSpPr/>
            <p:nvPr/>
          </p:nvSpPr>
          <p:spPr>
            <a:xfrm>
              <a:off x="2832" y="2108"/>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grpSp>
        <p:nvGrpSpPr>
          <p:cNvPr id="116" name="Google Shape;116;p9"/>
          <p:cNvGrpSpPr/>
          <p:nvPr/>
        </p:nvGrpSpPr>
        <p:grpSpPr>
          <a:xfrm>
            <a:off x="4692650" y="4168775"/>
            <a:ext cx="438150" cy="419100"/>
            <a:chOff x="2666" y="1966"/>
            <a:chExt cx="276" cy="264"/>
          </a:xfrm>
        </p:grpSpPr>
        <p:sp>
          <p:nvSpPr>
            <p:cNvPr id="117" name="Google Shape;117;p9"/>
            <p:cNvSpPr/>
            <p:nvPr/>
          </p:nvSpPr>
          <p:spPr>
            <a:xfrm>
              <a:off x="2666" y="1966"/>
              <a:ext cx="276" cy="26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18" name="Google Shape;118;p9"/>
            <p:cNvSpPr/>
            <p:nvPr/>
          </p:nvSpPr>
          <p:spPr>
            <a:xfrm>
              <a:off x="2736" y="2026"/>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19" name="Google Shape;119;p9"/>
            <p:cNvSpPr/>
            <p:nvPr/>
          </p:nvSpPr>
          <p:spPr>
            <a:xfrm>
              <a:off x="2832" y="2026"/>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20" name="Google Shape;120;p9"/>
            <p:cNvSpPr/>
            <p:nvPr/>
          </p:nvSpPr>
          <p:spPr>
            <a:xfrm>
              <a:off x="2736" y="2108"/>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21" name="Google Shape;121;p9"/>
            <p:cNvSpPr/>
            <p:nvPr/>
          </p:nvSpPr>
          <p:spPr>
            <a:xfrm>
              <a:off x="2832" y="2108"/>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cxnSp>
        <p:nvCxnSpPr>
          <p:cNvPr id="122" name="Google Shape;122;p9"/>
          <p:cNvCxnSpPr/>
          <p:nvPr/>
        </p:nvCxnSpPr>
        <p:spPr>
          <a:xfrm>
            <a:off x="4365625" y="4371975"/>
            <a:ext cx="304800" cy="0"/>
          </a:xfrm>
          <a:prstGeom prst="straightConnector1">
            <a:avLst/>
          </a:prstGeom>
          <a:noFill/>
          <a:ln cap="flat" cmpd="sng" w="9525">
            <a:solidFill>
              <a:schemeClr val="dk1"/>
            </a:solidFill>
            <a:prstDash val="solid"/>
            <a:round/>
            <a:headEnd len="med" w="med" type="none"/>
            <a:tailEnd len="med" w="med" type="triangle"/>
          </a:ln>
        </p:spPr>
      </p:cxnSp>
      <p:sp>
        <p:nvSpPr>
          <p:cNvPr id="123" name="Google Shape;123;p9"/>
          <p:cNvSpPr txBox="1"/>
          <p:nvPr/>
        </p:nvSpPr>
        <p:spPr>
          <a:xfrm>
            <a:off x="4752975" y="4586288"/>
            <a:ext cx="338138" cy="304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i="1" lang="en-US" sz="1400">
                <a:solidFill>
                  <a:schemeClr val="dk1"/>
                </a:solidFill>
                <a:latin typeface="Helvetica Neue"/>
                <a:ea typeface="Helvetica Neue"/>
                <a:cs typeface="Helvetica Neue"/>
                <a:sym typeface="Helvetica Neue"/>
              </a:rPr>
              <a:t>R</a:t>
            </a:r>
            <a:r>
              <a:rPr baseline="-25000" i="1" lang="en-US" sz="1400">
                <a:solidFill>
                  <a:schemeClr val="dk1"/>
                </a:solidFill>
                <a:latin typeface="Helvetica Neue"/>
                <a:ea typeface="Helvetica Neue"/>
                <a:cs typeface="Helvetica Neue"/>
                <a:sym typeface="Helvetica Neue"/>
              </a:rPr>
              <a:t>j</a:t>
            </a:r>
            <a:endParaRPr i="1" sz="1400">
              <a:solidFill>
                <a:schemeClr val="dk1"/>
              </a:solidFill>
              <a:latin typeface="Helvetica Neue"/>
              <a:ea typeface="Helvetica Neue"/>
              <a:cs typeface="Helvetica Neue"/>
              <a:sym typeface="Helvetica Neue"/>
            </a:endParaRPr>
          </a:p>
        </p:txBody>
      </p:sp>
      <p:grpSp>
        <p:nvGrpSpPr>
          <p:cNvPr id="124" name="Google Shape;124;p9"/>
          <p:cNvGrpSpPr/>
          <p:nvPr/>
        </p:nvGrpSpPr>
        <p:grpSpPr>
          <a:xfrm>
            <a:off x="4451350" y="5626100"/>
            <a:ext cx="438150" cy="419100"/>
            <a:chOff x="2666" y="1966"/>
            <a:chExt cx="276" cy="264"/>
          </a:xfrm>
        </p:grpSpPr>
        <p:sp>
          <p:nvSpPr>
            <p:cNvPr id="125" name="Google Shape;125;p9"/>
            <p:cNvSpPr/>
            <p:nvPr/>
          </p:nvSpPr>
          <p:spPr>
            <a:xfrm>
              <a:off x="2666" y="1966"/>
              <a:ext cx="276" cy="26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26" name="Google Shape;126;p9"/>
            <p:cNvSpPr/>
            <p:nvPr/>
          </p:nvSpPr>
          <p:spPr>
            <a:xfrm>
              <a:off x="2736" y="2026"/>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27" name="Google Shape;127;p9"/>
            <p:cNvSpPr/>
            <p:nvPr/>
          </p:nvSpPr>
          <p:spPr>
            <a:xfrm>
              <a:off x="2832" y="2026"/>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28" name="Google Shape;128;p9"/>
            <p:cNvSpPr/>
            <p:nvPr/>
          </p:nvSpPr>
          <p:spPr>
            <a:xfrm>
              <a:off x="2736" y="2108"/>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29" name="Google Shape;129;p9"/>
            <p:cNvSpPr/>
            <p:nvPr/>
          </p:nvSpPr>
          <p:spPr>
            <a:xfrm>
              <a:off x="2832" y="2108"/>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cxnSp>
        <p:nvCxnSpPr>
          <p:cNvPr id="130" name="Google Shape;130;p9"/>
          <p:cNvCxnSpPr/>
          <p:nvPr/>
        </p:nvCxnSpPr>
        <p:spPr>
          <a:xfrm flipH="1">
            <a:off x="4124325" y="5772150"/>
            <a:ext cx="476250" cy="104775"/>
          </a:xfrm>
          <a:prstGeom prst="straightConnector1">
            <a:avLst/>
          </a:prstGeom>
          <a:noFill/>
          <a:ln cap="flat" cmpd="sng" w="9525">
            <a:solidFill>
              <a:schemeClr val="dk1"/>
            </a:solidFill>
            <a:prstDash val="solid"/>
            <a:round/>
            <a:headEnd len="med" w="med" type="none"/>
            <a:tailEnd len="med" w="med" type="triangle"/>
          </a:ln>
        </p:spPr>
      </p:cxnSp>
      <p:sp>
        <p:nvSpPr>
          <p:cNvPr id="131" name="Google Shape;131;p9"/>
          <p:cNvSpPr txBox="1"/>
          <p:nvPr/>
        </p:nvSpPr>
        <p:spPr>
          <a:xfrm>
            <a:off x="4502150" y="6015038"/>
            <a:ext cx="338138" cy="304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i="1" lang="en-US" sz="1400">
                <a:solidFill>
                  <a:schemeClr val="dk1"/>
                </a:solidFill>
                <a:latin typeface="Helvetica Neue"/>
                <a:ea typeface="Helvetica Neue"/>
                <a:cs typeface="Helvetica Neue"/>
                <a:sym typeface="Helvetica Neue"/>
              </a:rPr>
              <a:t>R</a:t>
            </a:r>
            <a:r>
              <a:rPr baseline="-25000" i="1" lang="en-US" sz="1400">
                <a:solidFill>
                  <a:schemeClr val="dk1"/>
                </a:solidFill>
                <a:latin typeface="Helvetica Neue"/>
                <a:ea typeface="Helvetica Neue"/>
                <a:cs typeface="Helvetica Neue"/>
                <a:sym typeface="Helvetica Neue"/>
              </a:rPr>
              <a:t>j</a:t>
            </a:r>
            <a:endParaRPr i="1" sz="1400">
              <a:solidFill>
                <a:schemeClr val="dk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0"/>
          <p:cNvSpPr txBox="1"/>
          <p:nvPr>
            <p:ph type="title"/>
          </p:nvPr>
        </p:nvSpPr>
        <p:spPr>
          <a:xfrm>
            <a:off x="808038" y="319088"/>
            <a:ext cx="8150225" cy="5127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t>Example of a Resource Allocation Graph</a:t>
            </a:r>
            <a:endParaRPr/>
          </a:p>
        </p:txBody>
      </p:sp>
      <p:pic>
        <p:nvPicPr>
          <p:cNvPr id="138" name="Google Shape;138;p10"/>
          <p:cNvPicPr preferRelativeResize="0"/>
          <p:nvPr/>
        </p:nvPicPr>
        <p:blipFill rotWithShape="1">
          <a:blip r:embed="rId3">
            <a:alphaModFix/>
          </a:blip>
          <a:srcRect b="1532" l="25286" r="25286" t="926"/>
          <a:stretch/>
        </p:blipFill>
        <p:spPr>
          <a:xfrm>
            <a:off x="3146425" y="1804988"/>
            <a:ext cx="2741613" cy="40592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812800" y="384175"/>
            <a:ext cx="8378825" cy="469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t>Resource Allocation Graph With A Deadlock</a:t>
            </a:r>
            <a:endParaRPr/>
          </a:p>
        </p:txBody>
      </p:sp>
      <p:pic>
        <p:nvPicPr>
          <p:cNvPr id="145" name="Google Shape;145;p11"/>
          <p:cNvPicPr preferRelativeResize="0"/>
          <p:nvPr/>
        </p:nvPicPr>
        <p:blipFill rotWithShape="1">
          <a:blip r:embed="rId3">
            <a:alphaModFix/>
          </a:blip>
          <a:srcRect b="0" l="0" r="0" t="0"/>
          <a:stretch/>
        </p:blipFill>
        <p:spPr>
          <a:xfrm>
            <a:off x="3060700" y="1528763"/>
            <a:ext cx="2781300" cy="4098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txBox="1"/>
          <p:nvPr>
            <p:ph type="title"/>
          </p:nvPr>
        </p:nvSpPr>
        <p:spPr>
          <a:xfrm>
            <a:off x="909638" y="400050"/>
            <a:ext cx="7954962"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Graph With A Cycle But No Deadlock</a:t>
            </a:r>
            <a:endParaRPr/>
          </a:p>
        </p:txBody>
      </p:sp>
      <p:pic>
        <p:nvPicPr>
          <p:cNvPr descr="7" id="152" name="Google Shape;152;p12"/>
          <p:cNvPicPr preferRelativeResize="0"/>
          <p:nvPr/>
        </p:nvPicPr>
        <p:blipFill rotWithShape="1">
          <a:blip r:embed="rId3">
            <a:alphaModFix/>
          </a:blip>
          <a:srcRect b="0" l="0" r="0" t="0"/>
          <a:stretch/>
        </p:blipFill>
        <p:spPr>
          <a:xfrm>
            <a:off x="2365375" y="1066800"/>
            <a:ext cx="4040188" cy="51546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2008-08-18T22:49:08Z</dcterms:created>
  <dc:creator>Marilyn Turnamian</dc:creator>
</cp:coreProperties>
</file>