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780200" cy="991075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2">
          <p15:clr>
            <a:srgbClr val="000000"/>
          </p15:clr>
        </p15:guide>
        <p15:guide id="2" pos="21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ihaLI0BYjhr6R2BQwTQVhS3ab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21dfe693d_0_207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1f21dfe693d_0_207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915987" y="744537"/>
            <a:ext cx="4951412" cy="3713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903287" y="4708525"/>
            <a:ext cx="497205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550" lIns="90700" spcFirstLastPara="1" rIns="90700" wrap="square" tIns="44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d9abff906_1_6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1dd9abff906_1_6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912812" y="742950"/>
            <a:ext cx="4957762" cy="371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904875" y="4708525"/>
            <a:ext cx="497046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26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9abff906_1_59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1dd9abff906_1_59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9abff906_1_112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1dd9abff906_1_112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912812" y="742950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904875" y="4706937"/>
            <a:ext cx="497046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 txBox="1"/>
          <p:nvPr/>
        </p:nvSpPr>
        <p:spPr>
          <a:xfrm>
            <a:off x="3841750" y="941546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21dfe693d_0_106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1f21dfe693d_0_106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21dfe693d_0_156:notes"/>
          <p:cNvSpPr/>
          <p:nvPr>
            <p:ph idx="2" type="sldImg"/>
          </p:nvPr>
        </p:nvSpPr>
        <p:spPr>
          <a:xfrm>
            <a:off x="1143851" y="744660"/>
            <a:ext cx="4494000" cy="371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1f21dfe693d_0_156:notes"/>
          <p:cNvSpPr txBox="1"/>
          <p:nvPr>
            <p:ph idx="1" type="body"/>
          </p:nvPr>
        </p:nvSpPr>
        <p:spPr>
          <a:xfrm>
            <a:off x="904333" y="4708283"/>
            <a:ext cx="4971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4572000" y="2978150"/>
            <a:ext cx="4572000" cy="189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type="ctrTitle"/>
          </p:nvPr>
        </p:nvSpPr>
        <p:spPr>
          <a:xfrm>
            <a:off x="936625" y="14255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5195887" y="6553200"/>
            <a:ext cx="32797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9525" y="6359525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/>
          <p:nvPr>
            <p:ph type="title"/>
          </p:nvPr>
        </p:nvSpPr>
        <p:spPr>
          <a:xfrm rot="5400000">
            <a:off x="5086350" y="2724150"/>
            <a:ext cx="6019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" type="body"/>
          </p:nvPr>
        </p:nvSpPr>
        <p:spPr>
          <a:xfrm rot="5400000">
            <a:off x="819150" y="704850"/>
            <a:ext cx="60198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" type="body"/>
          </p:nvPr>
        </p:nvSpPr>
        <p:spPr>
          <a:xfrm rot="5400000">
            <a:off x="2362200" y="0"/>
            <a:ext cx="5181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82" name="Google Shape;82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7" name="Google Shape;87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88" name="Google Shape;88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9" name="Google Shape;89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0" name="Google Shape;90;p56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7"/>
          <p:cNvSpPr txBox="1"/>
          <p:nvPr>
            <p:ph idx="1" type="body"/>
          </p:nvPr>
        </p:nvSpPr>
        <p:spPr>
          <a:xfrm>
            <a:off x="7620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94" name="Google Shape;94;p57"/>
          <p:cNvSpPr txBox="1"/>
          <p:nvPr>
            <p:ph idx="2" type="body"/>
          </p:nvPr>
        </p:nvSpPr>
        <p:spPr>
          <a:xfrm>
            <a:off x="50292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95" name="Google Shape;95;p5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99" name="Google Shape;99;p5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1dfe693d_0_123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f21dfe693d_0_123"/>
          <p:cNvSpPr txBox="1"/>
          <p:nvPr>
            <p:ph idx="1" type="body"/>
          </p:nvPr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21dfe693d_0_126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1dfe693d_0_128"/>
          <p:cNvSpPr txBox="1"/>
          <p:nvPr>
            <p:ph type="title"/>
          </p:nvPr>
        </p:nvSpPr>
        <p:spPr>
          <a:xfrm rot="5400000">
            <a:off x="5220500" y="1948663"/>
            <a:ext cx="54864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f21dfe693d_0_128"/>
          <p:cNvSpPr txBox="1"/>
          <p:nvPr>
            <p:ph idx="1" type="body"/>
          </p:nvPr>
        </p:nvSpPr>
        <p:spPr>
          <a:xfrm rot="5400000">
            <a:off x="854888" y="-119837"/>
            <a:ext cx="5486400" cy="6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dd9abff906_1_56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dd9abff906_1_56"/>
          <p:cNvSpPr txBox="1"/>
          <p:nvPr>
            <p:ph idx="1" type="body"/>
          </p:nvPr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•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–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21dfe693d_0_131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f21dfe693d_0_131"/>
          <p:cNvSpPr txBox="1"/>
          <p:nvPr>
            <p:ph idx="1" type="body"/>
          </p:nvPr>
        </p:nvSpPr>
        <p:spPr>
          <a:xfrm rot="5400000">
            <a:off x="2655950" y="-616013"/>
            <a:ext cx="453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1dfe693d_0_1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f21dfe693d_0_1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1f21dfe693d_0_1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21dfe693d_0_13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f21dfe693d_0_13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rtl="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rtl="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rtl="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130" name="Google Shape;130;g1f21dfe693d_0_13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21dfe693d_0_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f21dfe693d_0_14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35" name="Google Shape;135;g1f21dfe693d_0_1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136" name="Google Shape;136;g1f21dfe693d_0_14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37" name="Google Shape;137;g1f21dfe693d_0_14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1dfe693d_0_149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f21dfe693d_0_149"/>
          <p:cNvSpPr txBox="1"/>
          <p:nvPr>
            <p:ph idx="1" type="body"/>
          </p:nvPr>
        </p:nvSpPr>
        <p:spPr>
          <a:xfrm>
            <a:off x="806450" y="1233488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141" name="Google Shape;141;g1f21dfe693d_0_149"/>
          <p:cNvSpPr txBox="1"/>
          <p:nvPr>
            <p:ph idx="2" type="body"/>
          </p:nvPr>
        </p:nvSpPr>
        <p:spPr>
          <a:xfrm>
            <a:off x="4997450" y="1233488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1dfe693d_0_15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f21dfe693d_0_15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rtl="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dd9abff906_1_110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7620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2" type="body"/>
          </p:nvPr>
        </p:nvSpPr>
        <p:spPr>
          <a:xfrm>
            <a:off x="5029200" y="1600200"/>
            <a:ext cx="4114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3" type="body"/>
          </p:nvPr>
        </p:nvSpPr>
        <p:spPr>
          <a:xfrm>
            <a:off x="5029200" y="4267200"/>
            <a:ext cx="4114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7620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48"/>
          <p:cNvSpPr/>
          <p:nvPr>
            <p:ph idx="2" type="clipArt"/>
          </p:nvPr>
        </p:nvSpPr>
        <p:spPr>
          <a:xfrm>
            <a:off x="5029200" y="1600200"/>
            <a:ext cx="4114800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>
            <a:off x="7620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2" type="body"/>
          </p:nvPr>
        </p:nvSpPr>
        <p:spPr>
          <a:xfrm>
            <a:off x="5029200" y="16002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7.jpg"/><Relationship Id="rId2" Type="http://schemas.openxmlformats.org/officeDocument/2006/relationships/image" Target="../media/image10.jp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685800" y="990600"/>
            <a:ext cx="5181600" cy="19050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" name="Google Shape;12;p43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13" name="Google Shape;13;p4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43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5195887" y="6553200"/>
            <a:ext cx="32797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9525" y="6359525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5"/>
          <p:cNvGrpSpPr/>
          <p:nvPr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1" name="Google Shape;31;p45"/>
            <p:cNvSpPr txBox="1"/>
            <p:nvPr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45"/>
            <p:cNvSpPr txBox="1"/>
            <p:nvPr/>
          </p:nvSpPr>
          <p:spPr>
            <a:xfrm>
              <a:off x="432" y="0"/>
              <a:ext cx="1584" cy="672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45"/>
          <p:cNvSpPr/>
          <p:nvPr/>
        </p:nvSpPr>
        <p:spPr>
          <a:xfrm>
            <a:off x="762000" y="762000"/>
            <a:ext cx="3124200" cy="6096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45"/>
          <p:cNvSpPr txBox="1"/>
          <p:nvPr/>
        </p:nvSpPr>
        <p:spPr>
          <a:xfrm>
            <a:off x="84137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37" name="Google Shape;37;p45"/>
          <p:cNvGrpSpPr/>
          <p:nvPr/>
        </p:nvGrpSpPr>
        <p:grpSpPr>
          <a:xfrm>
            <a:off x="228600" y="1295400"/>
            <a:ext cx="7391400" cy="319087"/>
            <a:chOff x="144" y="1248"/>
            <a:chExt cx="4656" cy="201"/>
          </a:xfrm>
        </p:grpSpPr>
        <p:sp>
          <p:nvSpPr>
            <p:cNvPr id="38" name="Google Shape;38;p45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45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" name="Google Shape;40;p45"/>
          <p:cNvSpPr txBox="1"/>
          <p:nvPr>
            <p:ph type="title"/>
          </p:nvPr>
        </p:nvSpPr>
        <p:spPr>
          <a:xfrm>
            <a:off x="762000" y="762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1" name="Google Shape;101;g1f21dfe693d_0_1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6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f21dfe693d_0_111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f21dfe693d_0_111"/>
          <p:cNvSpPr txBox="1"/>
          <p:nvPr>
            <p:ph idx="1" type="body"/>
          </p:nvPr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g1f21dfe693d_0_111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5" name="Google Shape;105;g1f21dfe693d_0_11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g1f21dfe693d_0_111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f21dfe693d_0_111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g1f21dfe693d_0_111"/>
          <p:cNvSpPr txBox="1"/>
          <p:nvPr/>
        </p:nvSpPr>
        <p:spPr>
          <a:xfrm>
            <a:off x="4256087" y="6613525"/>
            <a:ext cx="44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9" name="Google Shape;109;g1f21dfe693d_0_111"/>
          <p:cNvSpPr txBox="1"/>
          <p:nvPr/>
        </p:nvSpPr>
        <p:spPr>
          <a:xfrm>
            <a:off x="6489700" y="6588125"/>
            <a:ext cx="271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10" name="Google Shape;110;g1f21dfe693d_0_111"/>
          <p:cNvSpPr txBox="1"/>
          <p:nvPr/>
        </p:nvSpPr>
        <p:spPr>
          <a:xfrm>
            <a:off x="185737" y="6621462"/>
            <a:ext cx="263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111" name="Google Shape;111;g1f21dfe693d_0_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/>
        </p:nvSpPr>
        <p:spPr>
          <a:xfrm>
            <a:off x="5195887" y="6553200"/>
            <a:ext cx="327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685800" y="11430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Systems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572000" y="2927350"/>
            <a:ext cx="45720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Inter-Process Communication (IPC)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21dfe693d_0_207"/>
          <p:cNvSpPr txBox="1"/>
          <p:nvPr>
            <p:ph type="title"/>
          </p:nvPr>
        </p:nvSpPr>
        <p:spPr>
          <a:xfrm>
            <a:off x="1060450" y="277812"/>
            <a:ext cx="7626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215" name="Google Shape;215;g1f21dfe693d_0_207"/>
          <p:cNvSpPr txBox="1"/>
          <p:nvPr>
            <p:ph idx="1" type="body"/>
          </p:nvPr>
        </p:nvSpPr>
        <p:spPr>
          <a:xfrm>
            <a:off x="806450" y="1233487"/>
            <a:ext cx="7529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22" name="Google Shape;222;p7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endParaRPr/>
          </a:p>
        </p:txBody>
      </p:sp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is a general method used for IPC: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processes inside the same computer.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processes in a networked/distributed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both cases, the process may or may not be blocked while sending a                message or attempting to                      receive a message.</a:t>
            </a:r>
            <a:endParaRPr/>
          </a:p>
        </p:txBody>
      </p:sp>
      <p:pic>
        <p:nvPicPr>
          <p:cNvPr descr="message" id="224" name="Google Shape;2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837" y="4895850"/>
            <a:ext cx="2181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in message passing (1)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may be blocking or non-blocking.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considered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send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sender block until the message is received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receive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receiver block until a message is available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considered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has the sender send the message and continue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has the receiver receive a valid message or null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39" name="Google Shape;239;p9"/>
          <p:cNvSpPr txBox="1"/>
          <p:nvPr>
            <p:ph type="title"/>
          </p:nvPr>
        </p:nvSpPr>
        <p:spPr>
          <a:xfrm>
            <a:off x="762000" y="685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in message passing (2)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788987" y="1568450"/>
            <a:ext cx="8355012" cy="521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sender: it is more natural not to be blocked after issuing send: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send several messages to multiple destinations.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sender usually expect acknowledgment of message receipt (in case receiver fails).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receiver: it is more natural to be blocked after issuing receive: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receiver usually needs the information before proceeding.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could be blocked indefinitely if sender process fails before send.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47" name="Google Shape;247;p10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in message passing (3)</a:t>
            </a:r>
            <a:endParaRPr/>
          </a:p>
        </p:txBody>
      </p:sp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other possibilities are sometimes offered.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blocking send, blocking receive: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blocked until the message is received.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when the communication link is unbuffered (no message queue).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tight synchronization 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rendezvous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746125" y="1628775"/>
            <a:ext cx="8397875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really 3 combinations here that make sense: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send, Blocking receive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Nonblocking send, Nonblocking receive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Nonblocking send, Blocking receive – most popular – example: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process that provides services/resources to other processes. It will need the expected information before proceeding.</a:t>
            </a:r>
            <a:endParaRPr/>
          </a:p>
        </p:txBody>
      </p:sp>
      <p:sp>
        <p:nvSpPr>
          <p:cNvPr id="255" name="Google Shape;255;p11"/>
          <p:cNvSpPr txBox="1"/>
          <p:nvPr>
            <p:ph type="title"/>
          </p:nvPr>
        </p:nvSpPr>
        <p:spPr>
          <a:xfrm>
            <a:off x="762000" y="685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in message passing (4)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IPC Requirements</a:t>
            </a:r>
            <a:endParaRPr/>
          </a:p>
        </p:txBody>
      </p:sp>
      <p:sp>
        <p:nvSpPr>
          <p:cNvPr id="263" name="Google Shape;263;p12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wish to communicate, they need 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communication link between them.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messages via send/receive.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communication link: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(e.g., shared memory, hardware bus)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(e.g., logical properties)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70" name="Google Shape;270;p14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Capacity </a:t>
            </a:r>
            <a:r>
              <a:rPr b="0" i="0" lang="en-US" sz="48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Buffering</a:t>
            </a:r>
            <a:endParaRPr/>
          </a:p>
        </p:txBody>
      </p:sp>
      <p:sp>
        <p:nvSpPr>
          <p:cNvPr id="271" name="Google Shape;271;p14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of messages attached to the link; implemented in one of three ways: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Zero capacity – 0 messages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Sender must wait for receiver (rendezvous).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 Bounded capacity – finite length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messages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Sender must wait if link full.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 Unbounded capacity – infinite length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Sender never waits.</a:t>
            </a:r>
            <a:endParaRPr/>
          </a:p>
        </p:txBody>
      </p:sp>
      <p:pic>
        <p:nvPicPr>
          <p:cNvPr descr="message" id="272" name="Google Shape;27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5837" y="5151437"/>
            <a:ext cx="1722437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79" name="Google Shape;279;p15"/>
          <p:cNvSpPr txBox="1"/>
          <p:nvPr>
            <p:ph type="title"/>
          </p:nvPr>
        </p:nvSpPr>
        <p:spPr>
          <a:xfrm>
            <a:off x="762000" y="7112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Direct/Indirect Communication</a:t>
            </a:r>
            <a:endParaRPr/>
          </a:p>
        </p:txBody>
      </p:sp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781050" y="1624012"/>
            <a:ext cx="8362950" cy="523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communication: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specific process identifier is used for source/destination.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might be impossible to specify the source ahead of time (e.g., a print server).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communication (more convenient):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are sent to a shared mailbox which consists of a queue of messages.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senders place messages in the mailbox, receivers pick them up.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762000" y="701675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Communication</a:t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must name each other explicitly: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send a message to process 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receive a message from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communication link: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are established automatically.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is associated with exactly one pair of communicating processes.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each pair there exists exactly one link.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 may be unidirectional, but is usually       bi-directional.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9abff906_1_6"/>
          <p:cNvSpPr txBox="1"/>
          <p:nvPr>
            <p:ph type="title"/>
          </p:nvPr>
        </p:nvSpPr>
        <p:spPr>
          <a:xfrm>
            <a:off x="982662" y="168275"/>
            <a:ext cx="770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158" name="Google Shape;158;g1dd9abff906_1_6"/>
          <p:cNvSpPr txBox="1"/>
          <p:nvPr>
            <p:ph idx="1" type="body"/>
          </p:nvPr>
        </p:nvSpPr>
        <p:spPr>
          <a:xfrm>
            <a:off x="885825" y="1154112"/>
            <a:ext cx="74850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>
              <a:highlight>
                <a:srgbClr val="0099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highlight>
                <a:srgbClr val="FFFF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>
              <a:highlight>
                <a:srgbClr val="FFFF00"/>
              </a:highlight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>
              <a:highlight>
                <a:srgbClr val="FFFF00"/>
              </a:highlight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762000" y="714375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Communication (1)</a:t>
            </a:r>
            <a:endParaRPr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777875" y="1647825"/>
            <a:ext cx="8366125" cy="52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are directed and received from mailboxes (also referred to as ports).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mailbox has a unique id.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can communicate only if they share a mailbox.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communication link: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established only if processes share a common mailbox.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may be associated with many processes.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pair of processes may share several communication links.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may be unidirectional or bi-directional.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03" name="Google Shape;303;p18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Communication (2)</a:t>
            </a:r>
            <a:endParaRPr/>
          </a:p>
        </p:txBody>
      </p:sp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733425" y="1600200"/>
            <a:ext cx="84105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mailbox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and receive messages                                     through mailbox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destroy a mailbox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Primitives are defined as: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send a message to mailbox A.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receive a message from  mailbox A.</a:t>
            </a:r>
            <a:endParaRPr/>
          </a:p>
        </p:txBody>
      </p:sp>
      <p:pic>
        <p:nvPicPr>
          <p:cNvPr descr="mailbox" id="305" name="Google Shape;30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62" y="2498725"/>
            <a:ext cx="2266950" cy="1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762000" y="685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Communication (3)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762000" y="1706562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 sharing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share mailbox A.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sends;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gets the message?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solutions: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a link to be associated with at most two processes.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only one process at a time to execute a receive operation.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system to select arbitrarily the receiver.        Sender is notified who the receiver was.</a:t>
            </a:r>
            <a:endParaRPr/>
          </a:p>
        </p:txBody>
      </p:sp>
      <p:pic>
        <p:nvPicPr>
          <p:cNvPr descr="mailbox" id="314" name="Google Shape;31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137" y="1825625"/>
            <a:ext cx="2478087" cy="182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781050" y="846137"/>
            <a:ext cx="83629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Mailboxes and Ports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719137" y="1671637"/>
            <a:ext cx="4500562" cy="518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mailbox can be private to one sender/receiver pair.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mailbox can be shared among several senders and receivers: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may then allow the use of message types (for selection).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Port: is a mailbox associated with one receiver and multiple senders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client/server applications:  the receiver is the server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aphicFrame>
        <p:nvGraphicFramePr>
          <p:cNvPr id="322" name="Google Shape;322;p20"/>
          <p:cNvGraphicFramePr/>
          <p:nvPr/>
        </p:nvGraphicFramePr>
        <p:xfrm>
          <a:off x="5246687" y="1706562"/>
          <a:ext cx="3846512" cy="5064125"/>
        </p:xfrm>
        <a:graphic>
          <a:graphicData uri="http://schemas.openxmlformats.org/presentationml/2006/ole">
            <mc:AlternateContent>
              <mc:Choice Requires="v">
                <p:oleObj r:id="rId4" imgH="5064125" imgW="3846512" progId="Adobe.Illustrator.7" spid="_x0000_s1">
                  <p:embed/>
                </p:oleObj>
              </mc:Choice>
              <mc:Fallback>
                <p:oleObj r:id="rId5" imgH="5064125" imgW="3846512" progId="Adobe.Illustrator.7">
                  <p:embed/>
                  <p:pic>
                    <p:nvPicPr>
                      <p:cNvPr id="322" name="Google Shape;322;p20"/>
                      <p:cNvPicPr preferRelativeResize="0"/>
                      <p:nvPr>
                        <p:ph idx="2" type="clipArt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46687" y="1706562"/>
                        <a:ext cx="3846512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29" name="Google Shape;329;p21"/>
          <p:cNvSpPr txBox="1"/>
          <p:nvPr>
            <p:ph type="title"/>
          </p:nvPr>
        </p:nvSpPr>
        <p:spPr>
          <a:xfrm>
            <a:off x="762000" y="685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Ownership of ports and mailboxes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port is usually own and created by the receiving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is destroyed when the receiver terminates.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creates a mailbox on behalf of a process (which becomes the owner).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mailbox is destroyed at the owner’s request or when the owner terminates.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ailbox" id="331" name="Google Shape;33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050" y="5473700"/>
            <a:ext cx="1889125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– Message Passing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774700" y="1657350"/>
            <a:ext cx="4373562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 a mailbox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shared by n processes.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send() is non-blocking.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receive() blocks when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empty.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Initialization:  send(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“go”);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Pi who executes receive() will enter CS. Others will be blocked until Pi resends msg. </a:t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5054600" y="1704975"/>
            <a:ext cx="4017962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 Pi: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msg: message;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receive(mutex,msg);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send(mutex,msg);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47" name="Google Shape;347;p23"/>
          <p:cNvSpPr txBox="1"/>
          <p:nvPr>
            <p:ph type="title"/>
          </p:nvPr>
        </p:nvSpPr>
        <p:spPr>
          <a:xfrm>
            <a:off x="641350" y="684212"/>
            <a:ext cx="85026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Bounded-Buffer – Message Passing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739775" y="1589087"/>
            <a:ext cx="8547100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producer place items (inside messages) in the mailbox </a:t>
            </a:r>
            <a:r>
              <a:rPr b="1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mayconsume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1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mayconsume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acts as our buffer: consumer can consume item when at least one message present.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 </a:t>
            </a:r>
            <a:r>
              <a:rPr b="1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mayproduce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filled initially with k null messages (k= buffer size).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</a:t>
            </a:r>
            <a:r>
              <a:rPr b="1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mayproduce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shrinks with each production and grows with each consumption.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can support multiple producers/consumers.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55" name="Google Shape;355;p24"/>
          <p:cNvSpPr txBox="1"/>
          <p:nvPr>
            <p:ph type="title"/>
          </p:nvPr>
        </p:nvSpPr>
        <p:spPr>
          <a:xfrm>
            <a:off x="652462" y="700087"/>
            <a:ext cx="8513762" cy="58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Bounded-Buffer – Message Passing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754062" y="1643062"/>
            <a:ext cx="8418512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Producer: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pmsg: message;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receive(mayproduce, pmsg);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pmsg := produce();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send(mayconsume, pmsg);</a:t>
            </a:r>
            <a:endParaRPr b="1" i="0" sz="2400" u="none" cap="none" strike="noStrike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forever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Consumer: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cmsg: message;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receive(mayconsume, cmsg);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consume(cmsg);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send(mayproduce, null);</a:t>
            </a:r>
            <a:endParaRPr b="1" i="0" sz="2400" u="none" cap="none" strike="noStrike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63" name="Google Shape;363;p25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P/C Problem with Message Passing (1)</a:t>
            </a:r>
            <a:endParaRPr/>
          </a:p>
        </p:txBody>
      </p:sp>
      <p:pic>
        <p:nvPicPr>
          <p:cNvPr id="364" name="Google Shape;36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" y="1690687"/>
            <a:ext cx="8240712" cy="49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371" name="Google Shape;371;p26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P/C Problem with Message Passing (2)</a:t>
            </a:r>
            <a:endParaRPr/>
          </a:p>
        </p:txBody>
      </p:sp>
      <p:pic>
        <p:nvPicPr>
          <p:cNvPr id="372" name="Google Shape;37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87" y="1651000"/>
            <a:ext cx="82788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9abff906_1_59"/>
          <p:cNvSpPr txBox="1"/>
          <p:nvPr>
            <p:ph type="title"/>
          </p:nvPr>
        </p:nvSpPr>
        <p:spPr>
          <a:xfrm>
            <a:off x="457200" y="18256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164" name="Google Shape;164;g1dd9abff906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dd9abff906_1_59"/>
          <p:cNvSpPr txBox="1"/>
          <p:nvPr/>
        </p:nvSpPr>
        <p:spPr>
          <a:xfrm>
            <a:off x="969962" y="1143000"/>
            <a:ext cx="6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d9abff906_1_112"/>
          <p:cNvSpPr txBox="1"/>
          <p:nvPr>
            <p:ph type="title"/>
          </p:nvPr>
        </p:nvSpPr>
        <p:spPr>
          <a:xfrm>
            <a:off x="1060450" y="277812"/>
            <a:ext cx="7626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171" name="Google Shape;171;g1dd9abff906_1_112"/>
          <p:cNvSpPr txBox="1"/>
          <p:nvPr>
            <p:ph idx="1" type="body"/>
          </p:nvPr>
        </p:nvSpPr>
        <p:spPr>
          <a:xfrm>
            <a:off x="806450" y="1233487"/>
            <a:ext cx="7529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178" name="Google Shape;178;p2"/>
          <p:cNvSpPr txBox="1"/>
          <p:nvPr>
            <p:ph type="title"/>
          </p:nvPr>
        </p:nvSpPr>
        <p:spPr>
          <a:xfrm>
            <a:off x="762000" y="719137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Concurrency</a:t>
            </a:r>
            <a:endParaRPr/>
          </a:p>
        </p:txBody>
      </p:sp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Problems of Concurrency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Regions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Inter-Process Communication (IPC)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in Client-Server Systems</a:t>
            </a:r>
            <a:endParaRPr/>
          </a:p>
          <a:p>
            <a:pPr indent="-88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sp>
        <p:nvSpPr>
          <p:cNvPr id="186" name="Google Shape;186;p3"/>
          <p:cNvSpPr txBox="1"/>
          <p:nvPr>
            <p:ph type="title"/>
          </p:nvPr>
        </p:nvSpPr>
        <p:spPr>
          <a:xfrm>
            <a:off x="762000" y="7239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Inter-Process Communication (IPC)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7620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Mechanism for processes to communicate and to synchronize their actions.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system – processes communicate with each other without resorting to shared variables.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at least two primitives: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(destination,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(source, 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size is fixed or variable.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ssage" id="188" name="Google Shape;18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937" y="5405437"/>
            <a:ext cx="1733550" cy="125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762000" y="6985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Message-passing Primitives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Frank - P. Weisberg</a:t>
            </a:r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87" y="1641475"/>
            <a:ext cx="8367712" cy="5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21dfe693d_0_106"/>
          <p:cNvSpPr txBox="1"/>
          <p:nvPr>
            <p:ph type="title"/>
          </p:nvPr>
        </p:nvSpPr>
        <p:spPr>
          <a:xfrm>
            <a:off x="982662" y="168275"/>
            <a:ext cx="770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202" name="Google Shape;202;g1f21dfe693d_0_106"/>
          <p:cNvSpPr txBox="1"/>
          <p:nvPr>
            <p:ph idx="1" type="body"/>
          </p:nvPr>
        </p:nvSpPr>
        <p:spPr>
          <a:xfrm>
            <a:off x="885825" y="1154112"/>
            <a:ext cx="74850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>
              <a:highlight>
                <a:srgbClr val="0099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highlight>
                <a:srgbClr val="FFFF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>
              <a:highlight>
                <a:srgbClr val="FFFF00"/>
              </a:highlight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>
              <a:highlight>
                <a:srgbClr val="FFFF00"/>
              </a:highlight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21dfe693d_0_156"/>
          <p:cNvSpPr txBox="1"/>
          <p:nvPr>
            <p:ph type="title"/>
          </p:nvPr>
        </p:nvSpPr>
        <p:spPr>
          <a:xfrm>
            <a:off x="457200" y="18256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208" name="Google Shape;208;g1f21dfe693d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f21dfe693d_0_156"/>
          <p:cNvSpPr txBox="1"/>
          <p:nvPr/>
        </p:nvSpPr>
        <p:spPr>
          <a:xfrm>
            <a:off x="969962" y="1143000"/>
            <a:ext cx="6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greencap">
  <a:themeElements>
    <a:clrScheme name="enggreenca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nggreencap">
  <a:themeElements>
    <a:clrScheme name="enggreenca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1999-06-25T18:38:26Z</dcterms:created>
  <dc:creator>אריאל פרנק ופנחס וייסברג</dc:creator>
</cp:coreProperties>
</file>