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7772400" cx="10058400"/>
  <p:notesSz cx="10058400" cy="7772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2" roundtripDataSignature="AMtx7mhik6aUm392d04dafaPhDyaG6Tz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7B2F40-3D3D-4258-8B78-5ABC051C00BF}">
  <a:tblStyle styleId="{747B2F40-3D3D-4258-8B78-5ABC051C00BF}"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 name="Google Shape;41;p1: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16e29f939_0_29: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116e29f939_0_29:notes"/>
          <p:cNvSpPr txBox="1"/>
          <p:nvPr>
            <p:ph idx="1" type="body"/>
          </p:nvPr>
        </p:nvSpPr>
        <p:spPr>
          <a:xfrm>
            <a:off x="1005825" y="3691875"/>
            <a:ext cx="8046600" cy="3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313639ef9_0_141: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1313639ef9_0_141:notes"/>
          <p:cNvSpPr txBox="1"/>
          <p:nvPr>
            <p:ph idx="1" type="body"/>
          </p:nvPr>
        </p:nvSpPr>
        <p:spPr>
          <a:xfrm>
            <a:off x="1005825" y="3691875"/>
            <a:ext cx="8046600" cy="3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313639ef9_0_293: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1313639ef9_0_293:notes"/>
          <p:cNvSpPr txBox="1"/>
          <p:nvPr>
            <p:ph idx="1" type="body"/>
          </p:nvPr>
        </p:nvSpPr>
        <p:spPr>
          <a:xfrm>
            <a:off x="1005825" y="3691875"/>
            <a:ext cx="8046600" cy="3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313639ef9_0_223:notes"/>
          <p:cNvSpPr txBox="1"/>
          <p:nvPr>
            <p:ph idx="12" type="sldNum"/>
          </p:nvPr>
        </p:nvSpPr>
        <p:spPr>
          <a:xfrm>
            <a:off x="5699324" y="7384294"/>
            <a:ext cx="4359000" cy="38820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6" name="Google Shape;156;g11313639ef9_0_223:notes"/>
          <p:cNvSpPr/>
          <p:nvPr>
            <p:ph idx="2" type="sldImg"/>
          </p:nvPr>
        </p:nvSpPr>
        <p:spPr>
          <a:xfrm>
            <a:off x="1825852" y="583444"/>
            <a:ext cx="6406500" cy="2914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g11313639ef9_0_223:notes"/>
          <p:cNvSpPr txBox="1"/>
          <p:nvPr>
            <p:ph idx="1" type="body"/>
          </p:nvPr>
        </p:nvSpPr>
        <p:spPr>
          <a:xfrm>
            <a:off x="1342430" y="3692147"/>
            <a:ext cx="7373400" cy="3496800"/>
          </a:xfrm>
          <a:prstGeom prst="rect">
            <a:avLst/>
          </a:prstGeom>
          <a:noFill/>
          <a:ln>
            <a:noFill/>
          </a:ln>
        </p:spPr>
        <p:txBody>
          <a:bodyPr anchorCtr="0" anchor="ctr" bIns="48325" lIns="96650" spcFirstLastPara="1" rIns="96650" wrap="square" tIns="483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313639ef9_0_314:notes"/>
          <p:cNvSpPr txBox="1"/>
          <p:nvPr>
            <p:ph idx="12" type="sldNum"/>
          </p:nvPr>
        </p:nvSpPr>
        <p:spPr>
          <a:xfrm>
            <a:off x="5699324" y="7384294"/>
            <a:ext cx="4359000" cy="38820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4" name="Google Shape;164;g11313639ef9_0_314:notes"/>
          <p:cNvSpPr/>
          <p:nvPr>
            <p:ph idx="2" type="sldImg"/>
          </p:nvPr>
        </p:nvSpPr>
        <p:spPr>
          <a:xfrm>
            <a:off x="1825852" y="583444"/>
            <a:ext cx="6406500" cy="2914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g11313639ef9_0_314:notes"/>
          <p:cNvSpPr txBox="1"/>
          <p:nvPr>
            <p:ph idx="1" type="body"/>
          </p:nvPr>
        </p:nvSpPr>
        <p:spPr>
          <a:xfrm>
            <a:off x="1342430" y="3692147"/>
            <a:ext cx="7373400" cy="3496800"/>
          </a:xfrm>
          <a:prstGeom prst="rect">
            <a:avLst/>
          </a:prstGeom>
          <a:noFill/>
          <a:ln>
            <a:noFill/>
          </a:ln>
        </p:spPr>
        <p:txBody>
          <a:bodyPr anchorCtr="0" anchor="ctr" bIns="48325" lIns="96650" spcFirstLastPara="1" rIns="96650" wrap="square" tIns="483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313639ef9_0_379: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1313639ef9_0_379:notes"/>
          <p:cNvSpPr txBox="1"/>
          <p:nvPr>
            <p:ph idx="1" type="body"/>
          </p:nvPr>
        </p:nvSpPr>
        <p:spPr>
          <a:xfrm>
            <a:off x="1005825" y="3691875"/>
            <a:ext cx="8046600" cy="3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313639ef9_0_385: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1313639ef9_0_385:notes"/>
          <p:cNvSpPr txBox="1"/>
          <p:nvPr>
            <p:ph idx="1" type="body"/>
          </p:nvPr>
        </p:nvSpPr>
        <p:spPr>
          <a:xfrm>
            <a:off x="1005825" y="3691875"/>
            <a:ext cx="8046600" cy="3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313639ef9_0_288: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1313639ef9_0_288:notes"/>
          <p:cNvSpPr txBox="1"/>
          <p:nvPr>
            <p:ph idx="1" type="body"/>
          </p:nvPr>
        </p:nvSpPr>
        <p:spPr>
          <a:xfrm>
            <a:off x="1005825" y="3691875"/>
            <a:ext cx="8046600" cy="3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313639ef9_0_397:notes"/>
          <p:cNvSpPr txBox="1"/>
          <p:nvPr>
            <p:ph idx="12" type="sldNum"/>
          </p:nvPr>
        </p:nvSpPr>
        <p:spPr>
          <a:xfrm>
            <a:off x="5699324" y="7384294"/>
            <a:ext cx="4359000" cy="38820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8" name="Google Shape;188;g11313639ef9_0_397:notes"/>
          <p:cNvSpPr/>
          <p:nvPr>
            <p:ph idx="2" type="sldImg"/>
          </p:nvPr>
        </p:nvSpPr>
        <p:spPr>
          <a:xfrm>
            <a:off x="1825852" y="583444"/>
            <a:ext cx="6406500" cy="2914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g11313639ef9_0_397:notes"/>
          <p:cNvSpPr txBox="1"/>
          <p:nvPr>
            <p:ph idx="1" type="body"/>
          </p:nvPr>
        </p:nvSpPr>
        <p:spPr>
          <a:xfrm>
            <a:off x="1342430" y="3692147"/>
            <a:ext cx="7373400" cy="3496800"/>
          </a:xfrm>
          <a:prstGeom prst="rect">
            <a:avLst/>
          </a:prstGeom>
          <a:noFill/>
          <a:ln>
            <a:noFill/>
          </a:ln>
        </p:spPr>
        <p:txBody>
          <a:bodyPr anchorCtr="0" anchor="ctr" bIns="48325" lIns="96650" spcFirstLastPara="1" rIns="96650" wrap="square" tIns="483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313639ef9_0_467:notes"/>
          <p:cNvSpPr txBox="1"/>
          <p:nvPr>
            <p:ph idx="12" type="sldNum"/>
          </p:nvPr>
        </p:nvSpPr>
        <p:spPr>
          <a:xfrm>
            <a:off x="5699324" y="7384294"/>
            <a:ext cx="4359000" cy="38820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5" name="Google Shape;195;g11313639ef9_0_467:notes"/>
          <p:cNvSpPr/>
          <p:nvPr>
            <p:ph idx="2" type="sldImg"/>
          </p:nvPr>
        </p:nvSpPr>
        <p:spPr>
          <a:xfrm>
            <a:off x="1825852" y="583444"/>
            <a:ext cx="6406500" cy="2914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g11313639ef9_0_467:notes"/>
          <p:cNvSpPr txBox="1"/>
          <p:nvPr>
            <p:ph idx="1" type="body"/>
          </p:nvPr>
        </p:nvSpPr>
        <p:spPr>
          <a:xfrm>
            <a:off x="1342430" y="3692147"/>
            <a:ext cx="7373400" cy="3496800"/>
          </a:xfrm>
          <a:prstGeom prst="rect">
            <a:avLst/>
          </a:prstGeom>
          <a:noFill/>
          <a:ln>
            <a:noFill/>
          </a:ln>
        </p:spPr>
        <p:txBody>
          <a:bodyPr anchorCtr="0" anchor="ctr" bIns="48325" lIns="96650" spcFirstLastPara="1" rIns="96650" wrap="square" tIns="483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116e29f939_0_0: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g1116e29f939_0_0:notes"/>
          <p:cNvSpPr txBox="1"/>
          <p:nvPr>
            <p:ph idx="1" type="body"/>
          </p:nvPr>
        </p:nvSpPr>
        <p:spPr>
          <a:xfrm>
            <a:off x="1005825" y="3691875"/>
            <a:ext cx="8046600" cy="3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4:notes"/>
          <p:cNvSpPr txBox="1"/>
          <p:nvPr>
            <p:ph idx="1" type="body"/>
          </p:nvPr>
        </p:nvSpPr>
        <p:spPr>
          <a:xfrm>
            <a:off x="1005825" y="3691875"/>
            <a:ext cx="8046600" cy="3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34: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5: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35: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6: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36: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7: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37: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8: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38: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9: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39: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4: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p4: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5: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6: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7: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16e29f939_0_13: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116e29f939_0_13:notes"/>
          <p:cNvSpPr txBox="1"/>
          <p:nvPr>
            <p:ph idx="1" type="body"/>
          </p:nvPr>
        </p:nvSpPr>
        <p:spPr>
          <a:xfrm>
            <a:off x="1005825" y="3691875"/>
            <a:ext cx="8046600" cy="3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1a2fb46ed_0_0:notes"/>
          <p:cNvSpPr txBox="1"/>
          <p:nvPr>
            <p:ph idx="12" type="sldNum"/>
          </p:nvPr>
        </p:nvSpPr>
        <p:spPr>
          <a:xfrm>
            <a:off x="5699324" y="7384294"/>
            <a:ext cx="4359000" cy="388200"/>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5" name="Google Shape;125;g111a2fb46ed_0_0:notes"/>
          <p:cNvSpPr/>
          <p:nvPr>
            <p:ph idx="2" type="sldImg"/>
          </p:nvPr>
        </p:nvSpPr>
        <p:spPr>
          <a:xfrm>
            <a:off x="1825852" y="583444"/>
            <a:ext cx="6406500" cy="2914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g111a2fb46ed_0_0:notes"/>
          <p:cNvSpPr txBox="1"/>
          <p:nvPr>
            <p:ph idx="1" type="body"/>
          </p:nvPr>
        </p:nvSpPr>
        <p:spPr>
          <a:xfrm>
            <a:off x="1342430" y="3692147"/>
            <a:ext cx="7373400" cy="3496800"/>
          </a:xfrm>
          <a:prstGeom prst="rect">
            <a:avLst/>
          </a:prstGeom>
          <a:noFill/>
          <a:ln>
            <a:noFill/>
          </a:ln>
        </p:spPr>
        <p:txBody>
          <a:bodyPr anchorCtr="0" anchor="ctr" bIns="48325" lIns="96650" spcFirstLastPara="1" rIns="96650" wrap="square" tIns="483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16e29f939_0_22: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116e29f939_0_22:notes"/>
          <p:cNvSpPr txBox="1"/>
          <p:nvPr>
            <p:ph idx="1" type="body"/>
          </p:nvPr>
        </p:nvSpPr>
        <p:spPr>
          <a:xfrm>
            <a:off x="1005825" y="3691875"/>
            <a:ext cx="8046600" cy="3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42"/>
          <p:cNvSpPr txBox="1"/>
          <p:nvPr>
            <p:ph type="title"/>
          </p:nvPr>
        </p:nvSpPr>
        <p:spPr>
          <a:xfrm>
            <a:off x="850644" y="606043"/>
            <a:ext cx="4472400" cy="112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rgbClr val="36363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2"/>
          <p:cNvSpPr txBox="1"/>
          <p:nvPr>
            <p:ph idx="1" type="body"/>
          </p:nvPr>
        </p:nvSpPr>
        <p:spPr>
          <a:xfrm>
            <a:off x="916188" y="2518662"/>
            <a:ext cx="8226000" cy="3277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1800">
                <a:solidFill>
                  <a:srgbClr val="363639"/>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 name="Google Shape;14;p42"/>
          <p:cNvSpPr txBox="1"/>
          <p:nvPr>
            <p:ph idx="11" type="ftr"/>
          </p:nvPr>
        </p:nvSpPr>
        <p:spPr>
          <a:xfrm>
            <a:off x="3853686" y="6742338"/>
            <a:ext cx="2350800" cy="249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400">
                <a:solidFill>
                  <a:srgbClr val="36363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2"/>
          <p:cNvSpPr txBox="1"/>
          <p:nvPr>
            <p:ph idx="10" type="dt"/>
          </p:nvPr>
        </p:nvSpPr>
        <p:spPr>
          <a:xfrm>
            <a:off x="502920" y="7228332"/>
            <a:ext cx="2313300" cy="388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2"/>
          <p:cNvSpPr txBox="1"/>
          <p:nvPr>
            <p:ph idx="12" type="sldNum"/>
          </p:nvPr>
        </p:nvSpPr>
        <p:spPr>
          <a:xfrm>
            <a:off x="8559542" y="6744421"/>
            <a:ext cx="303000" cy="2814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44"/>
          <p:cNvSpPr txBox="1"/>
          <p:nvPr>
            <p:ph type="ctrTitle"/>
          </p:nvPr>
        </p:nvSpPr>
        <p:spPr>
          <a:xfrm>
            <a:off x="850644" y="682243"/>
            <a:ext cx="8357100" cy="112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4"/>
          <p:cNvSpPr txBox="1"/>
          <p:nvPr>
            <p:ph idx="1" type="subTitle"/>
          </p:nvPr>
        </p:nvSpPr>
        <p:spPr>
          <a:xfrm>
            <a:off x="1508760" y="4352544"/>
            <a:ext cx="7041000" cy="1943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4"/>
          <p:cNvSpPr txBox="1"/>
          <p:nvPr>
            <p:ph idx="11" type="ftr"/>
          </p:nvPr>
        </p:nvSpPr>
        <p:spPr>
          <a:xfrm>
            <a:off x="3853686" y="6742338"/>
            <a:ext cx="2350800" cy="249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400">
                <a:solidFill>
                  <a:srgbClr val="36363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4"/>
          <p:cNvSpPr txBox="1"/>
          <p:nvPr>
            <p:ph idx="10" type="dt"/>
          </p:nvPr>
        </p:nvSpPr>
        <p:spPr>
          <a:xfrm>
            <a:off x="502920" y="7228332"/>
            <a:ext cx="2313300" cy="388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4"/>
          <p:cNvSpPr txBox="1"/>
          <p:nvPr>
            <p:ph idx="12" type="sldNum"/>
          </p:nvPr>
        </p:nvSpPr>
        <p:spPr>
          <a:xfrm>
            <a:off x="8559542" y="6744421"/>
            <a:ext cx="303000" cy="2814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3" name="Shape 23"/>
        <p:cNvGrpSpPr/>
        <p:nvPr/>
      </p:nvGrpSpPr>
      <p:grpSpPr>
        <a:xfrm>
          <a:off x="0" y="0"/>
          <a:ext cx="0" cy="0"/>
          <a:chOff x="0" y="0"/>
          <a:chExt cx="0" cy="0"/>
        </a:xfrm>
      </p:grpSpPr>
      <p:sp>
        <p:nvSpPr>
          <p:cNvPr id="24" name="Google Shape;24;p43"/>
          <p:cNvSpPr txBox="1"/>
          <p:nvPr>
            <p:ph idx="11" type="ftr"/>
          </p:nvPr>
        </p:nvSpPr>
        <p:spPr>
          <a:xfrm>
            <a:off x="3853686" y="6742338"/>
            <a:ext cx="2350800" cy="249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400">
                <a:solidFill>
                  <a:srgbClr val="36363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3"/>
          <p:cNvSpPr txBox="1"/>
          <p:nvPr>
            <p:ph idx="10" type="dt"/>
          </p:nvPr>
        </p:nvSpPr>
        <p:spPr>
          <a:xfrm>
            <a:off x="502920" y="7228332"/>
            <a:ext cx="2313300" cy="388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3"/>
          <p:cNvSpPr txBox="1"/>
          <p:nvPr>
            <p:ph idx="12" type="sldNum"/>
          </p:nvPr>
        </p:nvSpPr>
        <p:spPr>
          <a:xfrm>
            <a:off x="8559542" y="6744421"/>
            <a:ext cx="303000" cy="2814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45"/>
          <p:cNvSpPr txBox="1"/>
          <p:nvPr>
            <p:ph type="title"/>
          </p:nvPr>
        </p:nvSpPr>
        <p:spPr>
          <a:xfrm>
            <a:off x="850644" y="606043"/>
            <a:ext cx="4472400" cy="112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rgbClr val="36363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5"/>
          <p:cNvSpPr txBox="1"/>
          <p:nvPr>
            <p:ph idx="1" type="body"/>
          </p:nvPr>
        </p:nvSpPr>
        <p:spPr>
          <a:xfrm>
            <a:off x="502920" y="1787652"/>
            <a:ext cx="4375500" cy="5129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45"/>
          <p:cNvSpPr txBox="1"/>
          <p:nvPr>
            <p:ph idx="2" type="body"/>
          </p:nvPr>
        </p:nvSpPr>
        <p:spPr>
          <a:xfrm>
            <a:off x="5180076" y="1787652"/>
            <a:ext cx="4375500" cy="5129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45"/>
          <p:cNvSpPr txBox="1"/>
          <p:nvPr>
            <p:ph idx="11" type="ftr"/>
          </p:nvPr>
        </p:nvSpPr>
        <p:spPr>
          <a:xfrm>
            <a:off x="3853686" y="6742338"/>
            <a:ext cx="2350800" cy="249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400">
                <a:solidFill>
                  <a:srgbClr val="36363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5"/>
          <p:cNvSpPr txBox="1"/>
          <p:nvPr>
            <p:ph idx="10" type="dt"/>
          </p:nvPr>
        </p:nvSpPr>
        <p:spPr>
          <a:xfrm>
            <a:off x="502920" y="7228332"/>
            <a:ext cx="2313300" cy="388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5"/>
          <p:cNvSpPr txBox="1"/>
          <p:nvPr>
            <p:ph idx="12" type="sldNum"/>
          </p:nvPr>
        </p:nvSpPr>
        <p:spPr>
          <a:xfrm>
            <a:off x="8559542" y="6744421"/>
            <a:ext cx="303000" cy="2814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46"/>
          <p:cNvSpPr txBox="1"/>
          <p:nvPr>
            <p:ph type="title"/>
          </p:nvPr>
        </p:nvSpPr>
        <p:spPr>
          <a:xfrm>
            <a:off x="850644" y="606043"/>
            <a:ext cx="4472400" cy="112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rgbClr val="36363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6"/>
          <p:cNvSpPr txBox="1"/>
          <p:nvPr>
            <p:ph idx="11" type="ftr"/>
          </p:nvPr>
        </p:nvSpPr>
        <p:spPr>
          <a:xfrm>
            <a:off x="3853686" y="6742338"/>
            <a:ext cx="2350800" cy="249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400">
                <a:solidFill>
                  <a:srgbClr val="36363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6"/>
          <p:cNvSpPr txBox="1"/>
          <p:nvPr>
            <p:ph idx="10" type="dt"/>
          </p:nvPr>
        </p:nvSpPr>
        <p:spPr>
          <a:xfrm>
            <a:off x="502920" y="7228332"/>
            <a:ext cx="2313300" cy="388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6"/>
          <p:cNvSpPr txBox="1"/>
          <p:nvPr>
            <p:ph idx="12" type="sldNum"/>
          </p:nvPr>
        </p:nvSpPr>
        <p:spPr>
          <a:xfrm>
            <a:off x="8559542" y="6744421"/>
            <a:ext cx="303000" cy="2814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1pPr>
            <a:lvl2pPr indent="0" lvl="1"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2pPr>
            <a:lvl3pPr indent="0" lvl="2"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3pPr>
            <a:lvl4pPr indent="0" lvl="3"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4pPr>
            <a:lvl5pPr indent="0" lvl="4"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5pPr>
            <a:lvl6pPr indent="0" lvl="5"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6pPr>
            <a:lvl7pPr indent="0" lvl="6"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7pPr>
            <a:lvl8pPr indent="0" lvl="7"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8pPr>
            <a:lvl9pPr indent="0" lvl="8" marL="38100" marR="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850644" y="606043"/>
            <a:ext cx="4472400" cy="1124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rgbClr val="36363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1"/>
          <p:cNvSpPr txBox="1"/>
          <p:nvPr>
            <p:ph idx="1" type="body"/>
          </p:nvPr>
        </p:nvSpPr>
        <p:spPr>
          <a:xfrm>
            <a:off x="916188" y="2518662"/>
            <a:ext cx="8226000" cy="32772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0" sz="1800" u="none" cap="none" strike="noStrike">
                <a:solidFill>
                  <a:srgbClr val="363639"/>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41"/>
          <p:cNvSpPr txBox="1"/>
          <p:nvPr>
            <p:ph idx="11" type="ftr"/>
          </p:nvPr>
        </p:nvSpPr>
        <p:spPr>
          <a:xfrm>
            <a:off x="3853686" y="6742338"/>
            <a:ext cx="2350800" cy="2490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36363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41"/>
          <p:cNvSpPr txBox="1"/>
          <p:nvPr>
            <p:ph idx="10" type="dt"/>
          </p:nvPr>
        </p:nvSpPr>
        <p:spPr>
          <a:xfrm>
            <a:off x="502920" y="7228332"/>
            <a:ext cx="2313300" cy="3885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41"/>
          <p:cNvSpPr txBox="1"/>
          <p:nvPr>
            <p:ph idx="12" type="sldNum"/>
          </p:nvPr>
        </p:nvSpPr>
        <p:spPr>
          <a:xfrm>
            <a:off x="8559542" y="6744421"/>
            <a:ext cx="303000" cy="2814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1pPr>
            <a:lvl2pPr indent="0" lvl="1" marL="38100" marR="0" rtl="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2pPr>
            <a:lvl3pPr indent="0" lvl="2" marL="38100" marR="0" rtl="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3pPr>
            <a:lvl4pPr indent="0" lvl="3" marL="38100" marR="0" rtl="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4pPr>
            <a:lvl5pPr indent="0" lvl="4" marL="38100" marR="0" rtl="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5pPr>
            <a:lvl6pPr indent="0" lvl="5" marL="38100" marR="0" rtl="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6pPr>
            <a:lvl7pPr indent="0" lvl="6" marL="38100" marR="0" rtl="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7pPr>
            <a:lvl8pPr indent="0" lvl="7" marL="38100" marR="0" rtl="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8pPr>
            <a:lvl9pPr indent="0" lvl="8" marL="38100" marR="0" rtl="0" algn="l">
              <a:lnSpc>
                <a:spcPct val="100000"/>
              </a:lnSpc>
              <a:spcBef>
                <a:spcPts val="0"/>
              </a:spcBef>
              <a:spcAft>
                <a:spcPts val="0"/>
              </a:spcAft>
              <a:buClr>
                <a:srgbClr val="000000"/>
              </a:buClr>
              <a:buSzPts val="1600"/>
              <a:buFont typeface="Arial"/>
              <a:buNone/>
              <a:defRPr b="1" i="0" sz="1600" u="none" cap="none" strike="noStrike">
                <a:solidFill>
                  <a:srgbClr val="36363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ph type="title"/>
          </p:nvPr>
        </p:nvSpPr>
        <p:spPr>
          <a:xfrm>
            <a:off x="1903729" y="1633219"/>
            <a:ext cx="6175500" cy="696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lang="en-US" sz="4400">
                <a:solidFill>
                  <a:srgbClr val="ED1C24"/>
                </a:solidFill>
              </a:rPr>
              <a:t>OPERATING SYSTEMS</a:t>
            </a:r>
            <a:endParaRPr sz="4400"/>
          </a:p>
        </p:txBody>
      </p:sp>
      <p:sp>
        <p:nvSpPr>
          <p:cNvPr id="44" name="Google Shape;44;p1"/>
          <p:cNvSpPr txBox="1"/>
          <p:nvPr>
            <p:ph idx="11" type="ftr"/>
          </p:nvPr>
        </p:nvSpPr>
        <p:spPr>
          <a:xfrm>
            <a:off x="3853686" y="6742338"/>
            <a:ext cx="2350800" cy="249000"/>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SzPts val="1400"/>
              <a:buNone/>
            </a:pPr>
            <a:r>
              <a:rPr lang="en-US"/>
              <a:t>6: Process Synchronization</a:t>
            </a:r>
            <a:endParaRPr/>
          </a:p>
        </p:txBody>
      </p:sp>
      <p:sp>
        <p:nvSpPr>
          <p:cNvPr id="45" name="Google Shape;45;p1"/>
          <p:cNvSpPr txBox="1"/>
          <p:nvPr>
            <p:ph idx="12" type="sldNum"/>
          </p:nvPr>
        </p:nvSpPr>
        <p:spPr>
          <a:xfrm>
            <a:off x="8559542" y="6744421"/>
            <a:ext cx="303000" cy="2814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SzPts val="1600"/>
              <a:buNone/>
            </a:pPr>
            <a:fld id="{00000000-1234-1234-1234-123412341234}" type="slidenum">
              <a:rPr lang="en-US"/>
              <a:t>‹#›</a:t>
            </a:fld>
            <a:endParaRPr/>
          </a:p>
        </p:txBody>
      </p:sp>
      <p:sp>
        <p:nvSpPr>
          <p:cNvPr id="46" name="Google Shape;46;p1"/>
          <p:cNvSpPr txBox="1"/>
          <p:nvPr/>
        </p:nvSpPr>
        <p:spPr>
          <a:xfrm>
            <a:off x="817145" y="2973578"/>
            <a:ext cx="8348345" cy="6959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4400"/>
              <a:buFont typeface="Arial"/>
              <a:buNone/>
            </a:pPr>
            <a:r>
              <a:rPr b="1" i="0" lang="en-US" sz="4400" u="none" cap="none" strike="noStrike">
                <a:solidFill>
                  <a:srgbClr val="ED1C24"/>
                </a:solidFill>
                <a:latin typeface="Arial"/>
                <a:ea typeface="Arial"/>
                <a:cs typeface="Arial"/>
                <a:sym typeface="Arial"/>
              </a:rPr>
              <a:t>PROCESS SYNCHRONIZATION</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116e29f939_0_29"/>
          <p:cNvSpPr txBox="1"/>
          <p:nvPr>
            <p:ph idx="1" type="body"/>
          </p:nvPr>
        </p:nvSpPr>
        <p:spPr>
          <a:xfrm>
            <a:off x="542775" y="673025"/>
            <a:ext cx="9162000" cy="6097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n-US" sz="2200">
                <a:solidFill>
                  <a:srgbClr val="273239"/>
                </a:solidFill>
                <a:highlight>
                  <a:srgbClr val="FFFFFF"/>
                </a:highlight>
                <a:latin typeface="Times New Roman"/>
                <a:ea typeface="Times New Roman"/>
                <a:cs typeface="Times New Roman"/>
                <a:sym typeface="Times New Roman"/>
              </a:rPr>
              <a:t>Peterson’s Solution preserves all three conditions :</a:t>
            </a:r>
            <a:endParaRPr sz="2200">
              <a:solidFill>
                <a:srgbClr val="273239"/>
              </a:solidFill>
              <a:highlight>
                <a:srgbClr val="FFFFFF"/>
              </a:highlight>
              <a:latin typeface="Times New Roman"/>
              <a:ea typeface="Times New Roman"/>
              <a:cs typeface="Times New Roman"/>
              <a:sym typeface="Times New Roman"/>
            </a:endParaRPr>
          </a:p>
          <a:p>
            <a:pPr indent="-368300" lvl="0" marL="685800" rtl="0" algn="l">
              <a:lnSpc>
                <a:spcPct val="158000"/>
              </a:lnSpc>
              <a:spcBef>
                <a:spcPts val="800"/>
              </a:spcBef>
              <a:spcAft>
                <a:spcPts val="0"/>
              </a:spcAft>
              <a:buClr>
                <a:srgbClr val="273239"/>
              </a:buClr>
              <a:buSzPts val="2200"/>
              <a:buFont typeface="Times New Roman"/>
              <a:buChar char="●"/>
            </a:pPr>
            <a:r>
              <a:rPr b="0" lang="en-US" sz="2200">
                <a:solidFill>
                  <a:srgbClr val="273239"/>
                </a:solidFill>
                <a:highlight>
                  <a:srgbClr val="FFFFFF"/>
                </a:highlight>
                <a:latin typeface="Times New Roman"/>
                <a:ea typeface="Times New Roman"/>
                <a:cs typeface="Times New Roman"/>
                <a:sym typeface="Times New Roman"/>
              </a:rPr>
              <a:t>Mutual Exclusion is assured as only one process can access the critical section at any time.</a:t>
            </a:r>
            <a:endParaRPr b="0" sz="2200">
              <a:solidFill>
                <a:srgbClr val="273239"/>
              </a:solidFill>
              <a:highlight>
                <a:srgbClr val="FFFFFF"/>
              </a:highlight>
              <a:latin typeface="Times New Roman"/>
              <a:ea typeface="Times New Roman"/>
              <a:cs typeface="Times New Roman"/>
              <a:sym typeface="Times New Roman"/>
            </a:endParaRPr>
          </a:p>
          <a:p>
            <a:pPr indent="-368300" lvl="0" marL="685800" rtl="0" algn="l">
              <a:lnSpc>
                <a:spcPct val="158000"/>
              </a:lnSpc>
              <a:spcBef>
                <a:spcPts val="0"/>
              </a:spcBef>
              <a:spcAft>
                <a:spcPts val="0"/>
              </a:spcAft>
              <a:buClr>
                <a:srgbClr val="273239"/>
              </a:buClr>
              <a:buSzPts val="2200"/>
              <a:buFont typeface="Times New Roman"/>
              <a:buChar char="●"/>
            </a:pPr>
            <a:r>
              <a:rPr b="0" lang="en-US" sz="2200">
                <a:solidFill>
                  <a:srgbClr val="273239"/>
                </a:solidFill>
                <a:highlight>
                  <a:srgbClr val="FFFFFF"/>
                </a:highlight>
                <a:latin typeface="Times New Roman"/>
                <a:ea typeface="Times New Roman"/>
                <a:cs typeface="Times New Roman"/>
                <a:sym typeface="Times New Roman"/>
              </a:rPr>
              <a:t>Progress is also assured, as a process outside the critical section does not block other processes from entering the critical section.</a:t>
            </a:r>
            <a:endParaRPr b="0" sz="2200">
              <a:solidFill>
                <a:srgbClr val="273239"/>
              </a:solidFill>
              <a:highlight>
                <a:srgbClr val="FFFFFF"/>
              </a:highlight>
              <a:latin typeface="Times New Roman"/>
              <a:ea typeface="Times New Roman"/>
              <a:cs typeface="Times New Roman"/>
              <a:sym typeface="Times New Roman"/>
            </a:endParaRPr>
          </a:p>
          <a:p>
            <a:pPr indent="-368300" lvl="0" marL="685800" rtl="0" algn="l">
              <a:lnSpc>
                <a:spcPct val="158000"/>
              </a:lnSpc>
              <a:spcBef>
                <a:spcPts val="0"/>
              </a:spcBef>
              <a:spcAft>
                <a:spcPts val="0"/>
              </a:spcAft>
              <a:buClr>
                <a:srgbClr val="273239"/>
              </a:buClr>
              <a:buSzPts val="2200"/>
              <a:buFont typeface="Times New Roman"/>
              <a:buChar char="●"/>
            </a:pPr>
            <a:r>
              <a:rPr b="0" lang="en-US" sz="2200">
                <a:solidFill>
                  <a:srgbClr val="273239"/>
                </a:solidFill>
                <a:highlight>
                  <a:srgbClr val="FFFFFF"/>
                </a:highlight>
                <a:latin typeface="Times New Roman"/>
                <a:ea typeface="Times New Roman"/>
                <a:cs typeface="Times New Roman"/>
                <a:sym typeface="Times New Roman"/>
              </a:rPr>
              <a:t>Bounded Waiting is preserved as every process gets a fair chance.</a:t>
            </a:r>
            <a:br>
              <a:rPr b="0" lang="en-US" sz="2200">
                <a:solidFill>
                  <a:srgbClr val="273239"/>
                </a:solidFill>
                <a:highlight>
                  <a:srgbClr val="FFFFFF"/>
                </a:highlight>
                <a:latin typeface="Times New Roman"/>
                <a:ea typeface="Times New Roman"/>
                <a:cs typeface="Times New Roman"/>
                <a:sym typeface="Times New Roman"/>
              </a:rPr>
            </a:br>
            <a:r>
              <a:rPr b="0" lang="en-US" sz="2200">
                <a:solidFill>
                  <a:srgbClr val="273239"/>
                </a:solidFill>
                <a:highlight>
                  <a:srgbClr val="FFFFFF"/>
                </a:highlight>
                <a:latin typeface="Times New Roman"/>
                <a:ea typeface="Times New Roman"/>
                <a:cs typeface="Times New Roman"/>
                <a:sym typeface="Times New Roman"/>
              </a:rPr>
              <a:t> </a:t>
            </a:r>
            <a:br>
              <a:rPr b="0" lang="en-US" sz="2200">
                <a:solidFill>
                  <a:srgbClr val="273239"/>
                </a:solidFill>
                <a:highlight>
                  <a:srgbClr val="FFFFFF"/>
                </a:highlight>
                <a:latin typeface="Times New Roman"/>
                <a:ea typeface="Times New Roman"/>
                <a:cs typeface="Times New Roman"/>
                <a:sym typeface="Times New Roman"/>
              </a:rPr>
            </a:br>
            <a:r>
              <a:rPr b="0" lang="en-US" sz="2200">
                <a:solidFill>
                  <a:srgbClr val="273239"/>
                </a:solidFill>
                <a:highlight>
                  <a:srgbClr val="FFFFFF"/>
                </a:highlight>
                <a:latin typeface="Times New Roman"/>
                <a:ea typeface="Times New Roman"/>
                <a:cs typeface="Times New Roman"/>
                <a:sym typeface="Times New Roman"/>
              </a:rPr>
              <a:t>Disadvantages of Peterson’s Solution</a:t>
            </a:r>
            <a:endParaRPr b="0" sz="2200">
              <a:solidFill>
                <a:srgbClr val="273239"/>
              </a:solidFill>
              <a:highlight>
                <a:srgbClr val="FFFFFF"/>
              </a:highlight>
              <a:latin typeface="Times New Roman"/>
              <a:ea typeface="Times New Roman"/>
              <a:cs typeface="Times New Roman"/>
              <a:sym typeface="Times New Roman"/>
            </a:endParaRPr>
          </a:p>
          <a:p>
            <a:pPr indent="-368300" lvl="1" marL="1371600" rtl="0" algn="l">
              <a:lnSpc>
                <a:spcPct val="158000"/>
              </a:lnSpc>
              <a:spcBef>
                <a:spcPts val="0"/>
              </a:spcBef>
              <a:spcAft>
                <a:spcPts val="0"/>
              </a:spcAft>
              <a:buClr>
                <a:srgbClr val="273239"/>
              </a:buClr>
              <a:buSzPts val="2200"/>
              <a:buFont typeface="Times New Roman"/>
              <a:buChar char="○"/>
            </a:pPr>
            <a:r>
              <a:rPr lang="en-US" sz="2200">
                <a:solidFill>
                  <a:srgbClr val="273239"/>
                </a:solidFill>
                <a:highlight>
                  <a:srgbClr val="FFFFFF"/>
                </a:highlight>
                <a:latin typeface="Times New Roman"/>
                <a:ea typeface="Times New Roman"/>
                <a:cs typeface="Times New Roman"/>
                <a:sym typeface="Times New Roman"/>
              </a:rPr>
              <a:t>It involves Busy waiting</a:t>
            </a:r>
            <a:endParaRPr sz="2200">
              <a:solidFill>
                <a:srgbClr val="273239"/>
              </a:solidFill>
              <a:highlight>
                <a:srgbClr val="FFFFFF"/>
              </a:highlight>
              <a:latin typeface="Times New Roman"/>
              <a:ea typeface="Times New Roman"/>
              <a:cs typeface="Times New Roman"/>
              <a:sym typeface="Times New Roman"/>
            </a:endParaRPr>
          </a:p>
          <a:p>
            <a:pPr indent="-368300" lvl="1" marL="1371600" rtl="0" algn="l">
              <a:lnSpc>
                <a:spcPct val="158000"/>
              </a:lnSpc>
              <a:spcBef>
                <a:spcPts val="0"/>
              </a:spcBef>
              <a:spcAft>
                <a:spcPts val="0"/>
              </a:spcAft>
              <a:buClr>
                <a:srgbClr val="273239"/>
              </a:buClr>
              <a:buSzPts val="2200"/>
              <a:buFont typeface="Times New Roman"/>
              <a:buChar char="○"/>
            </a:pPr>
            <a:r>
              <a:rPr lang="en-US" sz="2200">
                <a:solidFill>
                  <a:srgbClr val="273239"/>
                </a:solidFill>
                <a:highlight>
                  <a:srgbClr val="FFFFFF"/>
                </a:highlight>
                <a:latin typeface="Times New Roman"/>
                <a:ea typeface="Times New Roman"/>
                <a:cs typeface="Times New Roman"/>
                <a:sym typeface="Times New Roman"/>
              </a:rPr>
              <a:t>It is limited to 2 processes.</a:t>
            </a:r>
            <a:endParaRPr sz="2200">
              <a:solidFill>
                <a:srgbClr val="273239"/>
              </a:solidFill>
              <a:highlight>
                <a:srgbClr val="FFFFFF"/>
              </a:highlight>
              <a:latin typeface="Times New Roman"/>
              <a:ea typeface="Times New Roman"/>
              <a:cs typeface="Times New Roman"/>
              <a:sym typeface="Times New Roman"/>
            </a:endParaRPr>
          </a:p>
          <a:p>
            <a:pPr indent="0" lvl="0" marL="0" rtl="0" algn="l">
              <a:lnSpc>
                <a:spcPct val="100000"/>
              </a:lnSpc>
              <a:spcBef>
                <a:spcPts val="4000"/>
              </a:spcBef>
              <a:spcAft>
                <a:spcPts val="0"/>
              </a:spcAft>
              <a:buSzPts val="1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1313639ef9_0_141"/>
          <p:cNvSpPr txBox="1"/>
          <p:nvPr>
            <p:ph type="title"/>
          </p:nvPr>
        </p:nvSpPr>
        <p:spPr>
          <a:xfrm>
            <a:off x="850654" y="606050"/>
            <a:ext cx="7408800" cy="1108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1400"/>
              <a:buFont typeface="Arial"/>
              <a:buNone/>
            </a:pPr>
            <a:r>
              <a:rPr lang="en-US"/>
              <a:t>Synchronization Hardware</a:t>
            </a:r>
            <a:endParaRPr/>
          </a:p>
          <a:p>
            <a:pPr indent="0" lvl="0" marL="0" rtl="0" algn="l">
              <a:lnSpc>
                <a:spcPct val="100000"/>
              </a:lnSpc>
              <a:spcBef>
                <a:spcPts val="0"/>
              </a:spcBef>
              <a:spcAft>
                <a:spcPts val="0"/>
              </a:spcAft>
              <a:buSzPts val="1400"/>
              <a:buNone/>
            </a:pPr>
            <a:r>
              <a:t/>
            </a:r>
            <a:endParaRPr/>
          </a:p>
        </p:txBody>
      </p:sp>
      <p:sp>
        <p:nvSpPr>
          <p:cNvPr id="147" name="Google Shape;147;g11313639ef9_0_141"/>
          <p:cNvSpPr txBox="1"/>
          <p:nvPr>
            <p:ph idx="1" type="body"/>
          </p:nvPr>
        </p:nvSpPr>
        <p:spPr>
          <a:xfrm>
            <a:off x="916188" y="2518662"/>
            <a:ext cx="8226000" cy="3658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0" lang="en-US" sz="2600">
                <a:solidFill>
                  <a:srgbClr val="273239"/>
                </a:solidFill>
                <a:highlight>
                  <a:srgbClr val="FFFFFF"/>
                </a:highlight>
                <a:latin typeface="Times New Roman"/>
                <a:ea typeface="Times New Roman"/>
                <a:cs typeface="Times New Roman"/>
                <a:sym typeface="Times New Roman"/>
              </a:rPr>
              <a:t>There are three algorithms in the hardware approach of solving Process Synchronization problem: </a:t>
            </a:r>
            <a:endParaRPr b="0" sz="2600">
              <a:solidFill>
                <a:srgbClr val="273239"/>
              </a:solidFill>
              <a:highlight>
                <a:srgbClr val="FFFFFF"/>
              </a:highlight>
              <a:latin typeface="Times New Roman"/>
              <a:ea typeface="Times New Roman"/>
              <a:cs typeface="Times New Roman"/>
              <a:sym typeface="Times New Roman"/>
            </a:endParaRPr>
          </a:p>
          <a:p>
            <a:pPr indent="-393700" lvl="0" marL="685800" rtl="0" algn="l">
              <a:lnSpc>
                <a:spcPct val="158000"/>
              </a:lnSpc>
              <a:spcBef>
                <a:spcPts val="800"/>
              </a:spcBef>
              <a:spcAft>
                <a:spcPts val="0"/>
              </a:spcAft>
              <a:buClr>
                <a:srgbClr val="273239"/>
              </a:buClr>
              <a:buSzPts val="2600"/>
              <a:buFont typeface="Times New Roman"/>
              <a:buAutoNum type="arabicPeriod"/>
            </a:pPr>
            <a:r>
              <a:rPr b="0" lang="en-US" sz="2600">
                <a:solidFill>
                  <a:srgbClr val="273239"/>
                </a:solidFill>
                <a:highlight>
                  <a:srgbClr val="FFFFFF"/>
                </a:highlight>
                <a:latin typeface="Times New Roman"/>
                <a:ea typeface="Times New Roman"/>
                <a:cs typeface="Times New Roman"/>
                <a:sym typeface="Times New Roman"/>
              </a:rPr>
              <a:t>Test and Set </a:t>
            </a:r>
            <a:endParaRPr b="0" sz="2600">
              <a:solidFill>
                <a:srgbClr val="273239"/>
              </a:solidFill>
              <a:highlight>
                <a:srgbClr val="FFFFFF"/>
              </a:highlight>
              <a:latin typeface="Times New Roman"/>
              <a:ea typeface="Times New Roman"/>
              <a:cs typeface="Times New Roman"/>
              <a:sym typeface="Times New Roman"/>
            </a:endParaRPr>
          </a:p>
          <a:p>
            <a:pPr indent="-393700" lvl="0" marL="685800" rtl="0" algn="l">
              <a:lnSpc>
                <a:spcPct val="158000"/>
              </a:lnSpc>
              <a:spcBef>
                <a:spcPts val="0"/>
              </a:spcBef>
              <a:spcAft>
                <a:spcPts val="0"/>
              </a:spcAft>
              <a:buClr>
                <a:srgbClr val="273239"/>
              </a:buClr>
              <a:buSzPts val="2600"/>
              <a:buFont typeface="Times New Roman"/>
              <a:buAutoNum type="arabicPeriod"/>
            </a:pPr>
            <a:r>
              <a:rPr b="0" lang="en-US" sz="2600">
                <a:solidFill>
                  <a:srgbClr val="273239"/>
                </a:solidFill>
                <a:highlight>
                  <a:srgbClr val="FFFFFF"/>
                </a:highlight>
                <a:latin typeface="Times New Roman"/>
                <a:ea typeface="Times New Roman"/>
                <a:cs typeface="Times New Roman"/>
                <a:sym typeface="Times New Roman"/>
              </a:rPr>
              <a:t>Swap </a:t>
            </a:r>
            <a:endParaRPr b="0" sz="2600">
              <a:solidFill>
                <a:srgbClr val="273239"/>
              </a:solidFill>
              <a:highlight>
                <a:srgbClr val="FFFFFF"/>
              </a:highlight>
              <a:latin typeface="Times New Roman"/>
              <a:ea typeface="Times New Roman"/>
              <a:cs typeface="Times New Roman"/>
              <a:sym typeface="Times New Roman"/>
            </a:endParaRPr>
          </a:p>
          <a:p>
            <a:pPr indent="-393700" lvl="0" marL="685800" rtl="0" algn="l">
              <a:lnSpc>
                <a:spcPct val="158000"/>
              </a:lnSpc>
              <a:spcBef>
                <a:spcPts val="0"/>
              </a:spcBef>
              <a:spcAft>
                <a:spcPts val="0"/>
              </a:spcAft>
              <a:buClr>
                <a:srgbClr val="273239"/>
              </a:buClr>
              <a:buSzPts val="2600"/>
              <a:buFont typeface="Times New Roman"/>
              <a:buAutoNum type="arabicPeriod"/>
            </a:pPr>
            <a:r>
              <a:rPr b="0" lang="en-US" sz="2600">
                <a:solidFill>
                  <a:srgbClr val="273239"/>
                </a:solidFill>
                <a:highlight>
                  <a:srgbClr val="FFFFFF"/>
                </a:highlight>
                <a:latin typeface="Times New Roman"/>
                <a:ea typeface="Times New Roman"/>
                <a:cs typeface="Times New Roman"/>
                <a:sym typeface="Times New Roman"/>
              </a:rPr>
              <a:t>Unlock and Lock </a:t>
            </a:r>
            <a:endParaRPr b="0" sz="2600">
              <a:solidFill>
                <a:srgbClr val="273239"/>
              </a:solidFill>
              <a:highlight>
                <a:srgbClr val="FFFFFF"/>
              </a:highlight>
              <a:latin typeface="Times New Roman"/>
              <a:ea typeface="Times New Roman"/>
              <a:cs typeface="Times New Roman"/>
              <a:sym typeface="Times New Roman"/>
            </a:endParaRPr>
          </a:p>
          <a:p>
            <a:pPr indent="0" lvl="0" marL="0" rtl="0" algn="l">
              <a:lnSpc>
                <a:spcPct val="100000"/>
              </a:lnSpc>
              <a:spcBef>
                <a:spcPts val="3600"/>
              </a:spcBef>
              <a:spcAft>
                <a:spcPts val="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1313639ef9_0_293"/>
          <p:cNvSpPr txBox="1"/>
          <p:nvPr>
            <p:ph type="title"/>
          </p:nvPr>
        </p:nvSpPr>
        <p:spPr>
          <a:xfrm>
            <a:off x="850644" y="606043"/>
            <a:ext cx="44724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Test and set </a:t>
            </a:r>
            <a:endParaRPr/>
          </a:p>
        </p:txBody>
      </p:sp>
      <p:sp>
        <p:nvSpPr>
          <p:cNvPr id="153" name="Google Shape;153;g11313639ef9_0_293"/>
          <p:cNvSpPr txBox="1"/>
          <p:nvPr>
            <p:ph idx="1" type="body"/>
          </p:nvPr>
        </p:nvSpPr>
        <p:spPr>
          <a:xfrm>
            <a:off x="522900" y="1891600"/>
            <a:ext cx="8226000" cy="2308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solidFill>
                  <a:srgbClr val="273239"/>
                </a:solidFill>
                <a:highlight>
                  <a:srgbClr val="FFFFFF"/>
                </a:highlight>
                <a:latin typeface="Times New Roman"/>
                <a:ea typeface="Times New Roman"/>
                <a:cs typeface="Times New Roman"/>
                <a:sym typeface="Times New Roman"/>
              </a:rPr>
              <a:t>1. Test and Set : </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273239"/>
              </a:buClr>
              <a:buSzPts val="2000"/>
              <a:buFont typeface="Times New Roman"/>
              <a:buChar char="●"/>
            </a:pPr>
            <a:r>
              <a:rPr lang="en-US" sz="2000">
                <a:solidFill>
                  <a:srgbClr val="273239"/>
                </a:solidFill>
                <a:highlight>
                  <a:srgbClr val="FFFFFF"/>
                </a:highlight>
                <a:latin typeface="Times New Roman"/>
                <a:ea typeface="Times New Roman"/>
                <a:cs typeface="Times New Roman"/>
                <a:sym typeface="Times New Roman"/>
              </a:rPr>
              <a:t>A hardware solution to the synchronization problem</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273239"/>
              </a:buClr>
              <a:buSzPts val="2000"/>
              <a:buFont typeface="Times New Roman"/>
              <a:buChar char="●"/>
            </a:pPr>
            <a:r>
              <a:rPr lang="en-US" sz="2000">
                <a:solidFill>
                  <a:srgbClr val="273239"/>
                </a:solidFill>
                <a:highlight>
                  <a:srgbClr val="FFFFFF"/>
                </a:highlight>
                <a:latin typeface="Times New Roman"/>
                <a:ea typeface="Times New Roman"/>
                <a:cs typeface="Times New Roman"/>
                <a:sym typeface="Times New Roman"/>
              </a:rPr>
              <a:t>there is a shared   lock variable which can either take one value 0 or 1</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273239"/>
              </a:buClr>
              <a:buSzPts val="2000"/>
              <a:buFont typeface="Times New Roman"/>
              <a:buChar char="●"/>
            </a:pPr>
            <a:r>
              <a:rPr lang="en-US" sz="2000">
                <a:solidFill>
                  <a:srgbClr val="273239"/>
                </a:solidFill>
                <a:highlight>
                  <a:srgbClr val="FFFFFF"/>
                </a:highlight>
                <a:latin typeface="Times New Roman"/>
                <a:ea typeface="Times New Roman"/>
                <a:cs typeface="Times New Roman"/>
                <a:sym typeface="Times New Roman"/>
              </a:rPr>
              <a:t>Before enter in critical section ,process inquiry about  the lock </a:t>
            </a:r>
            <a:endParaRPr sz="2000">
              <a:solidFill>
                <a:srgbClr val="273239"/>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300">
              <a:solidFill>
                <a:srgbClr val="273239"/>
              </a:solidFill>
              <a:highlight>
                <a:srgbClr val="FFFFFF"/>
              </a:highlight>
            </a:endParaRPr>
          </a:p>
          <a:p>
            <a:pPr indent="0" lvl="0" marL="0" rtl="0" algn="l">
              <a:lnSpc>
                <a:spcPct val="100000"/>
              </a:lnSpc>
              <a:spcBef>
                <a:spcPts val="0"/>
              </a:spcBef>
              <a:spcAft>
                <a:spcPts val="0"/>
              </a:spcAft>
              <a:buSzPts val="1400"/>
              <a:buNone/>
            </a:pPr>
            <a:r>
              <a:t/>
            </a:r>
            <a:endParaRPr sz="1300">
              <a:solidFill>
                <a:srgbClr val="273239"/>
              </a:solidFill>
              <a:highlight>
                <a:srgbClr val="FFFFFF"/>
              </a:highlight>
            </a:endParaRPr>
          </a:p>
          <a:p>
            <a:pPr indent="0" lvl="0" marL="0" rtl="0" algn="l">
              <a:lnSpc>
                <a:spcPct val="100000"/>
              </a:lnSpc>
              <a:spcBef>
                <a:spcPts val="0"/>
              </a:spcBef>
              <a:spcAft>
                <a:spcPts val="0"/>
              </a:spcAft>
              <a:buSzPts val="1400"/>
              <a:buNone/>
            </a:pPr>
            <a:r>
              <a:t/>
            </a:r>
            <a:endParaRPr sz="1300">
              <a:solidFill>
                <a:srgbClr val="273239"/>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300">
              <a:solidFill>
                <a:srgbClr val="273239"/>
              </a:solidFill>
              <a:highlight>
                <a:srgbClr val="FFFFFF"/>
              </a:highlight>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1313639ef9_0_223"/>
          <p:cNvSpPr txBox="1"/>
          <p:nvPr>
            <p:ph type="title"/>
          </p:nvPr>
        </p:nvSpPr>
        <p:spPr>
          <a:xfrm>
            <a:off x="1416791" y="314405"/>
            <a:ext cx="8138700" cy="656100"/>
          </a:xfrm>
          <a:prstGeom prst="rect">
            <a:avLst/>
          </a:prstGeom>
          <a:noFill/>
          <a:ln>
            <a:noFill/>
          </a:ln>
        </p:spPr>
        <p:txBody>
          <a:bodyPr anchorCtr="0" anchor="b" bIns="50425" lIns="100850" spcFirstLastPara="1" rIns="100850" wrap="square" tIns="50425">
            <a:spAutoFit/>
          </a:bodyPr>
          <a:lstStyle/>
          <a:p>
            <a:pPr indent="0" lvl="0" marL="0" rtl="0" algn="ctr">
              <a:lnSpc>
                <a:spcPct val="100000"/>
              </a:lnSpc>
              <a:spcBef>
                <a:spcPts val="0"/>
              </a:spcBef>
              <a:spcAft>
                <a:spcPts val="0"/>
              </a:spcAft>
              <a:buSzPts val="1400"/>
              <a:buNone/>
            </a:pPr>
            <a:r>
              <a:rPr lang="en-US"/>
              <a:t>TestAndSet Instruction </a:t>
            </a:r>
            <a:endParaRPr/>
          </a:p>
        </p:txBody>
      </p:sp>
      <p:sp>
        <p:nvSpPr>
          <p:cNvPr id="160" name="Google Shape;160;g11313639ef9_0_223"/>
          <p:cNvSpPr txBox="1"/>
          <p:nvPr>
            <p:ph idx="1" type="body"/>
          </p:nvPr>
        </p:nvSpPr>
        <p:spPr>
          <a:xfrm>
            <a:off x="887095" y="1397953"/>
            <a:ext cx="8150400" cy="3172500"/>
          </a:xfrm>
          <a:prstGeom prst="rect">
            <a:avLst/>
          </a:prstGeom>
          <a:noFill/>
          <a:ln>
            <a:noFill/>
          </a:ln>
        </p:spPr>
        <p:txBody>
          <a:bodyPr anchorCtr="0" anchor="t" bIns="50425" lIns="100850" spcFirstLastPara="1" rIns="100850" wrap="square" tIns="50425">
            <a:spAutoFit/>
          </a:bodyPr>
          <a:lstStyle/>
          <a:p>
            <a:pPr indent="-381000" lvl="0" marL="381000" rtl="0" algn="l">
              <a:lnSpc>
                <a:spcPct val="90000"/>
              </a:lnSpc>
              <a:spcBef>
                <a:spcPts val="0"/>
              </a:spcBef>
              <a:spcAft>
                <a:spcPts val="0"/>
              </a:spcAft>
              <a:buSzPts val="1300"/>
              <a:buFont typeface="Arial"/>
              <a:buNone/>
            </a:pPr>
            <a:r>
              <a:t/>
            </a:r>
            <a:endParaRPr/>
          </a:p>
          <a:p>
            <a:pPr indent="-304800" lvl="0" marL="381000" rtl="0" algn="l">
              <a:lnSpc>
                <a:spcPct val="90000"/>
              </a:lnSpc>
              <a:spcBef>
                <a:spcPts val="500"/>
              </a:spcBef>
              <a:spcAft>
                <a:spcPts val="0"/>
              </a:spcAft>
              <a:buSzPts val="1300"/>
              <a:buNone/>
            </a:pPr>
            <a:r>
              <a:rPr lang="en-US"/>
              <a:t>Definition:</a:t>
            </a:r>
            <a:endParaRPr/>
          </a:p>
          <a:p>
            <a:pPr indent="-304800" lvl="0" marL="381000" rtl="0" algn="l">
              <a:lnSpc>
                <a:spcPct val="90000"/>
              </a:lnSpc>
              <a:spcBef>
                <a:spcPts val="500"/>
              </a:spcBef>
              <a:spcAft>
                <a:spcPts val="0"/>
              </a:spcAft>
              <a:buSzPts val="1300"/>
              <a:buNone/>
            </a:pPr>
            <a:r>
              <a:t/>
            </a:r>
            <a:endParaRPr>
              <a:solidFill>
                <a:srgbClr val="ED1C24"/>
              </a:solidFill>
            </a:endParaRPr>
          </a:p>
          <a:p>
            <a:pPr indent="-381000" lvl="0" marL="381000" rtl="0" algn="l">
              <a:lnSpc>
                <a:spcPct val="90000"/>
              </a:lnSpc>
              <a:spcBef>
                <a:spcPts val="500"/>
              </a:spcBef>
              <a:spcAft>
                <a:spcPts val="0"/>
              </a:spcAft>
              <a:buSzPts val="1300"/>
              <a:buFont typeface="Arial"/>
              <a:buNone/>
            </a:pPr>
            <a:r>
              <a:rPr lang="en-US">
                <a:solidFill>
                  <a:srgbClr val="ED1C24"/>
                </a:solidFill>
              </a:rPr>
              <a:t>         boolean TestAndSet (boolean *target)</a:t>
            </a:r>
            <a:endParaRPr>
              <a:solidFill>
                <a:srgbClr val="ED1C24"/>
              </a:solidFill>
            </a:endParaRPr>
          </a:p>
          <a:p>
            <a:pPr indent="-381000" lvl="0" marL="381000" rtl="0" algn="l">
              <a:lnSpc>
                <a:spcPct val="90000"/>
              </a:lnSpc>
              <a:spcBef>
                <a:spcPts val="500"/>
              </a:spcBef>
              <a:spcAft>
                <a:spcPts val="0"/>
              </a:spcAft>
              <a:buSzPts val="1300"/>
              <a:buFont typeface="Arial"/>
              <a:buNone/>
            </a:pPr>
            <a:r>
              <a:rPr lang="en-US">
                <a:solidFill>
                  <a:srgbClr val="ED1C24"/>
                </a:solidFill>
              </a:rPr>
              <a:t>          {</a:t>
            </a:r>
            <a:endParaRPr>
              <a:solidFill>
                <a:srgbClr val="ED1C24"/>
              </a:solidFill>
            </a:endParaRPr>
          </a:p>
          <a:p>
            <a:pPr indent="-381000" lvl="0" marL="381000" rtl="0" algn="l">
              <a:lnSpc>
                <a:spcPct val="90000"/>
              </a:lnSpc>
              <a:spcBef>
                <a:spcPts val="500"/>
              </a:spcBef>
              <a:spcAft>
                <a:spcPts val="0"/>
              </a:spcAft>
              <a:buSzPts val="1300"/>
              <a:buFont typeface="Arial"/>
              <a:buNone/>
            </a:pPr>
            <a:r>
              <a:rPr lang="en-US">
                <a:solidFill>
                  <a:srgbClr val="ED1C24"/>
                </a:solidFill>
              </a:rPr>
              <a:t>               boolean rv = *target;</a:t>
            </a:r>
            <a:endParaRPr>
              <a:solidFill>
                <a:srgbClr val="ED1C24"/>
              </a:solidFill>
            </a:endParaRPr>
          </a:p>
          <a:p>
            <a:pPr indent="-381000" lvl="0" marL="381000" rtl="0" algn="l">
              <a:lnSpc>
                <a:spcPct val="90000"/>
              </a:lnSpc>
              <a:spcBef>
                <a:spcPts val="500"/>
              </a:spcBef>
              <a:spcAft>
                <a:spcPts val="0"/>
              </a:spcAft>
              <a:buSzPts val="1300"/>
              <a:buFont typeface="Arial"/>
              <a:buNone/>
            </a:pPr>
            <a:r>
              <a:rPr lang="en-US">
                <a:solidFill>
                  <a:srgbClr val="ED1C24"/>
                </a:solidFill>
              </a:rPr>
              <a:t>               *target = TRUE;</a:t>
            </a:r>
            <a:endParaRPr>
              <a:solidFill>
                <a:srgbClr val="ED1C24"/>
              </a:solidFill>
            </a:endParaRPr>
          </a:p>
          <a:p>
            <a:pPr indent="-381000" lvl="0" marL="381000" rtl="0" algn="l">
              <a:lnSpc>
                <a:spcPct val="90000"/>
              </a:lnSpc>
              <a:spcBef>
                <a:spcPts val="500"/>
              </a:spcBef>
              <a:spcAft>
                <a:spcPts val="0"/>
              </a:spcAft>
              <a:buSzPts val="1300"/>
              <a:buFont typeface="Arial"/>
              <a:buNone/>
            </a:pPr>
            <a:r>
              <a:rPr lang="en-US">
                <a:solidFill>
                  <a:srgbClr val="ED1C24"/>
                </a:solidFill>
              </a:rPr>
              <a:t>               return rv:</a:t>
            </a:r>
            <a:endParaRPr>
              <a:solidFill>
                <a:srgbClr val="ED1C24"/>
              </a:solidFill>
            </a:endParaRPr>
          </a:p>
          <a:p>
            <a:pPr indent="-381000" lvl="0" marL="381000" rtl="0" algn="l">
              <a:lnSpc>
                <a:spcPct val="90000"/>
              </a:lnSpc>
              <a:spcBef>
                <a:spcPts val="500"/>
              </a:spcBef>
              <a:spcAft>
                <a:spcPts val="0"/>
              </a:spcAft>
              <a:buSzPts val="1300"/>
              <a:buFont typeface="Arial"/>
              <a:buNone/>
            </a:pPr>
            <a:r>
              <a:rPr lang="en-US">
                <a:solidFill>
                  <a:srgbClr val="ED1C24"/>
                </a:solidFill>
              </a:rPr>
              <a:t>          }</a:t>
            </a:r>
            <a:endParaRPr>
              <a:solidFill>
                <a:srgbClr val="ED1C24"/>
              </a:solidFill>
            </a:endParaRPr>
          </a:p>
          <a:p>
            <a:pPr indent="0" lvl="0" marL="0" rtl="0" algn="l">
              <a:lnSpc>
                <a:spcPct val="90000"/>
              </a:lnSpc>
              <a:spcBef>
                <a:spcPts val="500"/>
              </a:spcBef>
              <a:spcAft>
                <a:spcPts val="0"/>
              </a:spcAft>
              <a:buSzPts val="1300"/>
              <a:buFont typeface="Arial"/>
              <a:buNone/>
            </a:pPr>
            <a:r>
              <a:t/>
            </a:r>
            <a:endParaRPr>
              <a:solidFill>
                <a:srgbClr val="0000FF"/>
              </a:solidFill>
            </a:endParaRPr>
          </a:p>
        </p:txBody>
      </p:sp>
      <p:sp>
        <p:nvSpPr>
          <p:cNvPr id="161" name="Google Shape;161;g11313639ef9_0_223"/>
          <p:cNvSpPr txBox="1"/>
          <p:nvPr/>
        </p:nvSpPr>
        <p:spPr>
          <a:xfrm>
            <a:off x="2153800" y="4438700"/>
            <a:ext cx="608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FF"/>
                </a:solidFill>
                <a:latin typeface="Arial"/>
                <a:ea typeface="Arial"/>
                <a:cs typeface="Arial"/>
                <a:sym typeface="Arial"/>
              </a:rPr>
              <a:t>The definition of the TestAndSet () instruction.</a:t>
            </a:r>
            <a:endParaRPr b="0" i="0" sz="1400" u="none" cap="none" strike="noStrike">
              <a:solidFill>
                <a:srgbClr val="0000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1313639ef9_0_314"/>
          <p:cNvSpPr txBox="1"/>
          <p:nvPr>
            <p:ph type="title"/>
          </p:nvPr>
        </p:nvSpPr>
        <p:spPr>
          <a:xfrm>
            <a:off x="934826" y="314405"/>
            <a:ext cx="8620800" cy="656100"/>
          </a:xfrm>
          <a:prstGeom prst="rect">
            <a:avLst/>
          </a:prstGeom>
          <a:noFill/>
          <a:ln>
            <a:noFill/>
          </a:ln>
        </p:spPr>
        <p:txBody>
          <a:bodyPr anchorCtr="0" anchor="b" bIns="50425" lIns="100850" spcFirstLastPara="1" rIns="100850" wrap="square" tIns="50425">
            <a:spAutoFit/>
          </a:bodyPr>
          <a:lstStyle/>
          <a:p>
            <a:pPr indent="0" lvl="0" marL="0" rtl="0" algn="ctr">
              <a:lnSpc>
                <a:spcPct val="100000"/>
              </a:lnSpc>
              <a:spcBef>
                <a:spcPts val="0"/>
              </a:spcBef>
              <a:spcAft>
                <a:spcPts val="0"/>
              </a:spcAft>
              <a:buSzPts val="1400"/>
              <a:buNone/>
            </a:pPr>
            <a:r>
              <a:rPr lang="en-US"/>
              <a:t>Solution using TestAndSet</a:t>
            </a:r>
            <a:endParaRPr/>
          </a:p>
        </p:txBody>
      </p:sp>
      <p:sp>
        <p:nvSpPr>
          <p:cNvPr id="168" name="Google Shape;168;g11313639ef9_0_314"/>
          <p:cNvSpPr txBox="1"/>
          <p:nvPr>
            <p:ph idx="1" type="body"/>
          </p:nvPr>
        </p:nvSpPr>
        <p:spPr>
          <a:xfrm>
            <a:off x="910378" y="1534240"/>
            <a:ext cx="7551900" cy="4740000"/>
          </a:xfrm>
          <a:prstGeom prst="rect">
            <a:avLst/>
          </a:prstGeom>
          <a:noFill/>
          <a:ln>
            <a:noFill/>
          </a:ln>
        </p:spPr>
        <p:txBody>
          <a:bodyPr anchorCtr="0" anchor="t" bIns="50425" lIns="100850" spcFirstLastPara="1" rIns="100850" wrap="square" tIns="50425">
            <a:spAutoFit/>
          </a:bodyPr>
          <a:lstStyle/>
          <a:p>
            <a:pPr indent="-304800" lvl="0" marL="381000" rtl="0" algn="l">
              <a:lnSpc>
                <a:spcPct val="90000"/>
              </a:lnSpc>
              <a:spcBef>
                <a:spcPts val="0"/>
              </a:spcBef>
              <a:spcAft>
                <a:spcPts val="0"/>
              </a:spcAft>
              <a:buSzPts val="1300"/>
              <a:buNone/>
            </a:pPr>
            <a:r>
              <a:rPr lang="en-US"/>
              <a:t>Shared boolean variable lock, initialized to FALSE</a:t>
            </a:r>
            <a:endParaRPr/>
          </a:p>
          <a:p>
            <a:pPr indent="-304800" lvl="0" marL="381000" rtl="0" algn="l">
              <a:lnSpc>
                <a:spcPct val="90000"/>
              </a:lnSpc>
              <a:spcBef>
                <a:spcPts val="500"/>
              </a:spcBef>
              <a:spcAft>
                <a:spcPts val="0"/>
              </a:spcAft>
              <a:buSzPts val="1300"/>
              <a:buNone/>
            </a:pPr>
            <a:r>
              <a:rPr lang="en-US"/>
              <a:t>Solution:</a:t>
            </a:r>
            <a:endParaRPr/>
          </a:p>
          <a:p>
            <a:pPr indent="-381000" lvl="0" marL="381000" rtl="0" algn="l">
              <a:lnSpc>
                <a:spcPct val="90000"/>
              </a:lnSpc>
              <a:spcBef>
                <a:spcPts val="500"/>
              </a:spcBef>
              <a:spcAft>
                <a:spcPts val="0"/>
              </a:spcAft>
              <a:buSzPts val="1300"/>
              <a:buFont typeface="Arial"/>
              <a:buNone/>
            </a:pPr>
            <a:r>
              <a:t/>
            </a:r>
            <a:endParaRPr/>
          </a:p>
          <a:p>
            <a:pPr indent="-381000" lvl="0" marL="381000" rtl="0" algn="l">
              <a:lnSpc>
                <a:spcPct val="90000"/>
              </a:lnSpc>
              <a:spcBef>
                <a:spcPts val="500"/>
              </a:spcBef>
              <a:spcAft>
                <a:spcPts val="0"/>
              </a:spcAft>
              <a:buSzPts val="1300"/>
              <a:buFont typeface="Arial"/>
              <a:buNone/>
            </a:pPr>
            <a:r>
              <a:rPr lang="en-US">
                <a:solidFill>
                  <a:srgbClr val="0000FF"/>
                </a:solidFill>
              </a:rPr>
              <a:t>		do {</a:t>
            </a:r>
            <a:endParaRPr/>
          </a:p>
          <a:p>
            <a:pPr indent="-381000" lvl="0" marL="381000" rtl="0" algn="l">
              <a:lnSpc>
                <a:spcPct val="90000"/>
              </a:lnSpc>
              <a:spcBef>
                <a:spcPts val="500"/>
              </a:spcBef>
              <a:spcAft>
                <a:spcPts val="0"/>
              </a:spcAft>
              <a:buSzPts val="1300"/>
              <a:buFont typeface="Arial"/>
              <a:buNone/>
            </a:pPr>
            <a:r>
              <a:rPr lang="en-US">
                <a:solidFill>
                  <a:srgbClr val="0000FF"/>
                </a:solidFill>
              </a:rPr>
              <a:t>                     while ( TestAndSet (&amp;lock ));   // do nothing</a:t>
            </a:r>
            <a:endParaRPr/>
          </a:p>
          <a:p>
            <a:pPr indent="-381000" lvl="0" marL="381000" rtl="0" algn="l">
              <a:lnSpc>
                <a:spcPct val="90000"/>
              </a:lnSpc>
              <a:spcBef>
                <a:spcPts val="500"/>
              </a:spcBef>
              <a:spcAft>
                <a:spcPts val="0"/>
              </a:spcAft>
              <a:buSzPts val="1300"/>
              <a:buFont typeface="Arial"/>
              <a:buNone/>
            </a:pPr>
            <a:r>
              <a:t/>
            </a:r>
            <a:endParaRPr>
              <a:solidFill>
                <a:srgbClr val="0000FF"/>
              </a:solidFill>
            </a:endParaRPr>
          </a:p>
          <a:p>
            <a:pPr indent="-381000" lvl="0" marL="381000" rtl="0" algn="l">
              <a:lnSpc>
                <a:spcPct val="90000"/>
              </a:lnSpc>
              <a:spcBef>
                <a:spcPts val="500"/>
              </a:spcBef>
              <a:spcAft>
                <a:spcPts val="0"/>
              </a:spcAft>
              <a:buSzPts val="1300"/>
              <a:buFont typeface="Arial"/>
              <a:buNone/>
            </a:pPr>
            <a:r>
              <a:rPr lang="en-US">
                <a:solidFill>
                  <a:srgbClr val="0000FF"/>
                </a:solidFill>
              </a:rPr>
              <a:t>                               //    critical section</a:t>
            </a:r>
            <a:endParaRPr/>
          </a:p>
          <a:p>
            <a:pPr indent="-381000" lvl="0" marL="381000" rtl="0" algn="l">
              <a:lnSpc>
                <a:spcPct val="90000"/>
              </a:lnSpc>
              <a:spcBef>
                <a:spcPts val="500"/>
              </a:spcBef>
              <a:spcAft>
                <a:spcPts val="0"/>
              </a:spcAft>
              <a:buSzPts val="1300"/>
              <a:buFont typeface="Arial"/>
              <a:buNone/>
            </a:pPr>
            <a:r>
              <a:t/>
            </a:r>
            <a:endParaRPr>
              <a:solidFill>
                <a:srgbClr val="0000FF"/>
              </a:solidFill>
            </a:endParaRPr>
          </a:p>
          <a:p>
            <a:pPr indent="-381000" lvl="0" marL="381000" rtl="0" algn="l">
              <a:lnSpc>
                <a:spcPct val="90000"/>
              </a:lnSpc>
              <a:spcBef>
                <a:spcPts val="500"/>
              </a:spcBef>
              <a:spcAft>
                <a:spcPts val="0"/>
              </a:spcAft>
              <a:buSzPts val="1300"/>
              <a:buFont typeface="Arial"/>
              <a:buNone/>
            </a:pPr>
            <a:r>
              <a:rPr lang="en-US">
                <a:solidFill>
                  <a:srgbClr val="0000FF"/>
                </a:solidFill>
              </a:rPr>
              <a:t>                     lock = FALSE;</a:t>
            </a:r>
            <a:endParaRPr/>
          </a:p>
          <a:p>
            <a:pPr indent="-381000" lvl="0" marL="381000" rtl="0" algn="l">
              <a:lnSpc>
                <a:spcPct val="90000"/>
              </a:lnSpc>
              <a:spcBef>
                <a:spcPts val="500"/>
              </a:spcBef>
              <a:spcAft>
                <a:spcPts val="0"/>
              </a:spcAft>
              <a:buSzPts val="1300"/>
              <a:buFont typeface="Arial"/>
              <a:buNone/>
            </a:pPr>
            <a:r>
              <a:t/>
            </a:r>
            <a:endParaRPr>
              <a:solidFill>
                <a:srgbClr val="0000FF"/>
              </a:solidFill>
            </a:endParaRPr>
          </a:p>
          <a:p>
            <a:pPr indent="-381000" lvl="0" marL="381000" rtl="0" algn="l">
              <a:lnSpc>
                <a:spcPct val="90000"/>
              </a:lnSpc>
              <a:spcBef>
                <a:spcPts val="500"/>
              </a:spcBef>
              <a:spcAft>
                <a:spcPts val="0"/>
              </a:spcAft>
              <a:buSzPts val="1300"/>
              <a:buFont typeface="Arial"/>
              <a:buNone/>
            </a:pPr>
            <a:r>
              <a:rPr lang="en-US">
                <a:solidFill>
                  <a:srgbClr val="0000FF"/>
                </a:solidFill>
              </a:rPr>
              <a:t>                               //      remainder section </a:t>
            </a:r>
            <a:endParaRPr/>
          </a:p>
          <a:p>
            <a:pPr indent="-381000" lvl="0" marL="381000" rtl="0" algn="l">
              <a:lnSpc>
                <a:spcPct val="90000"/>
              </a:lnSpc>
              <a:spcBef>
                <a:spcPts val="500"/>
              </a:spcBef>
              <a:spcAft>
                <a:spcPts val="0"/>
              </a:spcAft>
              <a:buSzPts val="1300"/>
              <a:buFont typeface="Arial"/>
              <a:buNone/>
            </a:pPr>
            <a:r>
              <a:t/>
            </a:r>
            <a:endParaRPr>
              <a:solidFill>
                <a:srgbClr val="0000FF"/>
              </a:solidFill>
            </a:endParaRPr>
          </a:p>
          <a:p>
            <a:pPr indent="-381000" lvl="0" marL="381000" rtl="0" algn="l">
              <a:lnSpc>
                <a:spcPct val="90000"/>
              </a:lnSpc>
              <a:spcBef>
                <a:spcPts val="500"/>
              </a:spcBef>
              <a:spcAft>
                <a:spcPts val="0"/>
              </a:spcAft>
              <a:buSzPts val="1300"/>
              <a:buFont typeface="Arial"/>
              <a:buNone/>
            </a:pPr>
            <a:r>
              <a:rPr lang="en-US">
                <a:solidFill>
                  <a:srgbClr val="0000FF"/>
                </a:solidFill>
              </a:rPr>
              <a:t>           } while (TRUE);</a:t>
            </a:r>
            <a:endParaRPr/>
          </a:p>
          <a:p>
            <a:pPr indent="-381000" lvl="0" marL="381000" rtl="0" algn="l">
              <a:lnSpc>
                <a:spcPct val="90000"/>
              </a:lnSpc>
              <a:spcBef>
                <a:spcPts val="500"/>
              </a:spcBef>
              <a:spcAft>
                <a:spcPts val="0"/>
              </a:spcAft>
              <a:buSzPts val="1300"/>
              <a:buFont typeface="Arial"/>
              <a:buNone/>
            </a:pPr>
            <a:r>
              <a:t/>
            </a:r>
            <a:endParaRPr>
              <a:solidFill>
                <a:srgbClr val="0000FF"/>
              </a:solidFill>
            </a:endParaRPr>
          </a:p>
          <a:p>
            <a:pPr indent="-381000" lvl="0" marL="381000" rtl="0" algn="l">
              <a:lnSpc>
                <a:spcPct val="90000"/>
              </a:lnSpc>
              <a:spcBef>
                <a:spcPts val="500"/>
              </a:spcBef>
              <a:spcAft>
                <a:spcPts val="0"/>
              </a:spcAft>
              <a:buSzPts val="1300"/>
              <a:buFont typeface="Arial"/>
              <a:buNone/>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1313639ef9_0_379"/>
          <p:cNvSpPr txBox="1"/>
          <p:nvPr>
            <p:ph idx="1" type="body"/>
          </p:nvPr>
        </p:nvSpPr>
        <p:spPr>
          <a:xfrm>
            <a:off x="916188" y="2518662"/>
            <a:ext cx="8226000" cy="277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174" name="Google Shape;174;g11313639ef9_0_379"/>
          <p:cNvPicPr preferRelativeResize="0"/>
          <p:nvPr/>
        </p:nvPicPr>
        <p:blipFill rotWithShape="1">
          <a:blip r:embed="rId3">
            <a:alphaModFix/>
          </a:blip>
          <a:srcRect b="0" l="0" r="0" t="0"/>
          <a:stretch/>
        </p:blipFill>
        <p:spPr>
          <a:xfrm>
            <a:off x="489500" y="206025"/>
            <a:ext cx="9286874" cy="702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1313639ef9_0_385"/>
          <p:cNvSpPr txBox="1"/>
          <p:nvPr>
            <p:ph type="title"/>
          </p:nvPr>
        </p:nvSpPr>
        <p:spPr>
          <a:xfrm>
            <a:off x="850644" y="606043"/>
            <a:ext cx="44724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180" name="Google Shape;180;g11313639ef9_0_385"/>
          <p:cNvPicPr preferRelativeResize="0"/>
          <p:nvPr/>
        </p:nvPicPr>
        <p:blipFill rotWithShape="1">
          <a:blip r:embed="rId3">
            <a:alphaModFix/>
          </a:blip>
          <a:srcRect b="0" l="0" r="0" t="0"/>
          <a:stretch/>
        </p:blipFill>
        <p:spPr>
          <a:xfrm>
            <a:off x="247150" y="758500"/>
            <a:ext cx="9811249" cy="6255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1313639ef9_0_288"/>
          <p:cNvSpPr txBox="1"/>
          <p:nvPr>
            <p:ph idx="1" type="body"/>
          </p:nvPr>
        </p:nvSpPr>
        <p:spPr>
          <a:xfrm>
            <a:off x="635275" y="711698"/>
            <a:ext cx="8226000" cy="5664300"/>
          </a:xfrm>
          <a:prstGeom prst="rect">
            <a:avLst/>
          </a:prstGeom>
          <a:noFill/>
          <a:ln>
            <a:noFill/>
          </a:ln>
        </p:spPr>
        <p:txBody>
          <a:bodyPr anchorCtr="0" anchor="t" bIns="0" lIns="0" spcFirstLastPara="1" rIns="0" wrap="square" tIns="0">
            <a:spAutoFit/>
          </a:bodyPr>
          <a:lstStyle/>
          <a:p>
            <a:pPr indent="-374650" lvl="0" marL="457200" rtl="0" algn="l">
              <a:lnSpc>
                <a:spcPct val="100000"/>
              </a:lnSpc>
              <a:spcBef>
                <a:spcPts val="0"/>
              </a:spcBef>
              <a:spcAft>
                <a:spcPts val="0"/>
              </a:spcAft>
              <a:buClr>
                <a:srgbClr val="273239"/>
              </a:buClr>
              <a:buSzPts val="2300"/>
              <a:buChar char="●"/>
            </a:pPr>
            <a:r>
              <a:rPr b="0" lang="en-US" sz="2300">
                <a:solidFill>
                  <a:srgbClr val="273239"/>
                </a:solidFill>
                <a:highlight>
                  <a:srgbClr val="FFFFFF"/>
                </a:highlight>
              </a:rPr>
              <a:t>Here, the shared variable is lock which is initialized to false. </a:t>
            </a:r>
            <a:endParaRPr b="0" sz="2300">
              <a:solidFill>
                <a:srgbClr val="273239"/>
              </a:solidFill>
              <a:highlight>
                <a:srgbClr val="FFFFFF"/>
              </a:highlight>
            </a:endParaRPr>
          </a:p>
          <a:p>
            <a:pPr indent="-374650" lvl="0" marL="457200" rtl="0" algn="l">
              <a:lnSpc>
                <a:spcPct val="100000"/>
              </a:lnSpc>
              <a:spcBef>
                <a:spcPts val="0"/>
              </a:spcBef>
              <a:spcAft>
                <a:spcPts val="0"/>
              </a:spcAft>
              <a:buClr>
                <a:srgbClr val="273239"/>
              </a:buClr>
              <a:buSzPts val="2300"/>
              <a:buChar char="●"/>
            </a:pPr>
            <a:r>
              <a:rPr b="0" lang="en-US" sz="2300">
                <a:solidFill>
                  <a:srgbClr val="273239"/>
                </a:solidFill>
                <a:highlight>
                  <a:srgbClr val="FFFFFF"/>
                </a:highlight>
              </a:rPr>
              <a:t>TestAndSet(lock) algorithm works in this way – it always returns whatever value is sent to it and sets lock to true. </a:t>
            </a:r>
            <a:endParaRPr b="0" sz="2300">
              <a:solidFill>
                <a:srgbClr val="273239"/>
              </a:solidFill>
              <a:highlight>
                <a:srgbClr val="FFFFFF"/>
              </a:highlight>
            </a:endParaRPr>
          </a:p>
          <a:p>
            <a:pPr indent="-374650" lvl="0" marL="457200" rtl="0" algn="l">
              <a:lnSpc>
                <a:spcPct val="100000"/>
              </a:lnSpc>
              <a:spcBef>
                <a:spcPts val="0"/>
              </a:spcBef>
              <a:spcAft>
                <a:spcPts val="0"/>
              </a:spcAft>
              <a:buClr>
                <a:srgbClr val="273239"/>
              </a:buClr>
              <a:buSzPts val="2300"/>
              <a:buChar char="●"/>
            </a:pPr>
            <a:r>
              <a:rPr b="0" lang="en-US" sz="2300">
                <a:solidFill>
                  <a:srgbClr val="273239"/>
                </a:solidFill>
                <a:highlight>
                  <a:srgbClr val="FFFFFF"/>
                </a:highlight>
              </a:rPr>
              <a:t>The first process will enter the critical section at once as TestAndSet(lock) will return false and it’ll break out of the while loop. </a:t>
            </a:r>
            <a:endParaRPr b="0" sz="2300">
              <a:solidFill>
                <a:srgbClr val="273239"/>
              </a:solidFill>
              <a:highlight>
                <a:srgbClr val="FFFFFF"/>
              </a:highlight>
            </a:endParaRPr>
          </a:p>
          <a:p>
            <a:pPr indent="-374650" lvl="0" marL="457200" rtl="0" algn="l">
              <a:lnSpc>
                <a:spcPct val="100000"/>
              </a:lnSpc>
              <a:spcBef>
                <a:spcPts val="0"/>
              </a:spcBef>
              <a:spcAft>
                <a:spcPts val="0"/>
              </a:spcAft>
              <a:buClr>
                <a:srgbClr val="273239"/>
              </a:buClr>
              <a:buSzPts val="2300"/>
              <a:buChar char="●"/>
            </a:pPr>
            <a:r>
              <a:rPr b="0" lang="en-US" sz="2300">
                <a:solidFill>
                  <a:srgbClr val="273239"/>
                </a:solidFill>
                <a:highlight>
                  <a:srgbClr val="FFFFFF"/>
                </a:highlight>
              </a:rPr>
              <a:t>The other processes cannot enter now as lock is set to true and so the while loop continues to be true. </a:t>
            </a:r>
            <a:endParaRPr b="0" sz="2300">
              <a:solidFill>
                <a:srgbClr val="273239"/>
              </a:solidFill>
              <a:highlight>
                <a:srgbClr val="FFFFFF"/>
              </a:highlight>
            </a:endParaRPr>
          </a:p>
          <a:p>
            <a:pPr indent="-374650" lvl="0" marL="457200" rtl="0" algn="l">
              <a:lnSpc>
                <a:spcPct val="100000"/>
              </a:lnSpc>
              <a:spcBef>
                <a:spcPts val="0"/>
              </a:spcBef>
              <a:spcAft>
                <a:spcPts val="0"/>
              </a:spcAft>
              <a:buClr>
                <a:srgbClr val="273239"/>
              </a:buClr>
              <a:buSzPts val="2300"/>
              <a:buChar char="●"/>
            </a:pPr>
            <a:r>
              <a:rPr b="0" lang="en-US" sz="2300">
                <a:solidFill>
                  <a:srgbClr val="273239"/>
                </a:solidFill>
                <a:highlight>
                  <a:srgbClr val="FFFFFF"/>
                </a:highlight>
              </a:rPr>
              <a:t>Mutual exclusion is ensured. </a:t>
            </a:r>
            <a:endParaRPr b="0" sz="2300">
              <a:solidFill>
                <a:srgbClr val="273239"/>
              </a:solidFill>
              <a:highlight>
                <a:srgbClr val="FFFFFF"/>
              </a:highlight>
            </a:endParaRPr>
          </a:p>
          <a:p>
            <a:pPr indent="-374650" lvl="0" marL="457200" rtl="0" algn="l">
              <a:lnSpc>
                <a:spcPct val="100000"/>
              </a:lnSpc>
              <a:spcBef>
                <a:spcPts val="0"/>
              </a:spcBef>
              <a:spcAft>
                <a:spcPts val="0"/>
              </a:spcAft>
              <a:buClr>
                <a:srgbClr val="273239"/>
              </a:buClr>
              <a:buSzPts val="2300"/>
              <a:buChar char="●"/>
            </a:pPr>
            <a:r>
              <a:rPr b="0" lang="en-US" sz="2300">
                <a:solidFill>
                  <a:srgbClr val="273239"/>
                </a:solidFill>
                <a:highlight>
                  <a:srgbClr val="FFFFFF"/>
                </a:highlight>
              </a:rPr>
              <a:t>Once the first process gets out of the critical section, lock is changed to false. So, now the other processes can enter one by one. Progress is also ensured. </a:t>
            </a:r>
            <a:endParaRPr b="0" sz="2300">
              <a:solidFill>
                <a:srgbClr val="273239"/>
              </a:solidFill>
              <a:highlight>
                <a:srgbClr val="FFFFFF"/>
              </a:highlight>
            </a:endParaRPr>
          </a:p>
          <a:p>
            <a:pPr indent="-374650" lvl="0" marL="457200" rtl="0" algn="l">
              <a:lnSpc>
                <a:spcPct val="100000"/>
              </a:lnSpc>
              <a:spcBef>
                <a:spcPts val="0"/>
              </a:spcBef>
              <a:spcAft>
                <a:spcPts val="0"/>
              </a:spcAft>
              <a:buClr>
                <a:srgbClr val="273239"/>
              </a:buClr>
              <a:buSzPts val="2300"/>
              <a:buChar char="●"/>
            </a:pPr>
            <a:r>
              <a:rPr b="0" lang="en-US" sz="2300">
                <a:solidFill>
                  <a:srgbClr val="273239"/>
                </a:solidFill>
                <a:highlight>
                  <a:srgbClr val="FFFFFF"/>
                </a:highlight>
              </a:rPr>
              <a:t>However, after the first process any process can go in. There is no queue maintained, so any new process that finds the lock to be false again, can enter. So bounded waiting is not ensured. </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313639ef9_0_397"/>
          <p:cNvSpPr txBox="1"/>
          <p:nvPr>
            <p:ph type="title"/>
          </p:nvPr>
        </p:nvSpPr>
        <p:spPr>
          <a:xfrm>
            <a:off x="1169988" y="314405"/>
            <a:ext cx="8385600" cy="656100"/>
          </a:xfrm>
          <a:prstGeom prst="rect">
            <a:avLst/>
          </a:prstGeom>
          <a:noFill/>
          <a:ln>
            <a:noFill/>
          </a:ln>
        </p:spPr>
        <p:txBody>
          <a:bodyPr anchorCtr="0" anchor="b" bIns="50425" lIns="100850" spcFirstLastPara="1" rIns="100850" wrap="square" tIns="50425">
            <a:spAutoFit/>
          </a:bodyPr>
          <a:lstStyle/>
          <a:p>
            <a:pPr indent="0" lvl="0" marL="0" rtl="0" algn="ctr">
              <a:lnSpc>
                <a:spcPct val="100000"/>
              </a:lnSpc>
              <a:spcBef>
                <a:spcPts val="0"/>
              </a:spcBef>
              <a:spcAft>
                <a:spcPts val="0"/>
              </a:spcAft>
              <a:buSzPts val="1400"/>
              <a:buNone/>
            </a:pPr>
            <a:r>
              <a:rPr lang="en-US"/>
              <a:t>Swap Instruction</a:t>
            </a:r>
            <a:endParaRPr/>
          </a:p>
        </p:txBody>
      </p:sp>
      <p:sp>
        <p:nvSpPr>
          <p:cNvPr id="192" name="Google Shape;192;g11313639ef9_0_397"/>
          <p:cNvSpPr txBox="1"/>
          <p:nvPr>
            <p:ph idx="1" type="body"/>
          </p:nvPr>
        </p:nvSpPr>
        <p:spPr>
          <a:xfrm>
            <a:off x="887095" y="1408747"/>
            <a:ext cx="8150400" cy="3172500"/>
          </a:xfrm>
          <a:prstGeom prst="rect">
            <a:avLst/>
          </a:prstGeom>
          <a:noFill/>
          <a:ln>
            <a:noFill/>
          </a:ln>
        </p:spPr>
        <p:txBody>
          <a:bodyPr anchorCtr="0" anchor="t" bIns="50425" lIns="100850" spcFirstLastPara="1" rIns="100850" wrap="square" tIns="50425">
            <a:spAutoFit/>
          </a:bodyPr>
          <a:lstStyle/>
          <a:p>
            <a:pPr indent="-381000" lvl="0" marL="381000" rtl="0" algn="l">
              <a:lnSpc>
                <a:spcPct val="90000"/>
              </a:lnSpc>
              <a:spcBef>
                <a:spcPts val="0"/>
              </a:spcBef>
              <a:spcAft>
                <a:spcPts val="0"/>
              </a:spcAft>
              <a:buSzPts val="1300"/>
              <a:buFont typeface="Arial"/>
              <a:buNone/>
            </a:pPr>
            <a:r>
              <a:t/>
            </a:r>
            <a:endParaRPr/>
          </a:p>
          <a:p>
            <a:pPr indent="-304800" lvl="0" marL="381000" rtl="0" algn="l">
              <a:lnSpc>
                <a:spcPct val="90000"/>
              </a:lnSpc>
              <a:spcBef>
                <a:spcPts val="500"/>
              </a:spcBef>
              <a:spcAft>
                <a:spcPts val="0"/>
              </a:spcAft>
              <a:buSzPts val="1300"/>
              <a:buNone/>
            </a:pPr>
            <a:r>
              <a:rPr lang="en-US"/>
              <a:t>Definition:</a:t>
            </a:r>
            <a:endParaRPr/>
          </a:p>
          <a:p>
            <a:pPr indent="-304800" lvl="0" marL="381000" rtl="0" algn="l">
              <a:lnSpc>
                <a:spcPct val="90000"/>
              </a:lnSpc>
              <a:spcBef>
                <a:spcPts val="500"/>
              </a:spcBef>
              <a:spcAft>
                <a:spcPts val="0"/>
              </a:spcAft>
              <a:buSzPts val="1300"/>
              <a:buNone/>
            </a:pPr>
            <a:r>
              <a:t/>
            </a:r>
            <a:endParaRPr/>
          </a:p>
          <a:p>
            <a:pPr indent="-381000" lvl="0" marL="381000" rtl="0" algn="l">
              <a:lnSpc>
                <a:spcPct val="90000"/>
              </a:lnSpc>
              <a:spcBef>
                <a:spcPts val="500"/>
              </a:spcBef>
              <a:spcAft>
                <a:spcPts val="0"/>
              </a:spcAft>
              <a:buSzPts val="1300"/>
              <a:buFont typeface="Arial"/>
              <a:buNone/>
            </a:pPr>
            <a:r>
              <a:rPr lang="en-US"/>
              <a:t>         </a:t>
            </a:r>
            <a:r>
              <a:rPr lang="en-US">
                <a:solidFill>
                  <a:srgbClr val="0000FF"/>
                </a:solidFill>
              </a:rPr>
              <a:t>void Swap (boolean *a, boolean *b)</a:t>
            </a:r>
            <a:endParaRPr/>
          </a:p>
          <a:p>
            <a:pPr indent="-381000" lvl="0" marL="381000" rtl="0" algn="l">
              <a:lnSpc>
                <a:spcPct val="90000"/>
              </a:lnSpc>
              <a:spcBef>
                <a:spcPts val="500"/>
              </a:spcBef>
              <a:spcAft>
                <a:spcPts val="0"/>
              </a:spcAft>
              <a:buSzPts val="1300"/>
              <a:buFont typeface="Arial"/>
              <a:buNone/>
            </a:pPr>
            <a:r>
              <a:rPr lang="en-US">
                <a:solidFill>
                  <a:srgbClr val="0000FF"/>
                </a:solidFill>
              </a:rPr>
              <a:t>          {</a:t>
            </a:r>
            <a:endParaRPr/>
          </a:p>
          <a:p>
            <a:pPr indent="-381000" lvl="0" marL="381000" rtl="0" algn="l">
              <a:lnSpc>
                <a:spcPct val="90000"/>
              </a:lnSpc>
              <a:spcBef>
                <a:spcPts val="500"/>
              </a:spcBef>
              <a:spcAft>
                <a:spcPts val="0"/>
              </a:spcAft>
              <a:buSzPts val="1300"/>
              <a:buFont typeface="Arial"/>
              <a:buNone/>
            </a:pPr>
            <a:r>
              <a:rPr lang="en-US">
                <a:solidFill>
                  <a:srgbClr val="0000FF"/>
                </a:solidFill>
              </a:rPr>
              <a:t>                  boolean temp = *a;</a:t>
            </a:r>
            <a:endParaRPr/>
          </a:p>
          <a:p>
            <a:pPr indent="-381000" lvl="0" marL="381000" rtl="0" algn="l">
              <a:lnSpc>
                <a:spcPct val="90000"/>
              </a:lnSpc>
              <a:spcBef>
                <a:spcPts val="500"/>
              </a:spcBef>
              <a:spcAft>
                <a:spcPts val="0"/>
              </a:spcAft>
              <a:buSzPts val="1300"/>
              <a:buFont typeface="Arial"/>
              <a:buNone/>
            </a:pPr>
            <a:r>
              <a:rPr lang="en-US">
                <a:solidFill>
                  <a:srgbClr val="0000FF"/>
                </a:solidFill>
              </a:rPr>
              <a:t>                  *a = *b;</a:t>
            </a:r>
            <a:endParaRPr/>
          </a:p>
          <a:p>
            <a:pPr indent="-381000" lvl="0" marL="381000" rtl="0" algn="l">
              <a:lnSpc>
                <a:spcPct val="90000"/>
              </a:lnSpc>
              <a:spcBef>
                <a:spcPts val="500"/>
              </a:spcBef>
              <a:spcAft>
                <a:spcPts val="0"/>
              </a:spcAft>
              <a:buSzPts val="1300"/>
              <a:buFont typeface="Arial"/>
              <a:buNone/>
            </a:pPr>
            <a:r>
              <a:rPr lang="en-US">
                <a:solidFill>
                  <a:srgbClr val="0000FF"/>
                </a:solidFill>
              </a:rPr>
              <a:t>                  *b = temp:</a:t>
            </a:r>
            <a:endParaRPr/>
          </a:p>
          <a:p>
            <a:pPr indent="-381000" lvl="0" marL="381000" rtl="0" algn="l">
              <a:lnSpc>
                <a:spcPct val="90000"/>
              </a:lnSpc>
              <a:spcBef>
                <a:spcPts val="500"/>
              </a:spcBef>
              <a:spcAft>
                <a:spcPts val="0"/>
              </a:spcAft>
              <a:buSzPts val="1300"/>
              <a:buFont typeface="Arial"/>
              <a:buNone/>
            </a:pPr>
            <a:r>
              <a:rPr lang="en-US">
                <a:solidFill>
                  <a:srgbClr val="0000FF"/>
                </a:solidFill>
              </a:rPr>
              <a:t>          }</a:t>
            </a:r>
            <a:endParaRPr/>
          </a:p>
          <a:p>
            <a:pPr indent="-381000" lvl="0" marL="381000" rtl="0" algn="l">
              <a:lnSpc>
                <a:spcPct val="90000"/>
              </a:lnSpc>
              <a:spcBef>
                <a:spcPts val="500"/>
              </a:spcBef>
              <a:spcAft>
                <a:spcPts val="0"/>
              </a:spcAft>
              <a:buSzPts val="1300"/>
              <a:buFont typeface="Arial"/>
              <a:buNone/>
            </a:pPr>
            <a:r>
              <a:t/>
            </a:r>
            <a:endParaRPr>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1313639ef9_0_467"/>
          <p:cNvSpPr txBox="1"/>
          <p:nvPr>
            <p:ph type="title"/>
          </p:nvPr>
        </p:nvSpPr>
        <p:spPr>
          <a:xfrm>
            <a:off x="1231688" y="314405"/>
            <a:ext cx="8323800" cy="656100"/>
          </a:xfrm>
          <a:prstGeom prst="rect">
            <a:avLst/>
          </a:prstGeom>
          <a:noFill/>
          <a:ln>
            <a:noFill/>
          </a:ln>
        </p:spPr>
        <p:txBody>
          <a:bodyPr anchorCtr="0" anchor="b" bIns="50425" lIns="100850" spcFirstLastPara="1" rIns="100850" wrap="square" tIns="50425">
            <a:spAutoFit/>
          </a:bodyPr>
          <a:lstStyle/>
          <a:p>
            <a:pPr indent="0" lvl="0" marL="0" rtl="0" algn="ctr">
              <a:lnSpc>
                <a:spcPct val="100000"/>
              </a:lnSpc>
              <a:spcBef>
                <a:spcPts val="0"/>
              </a:spcBef>
              <a:spcAft>
                <a:spcPts val="0"/>
              </a:spcAft>
              <a:buSzPts val="1400"/>
              <a:buNone/>
            </a:pPr>
            <a:r>
              <a:rPr lang="en-US"/>
              <a:t>Solution using Swap</a:t>
            </a:r>
            <a:endParaRPr/>
          </a:p>
        </p:txBody>
      </p:sp>
      <p:sp>
        <p:nvSpPr>
          <p:cNvPr id="199" name="Google Shape;199;g11313639ef9_0_467"/>
          <p:cNvSpPr txBox="1"/>
          <p:nvPr>
            <p:ph idx="1" type="body"/>
          </p:nvPr>
        </p:nvSpPr>
        <p:spPr>
          <a:xfrm>
            <a:off x="910378" y="1372315"/>
            <a:ext cx="8404200" cy="4989600"/>
          </a:xfrm>
          <a:prstGeom prst="rect">
            <a:avLst/>
          </a:prstGeom>
          <a:noFill/>
          <a:ln>
            <a:noFill/>
          </a:ln>
        </p:spPr>
        <p:txBody>
          <a:bodyPr anchorCtr="0" anchor="t" bIns="50425" lIns="100850" spcFirstLastPara="1" rIns="100850" wrap="square" tIns="50425">
            <a:spAutoFit/>
          </a:bodyPr>
          <a:lstStyle/>
          <a:p>
            <a:pPr indent="-304800" lvl="0" marL="381000" rtl="0" algn="l">
              <a:lnSpc>
                <a:spcPct val="90000"/>
              </a:lnSpc>
              <a:spcBef>
                <a:spcPts val="0"/>
              </a:spcBef>
              <a:spcAft>
                <a:spcPts val="0"/>
              </a:spcAft>
              <a:buSzPts val="1300"/>
              <a:buNone/>
            </a:pPr>
            <a:r>
              <a:rPr lang="en-US"/>
              <a:t>Shared Boolean variable lock initialized to FALSE; Each process has a local Boolean variable key</a:t>
            </a:r>
            <a:endParaRPr/>
          </a:p>
          <a:p>
            <a:pPr indent="-304800" lvl="0" marL="381000" rtl="0" algn="l">
              <a:lnSpc>
                <a:spcPct val="90000"/>
              </a:lnSpc>
              <a:spcBef>
                <a:spcPts val="500"/>
              </a:spcBef>
              <a:spcAft>
                <a:spcPts val="0"/>
              </a:spcAft>
              <a:buSzPts val="1300"/>
              <a:buNone/>
            </a:pPr>
            <a:r>
              <a:rPr lang="en-US"/>
              <a:t>Solution:</a:t>
            </a:r>
            <a:endParaRPr/>
          </a:p>
          <a:p>
            <a:pPr indent="-381000" lvl="0" marL="381000" rtl="0" algn="l">
              <a:lnSpc>
                <a:spcPct val="90000"/>
              </a:lnSpc>
              <a:spcBef>
                <a:spcPts val="500"/>
              </a:spcBef>
              <a:spcAft>
                <a:spcPts val="0"/>
              </a:spcAft>
              <a:buSzPts val="1300"/>
              <a:buFont typeface="Arial"/>
              <a:buNone/>
            </a:pPr>
            <a:r>
              <a:rPr lang="en-US"/>
              <a:t>          </a:t>
            </a:r>
            <a:r>
              <a:rPr lang="en-US">
                <a:solidFill>
                  <a:srgbClr val="0000FF"/>
                </a:solidFill>
              </a:rPr>
              <a:t>do {</a:t>
            </a:r>
            <a:endParaRPr/>
          </a:p>
          <a:p>
            <a:pPr indent="-381000" lvl="0" marL="381000" rtl="0" algn="l">
              <a:lnSpc>
                <a:spcPct val="90000"/>
              </a:lnSpc>
              <a:spcBef>
                <a:spcPts val="500"/>
              </a:spcBef>
              <a:spcAft>
                <a:spcPts val="0"/>
              </a:spcAft>
              <a:buSzPts val="1300"/>
              <a:buFont typeface="Arial"/>
              <a:buNone/>
            </a:pPr>
            <a:r>
              <a:rPr lang="en-US">
                <a:solidFill>
                  <a:srgbClr val="0000FF"/>
                </a:solidFill>
              </a:rPr>
              <a:t>                    key = TRUE;</a:t>
            </a:r>
            <a:endParaRPr/>
          </a:p>
          <a:p>
            <a:pPr indent="-381000" lvl="0" marL="381000" rtl="0" algn="l">
              <a:lnSpc>
                <a:spcPct val="90000"/>
              </a:lnSpc>
              <a:spcBef>
                <a:spcPts val="500"/>
              </a:spcBef>
              <a:spcAft>
                <a:spcPts val="0"/>
              </a:spcAft>
              <a:buSzPts val="1300"/>
              <a:buFont typeface="Arial"/>
              <a:buNone/>
            </a:pPr>
            <a:r>
              <a:rPr lang="en-US">
                <a:solidFill>
                  <a:srgbClr val="0000FF"/>
                </a:solidFill>
              </a:rPr>
              <a:t>                    while ( key == TRUE)</a:t>
            </a:r>
            <a:endParaRPr/>
          </a:p>
          <a:p>
            <a:pPr indent="-381000" lvl="0" marL="381000" rtl="0" algn="l">
              <a:lnSpc>
                <a:spcPct val="90000"/>
              </a:lnSpc>
              <a:spcBef>
                <a:spcPts val="500"/>
              </a:spcBef>
              <a:spcAft>
                <a:spcPts val="0"/>
              </a:spcAft>
              <a:buSzPts val="1300"/>
              <a:buFont typeface="Arial"/>
              <a:buNone/>
            </a:pPr>
            <a:r>
              <a:rPr lang="en-US">
                <a:solidFill>
                  <a:srgbClr val="0000FF"/>
                </a:solidFill>
              </a:rPr>
              <a:t>                             Swap (&amp;lock, &amp;key );</a:t>
            </a:r>
            <a:endParaRPr/>
          </a:p>
          <a:p>
            <a:pPr indent="-381000" lvl="0" marL="381000" rtl="0" algn="l">
              <a:lnSpc>
                <a:spcPct val="90000"/>
              </a:lnSpc>
              <a:spcBef>
                <a:spcPts val="500"/>
              </a:spcBef>
              <a:spcAft>
                <a:spcPts val="0"/>
              </a:spcAft>
              <a:buSzPts val="1300"/>
              <a:buFont typeface="Arial"/>
              <a:buNone/>
            </a:pPr>
            <a:r>
              <a:rPr lang="en-US">
                <a:solidFill>
                  <a:srgbClr val="0000FF"/>
                </a:solidFill>
              </a:rPr>
              <a:t>      </a:t>
            </a:r>
            <a:endParaRPr/>
          </a:p>
          <a:p>
            <a:pPr indent="-381000" lvl="0" marL="381000" rtl="0" algn="l">
              <a:lnSpc>
                <a:spcPct val="90000"/>
              </a:lnSpc>
              <a:spcBef>
                <a:spcPts val="500"/>
              </a:spcBef>
              <a:spcAft>
                <a:spcPts val="0"/>
              </a:spcAft>
              <a:buSzPts val="1300"/>
              <a:buFont typeface="Arial"/>
              <a:buNone/>
            </a:pPr>
            <a:r>
              <a:rPr lang="en-US">
                <a:solidFill>
                  <a:srgbClr val="0000FF"/>
                </a:solidFill>
              </a:rPr>
              <a:t>                                 //    critical section</a:t>
            </a:r>
            <a:endParaRPr/>
          </a:p>
          <a:p>
            <a:pPr indent="-381000" lvl="0" marL="381000" rtl="0" algn="l">
              <a:lnSpc>
                <a:spcPct val="90000"/>
              </a:lnSpc>
              <a:spcBef>
                <a:spcPts val="500"/>
              </a:spcBef>
              <a:spcAft>
                <a:spcPts val="0"/>
              </a:spcAft>
              <a:buSzPts val="1300"/>
              <a:buFont typeface="Arial"/>
              <a:buNone/>
            </a:pPr>
            <a:r>
              <a:t/>
            </a:r>
            <a:endParaRPr>
              <a:solidFill>
                <a:srgbClr val="0000FF"/>
              </a:solidFill>
            </a:endParaRPr>
          </a:p>
          <a:p>
            <a:pPr indent="-381000" lvl="0" marL="381000" rtl="0" algn="l">
              <a:lnSpc>
                <a:spcPct val="90000"/>
              </a:lnSpc>
              <a:spcBef>
                <a:spcPts val="500"/>
              </a:spcBef>
              <a:spcAft>
                <a:spcPts val="0"/>
              </a:spcAft>
              <a:buSzPts val="1300"/>
              <a:buFont typeface="Arial"/>
              <a:buNone/>
            </a:pPr>
            <a:r>
              <a:rPr lang="en-US">
                <a:solidFill>
                  <a:srgbClr val="0000FF"/>
                </a:solidFill>
              </a:rPr>
              <a:t>                     lock = FALSE;</a:t>
            </a:r>
            <a:endParaRPr/>
          </a:p>
          <a:p>
            <a:pPr indent="-381000" lvl="0" marL="381000" rtl="0" algn="l">
              <a:lnSpc>
                <a:spcPct val="90000"/>
              </a:lnSpc>
              <a:spcBef>
                <a:spcPts val="500"/>
              </a:spcBef>
              <a:spcAft>
                <a:spcPts val="0"/>
              </a:spcAft>
              <a:buSzPts val="1300"/>
              <a:buFont typeface="Arial"/>
              <a:buNone/>
            </a:pPr>
            <a:r>
              <a:t/>
            </a:r>
            <a:endParaRPr>
              <a:solidFill>
                <a:srgbClr val="0000FF"/>
              </a:solidFill>
            </a:endParaRPr>
          </a:p>
          <a:p>
            <a:pPr indent="-381000" lvl="0" marL="381000" rtl="0" algn="l">
              <a:lnSpc>
                <a:spcPct val="90000"/>
              </a:lnSpc>
              <a:spcBef>
                <a:spcPts val="500"/>
              </a:spcBef>
              <a:spcAft>
                <a:spcPts val="0"/>
              </a:spcAft>
              <a:buSzPts val="1300"/>
              <a:buFont typeface="Arial"/>
              <a:buNone/>
            </a:pPr>
            <a:r>
              <a:rPr lang="en-US">
                <a:solidFill>
                  <a:srgbClr val="0000FF"/>
                </a:solidFill>
              </a:rPr>
              <a:t>                                //      remainder section </a:t>
            </a:r>
            <a:endParaRPr/>
          </a:p>
          <a:p>
            <a:pPr indent="-381000" lvl="0" marL="381000" rtl="0" algn="l">
              <a:lnSpc>
                <a:spcPct val="90000"/>
              </a:lnSpc>
              <a:spcBef>
                <a:spcPts val="500"/>
              </a:spcBef>
              <a:spcAft>
                <a:spcPts val="0"/>
              </a:spcAft>
              <a:buSzPts val="1300"/>
              <a:buFont typeface="Arial"/>
              <a:buNone/>
            </a:pPr>
            <a:r>
              <a:t/>
            </a:r>
            <a:endParaRPr>
              <a:solidFill>
                <a:srgbClr val="0000FF"/>
              </a:solidFill>
            </a:endParaRPr>
          </a:p>
          <a:p>
            <a:pPr indent="-381000" lvl="0" marL="381000" rtl="0" algn="l">
              <a:lnSpc>
                <a:spcPct val="90000"/>
              </a:lnSpc>
              <a:spcBef>
                <a:spcPts val="500"/>
              </a:spcBef>
              <a:spcAft>
                <a:spcPts val="0"/>
              </a:spcAft>
              <a:buSzPts val="1300"/>
              <a:buFont typeface="Arial"/>
              <a:buNone/>
            </a:pPr>
            <a:r>
              <a:rPr lang="en-US">
                <a:solidFill>
                  <a:srgbClr val="0000FF"/>
                </a:solidFill>
              </a:rPr>
              <a:t>           } while (TRUE);</a:t>
            </a:r>
            <a:endParaRPr/>
          </a:p>
          <a:p>
            <a:pPr indent="-381000" lvl="0" marL="381000" rtl="0" algn="l">
              <a:lnSpc>
                <a:spcPct val="90000"/>
              </a:lnSpc>
              <a:spcBef>
                <a:spcPts val="500"/>
              </a:spcBef>
              <a:spcAft>
                <a:spcPts val="0"/>
              </a:spcAft>
              <a:buSzPts val="1300"/>
              <a:buFont typeface="Arial"/>
              <a:buNone/>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g1116e29f939_0_0"/>
          <p:cNvSpPr txBox="1"/>
          <p:nvPr>
            <p:ph type="title"/>
          </p:nvPr>
        </p:nvSpPr>
        <p:spPr>
          <a:xfrm>
            <a:off x="850644" y="606043"/>
            <a:ext cx="44724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Introduction</a:t>
            </a:r>
            <a:endParaRPr/>
          </a:p>
        </p:txBody>
      </p:sp>
      <p:sp>
        <p:nvSpPr>
          <p:cNvPr id="52" name="Google Shape;52;g1116e29f939_0_0"/>
          <p:cNvSpPr txBox="1"/>
          <p:nvPr/>
        </p:nvSpPr>
        <p:spPr>
          <a:xfrm>
            <a:off x="586175" y="1644650"/>
            <a:ext cx="8684100" cy="6040500"/>
          </a:xfrm>
          <a:prstGeom prst="rect">
            <a:avLst/>
          </a:prstGeom>
          <a:noFill/>
          <a:ln>
            <a:noFill/>
          </a:ln>
        </p:spPr>
        <p:txBody>
          <a:bodyPr anchorCtr="0" anchor="t" bIns="65300" lIns="130600" spcFirstLastPara="1" rIns="130600" wrap="square" tIns="65300">
            <a:noAutofit/>
          </a:bodyPr>
          <a:lstStyle/>
          <a:p>
            <a:pPr indent="0" lvl="0" marL="0" marR="0" rtl="0" algn="l">
              <a:lnSpc>
                <a:spcPct val="100000"/>
              </a:lnSpc>
              <a:spcBef>
                <a:spcPts val="630"/>
              </a:spcBef>
              <a:spcAft>
                <a:spcPts val="0"/>
              </a:spcAft>
              <a:buClr>
                <a:srgbClr val="000000"/>
              </a:buClr>
              <a:buSzPts val="1800"/>
              <a:buFont typeface="Arial"/>
              <a:buNone/>
            </a:pPr>
            <a:r>
              <a:rPr b="0" i="0" lang="en-US" sz="1800" u="none" cap="none" strike="noStrike">
                <a:solidFill>
                  <a:srgbClr val="273239"/>
                </a:solidFill>
                <a:highlight>
                  <a:srgbClr val="FFFFFF"/>
                </a:highlight>
                <a:latin typeface="Times New Roman"/>
                <a:ea typeface="Times New Roman"/>
                <a:cs typeface="Times New Roman"/>
                <a:sym typeface="Times New Roman"/>
              </a:rPr>
              <a:t>On the basis of synchronization, processes are categorized as one of the following two types:</a:t>
            </a:r>
            <a:endParaRPr b="0" i="0" sz="1800" u="none" cap="none" strike="noStrike">
              <a:solidFill>
                <a:srgbClr val="273239"/>
              </a:solidFill>
              <a:highlight>
                <a:srgbClr val="FFFFFF"/>
              </a:highlight>
              <a:latin typeface="Times New Roman"/>
              <a:ea typeface="Times New Roman"/>
              <a:cs typeface="Times New Roman"/>
              <a:sym typeface="Times New Roman"/>
            </a:endParaRPr>
          </a:p>
          <a:p>
            <a:pPr indent="-342900" lvl="0" marL="685800" marR="0" rtl="0" algn="l">
              <a:lnSpc>
                <a:spcPct val="158000"/>
              </a:lnSpc>
              <a:spcBef>
                <a:spcPts val="0"/>
              </a:spcBef>
              <a:spcAft>
                <a:spcPts val="0"/>
              </a:spcAft>
              <a:buClr>
                <a:srgbClr val="273239"/>
              </a:buClr>
              <a:buSzPts val="1800"/>
              <a:buFont typeface="Arial"/>
              <a:buChar char="●"/>
            </a:pPr>
            <a:r>
              <a:rPr b="1" i="0" lang="en-US" sz="1800" u="none" cap="none" strike="noStrike">
                <a:solidFill>
                  <a:srgbClr val="273239"/>
                </a:solidFill>
                <a:highlight>
                  <a:srgbClr val="FFFFFF"/>
                </a:highlight>
                <a:latin typeface="Times New Roman"/>
                <a:ea typeface="Times New Roman"/>
                <a:cs typeface="Times New Roman"/>
                <a:sym typeface="Times New Roman"/>
              </a:rPr>
              <a:t>Independent Process</a:t>
            </a:r>
            <a:r>
              <a:rPr b="0" i="0" lang="en-US" sz="1800" u="none" cap="none" strike="noStrike">
                <a:solidFill>
                  <a:srgbClr val="273239"/>
                </a:solidFill>
                <a:highlight>
                  <a:srgbClr val="FFFFFF"/>
                </a:highlight>
                <a:latin typeface="Times New Roman"/>
                <a:ea typeface="Times New Roman"/>
                <a:cs typeface="Times New Roman"/>
                <a:sym typeface="Times New Roman"/>
              </a:rPr>
              <a:t> : Execution of one process does not affects the execution of other processes.</a:t>
            </a:r>
            <a:endParaRPr b="0" i="0" sz="1800" u="none" cap="none" strike="noStrike">
              <a:solidFill>
                <a:srgbClr val="273239"/>
              </a:solidFill>
              <a:highlight>
                <a:srgbClr val="FFFFFF"/>
              </a:highlight>
              <a:latin typeface="Times New Roman"/>
              <a:ea typeface="Times New Roman"/>
              <a:cs typeface="Times New Roman"/>
              <a:sym typeface="Times New Roman"/>
            </a:endParaRPr>
          </a:p>
          <a:p>
            <a:pPr indent="-342900" lvl="0" marL="685800" marR="0" rtl="0" algn="l">
              <a:lnSpc>
                <a:spcPct val="158000"/>
              </a:lnSpc>
              <a:spcBef>
                <a:spcPts val="0"/>
              </a:spcBef>
              <a:spcAft>
                <a:spcPts val="0"/>
              </a:spcAft>
              <a:buClr>
                <a:srgbClr val="273239"/>
              </a:buClr>
              <a:buSzPts val="1800"/>
              <a:buFont typeface="Arial"/>
              <a:buChar char="●"/>
            </a:pPr>
            <a:r>
              <a:rPr b="1" i="0" lang="en-US" sz="1800" u="none" cap="none" strike="noStrike">
                <a:solidFill>
                  <a:srgbClr val="273239"/>
                </a:solidFill>
                <a:highlight>
                  <a:srgbClr val="FFFFFF"/>
                </a:highlight>
                <a:latin typeface="Times New Roman"/>
                <a:ea typeface="Times New Roman"/>
                <a:cs typeface="Times New Roman"/>
                <a:sym typeface="Times New Roman"/>
              </a:rPr>
              <a:t>Cooperative Process</a:t>
            </a:r>
            <a:r>
              <a:rPr b="0" i="0" lang="en-US" sz="1800" u="none" cap="none" strike="noStrike">
                <a:solidFill>
                  <a:srgbClr val="273239"/>
                </a:solidFill>
                <a:highlight>
                  <a:srgbClr val="FFFFFF"/>
                </a:highlight>
                <a:latin typeface="Times New Roman"/>
                <a:ea typeface="Times New Roman"/>
                <a:cs typeface="Times New Roman"/>
                <a:sym typeface="Times New Roman"/>
              </a:rPr>
              <a:t> : Execution of one process affects the execution of other processes.</a:t>
            </a:r>
            <a:endParaRPr b="0" i="0" sz="18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3600"/>
              </a:spcBef>
              <a:spcAft>
                <a:spcPts val="0"/>
              </a:spcAft>
              <a:buClr>
                <a:srgbClr val="000000"/>
              </a:buClr>
              <a:buSzPts val="2400"/>
              <a:buFont typeface="Arial"/>
              <a:buNone/>
            </a:pPr>
            <a:r>
              <a:rPr b="0" i="0" lang="en-US" sz="2400" u="none" cap="none" strike="noStrike">
                <a:solidFill>
                  <a:srgbClr val="273239"/>
                </a:solidFill>
                <a:highlight>
                  <a:srgbClr val="FFFFFF"/>
                </a:highlight>
                <a:latin typeface="Times New Roman"/>
                <a:ea typeface="Times New Roman"/>
                <a:cs typeface="Times New Roman"/>
                <a:sym typeface="Times New Roman"/>
              </a:rPr>
              <a:t>Process synchronization problem arises in the case of Cooperative process also because resources are shared in Cooperative processes.</a:t>
            </a:r>
            <a:endParaRPr b="0" i="0" sz="2900" u="none" cap="none" strike="noStrike">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3" name="Shape 203"/>
        <p:cNvGrpSpPr/>
        <p:nvPr/>
      </p:nvGrpSpPr>
      <p:grpSpPr>
        <a:xfrm>
          <a:off x="0" y="0"/>
          <a:ext cx="0" cy="0"/>
          <a:chOff x="0" y="0"/>
          <a:chExt cx="0" cy="0"/>
        </a:xfrm>
      </p:grpSpPr>
      <p:sp>
        <p:nvSpPr>
          <p:cNvPr id="204" name="Google Shape;204;p34"/>
          <p:cNvSpPr txBox="1"/>
          <p:nvPr/>
        </p:nvSpPr>
        <p:spPr>
          <a:xfrm>
            <a:off x="3853686" y="6733283"/>
            <a:ext cx="2350800" cy="238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rgbClr val="363639"/>
                </a:solidFill>
                <a:latin typeface="Arial"/>
                <a:ea typeface="Arial"/>
                <a:cs typeface="Arial"/>
                <a:sym typeface="Arial"/>
              </a:rPr>
              <a:t>6: Process Synchronization</a:t>
            </a:r>
            <a:endParaRPr b="0" i="0" sz="1400" u="none" cap="none" strike="noStrike">
              <a:solidFill>
                <a:srgbClr val="000000"/>
              </a:solidFill>
              <a:latin typeface="Arial"/>
              <a:ea typeface="Arial"/>
              <a:cs typeface="Arial"/>
              <a:sym typeface="Arial"/>
            </a:endParaRPr>
          </a:p>
        </p:txBody>
      </p:sp>
      <p:sp>
        <p:nvSpPr>
          <p:cNvPr id="205" name="Google Shape;205;p34"/>
          <p:cNvSpPr txBox="1"/>
          <p:nvPr/>
        </p:nvSpPr>
        <p:spPr>
          <a:xfrm>
            <a:off x="8584942" y="6734045"/>
            <a:ext cx="252000" cy="270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34</a:t>
            </a:r>
            <a:endParaRPr b="0" i="0" sz="1600" u="none" cap="none" strike="noStrike">
              <a:solidFill>
                <a:srgbClr val="000000"/>
              </a:solidFill>
              <a:latin typeface="Arial"/>
              <a:ea typeface="Arial"/>
              <a:cs typeface="Arial"/>
              <a:sym typeface="Arial"/>
            </a:endParaRPr>
          </a:p>
        </p:txBody>
      </p:sp>
      <p:sp>
        <p:nvSpPr>
          <p:cNvPr id="206" name="Google Shape;206;p34"/>
          <p:cNvSpPr txBox="1"/>
          <p:nvPr/>
        </p:nvSpPr>
        <p:spPr>
          <a:xfrm>
            <a:off x="841501" y="2213862"/>
            <a:ext cx="7962300" cy="4707300"/>
          </a:xfrm>
          <a:prstGeom prst="rect">
            <a:avLst/>
          </a:prstGeom>
          <a:noFill/>
          <a:ln>
            <a:noFill/>
          </a:ln>
        </p:spPr>
        <p:txBody>
          <a:bodyPr anchorCtr="0" anchor="t" bIns="0" lIns="0" spcFirstLastPara="1" rIns="0" wrap="square" tIns="43175">
            <a:spAutoFit/>
          </a:bodyPr>
          <a:lstStyle/>
          <a:p>
            <a:pPr indent="-342900" lvl="0" marL="354965" marR="5080" rtl="0" algn="l">
              <a:lnSpc>
                <a:spcPct val="108333"/>
              </a:lnSpc>
              <a:spcBef>
                <a:spcPts val="0"/>
              </a:spcBef>
              <a:spcAft>
                <a:spcPts val="0"/>
              </a:spcAft>
              <a:buClr>
                <a:srgbClr val="000000"/>
              </a:buClr>
              <a:buSzPts val="1800"/>
              <a:buFont typeface="Arial"/>
              <a:buNone/>
            </a:pPr>
            <a:r>
              <a:rPr b="0" i="0" lang="en-US" sz="1800" u="none" cap="none" strike="noStrike">
                <a:solidFill>
                  <a:srgbClr val="363639"/>
                </a:solidFill>
                <a:latin typeface="Arial"/>
                <a:ea typeface="Arial"/>
                <a:cs typeface="Arial"/>
                <a:sym typeface="Arial"/>
              </a:rPr>
              <a:t>High-level synchronization construct that allows the safe sharing of an abstract  data type among concurrent processes.</a:t>
            </a:r>
            <a:endParaRPr b="0" i="0" sz="1800" u="none" cap="none" strike="noStrike">
              <a:solidFill>
                <a:srgbClr val="000000"/>
              </a:solidFill>
              <a:latin typeface="Arial"/>
              <a:ea typeface="Arial"/>
              <a:cs typeface="Arial"/>
              <a:sym typeface="Arial"/>
            </a:endParaRPr>
          </a:p>
          <a:p>
            <a:pPr indent="0" lvl="0" marL="1614170" marR="0" rtl="0" algn="l">
              <a:lnSpc>
                <a:spcPct val="116944"/>
              </a:lnSpc>
              <a:spcBef>
                <a:spcPts val="1864"/>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monitor </a:t>
            </a:r>
            <a:r>
              <a:rPr b="1" i="1" lang="en-US" sz="1800" u="none" cap="none" strike="noStrike">
                <a:solidFill>
                  <a:srgbClr val="363639"/>
                </a:solidFill>
                <a:latin typeface="Arial"/>
                <a:ea typeface="Arial"/>
                <a:cs typeface="Arial"/>
                <a:sym typeface="Arial"/>
              </a:rPr>
              <a:t>monitor-name</a:t>
            </a:r>
            <a:endParaRPr b="0" i="0" sz="1800" u="none" cap="none" strike="noStrike">
              <a:solidFill>
                <a:srgbClr val="000000"/>
              </a:solidFill>
              <a:latin typeface="Arial"/>
              <a:ea typeface="Arial"/>
              <a:cs typeface="Arial"/>
              <a:sym typeface="Arial"/>
            </a:endParaRPr>
          </a:p>
          <a:p>
            <a:pPr indent="0" lvl="0" marL="1614170" marR="0" rtl="0" algn="l">
              <a:lnSpc>
                <a:spcPct val="113888"/>
              </a:lnSpc>
              <a:spcBef>
                <a:spcPts val="0"/>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2132965" marR="0" rtl="0" algn="l">
              <a:lnSpc>
                <a:spcPct val="113888"/>
              </a:lnSpc>
              <a:spcBef>
                <a:spcPts val="0"/>
              </a:spcBef>
              <a:spcAft>
                <a:spcPts val="0"/>
              </a:spcAft>
              <a:buClr>
                <a:srgbClr val="000000"/>
              </a:buClr>
              <a:buSzPts val="1800"/>
              <a:buFont typeface="Arial"/>
              <a:buNone/>
            </a:pPr>
            <a:r>
              <a:rPr b="0" i="0" lang="en-US" sz="1800" u="none" cap="none" strike="noStrike">
                <a:solidFill>
                  <a:srgbClr val="363639"/>
                </a:solidFill>
                <a:latin typeface="Arial"/>
                <a:ea typeface="Arial"/>
                <a:cs typeface="Arial"/>
                <a:sym typeface="Arial"/>
              </a:rPr>
              <a:t>shared variable declarations</a:t>
            </a:r>
            <a:endParaRPr b="0" i="0" sz="1800" u="none" cap="none" strike="noStrike">
              <a:solidFill>
                <a:srgbClr val="000000"/>
              </a:solidFill>
              <a:latin typeface="Arial"/>
              <a:ea typeface="Arial"/>
              <a:cs typeface="Arial"/>
              <a:sym typeface="Arial"/>
            </a:endParaRPr>
          </a:p>
          <a:p>
            <a:pPr indent="0" lvl="0" marL="2132965" marR="0" rtl="0" algn="l">
              <a:lnSpc>
                <a:spcPct val="113888"/>
              </a:lnSpc>
              <a:spcBef>
                <a:spcPts val="0"/>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procedure body </a:t>
            </a:r>
            <a:r>
              <a:rPr b="0" i="1" lang="en-US" sz="1800" u="none" cap="none" strike="noStrike">
                <a:solidFill>
                  <a:srgbClr val="363639"/>
                </a:solidFill>
                <a:latin typeface="Arial"/>
                <a:ea typeface="Arial"/>
                <a:cs typeface="Arial"/>
                <a:sym typeface="Arial"/>
              </a:rPr>
              <a:t>P1 </a:t>
            </a:r>
            <a:r>
              <a:rPr b="1" i="0" lang="en-US" sz="1800" u="none" cap="none" strike="noStrike">
                <a:solidFill>
                  <a:srgbClr val="363639"/>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2407920" marR="0" rtl="0" algn="l">
              <a:lnSpc>
                <a:spcPct val="113888"/>
              </a:lnSpc>
              <a:spcBef>
                <a:spcPts val="0"/>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2132965" marR="0" rtl="0" algn="l">
              <a:lnSpc>
                <a:spcPct val="113888"/>
              </a:lnSpc>
              <a:spcBef>
                <a:spcPts val="0"/>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2132965" marR="0" rtl="0" algn="l">
              <a:lnSpc>
                <a:spcPct val="113888"/>
              </a:lnSpc>
              <a:spcBef>
                <a:spcPts val="0"/>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procedure body </a:t>
            </a:r>
            <a:r>
              <a:rPr b="0" i="1" lang="en-US" sz="1800" u="none" cap="none" strike="noStrike">
                <a:solidFill>
                  <a:srgbClr val="363639"/>
                </a:solidFill>
                <a:latin typeface="Arial"/>
                <a:ea typeface="Arial"/>
                <a:cs typeface="Arial"/>
                <a:sym typeface="Arial"/>
              </a:rPr>
              <a:t>P2 </a:t>
            </a:r>
            <a:r>
              <a:rPr b="1" i="0" lang="en-US" sz="1800" u="none" cap="none" strike="noStrike">
                <a:solidFill>
                  <a:srgbClr val="363639"/>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2407920" marR="0" rtl="0" algn="l">
              <a:lnSpc>
                <a:spcPct val="113888"/>
              </a:lnSpc>
              <a:spcBef>
                <a:spcPts val="0"/>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2132965" marR="0" rtl="0" algn="l">
              <a:lnSpc>
                <a:spcPct val="113888"/>
              </a:lnSpc>
              <a:spcBef>
                <a:spcPts val="0"/>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2132965" marR="0" rtl="0" algn="l">
              <a:lnSpc>
                <a:spcPct val="113888"/>
              </a:lnSpc>
              <a:spcBef>
                <a:spcPts val="0"/>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procedure body </a:t>
            </a:r>
            <a:r>
              <a:rPr b="0" i="1" lang="en-US" sz="1800" u="none" cap="none" strike="noStrike">
                <a:solidFill>
                  <a:srgbClr val="363639"/>
                </a:solidFill>
                <a:latin typeface="Arial"/>
                <a:ea typeface="Arial"/>
                <a:cs typeface="Arial"/>
                <a:sym typeface="Arial"/>
              </a:rPr>
              <a:t>Pn </a:t>
            </a:r>
            <a:r>
              <a:rPr b="1" i="0" lang="en-US" sz="1800" u="none" cap="none" strike="noStrike">
                <a:solidFill>
                  <a:srgbClr val="363639"/>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2471420" marR="0" rtl="0" algn="l">
              <a:lnSpc>
                <a:spcPct val="113888"/>
              </a:lnSpc>
              <a:spcBef>
                <a:spcPts val="0"/>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 . .</a:t>
            </a:r>
            <a:endParaRPr b="0" i="0" sz="1800" u="none" cap="none" strike="noStrike">
              <a:solidFill>
                <a:srgbClr val="000000"/>
              </a:solidFill>
              <a:latin typeface="Arial"/>
              <a:ea typeface="Arial"/>
              <a:cs typeface="Arial"/>
              <a:sym typeface="Arial"/>
            </a:endParaRPr>
          </a:p>
          <a:p>
            <a:pPr indent="0" lvl="0" marL="2132965" marR="0" rtl="0" algn="l">
              <a:lnSpc>
                <a:spcPct val="113888"/>
              </a:lnSpc>
              <a:spcBef>
                <a:spcPts val="0"/>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2132965" marR="0" rtl="0" algn="l">
              <a:lnSpc>
                <a:spcPct val="113888"/>
              </a:lnSpc>
              <a:spcBef>
                <a:spcPts val="0"/>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0" marL="2407920" marR="0" rtl="0" algn="l">
              <a:lnSpc>
                <a:spcPct val="113888"/>
              </a:lnSpc>
              <a:spcBef>
                <a:spcPts val="0"/>
              </a:spcBef>
              <a:spcAft>
                <a:spcPts val="0"/>
              </a:spcAft>
              <a:buClr>
                <a:srgbClr val="000000"/>
              </a:buClr>
              <a:buSzPts val="1800"/>
              <a:buFont typeface="Arial"/>
              <a:buNone/>
            </a:pPr>
            <a:r>
              <a:rPr b="0" i="0" lang="en-US" sz="1800" u="none" cap="none" strike="noStrike">
                <a:solidFill>
                  <a:srgbClr val="363639"/>
                </a:solidFill>
                <a:latin typeface="Arial"/>
                <a:ea typeface="Arial"/>
                <a:cs typeface="Arial"/>
                <a:sym typeface="Arial"/>
              </a:rPr>
              <a:t>initialization code</a:t>
            </a:r>
            <a:endParaRPr b="0" i="0" sz="1800" u="none" cap="none" strike="noStrike">
              <a:solidFill>
                <a:srgbClr val="000000"/>
              </a:solidFill>
              <a:latin typeface="Arial"/>
              <a:ea typeface="Arial"/>
              <a:cs typeface="Arial"/>
              <a:sym typeface="Arial"/>
            </a:endParaRPr>
          </a:p>
          <a:p>
            <a:pPr indent="0" lvl="0" marL="2132965" marR="0" rtl="0" algn="l">
              <a:lnSpc>
                <a:spcPct val="116944"/>
              </a:lnSpc>
              <a:spcBef>
                <a:spcPts val="0"/>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207" name="Google Shape;207;p34"/>
          <p:cNvSpPr txBox="1"/>
          <p:nvPr/>
        </p:nvSpPr>
        <p:spPr>
          <a:xfrm>
            <a:off x="2443209" y="6881875"/>
            <a:ext cx="114900" cy="299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363639"/>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
        <p:nvSpPr>
          <p:cNvPr id="208" name="Google Shape;208;p34"/>
          <p:cNvSpPr txBox="1"/>
          <p:nvPr>
            <p:ph type="title"/>
          </p:nvPr>
        </p:nvSpPr>
        <p:spPr>
          <a:xfrm>
            <a:off x="926844" y="682243"/>
            <a:ext cx="4472400" cy="1124100"/>
          </a:xfrm>
          <a:prstGeom prst="rect">
            <a:avLst/>
          </a:prstGeom>
          <a:noFill/>
          <a:ln>
            <a:noFill/>
          </a:ln>
        </p:spPr>
        <p:txBody>
          <a:bodyPr anchorCtr="0" anchor="t" bIns="0" lIns="0" spcFirstLastPara="1" rIns="0" wrap="square" tIns="12700">
            <a:spAutoFit/>
          </a:bodyPr>
          <a:lstStyle/>
          <a:p>
            <a:pPr indent="1104900" lvl="0" marL="12700" marR="5080" rtl="0" algn="l">
              <a:lnSpc>
                <a:spcPct val="100000"/>
              </a:lnSpc>
              <a:spcBef>
                <a:spcPts val="0"/>
              </a:spcBef>
              <a:spcAft>
                <a:spcPts val="0"/>
              </a:spcAft>
              <a:buSzPts val="1400"/>
              <a:buNone/>
            </a:pPr>
            <a:r>
              <a:rPr lang="en-US"/>
              <a:t>PROCESS  SYNCHRONIZATION</a:t>
            </a:r>
            <a:endParaRPr/>
          </a:p>
        </p:txBody>
      </p:sp>
      <p:sp>
        <p:nvSpPr>
          <p:cNvPr id="209" name="Google Shape;209;p34"/>
          <p:cNvSpPr txBox="1"/>
          <p:nvPr/>
        </p:nvSpPr>
        <p:spPr>
          <a:xfrm>
            <a:off x="6740903" y="715771"/>
            <a:ext cx="1529100" cy="452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D1C24"/>
                </a:solidFill>
                <a:latin typeface="Arial"/>
                <a:ea typeface="Arial"/>
                <a:cs typeface="Arial"/>
                <a:sym typeface="Arial"/>
              </a:rPr>
              <a:t>Monitors</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3" name="Shape 213"/>
        <p:cNvGrpSpPr/>
        <p:nvPr/>
      </p:nvGrpSpPr>
      <p:grpSpPr>
        <a:xfrm>
          <a:off x="0" y="0"/>
          <a:ext cx="0" cy="0"/>
          <a:chOff x="0" y="0"/>
          <a:chExt cx="0" cy="0"/>
        </a:xfrm>
      </p:grpSpPr>
      <p:sp>
        <p:nvSpPr>
          <p:cNvPr id="214" name="Google Shape;214;p35"/>
          <p:cNvSpPr txBox="1"/>
          <p:nvPr>
            <p:ph idx="11" type="ftr"/>
          </p:nvPr>
        </p:nvSpPr>
        <p:spPr>
          <a:xfrm>
            <a:off x="3853686" y="6742338"/>
            <a:ext cx="2350800" cy="249000"/>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SzPts val="1400"/>
              <a:buNone/>
            </a:pPr>
            <a:r>
              <a:rPr lang="en-US"/>
              <a:t>6: Process Synchronization</a:t>
            </a:r>
            <a:endParaRPr/>
          </a:p>
        </p:txBody>
      </p:sp>
      <p:sp>
        <p:nvSpPr>
          <p:cNvPr id="215" name="Google Shape;215;p35"/>
          <p:cNvSpPr txBox="1"/>
          <p:nvPr>
            <p:ph idx="12" type="sldNum"/>
          </p:nvPr>
        </p:nvSpPr>
        <p:spPr>
          <a:xfrm>
            <a:off x="8559542" y="6744421"/>
            <a:ext cx="303000" cy="2814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SzPts val="1600"/>
              <a:buNone/>
            </a:pPr>
            <a:fld id="{00000000-1234-1234-1234-123412341234}" type="slidenum">
              <a:rPr lang="en-US"/>
              <a:t>‹#›</a:t>
            </a:fld>
            <a:endParaRPr/>
          </a:p>
        </p:txBody>
      </p:sp>
      <p:sp>
        <p:nvSpPr>
          <p:cNvPr id="216" name="Google Shape;216;p35"/>
          <p:cNvSpPr txBox="1"/>
          <p:nvPr/>
        </p:nvSpPr>
        <p:spPr>
          <a:xfrm>
            <a:off x="7170670" y="791971"/>
            <a:ext cx="1529080" cy="4527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D1C24"/>
                </a:solidFill>
                <a:latin typeface="Arial"/>
                <a:ea typeface="Arial"/>
                <a:cs typeface="Arial"/>
                <a:sym typeface="Arial"/>
              </a:rPr>
              <a:t>Monitors</a:t>
            </a:r>
            <a:endParaRPr b="0" i="0" sz="2800" u="none" cap="none" strike="noStrike">
              <a:solidFill>
                <a:srgbClr val="000000"/>
              </a:solidFill>
              <a:latin typeface="Arial"/>
              <a:ea typeface="Arial"/>
              <a:cs typeface="Arial"/>
              <a:sym typeface="Arial"/>
            </a:endParaRPr>
          </a:p>
        </p:txBody>
      </p:sp>
      <p:sp>
        <p:nvSpPr>
          <p:cNvPr id="217" name="Google Shape;217;p35"/>
          <p:cNvSpPr txBox="1"/>
          <p:nvPr/>
        </p:nvSpPr>
        <p:spPr>
          <a:xfrm>
            <a:off x="917699" y="2059177"/>
            <a:ext cx="7874000" cy="3987800"/>
          </a:xfrm>
          <a:prstGeom prst="rect">
            <a:avLst/>
          </a:prstGeom>
          <a:noFill/>
          <a:ln>
            <a:noFill/>
          </a:ln>
        </p:spPr>
        <p:txBody>
          <a:bodyPr anchorCtr="0" anchor="t" bIns="0" lIns="0" spcFirstLastPara="1" rIns="0" wrap="square" tIns="46975">
            <a:spAutoFit/>
          </a:bodyPr>
          <a:lstStyle/>
          <a:p>
            <a:pPr indent="-342900" lvl="0" marL="354965" marR="74930" rtl="0" algn="l">
              <a:lnSpc>
                <a:spcPct val="108000"/>
              </a:lnSpc>
              <a:spcBef>
                <a:spcPts val="0"/>
              </a:spcBef>
              <a:spcAft>
                <a:spcPts val="0"/>
              </a:spcAft>
              <a:buClr>
                <a:srgbClr val="363639"/>
              </a:buClr>
              <a:buSzPts val="2000"/>
              <a:buFont typeface="Arial"/>
              <a:buChar char="•"/>
            </a:pPr>
            <a:r>
              <a:rPr b="0" i="0" lang="en-US" sz="2000" u="none" cap="none" strike="noStrike">
                <a:solidFill>
                  <a:srgbClr val="363639"/>
                </a:solidFill>
                <a:latin typeface="Arial"/>
                <a:ea typeface="Arial"/>
                <a:cs typeface="Arial"/>
                <a:sym typeface="Arial"/>
              </a:rPr>
              <a:t>To allow a process to wait within the monitor, a </a:t>
            </a:r>
            <a:r>
              <a:rPr b="1" i="0" lang="en-US" sz="2000" u="none" cap="none" strike="noStrike">
                <a:solidFill>
                  <a:srgbClr val="363639"/>
                </a:solidFill>
                <a:latin typeface="Arial"/>
                <a:ea typeface="Arial"/>
                <a:cs typeface="Arial"/>
                <a:sym typeface="Arial"/>
              </a:rPr>
              <a:t>condition </a:t>
            </a:r>
            <a:r>
              <a:rPr b="0" i="0" lang="en-US" sz="2000" u="none" cap="none" strike="noStrike">
                <a:solidFill>
                  <a:srgbClr val="363639"/>
                </a:solidFill>
                <a:latin typeface="Arial"/>
                <a:ea typeface="Arial"/>
                <a:cs typeface="Arial"/>
                <a:sym typeface="Arial"/>
              </a:rPr>
              <a:t>variable  must be declared, as</a:t>
            </a:r>
            <a:endParaRPr b="0" i="0" sz="2000" u="none" cap="none" strike="noStrike">
              <a:solidFill>
                <a:srgbClr val="000000"/>
              </a:solidFill>
              <a:latin typeface="Arial"/>
              <a:ea typeface="Arial"/>
              <a:cs typeface="Arial"/>
              <a:sym typeface="Arial"/>
            </a:endParaRPr>
          </a:p>
          <a:p>
            <a:pPr indent="0" lvl="0" marL="0" marR="1779270" rtl="0" algn="ctr">
              <a:lnSpc>
                <a:spcPct val="100000"/>
              </a:lnSpc>
              <a:spcBef>
                <a:spcPts val="204"/>
              </a:spcBef>
              <a:spcAft>
                <a:spcPts val="0"/>
              </a:spcAft>
              <a:buClr>
                <a:srgbClr val="000000"/>
              </a:buClr>
              <a:buSzPts val="2000"/>
              <a:buFont typeface="Arial"/>
              <a:buNone/>
            </a:pPr>
            <a:r>
              <a:rPr b="1" i="0" lang="en-US" sz="2000" u="none" cap="none" strike="noStrike">
                <a:solidFill>
                  <a:srgbClr val="363639"/>
                </a:solidFill>
                <a:latin typeface="Arial"/>
                <a:ea typeface="Arial"/>
                <a:cs typeface="Arial"/>
                <a:sym typeface="Arial"/>
              </a:rPr>
              <a:t>condition x, y;</a:t>
            </a:r>
            <a:endParaRPr b="0" i="0" sz="2000" u="none" cap="none" strike="noStrike">
              <a:solidFill>
                <a:srgbClr val="000000"/>
              </a:solidFill>
              <a:latin typeface="Arial"/>
              <a:ea typeface="Arial"/>
              <a:cs typeface="Arial"/>
              <a:sym typeface="Arial"/>
            </a:endParaRPr>
          </a:p>
          <a:p>
            <a:pPr indent="-342900" lvl="0" marL="355600" marR="0" rtl="0" algn="l">
              <a:lnSpc>
                <a:spcPct val="114250"/>
              </a:lnSpc>
              <a:spcBef>
                <a:spcPts val="235"/>
              </a:spcBef>
              <a:spcAft>
                <a:spcPts val="0"/>
              </a:spcAft>
              <a:buClr>
                <a:srgbClr val="363639"/>
              </a:buClr>
              <a:buSzPts val="2000"/>
              <a:buFont typeface="Arial"/>
              <a:buChar char="•"/>
            </a:pPr>
            <a:r>
              <a:rPr b="0" i="0" lang="en-US" sz="2000" u="none" cap="none" strike="noStrike">
                <a:solidFill>
                  <a:srgbClr val="363639"/>
                </a:solidFill>
                <a:latin typeface="Arial"/>
                <a:ea typeface="Arial"/>
                <a:cs typeface="Arial"/>
                <a:sym typeface="Arial"/>
              </a:rPr>
              <a:t>Condition variable can only be used with the operations </a:t>
            </a:r>
            <a:r>
              <a:rPr b="1" i="0" lang="en-US" sz="2000" u="none" cap="none" strike="noStrike">
                <a:solidFill>
                  <a:srgbClr val="363639"/>
                </a:solidFill>
                <a:latin typeface="Arial"/>
                <a:ea typeface="Arial"/>
                <a:cs typeface="Arial"/>
                <a:sym typeface="Arial"/>
              </a:rPr>
              <a:t>wait </a:t>
            </a:r>
            <a:r>
              <a:rPr b="0" i="0" lang="en-US" sz="2000" u="none" cap="none" strike="noStrike">
                <a:solidFill>
                  <a:srgbClr val="363639"/>
                </a:solidFill>
                <a:latin typeface="Arial"/>
                <a:ea typeface="Arial"/>
                <a:cs typeface="Arial"/>
                <a:sym typeface="Arial"/>
              </a:rPr>
              <a:t>and</a:t>
            </a:r>
            <a:endParaRPr b="0" i="0" sz="2000" u="none" cap="none" strike="noStrike">
              <a:solidFill>
                <a:srgbClr val="000000"/>
              </a:solidFill>
              <a:latin typeface="Arial"/>
              <a:ea typeface="Arial"/>
              <a:cs typeface="Arial"/>
              <a:sym typeface="Arial"/>
            </a:endParaRPr>
          </a:p>
          <a:p>
            <a:pPr indent="0" lvl="0" marL="354965" marR="0" rtl="0" algn="l">
              <a:lnSpc>
                <a:spcPct val="114250"/>
              </a:lnSpc>
              <a:spcBef>
                <a:spcPts val="0"/>
              </a:spcBef>
              <a:spcAft>
                <a:spcPts val="0"/>
              </a:spcAft>
              <a:buClr>
                <a:srgbClr val="000000"/>
              </a:buClr>
              <a:buSzPts val="2000"/>
              <a:buFont typeface="Arial"/>
              <a:buNone/>
            </a:pPr>
            <a:r>
              <a:rPr b="1" i="0" lang="en-US" sz="2000" u="none" cap="none" strike="noStrike">
                <a:solidFill>
                  <a:srgbClr val="363639"/>
                </a:solidFill>
                <a:latin typeface="Arial"/>
                <a:ea typeface="Arial"/>
                <a:cs typeface="Arial"/>
                <a:sym typeface="Arial"/>
              </a:rPr>
              <a:t>signal</a:t>
            </a:r>
            <a:r>
              <a:rPr b="0" i="0" lang="en-US" sz="2000" u="none" cap="none" strike="noStrike">
                <a:solidFill>
                  <a:srgbClr val="363639"/>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a:p>
            <a:pPr indent="-286385" lvl="1" marL="755650" marR="0" rtl="0" algn="l">
              <a:lnSpc>
                <a:spcPct val="100000"/>
              </a:lnSpc>
              <a:spcBef>
                <a:spcPts val="235"/>
              </a:spcBef>
              <a:spcAft>
                <a:spcPts val="0"/>
              </a:spcAft>
              <a:buClr>
                <a:srgbClr val="363639"/>
              </a:buClr>
              <a:buSzPts val="2000"/>
              <a:buFont typeface="Arial"/>
              <a:buChar char="•"/>
            </a:pPr>
            <a:r>
              <a:rPr b="0" i="0" lang="en-US" sz="2000" u="none" cap="none" strike="noStrike">
                <a:solidFill>
                  <a:srgbClr val="363639"/>
                </a:solidFill>
                <a:latin typeface="Arial"/>
                <a:ea typeface="Arial"/>
                <a:cs typeface="Arial"/>
                <a:sym typeface="Arial"/>
              </a:rPr>
              <a:t>The operation</a:t>
            </a:r>
            <a:endParaRPr b="0" i="0" sz="2000" u="none" cap="none" strike="noStrike">
              <a:solidFill>
                <a:srgbClr val="000000"/>
              </a:solidFill>
              <a:latin typeface="Arial"/>
              <a:ea typeface="Arial"/>
              <a:cs typeface="Arial"/>
              <a:sym typeface="Arial"/>
            </a:endParaRPr>
          </a:p>
          <a:p>
            <a:pPr indent="0" lvl="0" marL="0" marR="1778635" rtl="0" algn="ctr">
              <a:lnSpc>
                <a:spcPct val="114000"/>
              </a:lnSpc>
              <a:spcBef>
                <a:spcPts val="240"/>
              </a:spcBef>
              <a:spcAft>
                <a:spcPts val="0"/>
              </a:spcAft>
              <a:buClr>
                <a:srgbClr val="000000"/>
              </a:buClr>
              <a:buSzPts val="2000"/>
              <a:buFont typeface="Arial"/>
              <a:buNone/>
            </a:pPr>
            <a:r>
              <a:rPr b="1" i="0" lang="en-US" sz="2000" u="none" cap="none" strike="noStrike">
                <a:solidFill>
                  <a:srgbClr val="363639"/>
                </a:solidFill>
                <a:latin typeface="Arial"/>
                <a:ea typeface="Arial"/>
                <a:cs typeface="Arial"/>
                <a:sym typeface="Arial"/>
              </a:rPr>
              <a:t>x.wait();</a:t>
            </a:r>
            <a:endParaRPr b="0" i="0" sz="2000" u="none" cap="none" strike="noStrike">
              <a:solidFill>
                <a:srgbClr val="000000"/>
              </a:solidFill>
              <a:latin typeface="Arial"/>
              <a:ea typeface="Arial"/>
              <a:cs typeface="Arial"/>
              <a:sym typeface="Arial"/>
            </a:endParaRPr>
          </a:p>
          <a:p>
            <a:pPr indent="0" lvl="0" marL="755650" marR="309245" rtl="0" algn="l">
              <a:lnSpc>
                <a:spcPct val="108500"/>
              </a:lnSpc>
              <a:spcBef>
                <a:spcPts val="145"/>
              </a:spcBef>
              <a:spcAft>
                <a:spcPts val="0"/>
              </a:spcAft>
              <a:buClr>
                <a:srgbClr val="000000"/>
              </a:buClr>
              <a:buSzPts val="2000"/>
              <a:buFont typeface="Arial"/>
              <a:buNone/>
            </a:pPr>
            <a:r>
              <a:rPr b="0" i="0" lang="en-US" sz="2000" u="none" cap="none" strike="noStrike">
                <a:solidFill>
                  <a:srgbClr val="363639"/>
                </a:solidFill>
                <a:latin typeface="Arial"/>
                <a:ea typeface="Arial"/>
                <a:cs typeface="Arial"/>
                <a:sym typeface="Arial"/>
              </a:rPr>
              <a:t>means that the process invoking this operation is suspended  until another process invokes</a:t>
            </a:r>
            <a:endParaRPr b="0" i="0" sz="2000" u="none" cap="none" strike="noStrike">
              <a:solidFill>
                <a:srgbClr val="000000"/>
              </a:solidFill>
              <a:latin typeface="Arial"/>
              <a:ea typeface="Arial"/>
              <a:cs typeface="Arial"/>
              <a:sym typeface="Arial"/>
            </a:endParaRPr>
          </a:p>
          <a:p>
            <a:pPr indent="0" lvl="0" marL="0" marR="1779270" rtl="0" algn="ctr">
              <a:lnSpc>
                <a:spcPct val="100000"/>
              </a:lnSpc>
              <a:spcBef>
                <a:spcPts val="195"/>
              </a:spcBef>
              <a:spcAft>
                <a:spcPts val="0"/>
              </a:spcAft>
              <a:buClr>
                <a:srgbClr val="000000"/>
              </a:buClr>
              <a:buSzPts val="2000"/>
              <a:buFont typeface="Arial"/>
              <a:buNone/>
            </a:pPr>
            <a:r>
              <a:rPr b="1" i="0" lang="en-US" sz="2000" u="none" cap="none" strike="noStrike">
                <a:solidFill>
                  <a:srgbClr val="363639"/>
                </a:solidFill>
                <a:latin typeface="Arial"/>
                <a:ea typeface="Arial"/>
                <a:cs typeface="Arial"/>
                <a:sym typeface="Arial"/>
              </a:rPr>
              <a:t>x.signal();</a:t>
            </a:r>
            <a:endParaRPr b="0" i="0" sz="2000" u="none" cap="none" strike="noStrike">
              <a:solidFill>
                <a:srgbClr val="000000"/>
              </a:solidFill>
              <a:latin typeface="Arial"/>
              <a:ea typeface="Arial"/>
              <a:cs typeface="Arial"/>
              <a:sym typeface="Arial"/>
            </a:endParaRPr>
          </a:p>
          <a:p>
            <a:pPr indent="-285750" lvl="1" marL="755015" marR="5080" rtl="0" algn="l">
              <a:lnSpc>
                <a:spcPct val="90100"/>
              </a:lnSpc>
              <a:spcBef>
                <a:spcPts val="475"/>
              </a:spcBef>
              <a:spcAft>
                <a:spcPts val="0"/>
              </a:spcAft>
              <a:buClr>
                <a:srgbClr val="363639"/>
              </a:buClr>
              <a:buSzPts val="2000"/>
              <a:buFont typeface="Arial"/>
              <a:buChar char="•"/>
            </a:pPr>
            <a:r>
              <a:rPr b="0" i="0" lang="en-US" sz="2000" u="none" cap="none" strike="noStrike">
                <a:solidFill>
                  <a:srgbClr val="363639"/>
                </a:solidFill>
                <a:latin typeface="Arial"/>
                <a:ea typeface="Arial"/>
                <a:cs typeface="Arial"/>
                <a:sym typeface="Arial"/>
              </a:rPr>
              <a:t>The </a:t>
            </a:r>
            <a:r>
              <a:rPr b="1" i="0" lang="en-US" sz="2000" u="none" cap="none" strike="noStrike">
                <a:solidFill>
                  <a:srgbClr val="363639"/>
                </a:solidFill>
                <a:latin typeface="Arial"/>
                <a:ea typeface="Arial"/>
                <a:cs typeface="Arial"/>
                <a:sym typeface="Arial"/>
              </a:rPr>
              <a:t>x.signal </a:t>
            </a:r>
            <a:r>
              <a:rPr b="0" i="0" lang="en-US" sz="2000" u="none" cap="none" strike="noStrike">
                <a:solidFill>
                  <a:srgbClr val="363639"/>
                </a:solidFill>
                <a:latin typeface="Arial"/>
                <a:ea typeface="Arial"/>
                <a:cs typeface="Arial"/>
                <a:sym typeface="Arial"/>
              </a:rPr>
              <a:t>operation resumes exactly one suspended  process.	If no process is suspended, then the </a:t>
            </a:r>
            <a:r>
              <a:rPr b="1" i="0" lang="en-US" sz="2000" u="none" cap="none" strike="noStrike">
                <a:solidFill>
                  <a:srgbClr val="363639"/>
                </a:solidFill>
                <a:latin typeface="Arial"/>
                <a:ea typeface="Arial"/>
                <a:cs typeface="Arial"/>
                <a:sym typeface="Arial"/>
              </a:rPr>
              <a:t>signal </a:t>
            </a:r>
            <a:r>
              <a:rPr b="0" i="0" lang="en-US" sz="2000" u="none" cap="none" strike="noStrike">
                <a:solidFill>
                  <a:srgbClr val="363639"/>
                </a:solidFill>
                <a:latin typeface="Arial"/>
                <a:ea typeface="Arial"/>
                <a:cs typeface="Arial"/>
                <a:sym typeface="Arial"/>
              </a:rPr>
              <a:t>operation  has no effect.</a:t>
            </a:r>
            <a:endParaRPr b="0" i="0" sz="2000" u="none" cap="none" strike="noStrike">
              <a:solidFill>
                <a:srgbClr val="000000"/>
              </a:solidFill>
              <a:latin typeface="Arial"/>
              <a:ea typeface="Arial"/>
              <a:cs typeface="Arial"/>
              <a:sym typeface="Arial"/>
            </a:endParaRPr>
          </a:p>
        </p:txBody>
      </p:sp>
      <p:sp>
        <p:nvSpPr>
          <p:cNvPr id="218" name="Google Shape;218;p35"/>
          <p:cNvSpPr txBox="1"/>
          <p:nvPr>
            <p:ph type="title"/>
          </p:nvPr>
        </p:nvSpPr>
        <p:spPr>
          <a:xfrm>
            <a:off x="850644" y="682243"/>
            <a:ext cx="4472400" cy="1124100"/>
          </a:xfrm>
          <a:prstGeom prst="rect">
            <a:avLst/>
          </a:prstGeom>
          <a:noFill/>
          <a:ln>
            <a:noFill/>
          </a:ln>
        </p:spPr>
        <p:txBody>
          <a:bodyPr anchorCtr="0" anchor="t" bIns="0" lIns="0" spcFirstLastPara="1" rIns="0" wrap="square" tIns="12700">
            <a:spAutoFit/>
          </a:bodyPr>
          <a:lstStyle/>
          <a:p>
            <a:pPr indent="1104900" lvl="0" marL="12700" marR="5080" rtl="0" algn="l">
              <a:lnSpc>
                <a:spcPct val="100000"/>
              </a:lnSpc>
              <a:spcBef>
                <a:spcPts val="0"/>
              </a:spcBef>
              <a:spcAft>
                <a:spcPts val="0"/>
              </a:spcAft>
              <a:buSzPts val="1400"/>
              <a:buNone/>
            </a:pPr>
            <a:r>
              <a:rPr lang="en-US"/>
              <a:t>PROCESS  SYNCHRONIZATION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sp>
        <p:nvSpPr>
          <p:cNvPr id="223" name="Google Shape;223;p36"/>
          <p:cNvSpPr txBox="1"/>
          <p:nvPr/>
        </p:nvSpPr>
        <p:spPr>
          <a:xfrm>
            <a:off x="891793" y="3460494"/>
            <a:ext cx="2788285" cy="756285"/>
          </a:xfrm>
          <a:prstGeom prst="rect">
            <a:avLst/>
          </a:prstGeom>
          <a:noFill/>
          <a:ln>
            <a:noFill/>
          </a:ln>
        </p:spPr>
        <p:txBody>
          <a:bodyPr anchorCtr="0" anchor="t" bIns="0" lIns="0" spcFirstLastPara="1" rIns="0" wrap="square" tIns="12700">
            <a:spAutoFit/>
          </a:bodyPr>
          <a:lstStyle/>
          <a:p>
            <a:pPr indent="-872489" lvl="0" marL="885189" marR="5080" rtl="0" algn="l">
              <a:lnSpc>
                <a:spcPct val="100000"/>
              </a:lnSpc>
              <a:spcBef>
                <a:spcPts val="0"/>
              </a:spcBef>
              <a:spcAft>
                <a:spcPts val="0"/>
              </a:spcAft>
              <a:buClr>
                <a:srgbClr val="000000"/>
              </a:buClr>
              <a:buSzPts val="2400"/>
              <a:buFont typeface="Arial"/>
              <a:buNone/>
            </a:pPr>
            <a:r>
              <a:rPr b="0" i="0" lang="en-US" sz="2400" u="none" cap="none" strike="noStrike">
                <a:solidFill>
                  <a:srgbClr val="363639"/>
                </a:solidFill>
                <a:latin typeface="Arial"/>
                <a:ea typeface="Arial"/>
                <a:cs typeface="Arial"/>
                <a:sym typeface="Arial"/>
              </a:rPr>
              <a:t>Schematic View of a  Monitor</a:t>
            </a:r>
            <a:endParaRPr b="0" i="0" sz="2400" u="none" cap="none" strike="noStrike">
              <a:solidFill>
                <a:srgbClr val="000000"/>
              </a:solidFill>
              <a:latin typeface="Arial"/>
              <a:ea typeface="Arial"/>
              <a:cs typeface="Arial"/>
              <a:sym typeface="Arial"/>
            </a:endParaRPr>
          </a:p>
        </p:txBody>
      </p:sp>
      <p:grpSp>
        <p:nvGrpSpPr>
          <p:cNvPr id="224" name="Google Shape;224;p36"/>
          <p:cNvGrpSpPr/>
          <p:nvPr/>
        </p:nvGrpSpPr>
        <p:grpSpPr>
          <a:xfrm>
            <a:off x="3980180" y="1695462"/>
            <a:ext cx="5328920" cy="4838065"/>
            <a:chOff x="3980180" y="1695462"/>
            <a:chExt cx="5328920" cy="4838065"/>
          </a:xfrm>
        </p:grpSpPr>
        <p:pic>
          <p:nvPicPr>
            <p:cNvPr id="225" name="Google Shape;225;p36"/>
            <p:cNvPicPr preferRelativeResize="0"/>
            <p:nvPr/>
          </p:nvPicPr>
          <p:blipFill rotWithShape="1">
            <a:blip r:embed="rId3">
              <a:alphaModFix/>
            </a:blip>
            <a:srcRect b="0" l="0" r="0" t="0"/>
            <a:stretch/>
          </p:blipFill>
          <p:spPr>
            <a:xfrm>
              <a:off x="4048372" y="1752599"/>
              <a:ext cx="5203831" cy="4724400"/>
            </a:xfrm>
            <a:prstGeom prst="rect">
              <a:avLst/>
            </a:prstGeom>
            <a:noFill/>
            <a:ln>
              <a:noFill/>
            </a:ln>
          </p:spPr>
        </p:pic>
        <p:sp>
          <p:nvSpPr>
            <p:cNvPr id="226" name="Google Shape;226;p36"/>
            <p:cNvSpPr/>
            <p:nvPr/>
          </p:nvSpPr>
          <p:spPr>
            <a:xfrm>
              <a:off x="3980180" y="1695462"/>
              <a:ext cx="5328920" cy="4838065"/>
            </a:xfrm>
            <a:custGeom>
              <a:rect b="b" l="l" r="r" t="t"/>
              <a:pathLst>
                <a:path extrusionOk="0" h="4838065" w="5328920">
                  <a:moveTo>
                    <a:pt x="5271262" y="4780788"/>
                  </a:moveTo>
                  <a:lnTo>
                    <a:pt x="57658" y="4780788"/>
                  </a:lnTo>
                  <a:lnTo>
                    <a:pt x="57658" y="4792218"/>
                  </a:lnTo>
                  <a:lnTo>
                    <a:pt x="5271262" y="4792218"/>
                  </a:lnTo>
                  <a:lnTo>
                    <a:pt x="5271262" y="4780788"/>
                  </a:lnTo>
                  <a:close/>
                </a:path>
                <a:path extrusionOk="0" h="4838065" w="5328920">
                  <a:moveTo>
                    <a:pt x="5283200" y="45720"/>
                  </a:moveTo>
                  <a:lnTo>
                    <a:pt x="5271770" y="45720"/>
                  </a:lnTo>
                  <a:lnTo>
                    <a:pt x="57150" y="45720"/>
                  </a:lnTo>
                  <a:lnTo>
                    <a:pt x="45720" y="45720"/>
                  </a:lnTo>
                  <a:lnTo>
                    <a:pt x="45720" y="4792218"/>
                  </a:lnTo>
                  <a:lnTo>
                    <a:pt x="57150" y="4792218"/>
                  </a:lnTo>
                  <a:lnTo>
                    <a:pt x="57150" y="57150"/>
                  </a:lnTo>
                  <a:lnTo>
                    <a:pt x="5271770" y="57150"/>
                  </a:lnTo>
                  <a:lnTo>
                    <a:pt x="5271770" y="4792218"/>
                  </a:lnTo>
                  <a:lnTo>
                    <a:pt x="5283200" y="4792218"/>
                  </a:lnTo>
                  <a:lnTo>
                    <a:pt x="5283200" y="45720"/>
                  </a:lnTo>
                  <a:close/>
                </a:path>
                <a:path extrusionOk="0" h="4838065" w="5328920">
                  <a:moveTo>
                    <a:pt x="5294122" y="4803648"/>
                  </a:moveTo>
                  <a:lnTo>
                    <a:pt x="34798" y="4803648"/>
                  </a:lnTo>
                  <a:lnTo>
                    <a:pt x="34798" y="4837938"/>
                  </a:lnTo>
                  <a:lnTo>
                    <a:pt x="5294122" y="4837938"/>
                  </a:lnTo>
                  <a:lnTo>
                    <a:pt x="5294122" y="4803648"/>
                  </a:lnTo>
                  <a:close/>
                </a:path>
                <a:path extrusionOk="0" h="4838065" w="5328920">
                  <a:moveTo>
                    <a:pt x="5328920" y="0"/>
                  </a:moveTo>
                  <a:lnTo>
                    <a:pt x="5294630" y="0"/>
                  </a:lnTo>
                  <a:lnTo>
                    <a:pt x="34290" y="0"/>
                  </a:lnTo>
                  <a:lnTo>
                    <a:pt x="0" y="0"/>
                  </a:lnTo>
                  <a:lnTo>
                    <a:pt x="0" y="4837938"/>
                  </a:lnTo>
                  <a:lnTo>
                    <a:pt x="34290" y="4837938"/>
                  </a:lnTo>
                  <a:lnTo>
                    <a:pt x="34290" y="34290"/>
                  </a:lnTo>
                  <a:lnTo>
                    <a:pt x="5294630" y="34290"/>
                  </a:lnTo>
                  <a:lnTo>
                    <a:pt x="5294630" y="4837938"/>
                  </a:lnTo>
                  <a:lnTo>
                    <a:pt x="5328920" y="4837938"/>
                  </a:lnTo>
                  <a:lnTo>
                    <a:pt x="5328920" y="0"/>
                  </a:lnTo>
                  <a:close/>
                </a:path>
              </a:pathLst>
            </a:custGeom>
            <a:solidFill>
              <a:srgbClr val="37373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27" name="Google Shape;227;p36"/>
          <p:cNvSpPr txBox="1"/>
          <p:nvPr/>
        </p:nvSpPr>
        <p:spPr>
          <a:xfrm>
            <a:off x="7170670" y="791971"/>
            <a:ext cx="1529080" cy="4527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D1C24"/>
                </a:solidFill>
                <a:latin typeface="Arial"/>
                <a:ea typeface="Arial"/>
                <a:cs typeface="Arial"/>
                <a:sym typeface="Arial"/>
              </a:rPr>
              <a:t>Monitors</a:t>
            </a:r>
            <a:endParaRPr b="0" i="0" sz="2800" u="none" cap="none" strike="noStrike">
              <a:solidFill>
                <a:srgbClr val="000000"/>
              </a:solidFill>
              <a:latin typeface="Arial"/>
              <a:ea typeface="Arial"/>
              <a:cs typeface="Arial"/>
              <a:sym typeface="Arial"/>
            </a:endParaRPr>
          </a:p>
        </p:txBody>
      </p:sp>
      <p:sp>
        <p:nvSpPr>
          <p:cNvPr id="228" name="Google Shape;228;p36"/>
          <p:cNvSpPr txBox="1"/>
          <p:nvPr>
            <p:ph idx="11" type="ftr"/>
          </p:nvPr>
        </p:nvSpPr>
        <p:spPr>
          <a:xfrm>
            <a:off x="3853686" y="6742338"/>
            <a:ext cx="2350800" cy="249000"/>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SzPts val="1400"/>
              <a:buNone/>
            </a:pPr>
            <a:r>
              <a:rPr lang="en-US"/>
              <a:t>6: Process Synchronization</a:t>
            </a:r>
            <a:endParaRPr/>
          </a:p>
        </p:txBody>
      </p:sp>
      <p:sp>
        <p:nvSpPr>
          <p:cNvPr id="229" name="Google Shape;229;p36"/>
          <p:cNvSpPr txBox="1"/>
          <p:nvPr>
            <p:ph idx="12" type="sldNum"/>
          </p:nvPr>
        </p:nvSpPr>
        <p:spPr>
          <a:xfrm>
            <a:off x="8559542" y="6744421"/>
            <a:ext cx="303000" cy="2814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SzPts val="1600"/>
              <a:buNone/>
            </a:pPr>
            <a:fld id="{00000000-1234-1234-1234-123412341234}" type="slidenum">
              <a:rPr lang="en-US"/>
              <a:t>‹#›</a:t>
            </a:fld>
            <a:endParaRPr/>
          </a:p>
        </p:txBody>
      </p:sp>
      <p:sp>
        <p:nvSpPr>
          <p:cNvPr id="230" name="Google Shape;230;p36"/>
          <p:cNvSpPr txBox="1"/>
          <p:nvPr/>
        </p:nvSpPr>
        <p:spPr>
          <a:xfrm>
            <a:off x="850644" y="682243"/>
            <a:ext cx="4472305" cy="1123950"/>
          </a:xfrm>
          <a:prstGeom prst="rect">
            <a:avLst/>
          </a:prstGeom>
          <a:noFill/>
          <a:ln>
            <a:noFill/>
          </a:ln>
        </p:spPr>
        <p:txBody>
          <a:bodyPr anchorCtr="0" anchor="t" bIns="0" lIns="0" spcFirstLastPara="1" rIns="0" wrap="square" tIns="12700">
            <a:spAutoFit/>
          </a:bodyPr>
          <a:lstStyle/>
          <a:p>
            <a:pPr indent="1104900" lvl="0" marL="12700" marR="5080" rtl="0" algn="l">
              <a:lnSpc>
                <a:spcPct val="100000"/>
              </a:lnSpc>
              <a:spcBef>
                <a:spcPts val="0"/>
              </a:spcBef>
              <a:spcAft>
                <a:spcPts val="0"/>
              </a:spcAft>
              <a:buClr>
                <a:srgbClr val="000000"/>
              </a:buClr>
              <a:buSzPts val="3600"/>
              <a:buFont typeface="Arial"/>
              <a:buNone/>
            </a:pPr>
            <a:r>
              <a:rPr b="1" i="0" lang="en-US" sz="3600" u="none" cap="none" strike="noStrike">
                <a:solidFill>
                  <a:srgbClr val="363639"/>
                </a:solidFill>
                <a:latin typeface="Arial"/>
                <a:ea typeface="Arial"/>
                <a:cs typeface="Arial"/>
                <a:sym typeface="Arial"/>
              </a:rPr>
              <a:t>PROCESS  SYNCHRONIZATION</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4" name="Shape 234"/>
        <p:cNvGrpSpPr/>
        <p:nvPr/>
      </p:nvGrpSpPr>
      <p:grpSpPr>
        <a:xfrm>
          <a:off x="0" y="0"/>
          <a:ext cx="0" cy="0"/>
          <a:chOff x="0" y="0"/>
          <a:chExt cx="0" cy="0"/>
        </a:xfrm>
      </p:grpSpPr>
      <p:sp>
        <p:nvSpPr>
          <p:cNvPr id="235" name="Google Shape;235;p37"/>
          <p:cNvSpPr txBox="1"/>
          <p:nvPr/>
        </p:nvSpPr>
        <p:spPr>
          <a:xfrm>
            <a:off x="804164" y="3246372"/>
            <a:ext cx="3115310" cy="879475"/>
          </a:xfrm>
          <a:prstGeom prst="rect">
            <a:avLst/>
          </a:prstGeom>
          <a:noFill/>
          <a:ln>
            <a:noFill/>
          </a:ln>
        </p:spPr>
        <p:txBody>
          <a:bodyPr anchorCtr="0" anchor="t" bIns="0" lIns="0" spcFirstLastPara="1" rIns="0" wrap="square" tIns="12700">
            <a:spAutoFit/>
          </a:bodyPr>
          <a:lstStyle/>
          <a:p>
            <a:pPr indent="545465" lvl="0" marL="12700" marR="5080" rtl="0" algn="l">
              <a:lnSpc>
                <a:spcPct val="100000"/>
              </a:lnSpc>
              <a:spcBef>
                <a:spcPts val="0"/>
              </a:spcBef>
              <a:spcAft>
                <a:spcPts val="0"/>
              </a:spcAft>
              <a:buClr>
                <a:srgbClr val="000000"/>
              </a:buClr>
              <a:buSzPts val="2800"/>
              <a:buFont typeface="Arial"/>
              <a:buNone/>
            </a:pPr>
            <a:r>
              <a:rPr b="0" i="0" lang="en-US" sz="2800" u="none" cap="none" strike="noStrike">
                <a:solidFill>
                  <a:srgbClr val="363639"/>
                </a:solidFill>
                <a:latin typeface="Arial"/>
                <a:ea typeface="Arial"/>
                <a:cs typeface="Arial"/>
                <a:sym typeface="Arial"/>
              </a:rPr>
              <a:t>Monitor With  Condition Variables</a:t>
            </a:r>
            <a:endParaRPr b="0" i="0" sz="2800" u="none" cap="none" strike="noStrike">
              <a:solidFill>
                <a:srgbClr val="000000"/>
              </a:solidFill>
              <a:latin typeface="Arial"/>
              <a:ea typeface="Arial"/>
              <a:cs typeface="Arial"/>
              <a:sym typeface="Arial"/>
            </a:endParaRPr>
          </a:p>
        </p:txBody>
      </p:sp>
      <p:grpSp>
        <p:nvGrpSpPr>
          <p:cNvPr id="236" name="Google Shape;236;p37"/>
          <p:cNvGrpSpPr/>
          <p:nvPr/>
        </p:nvGrpSpPr>
        <p:grpSpPr>
          <a:xfrm>
            <a:off x="4133850" y="1999500"/>
            <a:ext cx="5229860" cy="4750435"/>
            <a:chOff x="4133850" y="1999500"/>
            <a:chExt cx="5229860" cy="4750435"/>
          </a:xfrm>
        </p:grpSpPr>
        <p:pic>
          <p:nvPicPr>
            <p:cNvPr id="237" name="Google Shape;237;p37"/>
            <p:cNvPicPr preferRelativeResize="0"/>
            <p:nvPr/>
          </p:nvPicPr>
          <p:blipFill rotWithShape="1">
            <a:blip r:embed="rId3">
              <a:alphaModFix/>
            </a:blip>
            <a:srcRect b="0" l="0" r="0" t="0"/>
            <a:stretch/>
          </p:blipFill>
          <p:spPr>
            <a:xfrm>
              <a:off x="4191000" y="2057399"/>
              <a:ext cx="5116829" cy="4635246"/>
            </a:xfrm>
            <a:prstGeom prst="rect">
              <a:avLst/>
            </a:prstGeom>
            <a:noFill/>
            <a:ln>
              <a:noFill/>
            </a:ln>
          </p:spPr>
        </p:pic>
        <p:sp>
          <p:nvSpPr>
            <p:cNvPr id="238" name="Google Shape;238;p37"/>
            <p:cNvSpPr/>
            <p:nvPr/>
          </p:nvSpPr>
          <p:spPr>
            <a:xfrm>
              <a:off x="4133850" y="1999500"/>
              <a:ext cx="5229860" cy="4750435"/>
            </a:xfrm>
            <a:custGeom>
              <a:rect b="b" l="l" r="r" t="t"/>
              <a:pathLst>
                <a:path extrusionOk="0" h="4750434" w="5229859">
                  <a:moveTo>
                    <a:pt x="5184140" y="45720"/>
                  </a:moveTo>
                  <a:lnTo>
                    <a:pt x="5172710" y="45720"/>
                  </a:lnTo>
                  <a:lnTo>
                    <a:pt x="5172710" y="57150"/>
                  </a:lnTo>
                  <a:lnTo>
                    <a:pt x="5172710" y="4693158"/>
                  </a:lnTo>
                  <a:lnTo>
                    <a:pt x="57150" y="4693158"/>
                  </a:lnTo>
                  <a:lnTo>
                    <a:pt x="57150" y="57150"/>
                  </a:lnTo>
                  <a:lnTo>
                    <a:pt x="5172710" y="57150"/>
                  </a:lnTo>
                  <a:lnTo>
                    <a:pt x="5172710" y="45720"/>
                  </a:lnTo>
                  <a:lnTo>
                    <a:pt x="57150" y="45720"/>
                  </a:lnTo>
                  <a:lnTo>
                    <a:pt x="45720" y="45720"/>
                  </a:lnTo>
                  <a:lnTo>
                    <a:pt x="45720" y="4704588"/>
                  </a:lnTo>
                  <a:lnTo>
                    <a:pt x="57150" y="4704588"/>
                  </a:lnTo>
                  <a:lnTo>
                    <a:pt x="5172710" y="4704588"/>
                  </a:lnTo>
                  <a:lnTo>
                    <a:pt x="5173218" y="4704588"/>
                  </a:lnTo>
                  <a:lnTo>
                    <a:pt x="5184140" y="4704588"/>
                  </a:lnTo>
                  <a:lnTo>
                    <a:pt x="5184140" y="45720"/>
                  </a:lnTo>
                  <a:close/>
                </a:path>
                <a:path extrusionOk="0" h="4750434" w="5229859">
                  <a:moveTo>
                    <a:pt x="5229860" y="0"/>
                  </a:moveTo>
                  <a:lnTo>
                    <a:pt x="5195570" y="0"/>
                  </a:lnTo>
                  <a:lnTo>
                    <a:pt x="5195570" y="34290"/>
                  </a:lnTo>
                  <a:lnTo>
                    <a:pt x="5195570" y="4716018"/>
                  </a:lnTo>
                  <a:lnTo>
                    <a:pt x="34290" y="4716018"/>
                  </a:lnTo>
                  <a:lnTo>
                    <a:pt x="34290" y="34290"/>
                  </a:lnTo>
                  <a:lnTo>
                    <a:pt x="5195570" y="34290"/>
                  </a:lnTo>
                  <a:lnTo>
                    <a:pt x="5195570" y="0"/>
                  </a:lnTo>
                  <a:lnTo>
                    <a:pt x="34290" y="0"/>
                  </a:lnTo>
                  <a:lnTo>
                    <a:pt x="0" y="0"/>
                  </a:lnTo>
                  <a:lnTo>
                    <a:pt x="0" y="4750308"/>
                  </a:lnTo>
                  <a:lnTo>
                    <a:pt x="34290" y="4750308"/>
                  </a:lnTo>
                  <a:lnTo>
                    <a:pt x="5195570" y="4750308"/>
                  </a:lnTo>
                  <a:lnTo>
                    <a:pt x="5196078" y="4750308"/>
                  </a:lnTo>
                  <a:lnTo>
                    <a:pt x="5229860" y="4750308"/>
                  </a:lnTo>
                  <a:lnTo>
                    <a:pt x="5229860" y="0"/>
                  </a:lnTo>
                  <a:close/>
                </a:path>
              </a:pathLst>
            </a:custGeom>
            <a:solidFill>
              <a:srgbClr val="37373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39" name="Google Shape;239;p37"/>
          <p:cNvSpPr txBox="1"/>
          <p:nvPr/>
        </p:nvSpPr>
        <p:spPr>
          <a:xfrm>
            <a:off x="7170670" y="791971"/>
            <a:ext cx="1529080" cy="4527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D1C24"/>
                </a:solidFill>
                <a:latin typeface="Arial"/>
                <a:ea typeface="Arial"/>
                <a:cs typeface="Arial"/>
                <a:sym typeface="Arial"/>
              </a:rPr>
              <a:t>Monitors</a:t>
            </a:r>
            <a:endParaRPr b="0" i="0" sz="2800" u="none" cap="none" strike="noStrike">
              <a:solidFill>
                <a:srgbClr val="000000"/>
              </a:solidFill>
              <a:latin typeface="Arial"/>
              <a:ea typeface="Arial"/>
              <a:cs typeface="Arial"/>
              <a:sym typeface="Arial"/>
            </a:endParaRPr>
          </a:p>
        </p:txBody>
      </p:sp>
      <p:sp>
        <p:nvSpPr>
          <p:cNvPr id="240" name="Google Shape;240;p37"/>
          <p:cNvSpPr txBox="1"/>
          <p:nvPr>
            <p:ph idx="11" type="ftr"/>
          </p:nvPr>
        </p:nvSpPr>
        <p:spPr>
          <a:xfrm>
            <a:off x="3853686" y="6742338"/>
            <a:ext cx="2350800" cy="249000"/>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SzPts val="1400"/>
              <a:buNone/>
            </a:pPr>
            <a:r>
              <a:rPr lang="en-US"/>
              <a:t>6: Process Synchronization</a:t>
            </a:r>
            <a:endParaRPr/>
          </a:p>
        </p:txBody>
      </p:sp>
      <p:sp>
        <p:nvSpPr>
          <p:cNvPr id="241" name="Google Shape;241;p37"/>
          <p:cNvSpPr txBox="1"/>
          <p:nvPr>
            <p:ph idx="12" type="sldNum"/>
          </p:nvPr>
        </p:nvSpPr>
        <p:spPr>
          <a:xfrm>
            <a:off x="8559542" y="6744421"/>
            <a:ext cx="303000" cy="2814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SzPts val="1600"/>
              <a:buNone/>
            </a:pPr>
            <a:fld id="{00000000-1234-1234-1234-123412341234}" type="slidenum">
              <a:rPr lang="en-US"/>
              <a:t>‹#›</a:t>
            </a:fld>
            <a:endParaRPr/>
          </a:p>
        </p:txBody>
      </p:sp>
      <p:sp>
        <p:nvSpPr>
          <p:cNvPr id="242" name="Google Shape;242;p37"/>
          <p:cNvSpPr txBox="1"/>
          <p:nvPr/>
        </p:nvSpPr>
        <p:spPr>
          <a:xfrm>
            <a:off x="850644" y="682243"/>
            <a:ext cx="4472305" cy="1123950"/>
          </a:xfrm>
          <a:prstGeom prst="rect">
            <a:avLst/>
          </a:prstGeom>
          <a:noFill/>
          <a:ln>
            <a:noFill/>
          </a:ln>
        </p:spPr>
        <p:txBody>
          <a:bodyPr anchorCtr="0" anchor="t" bIns="0" lIns="0" spcFirstLastPara="1" rIns="0" wrap="square" tIns="12700">
            <a:spAutoFit/>
          </a:bodyPr>
          <a:lstStyle/>
          <a:p>
            <a:pPr indent="1104900" lvl="0" marL="12700" marR="5080" rtl="0" algn="l">
              <a:lnSpc>
                <a:spcPct val="100000"/>
              </a:lnSpc>
              <a:spcBef>
                <a:spcPts val="0"/>
              </a:spcBef>
              <a:spcAft>
                <a:spcPts val="0"/>
              </a:spcAft>
              <a:buClr>
                <a:srgbClr val="000000"/>
              </a:buClr>
              <a:buSzPts val="3600"/>
              <a:buFont typeface="Arial"/>
              <a:buNone/>
            </a:pPr>
            <a:r>
              <a:rPr b="1" i="0" lang="en-US" sz="3600" u="none" cap="none" strike="noStrike">
                <a:solidFill>
                  <a:srgbClr val="363639"/>
                </a:solidFill>
                <a:latin typeface="Arial"/>
                <a:ea typeface="Arial"/>
                <a:cs typeface="Arial"/>
                <a:sym typeface="Arial"/>
              </a:rPr>
              <a:t>PROCESS  SYNCHRONIZATION</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6" name="Shape 246"/>
        <p:cNvGrpSpPr/>
        <p:nvPr/>
      </p:nvGrpSpPr>
      <p:grpSpPr>
        <a:xfrm>
          <a:off x="0" y="0"/>
          <a:ext cx="0" cy="0"/>
          <a:chOff x="0" y="0"/>
          <a:chExt cx="0" cy="0"/>
        </a:xfrm>
      </p:grpSpPr>
      <p:sp>
        <p:nvSpPr>
          <p:cNvPr id="247" name="Google Shape;247;p38"/>
          <p:cNvSpPr txBox="1"/>
          <p:nvPr>
            <p:ph idx="11" type="ftr"/>
          </p:nvPr>
        </p:nvSpPr>
        <p:spPr>
          <a:xfrm>
            <a:off x="3853686" y="6742338"/>
            <a:ext cx="2350800" cy="249000"/>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SzPts val="1400"/>
              <a:buNone/>
            </a:pPr>
            <a:r>
              <a:rPr lang="en-US"/>
              <a:t>6: Process Synchronization</a:t>
            </a:r>
            <a:endParaRPr/>
          </a:p>
        </p:txBody>
      </p:sp>
      <p:sp>
        <p:nvSpPr>
          <p:cNvPr id="248" name="Google Shape;248;p38"/>
          <p:cNvSpPr txBox="1"/>
          <p:nvPr>
            <p:ph idx="12" type="sldNum"/>
          </p:nvPr>
        </p:nvSpPr>
        <p:spPr>
          <a:xfrm>
            <a:off x="8559542" y="6744421"/>
            <a:ext cx="303000" cy="2814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SzPts val="1600"/>
              <a:buNone/>
            </a:pPr>
            <a:fld id="{00000000-1234-1234-1234-123412341234}" type="slidenum">
              <a:rPr lang="en-US"/>
              <a:t>‹#›</a:t>
            </a:fld>
            <a:endParaRPr/>
          </a:p>
        </p:txBody>
      </p:sp>
      <p:sp>
        <p:nvSpPr>
          <p:cNvPr id="249" name="Google Shape;249;p38"/>
          <p:cNvSpPr txBox="1"/>
          <p:nvPr/>
        </p:nvSpPr>
        <p:spPr>
          <a:xfrm>
            <a:off x="5763257" y="791971"/>
            <a:ext cx="3483610" cy="1276350"/>
          </a:xfrm>
          <a:prstGeom prst="rect">
            <a:avLst/>
          </a:prstGeom>
          <a:noFill/>
          <a:ln>
            <a:noFill/>
          </a:ln>
        </p:spPr>
        <p:txBody>
          <a:bodyPr anchorCtr="0" anchor="t" bIns="0" lIns="0" spcFirstLastPara="1" rIns="0" wrap="square" tIns="50150">
            <a:spAutoFit/>
          </a:bodyPr>
          <a:lstStyle/>
          <a:p>
            <a:pPr indent="1407160" lvl="0" marL="12700" marR="5080" rtl="0" algn="l">
              <a:lnSpc>
                <a:spcPct val="111785"/>
              </a:lnSpc>
              <a:spcBef>
                <a:spcPts val="0"/>
              </a:spcBef>
              <a:spcAft>
                <a:spcPts val="0"/>
              </a:spcAft>
              <a:buClr>
                <a:srgbClr val="000000"/>
              </a:buClr>
              <a:buSzPts val="2800"/>
              <a:buFont typeface="Arial"/>
              <a:buNone/>
            </a:pPr>
            <a:r>
              <a:rPr b="1" i="0" lang="en-US" sz="2800" u="none" cap="none" strike="noStrike">
                <a:solidFill>
                  <a:srgbClr val="ED1C24"/>
                </a:solidFill>
                <a:latin typeface="Arial"/>
                <a:ea typeface="Arial"/>
                <a:cs typeface="Arial"/>
                <a:sym typeface="Arial"/>
              </a:rPr>
              <a:t>Monitors  </a:t>
            </a:r>
            <a:r>
              <a:rPr b="1" i="0" lang="en-US" sz="2800" u="none" cap="none" strike="noStrike">
                <a:solidFill>
                  <a:srgbClr val="F287B6"/>
                </a:solidFill>
                <a:latin typeface="Arial"/>
                <a:ea typeface="Arial"/>
                <a:cs typeface="Arial"/>
                <a:sym typeface="Arial"/>
              </a:rPr>
              <a:t>Dining Philosophers</a:t>
            </a:r>
            <a:endParaRPr b="0" i="0" sz="2800" u="none" cap="none" strike="noStrike">
              <a:solidFill>
                <a:srgbClr val="000000"/>
              </a:solidFill>
              <a:latin typeface="Arial"/>
              <a:ea typeface="Arial"/>
              <a:cs typeface="Arial"/>
              <a:sym typeface="Arial"/>
            </a:endParaRPr>
          </a:p>
          <a:p>
            <a:pPr indent="0" lvl="0" marL="1010919" marR="0" rtl="0" algn="l">
              <a:lnSpc>
                <a:spcPct val="117499"/>
              </a:lnSpc>
              <a:spcBef>
                <a:spcPts val="0"/>
              </a:spcBef>
              <a:spcAft>
                <a:spcPts val="0"/>
              </a:spcAft>
              <a:buClr>
                <a:srgbClr val="000000"/>
              </a:buClr>
              <a:buSzPts val="2800"/>
              <a:buFont typeface="Arial"/>
              <a:buNone/>
            </a:pPr>
            <a:r>
              <a:rPr b="1" i="0" lang="en-US" sz="2800" u="none" cap="none" strike="noStrike">
                <a:solidFill>
                  <a:srgbClr val="F287B6"/>
                </a:solidFill>
                <a:latin typeface="Arial"/>
                <a:ea typeface="Arial"/>
                <a:cs typeface="Arial"/>
                <a:sym typeface="Arial"/>
              </a:rPr>
              <a:t>Example</a:t>
            </a:r>
            <a:endParaRPr b="0" i="0" sz="2800" u="none" cap="none" strike="noStrike">
              <a:solidFill>
                <a:srgbClr val="000000"/>
              </a:solidFill>
              <a:latin typeface="Arial"/>
              <a:ea typeface="Arial"/>
              <a:cs typeface="Arial"/>
              <a:sym typeface="Arial"/>
            </a:endParaRPr>
          </a:p>
        </p:txBody>
      </p:sp>
      <p:sp>
        <p:nvSpPr>
          <p:cNvPr id="250" name="Google Shape;250;p38"/>
          <p:cNvSpPr txBox="1"/>
          <p:nvPr/>
        </p:nvSpPr>
        <p:spPr>
          <a:xfrm>
            <a:off x="685800" y="1752600"/>
            <a:ext cx="4876800" cy="1295400"/>
          </a:xfrm>
          <a:prstGeom prst="rect">
            <a:avLst/>
          </a:prstGeom>
          <a:noFill/>
          <a:ln cap="flat" cmpd="sng" w="9525">
            <a:solidFill>
              <a:srgbClr val="00929E"/>
            </a:solidFill>
            <a:prstDash val="solid"/>
            <a:round/>
            <a:headEnd len="sm" w="sm" type="none"/>
            <a:tailEnd len="sm" w="sm" type="none"/>
          </a:ln>
        </p:spPr>
        <p:txBody>
          <a:bodyPr anchorCtr="0" anchor="t" bIns="0" lIns="0" spcFirstLastPara="1" rIns="0" wrap="square" tIns="46350">
            <a:spAutoFit/>
          </a:bodyPr>
          <a:lstStyle/>
          <a:p>
            <a:pPr indent="0" lvl="0" marL="96520" marR="0" rtl="0" algn="l">
              <a:lnSpc>
                <a:spcPct val="100000"/>
              </a:lnSpc>
              <a:spcBef>
                <a:spcPts val="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monitor dp {</a:t>
            </a:r>
            <a:endParaRPr b="0" i="0" sz="1600" u="none" cap="none" strike="noStrike">
              <a:solidFill>
                <a:srgbClr val="000000"/>
              </a:solidFill>
              <a:latin typeface="Arial"/>
              <a:ea typeface="Arial"/>
              <a:cs typeface="Arial"/>
              <a:sym typeface="Arial"/>
            </a:endParaRPr>
          </a:p>
          <a:p>
            <a:pPr indent="0" lvl="0" marL="439419" marR="492125" rtl="0" algn="l">
              <a:lnSpc>
                <a:spcPct val="138125"/>
              </a:lnSpc>
              <a:spcBef>
                <a:spcPts val="12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enum {thinking, hungry, eating} state[5];  condition	self[5];</a:t>
            </a:r>
            <a:endParaRPr b="0" i="0" sz="1600" u="none" cap="none" strike="noStrike">
              <a:solidFill>
                <a:srgbClr val="000000"/>
              </a:solidFill>
              <a:latin typeface="Arial"/>
              <a:ea typeface="Arial"/>
              <a:cs typeface="Arial"/>
              <a:sym typeface="Arial"/>
            </a:endParaRPr>
          </a:p>
          <a:p>
            <a:pPr indent="0" lvl="0" marL="96520" marR="0" rtl="0" algn="l">
              <a:lnSpc>
                <a:spcPct val="100000"/>
              </a:lnSpc>
              <a:spcBef>
                <a:spcPts val="175"/>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
        <p:nvSpPr>
          <p:cNvPr id="251" name="Google Shape;251;p38"/>
          <p:cNvSpPr txBox="1"/>
          <p:nvPr>
            <p:ph type="title"/>
          </p:nvPr>
        </p:nvSpPr>
        <p:spPr>
          <a:xfrm>
            <a:off x="850644" y="682243"/>
            <a:ext cx="4472400" cy="1124100"/>
          </a:xfrm>
          <a:prstGeom prst="rect">
            <a:avLst/>
          </a:prstGeom>
          <a:noFill/>
          <a:ln>
            <a:noFill/>
          </a:ln>
        </p:spPr>
        <p:txBody>
          <a:bodyPr anchorCtr="0" anchor="t" bIns="0" lIns="0" spcFirstLastPara="1" rIns="0" wrap="square" tIns="12700">
            <a:spAutoFit/>
          </a:bodyPr>
          <a:lstStyle/>
          <a:p>
            <a:pPr indent="1104900" lvl="0" marL="12700" marR="5080" rtl="0" algn="l">
              <a:lnSpc>
                <a:spcPct val="100000"/>
              </a:lnSpc>
              <a:spcBef>
                <a:spcPts val="0"/>
              </a:spcBef>
              <a:spcAft>
                <a:spcPts val="0"/>
              </a:spcAft>
              <a:buSzPts val="1400"/>
              <a:buNone/>
            </a:pPr>
            <a:r>
              <a:rPr lang="en-US"/>
              <a:t>PROCESS  SYNCHRONIZATION</a:t>
            </a:r>
            <a:endParaRPr/>
          </a:p>
        </p:txBody>
      </p:sp>
      <p:sp>
        <p:nvSpPr>
          <p:cNvPr id="252" name="Google Shape;252;p38"/>
          <p:cNvSpPr txBox="1"/>
          <p:nvPr/>
        </p:nvSpPr>
        <p:spPr>
          <a:xfrm>
            <a:off x="685800" y="3124200"/>
            <a:ext cx="2868930" cy="1093470"/>
          </a:xfrm>
          <a:prstGeom prst="rect">
            <a:avLst/>
          </a:prstGeom>
          <a:noFill/>
          <a:ln cap="flat" cmpd="sng" w="9525">
            <a:solidFill>
              <a:srgbClr val="00929E"/>
            </a:solidFill>
            <a:prstDash val="solid"/>
            <a:round/>
            <a:headEnd len="sm" w="sm" type="none"/>
            <a:tailEnd len="sm" w="sm" type="none"/>
          </a:ln>
        </p:spPr>
        <p:txBody>
          <a:bodyPr anchorCtr="0" anchor="t" bIns="0" lIns="0" spcFirstLastPara="1" rIns="0" wrap="square" tIns="26650">
            <a:spAutoFit/>
          </a:bodyPr>
          <a:lstStyle/>
          <a:p>
            <a:pPr indent="0" lvl="0" marL="96520" marR="0" rtl="0" algn="l">
              <a:lnSpc>
                <a:spcPct val="100000"/>
              </a:lnSpc>
              <a:spcBef>
                <a:spcPts val="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initializationCode() {</a:t>
            </a:r>
            <a:endParaRPr b="0" i="0" sz="1600" u="none" cap="none" strike="noStrike">
              <a:solidFill>
                <a:srgbClr val="000000"/>
              </a:solidFill>
              <a:latin typeface="Arial"/>
              <a:ea typeface="Arial"/>
              <a:cs typeface="Arial"/>
              <a:sym typeface="Arial"/>
            </a:endParaRPr>
          </a:p>
          <a:p>
            <a:pPr indent="-685800" lvl="0" marL="1010919" marR="88900" rtl="0" algn="l">
              <a:lnSpc>
                <a:spcPct val="105300"/>
              </a:lnSpc>
              <a:spcBef>
                <a:spcPts val="5"/>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for ( int i = 0; i &lt; 5; i++ )  state[i] = thinking;</a:t>
            </a:r>
            <a:endParaRPr b="0" i="0" sz="1600" u="none" cap="none" strike="noStrike">
              <a:solidFill>
                <a:srgbClr val="000000"/>
              </a:solidFill>
              <a:latin typeface="Arial"/>
              <a:ea typeface="Arial"/>
              <a:cs typeface="Arial"/>
              <a:sym typeface="Arial"/>
            </a:endParaRPr>
          </a:p>
          <a:p>
            <a:pPr indent="0" lvl="0" marL="96520" marR="0" rtl="0" algn="l">
              <a:lnSpc>
                <a:spcPct val="100000"/>
              </a:lnSpc>
              <a:spcBef>
                <a:spcPts val="11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
        <p:nvSpPr>
          <p:cNvPr id="253" name="Google Shape;253;p38"/>
          <p:cNvSpPr txBox="1"/>
          <p:nvPr/>
        </p:nvSpPr>
        <p:spPr>
          <a:xfrm>
            <a:off x="6096000" y="2209800"/>
            <a:ext cx="3352800" cy="1828800"/>
          </a:xfrm>
          <a:prstGeom prst="rect">
            <a:avLst/>
          </a:prstGeom>
          <a:noFill/>
          <a:ln cap="flat" cmpd="sng" w="9525">
            <a:solidFill>
              <a:srgbClr val="00929E"/>
            </a:solidFill>
            <a:prstDash val="solid"/>
            <a:round/>
            <a:headEnd len="sm" w="sm" type="none"/>
            <a:tailEnd len="sm" w="sm" type="none"/>
          </a:ln>
        </p:spPr>
        <p:txBody>
          <a:bodyPr anchorCtr="0" anchor="t" bIns="0" lIns="0" spcFirstLastPara="1" rIns="0" wrap="square" tIns="10150">
            <a:spAutoFit/>
          </a:bodyPr>
          <a:lstStyle/>
          <a:p>
            <a:pPr indent="-342899" lvl="0" marL="439419" marR="1144270" rtl="0" algn="l">
              <a:lnSpc>
                <a:spcPct val="114999"/>
              </a:lnSpc>
              <a:spcBef>
                <a:spcPts val="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void putdown(int i) {  state[i] = thinking;</a:t>
            </a:r>
            <a:endParaRPr b="0" i="0" sz="1600" u="none" cap="none" strike="noStrike">
              <a:solidFill>
                <a:srgbClr val="000000"/>
              </a:solidFill>
              <a:latin typeface="Arial"/>
              <a:ea typeface="Arial"/>
              <a:cs typeface="Arial"/>
              <a:sym typeface="Arial"/>
            </a:endParaRPr>
          </a:p>
          <a:p>
            <a:pPr indent="0" lvl="0" marL="439419" marR="255270" rtl="0" algn="l">
              <a:lnSpc>
                <a:spcPct val="115300"/>
              </a:lnSpc>
              <a:spcBef>
                <a:spcPts val="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 test left &amp; right neighbors  test((i+4) % 5);</a:t>
            </a:r>
            <a:endParaRPr b="0" i="0" sz="1600" u="none" cap="none" strike="noStrike">
              <a:solidFill>
                <a:srgbClr val="000000"/>
              </a:solidFill>
              <a:latin typeface="Arial"/>
              <a:ea typeface="Arial"/>
              <a:cs typeface="Arial"/>
              <a:sym typeface="Arial"/>
            </a:endParaRPr>
          </a:p>
          <a:p>
            <a:pPr indent="0" lvl="0" marL="439419" marR="0" rtl="0" algn="l">
              <a:lnSpc>
                <a:spcPct val="100000"/>
              </a:lnSpc>
              <a:spcBef>
                <a:spcPts val="295"/>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test((i+1) % 5);</a:t>
            </a:r>
            <a:endParaRPr b="0" i="0" sz="1600" u="none" cap="none" strike="noStrike">
              <a:solidFill>
                <a:srgbClr val="000000"/>
              </a:solidFill>
              <a:latin typeface="Arial"/>
              <a:ea typeface="Arial"/>
              <a:cs typeface="Arial"/>
              <a:sym typeface="Arial"/>
            </a:endParaRPr>
          </a:p>
          <a:p>
            <a:pPr indent="0" lvl="0" marL="96520" marR="0" rtl="0" algn="l">
              <a:lnSpc>
                <a:spcPct val="100000"/>
              </a:lnSpc>
              <a:spcBef>
                <a:spcPts val="285"/>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
        <p:nvSpPr>
          <p:cNvPr id="254" name="Google Shape;254;p38"/>
          <p:cNvSpPr txBox="1"/>
          <p:nvPr/>
        </p:nvSpPr>
        <p:spPr>
          <a:xfrm>
            <a:off x="6096000" y="4267200"/>
            <a:ext cx="3352800" cy="1828800"/>
          </a:xfrm>
          <a:prstGeom prst="rect">
            <a:avLst/>
          </a:prstGeom>
          <a:noFill/>
          <a:ln cap="flat" cmpd="sng" w="9525">
            <a:solidFill>
              <a:srgbClr val="00929E"/>
            </a:solidFill>
            <a:prstDash val="solid"/>
            <a:round/>
            <a:headEnd len="sm" w="sm" type="none"/>
            <a:tailEnd len="sm" w="sm" type="none"/>
          </a:ln>
        </p:spPr>
        <p:txBody>
          <a:bodyPr anchorCtr="0" anchor="t" bIns="0" lIns="0" spcFirstLastPara="1" rIns="0" wrap="square" tIns="9525">
            <a:spAutoFit/>
          </a:bodyPr>
          <a:lstStyle/>
          <a:p>
            <a:pPr indent="-342899" lvl="0" marL="439419" marR="1248410" rtl="0" algn="l">
              <a:lnSpc>
                <a:spcPct val="115199"/>
              </a:lnSpc>
              <a:spcBef>
                <a:spcPts val="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void pickup(int i) {  state[i] = hungry;  test[i];</a:t>
            </a:r>
            <a:endParaRPr b="0" i="0" sz="1600" u="none" cap="none" strike="noStrike">
              <a:solidFill>
                <a:srgbClr val="000000"/>
              </a:solidFill>
              <a:latin typeface="Arial"/>
              <a:ea typeface="Arial"/>
              <a:cs typeface="Arial"/>
              <a:sym typeface="Arial"/>
            </a:endParaRPr>
          </a:p>
          <a:p>
            <a:pPr indent="0" lvl="0" marL="439419" marR="0" rtl="0" algn="l">
              <a:lnSpc>
                <a:spcPct val="100000"/>
              </a:lnSpc>
              <a:spcBef>
                <a:spcPts val="295"/>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if (state[i] != eating)</a:t>
            </a:r>
            <a:endParaRPr b="0" i="0" sz="1600" u="none" cap="none" strike="noStrike">
              <a:solidFill>
                <a:srgbClr val="000000"/>
              </a:solidFill>
              <a:latin typeface="Arial"/>
              <a:ea typeface="Arial"/>
              <a:cs typeface="Arial"/>
              <a:sym typeface="Arial"/>
            </a:endParaRPr>
          </a:p>
          <a:p>
            <a:pPr indent="0" lvl="0" marL="1006475" marR="0" rtl="0" algn="l">
              <a:lnSpc>
                <a:spcPct val="100000"/>
              </a:lnSpc>
              <a:spcBef>
                <a:spcPts val="295"/>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self[i].wait();</a:t>
            </a:r>
            <a:endParaRPr b="0" i="0" sz="1600" u="none" cap="none" strike="noStrike">
              <a:solidFill>
                <a:srgbClr val="000000"/>
              </a:solidFill>
              <a:latin typeface="Arial"/>
              <a:ea typeface="Arial"/>
              <a:cs typeface="Arial"/>
              <a:sym typeface="Arial"/>
            </a:endParaRPr>
          </a:p>
          <a:p>
            <a:pPr indent="0" lvl="0" marL="96520" marR="0" rtl="0" algn="l">
              <a:lnSpc>
                <a:spcPct val="100000"/>
              </a:lnSpc>
              <a:spcBef>
                <a:spcPts val="285"/>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
        <p:nvSpPr>
          <p:cNvPr id="255" name="Google Shape;255;p38"/>
          <p:cNvSpPr txBox="1"/>
          <p:nvPr/>
        </p:nvSpPr>
        <p:spPr>
          <a:xfrm>
            <a:off x="685800" y="4267200"/>
            <a:ext cx="4800600" cy="2514600"/>
          </a:xfrm>
          <a:prstGeom prst="rect">
            <a:avLst/>
          </a:prstGeom>
          <a:noFill/>
          <a:ln cap="flat" cmpd="sng" w="9525">
            <a:solidFill>
              <a:srgbClr val="00929E"/>
            </a:solidFill>
            <a:prstDash val="solid"/>
            <a:round/>
            <a:headEnd len="sm" w="sm" type="none"/>
            <a:tailEnd len="sm" w="sm" type="none"/>
          </a:ln>
        </p:spPr>
        <p:txBody>
          <a:bodyPr anchorCtr="0" anchor="t" bIns="0" lIns="0" spcFirstLastPara="1" rIns="0" wrap="square" tIns="46350">
            <a:spAutoFit/>
          </a:bodyPr>
          <a:lstStyle/>
          <a:p>
            <a:pPr indent="0" lvl="0" marL="96520" marR="0" rtl="0" algn="l">
              <a:lnSpc>
                <a:spcPct val="100000"/>
              </a:lnSpc>
              <a:spcBef>
                <a:spcPts val="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void test(int i) {</a:t>
            </a:r>
            <a:endParaRPr b="0" i="0" sz="1600" u="none" cap="none" strike="noStrike">
              <a:solidFill>
                <a:srgbClr val="000000"/>
              </a:solidFill>
              <a:latin typeface="Arial"/>
              <a:ea typeface="Arial"/>
              <a:cs typeface="Arial"/>
              <a:sym typeface="Arial"/>
            </a:endParaRPr>
          </a:p>
          <a:p>
            <a:pPr indent="-285750" lvl="0" marL="725170" marR="1098550" rtl="0" algn="l">
              <a:lnSpc>
                <a:spcPct val="138125"/>
              </a:lnSpc>
              <a:spcBef>
                <a:spcPts val="12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if ( (state[(I + 4) % 5] != eating) &amp;&amp;  (state[i] == hungry) &amp;&amp;  (state[(i + 1) % 5] != eating)) {</a:t>
            </a:r>
            <a:endParaRPr b="0" i="0" sz="1600" u="none" cap="none" strike="noStrike">
              <a:solidFill>
                <a:srgbClr val="000000"/>
              </a:solidFill>
              <a:latin typeface="Arial"/>
              <a:ea typeface="Arial"/>
              <a:cs typeface="Arial"/>
              <a:sym typeface="Arial"/>
            </a:endParaRPr>
          </a:p>
          <a:p>
            <a:pPr indent="0" lvl="0" marL="1119505" marR="2102485" rtl="0" algn="l">
              <a:lnSpc>
                <a:spcPct val="138125"/>
              </a:lnSpc>
              <a:spcBef>
                <a:spcPts val="15"/>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state[i] = eating;  self[i].signal();</a:t>
            </a:r>
            <a:endParaRPr b="0" i="0" sz="1600" u="none" cap="none" strike="noStrike">
              <a:solidFill>
                <a:srgbClr val="000000"/>
              </a:solidFill>
              <a:latin typeface="Arial"/>
              <a:ea typeface="Arial"/>
              <a:cs typeface="Arial"/>
              <a:sym typeface="Arial"/>
            </a:endParaRPr>
          </a:p>
          <a:p>
            <a:pPr indent="0" lvl="0" marL="495934" marR="0" rtl="0" algn="l">
              <a:lnSpc>
                <a:spcPct val="100000"/>
              </a:lnSpc>
              <a:spcBef>
                <a:spcPts val="17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96520" marR="0" rtl="0" algn="l">
              <a:lnSpc>
                <a:spcPct val="100000"/>
              </a:lnSpc>
              <a:spcBef>
                <a:spcPts val="29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9" name="Shape 259"/>
        <p:cNvGrpSpPr/>
        <p:nvPr/>
      </p:nvGrpSpPr>
      <p:grpSpPr>
        <a:xfrm>
          <a:off x="0" y="0"/>
          <a:ext cx="0" cy="0"/>
          <a:chOff x="0" y="0"/>
          <a:chExt cx="0" cy="0"/>
        </a:xfrm>
      </p:grpSpPr>
      <p:sp>
        <p:nvSpPr>
          <p:cNvPr id="260" name="Google Shape;260;p39"/>
          <p:cNvSpPr txBox="1"/>
          <p:nvPr>
            <p:ph idx="11" type="ftr"/>
          </p:nvPr>
        </p:nvSpPr>
        <p:spPr>
          <a:xfrm>
            <a:off x="3853686" y="6742338"/>
            <a:ext cx="2350800" cy="249000"/>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SzPts val="1400"/>
              <a:buNone/>
            </a:pPr>
            <a:r>
              <a:rPr lang="en-US"/>
              <a:t>6: Process Synchronization</a:t>
            </a:r>
            <a:endParaRPr/>
          </a:p>
        </p:txBody>
      </p:sp>
      <p:sp>
        <p:nvSpPr>
          <p:cNvPr id="261" name="Google Shape;261;p39"/>
          <p:cNvSpPr txBox="1"/>
          <p:nvPr>
            <p:ph idx="12" type="sldNum"/>
          </p:nvPr>
        </p:nvSpPr>
        <p:spPr>
          <a:xfrm>
            <a:off x="8559542" y="6744421"/>
            <a:ext cx="303000" cy="2814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SzPts val="1600"/>
              <a:buNone/>
            </a:pPr>
            <a:fld id="{00000000-1234-1234-1234-123412341234}" type="slidenum">
              <a:rPr lang="en-US"/>
              <a:t>‹#›</a:t>
            </a:fld>
            <a:endParaRPr/>
          </a:p>
        </p:txBody>
      </p:sp>
      <p:sp>
        <p:nvSpPr>
          <p:cNvPr id="262" name="Google Shape;262;p39"/>
          <p:cNvSpPr txBox="1"/>
          <p:nvPr/>
        </p:nvSpPr>
        <p:spPr>
          <a:xfrm>
            <a:off x="765301" y="2125471"/>
            <a:ext cx="8296275" cy="3975735"/>
          </a:xfrm>
          <a:prstGeom prst="rect">
            <a:avLst/>
          </a:prstGeom>
          <a:noFill/>
          <a:ln>
            <a:noFill/>
          </a:ln>
        </p:spPr>
        <p:txBody>
          <a:bodyPr anchorCtr="0" anchor="t" bIns="0" lIns="0" spcFirstLastPara="1" rIns="0" wrap="square" tIns="12700">
            <a:spAutoFit/>
          </a:bodyPr>
          <a:lstStyle/>
          <a:p>
            <a:pPr indent="0" lvl="0" marL="384175" marR="0" rtl="0" algn="ctr">
              <a:lnSpc>
                <a:spcPct val="100000"/>
              </a:lnSpc>
              <a:spcBef>
                <a:spcPts val="0"/>
              </a:spcBef>
              <a:spcAft>
                <a:spcPts val="0"/>
              </a:spcAft>
              <a:buClr>
                <a:srgbClr val="000000"/>
              </a:buClr>
              <a:buSzPts val="2800"/>
              <a:buFont typeface="Arial"/>
              <a:buNone/>
            </a:pPr>
            <a:r>
              <a:rPr b="1" i="0" lang="en-US" sz="2800" u="none" cap="none" strike="noStrike">
                <a:solidFill>
                  <a:srgbClr val="F287B6"/>
                </a:solidFill>
                <a:latin typeface="Arial"/>
                <a:ea typeface="Arial"/>
                <a:cs typeface="Arial"/>
                <a:sym typeface="Arial"/>
              </a:rPr>
              <a:t>Windows XP Synchronization</a:t>
            </a:r>
            <a:endParaRPr b="0" i="0" sz="2800" u="none" cap="none" strike="noStrike">
              <a:solidFill>
                <a:srgbClr val="000000"/>
              </a:solidFill>
              <a:latin typeface="Arial"/>
              <a:ea typeface="Arial"/>
              <a:cs typeface="Arial"/>
              <a:sym typeface="Arial"/>
            </a:endParaRPr>
          </a:p>
          <a:p>
            <a:pPr indent="-342900" lvl="0" marL="354965" marR="995680" rtl="0" algn="l">
              <a:lnSpc>
                <a:spcPct val="100000"/>
              </a:lnSpc>
              <a:spcBef>
                <a:spcPts val="2310"/>
              </a:spcBef>
              <a:spcAft>
                <a:spcPts val="0"/>
              </a:spcAft>
              <a:buClr>
                <a:srgbClr val="363639"/>
              </a:buClr>
              <a:buSzPts val="2000"/>
              <a:buFont typeface="Arial"/>
              <a:buChar char="•"/>
            </a:pPr>
            <a:r>
              <a:rPr b="0" i="0" lang="en-US" sz="2000" u="none" cap="none" strike="noStrike">
                <a:solidFill>
                  <a:srgbClr val="363639"/>
                </a:solidFill>
                <a:latin typeface="Arial"/>
                <a:ea typeface="Arial"/>
                <a:cs typeface="Arial"/>
                <a:sym typeface="Arial"/>
              </a:rPr>
              <a:t>Uses interrupt masks to protect access to global resources on  uniprocessor systems.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5"/>
              </a:spcBef>
              <a:spcAft>
                <a:spcPts val="0"/>
              </a:spcAft>
              <a:buClr>
                <a:srgbClr val="363639"/>
              </a:buClr>
              <a:buSzPts val="2500"/>
              <a:buFont typeface="Arial"/>
              <a:buNone/>
            </a:pPr>
            <a:r>
              <a:t/>
            </a:r>
            <a:endParaRPr b="0" i="0" sz="2500" u="none" cap="none" strike="noStrike">
              <a:solidFill>
                <a:srgbClr val="000000"/>
              </a:solidFill>
              <a:latin typeface="Arial"/>
              <a:ea typeface="Arial"/>
              <a:cs typeface="Arial"/>
              <a:sym typeface="Arial"/>
            </a:endParaRPr>
          </a:p>
          <a:p>
            <a:pPr indent="-343535" lvl="0" marL="355600" marR="0" rtl="0" algn="l">
              <a:lnSpc>
                <a:spcPct val="100000"/>
              </a:lnSpc>
              <a:spcBef>
                <a:spcPts val="5"/>
              </a:spcBef>
              <a:spcAft>
                <a:spcPts val="0"/>
              </a:spcAft>
              <a:buClr>
                <a:srgbClr val="363639"/>
              </a:buClr>
              <a:buSzPts val="2000"/>
              <a:buFont typeface="Arial"/>
              <a:buChar char="•"/>
            </a:pPr>
            <a:r>
              <a:rPr b="0" i="0" lang="en-US" sz="2000" u="none" cap="none" strike="noStrike">
                <a:solidFill>
                  <a:srgbClr val="363639"/>
                </a:solidFill>
                <a:latin typeface="Arial"/>
                <a:ea typeface="Arial"/>
                <a:cs typeface="Arial"/>
                <a:sym typeface="Arial"/>
              </a:rPr>
              <a:t>Uses </a:t>
            </a:r>
            <a:r>
              <a:rPr b="0" i="1" lang="en-US" sz="2000" u="none" cap="none" strike="noStrike">
                <a:solidFill>
                  <a:srgbClr val="363639"/>
                </a:solidFill>
                <a:latin typeface="Arial"/>
                <a:ea typeface="Arial"/>
                <a:cs typeface="Arial"/>
                <a:sym typeface="Arial"/>
              </a:rPr>
              <a:t>spinlocks </a:t>
            </a:r>
            <a:r>
              <a:rPr b="0" i="0" lang="en-US" sz="2000" u="none" cap="none" strike="noStrike">
                <a:solidFill>
                  <a:srgbClr val="363639"/>
                </a:solidFill>
                <a:latin typeface="Arial"/>
                <a:ea typeface="Arial"/>
                <a:cs typeface="Arial"/>
                <a:sym typeface="Arial"/>
              </a:rPr>
              <a:t>on multiprocessor systems.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55"/>
              </a:spcBef>
              <a:spcAft>
                <a:spcPts val="0"/>
              </a:spcAft>
              <a:buClr>
                <a:srgbClr val="363639"/>
              </a:buClr>
              <a:buSzPts val="2450"/>
              <a:buFont typeface="Arial"/>
              <a:buNone/>
            </a:pPr>
            <a:r>
              <a:t/>
            </a:r>
            <a:endParaRPr b="0" i="0" sz="2450" u="none" cap="none" strike="noStrike">
              <a:solidFill>
                <a:srgbClr val="000000"/>
              </a:solidFill>
              <a:latin typeface="Arial"/>
              <a:ea typeface="Arial"/>
              <a:cs typeface="Arial"/>
              <a:sym typeface="Arial"/>
            </a:endParaRPr>
          </a:p>
          <a:p>
            <a:pPr indent="-342900" lvl="0" marL="355600" marR="244475" rtl="0" algn="l">
              <a:lnSpc>
                <a:spcPct val="100000"/>
              </a:lnSpc>
              <a:spcBef>
                <a:spcPts val="0"/>
              </a:spcBef>
              <a:spcAft>
                <a:spcPts val="0"/>
              </a:spcAft>
              <a:buClr>
                <a:srgbClr val="363639"/>
              </a:buClr>
              <a:buSzPts val="2000"/>
              <a:buFont typeface="Arial"/>
              <a:buChar char="•"/>
            </a:pPr>
            <a:r>
              <a:rPr b="0" i="0" lang="en-US" sz="2000" u="none" cap="none" strike="noStrike">
                <a:solidFill>
                  <a:srgbClr val="363639"/>
                </a:solidFill>
                <a:latin typeface="Arial"/>
                <a:ea typeface="Arial"/>
                <a:cs typeface="Arial"/>
                <a:sym typeface="Arial"/>
              </a:rPr>
              <a:t>Also provides </a:t>
            </a:r>
            <a:r>
              <a:rPr b="0" i="1" lang="en-US" sz="2000" u="none" cap="none" strike="noStrike">
                <a:solidFill>
                  <a:srgbClr val="363639"/>
                </a:solidFill>
                <a:latin typeface="Arial"/>
                <a:ea typeface="Arial"/>
                <a:cs typeface="Arial"/>
                <a:sym typeface="Arial"/>
              </a:rPr>
              <a:t>dispatcher objects </a:t>
            </a:r>
            <a:r>
              <a:rPr b="0" i="0" lang="en-US" sz="2000" u="none" cap="none" strike="noStrike">
                <a:solidFill>
                  <a:srgbClr val="363639"/>
                </a:solidFill>
                <a:latin typeface="Arial"/>
                <a:ea typeface="Arial"/>
                <a:cs typeface="Arial"/>
                <a:sym typeface="Arial"/>
              </a:rPr>
              <a:t>which may act as either mutexes or  semaphores.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63639"/>
              </a:buClr>
              <a:buSzPts val="2500"/>
              <a:buFont typeface="Arial"/>
              <a:buNone/>
            </a:pPr>
            <a:r>
              <a:t/>
            </a:r>
            <a:endParaRPr b="0" i="0" sz="2500" u="none" cap="none" strike="noStrike">
              <a:solidFill>
                <a:srgbClr val="000000"/>
              </a:solidFill>
              <a:latin typeface="Arial"/>
              <a:ea typeface="Arial"/>
              <a:cs typeface="Arial"/>
              <a:sym typeface="Arial"/>
            </a:endParaRPr>
          </a:p>
          <a:p>
            <a:pPr indent="-342900" lvl="0" marL="355600" marR="5080" rtl="0" algn="l">
              <a:lnSpc>
                <a:spcPct val="100000"/>
              </a:lnSpc>
              <a:spcBef>
                <a:spcPts val="0"/>
              </a:spcBef>
              <a:spcAft>
                <a:spcPts val="0"/>
              </a:spcAft>
              <a:buClr>
                <a:srgbClr val="363639"/>
              </a:buClr>
              <a:buSzPts val="2000"/>
              <a:buFont typeface="Arial"/>
              <a:buChar char="•"/>
            </a:pPr>
            <a:r>
              <a:rPr b="0" i="0" lang="en-US" sz="2000" u="none" cap="none" strike="noStrike">
                <a:solidFill>
                  <a:srgbClr val="363639"/>
                </a:solidFill>
                <a:latin typeface="Arial"/>
                <a:ea typeface="Arial"/>
                <a:cs typeface="Arial"/>
                <a:sym typeface="Arial"/>
              </a:rPr>
              <a:t>Dispatcher objects may also provide </a:t>
            </a:r>
            <a:r>
              <a:rPr b="0" i="1" lang="en-US" sz="2000" u="none" cap="none" strike="noStrike">
                <a:solidFill>
                  <a:srgbClr val="363639"/>
                </a:solidFill>
                <a:latin typeface="Arial"/>
                <a:ea typeface="Arial"/>
                <a:cs typeface="Arial"/>
                <a:sym typeface="Arial"/>
              </a:rPr>
              <a:t>events</a:t>
            </a:r>
            <a:r>
              <a:rPr b="0" i="0" lang="en-US" sz="2000" u="none" cap="none" strike="noStrike">
                <a:solidFill>
                  <a:srgbClr val="363639"/>
                </a:solidFill>
                <a:latin typeface="Arial"/>
                <a:ea typeface="Arial"/>
                <a:cs typeface="Arial"/>
                <a:sym typeface="Arial"/>
              </a:rPr>
              <a:t>. An event acts much like a  condition variable.</a:t>
            </a:r>
            <a:endParaRPr b="0" i="0" sz="2000" u="none" cap="none" strike="noStrike">
              <a:solidFill>
                <a:srgbClr val="000000"/>
              </a:solidFill>
              <a:latin typeface="Arial"/>
              <a:ea typeface="Arial"/>
              <a:cs typeface="Arial"/>
              <a:sym typeface="Arial"/>
            </a:endParaRPr>
          </a:p>
        </p:txBody>
      </p:sp>
      <p:sp>
        <p:nvSpPr>
          <p:cNvPr id="263" name="Google Shape;263;p39"/>
          <p:cNvSpPr txBox="1"/>
          <p:nvPr>
            <p:ph type="title"/>
          </p:nvPr>
        </p:nvSpPr>
        <p:spPr>
          <a:xfrm>
            <a:off x="964944" y="682243"/>
            <a:ext cx="4472400" cy="1124100"/>
          </a:xfrm>
          <a:prstGeom prst="rect">
            <a:avLst/>
          </a:prstGeom>
          <a:noFill/>
          <a:ln>
            <a:noFill/>
          </a:ln>
        </p:spPr>
        <p:txBody>
          <a:bodyPr anchorCtr="0" anchor="t" bIns="0" lIns="0" spcFirstLastPara="1" rIns="0" wrap="square" tIns="12700">
            <a:spAutoFit/>
          </a:bodyPr>
          <a:lstStyle/>
          <a:p>
            <a:pPr indent="1104900" lvl="0" marL="12700" marR="5080" rtl="0" algn="l">
              <a:lnSpc>
                <a:spcPct val="100000"/>
              </a:lnSpc>
              <a:spcBef>
                <a:spcPts val="0"/>
              </a:spcBef>
              <a:spcAft>
                <a:spcPts val="0"/>
              </a:spcAft>
              <a:buSzPts val="1400"/>
              <a:buNone/>
            </a:pPr>
            <a:r>
              <a:rPr lang="en-US"/>
              <a:t>PROCESS  SYNCHRONIZATION</a:t>
            </a:r>
            <a:endParaRPr/>
          </a:p>
        </p:txBody>
      </p:sp>
      <p:sp>
        <p:nvSpPr>
          <p:cNvPr id="264" name="Google Shape;264;p39"/>
          <p:cNvSpPr txBox="1"/>
          <p:nvPr/>
        </p:nvSpPr>
        <p:spPr>
          <a:xfrm>
            <a:off x="6129015" y="862075"/>
            <a:ext cx="2263140" cy="879475"/>
          </a:xfrm>
          <a:prstGeom prst="rect">
            <a:avLst/>
          </a:prstGeom>
          <a:noFill/>
          <a:ln>
            <a:noFill/>
          </a:ln>
        </p:spPr>
        <p:txBody>
          <a:bodyPr anchorCtr="0" anchor="t" bIns="0" lIns="0" spcFirstLastPara="1" rIns="0" wrap="square" tIns="12700">
            <a:spAutoFit/>
          </a:bodyPr>
          <a:lstStyle/>
          <a:p>
            <a:pPr indent="81280" lvl="0" marL="12700" marR="5080" rtl="0" algn="l">
              <a:lnSpc>
                <a:spcPct val="100000"/>
              </a:lnSpc>
              <a:spcBef>
                <a:spcPts val="0"/>
              </a:spcBef>
              <a:spcAft>
                <a:spcPts val="0"/>
              </a:spcAft>
              <a:buClr>
                <a:srgbClr val="000000"/>
              </a:buClr>
              <a:buSzPts val="2800"/>
              <a:buFont typeface="Arial"/>
              <a:buNone/>
            </a:pPr>
            <a:r>
              <a:rPr b="1" i="0" lang="en-US" sz="2800" u="none" cap="none" strike="noStrike">
                <a:solidFill>
                  <a:srgbClr val="ED1C24"/>
                </a:solidFill>
                <a:latin typeface="Arial"/>
                <a:ea typeface="Arial"/>
                <a:cs typeface="Arial"/>
                <a:sym typeface="Arial"/>
              </a:rPr>
              <a:t>How Is This  Really Used?</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 name="Shape 56"/>
        <p:cNvGrpSpPr/>
        <p:nvPr/>
      </p:nvGrpSpPr>
      <p:grpSpPr>
        <a:xfrm>
          <a:off x="0" y="0"/>
          <a:ext cx="0" cy="0"/>
          <a:chOff x="0" y="0"/>
          <a:chExt cx="0" cy="0"/>
        </a:xfrm>
      </p:grpSpPr>
      <p:sp>
        <p:nvSpPr>
          <p:cNvPr id="57" name="Google Shape;57;p4"/>
          <p:cNvSpPr txBox="1"/>
          <p:nvPr>
            <p:ph idx="11" type="ftr"/>
          </p:nvPr>
        </p:nvSpPr>
        <p:spPr>
          <a:xfrm>
            <a:off x="3853686" y="6742338"/>
            <a:ext cx="2350800" cy="249000"/>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SzPts val="1400"/>
              <a:buNone/>
            </a:pPr>
            <a:r>
              <a:rPr lang="en-US"/>
              <a:t>6: Process Synchronization</a:t>
            </a:r>
            <a:endParaRPr/>
          </a:p>
        </p:txBody>
      </p:sp>
      <p:sp>
        <p:nvSpPr>
          <p:cNvPr id="58" name="Google Shape;58;p4"/>
          <p:cNvSpPr txBox="1"/>
          <p:nvPr>
            <p:ph idx="12" type="sldNum"/>
          </p:nvPr>
        </p:nvSpPr>
        <p:spPr>
          <a:xfrm>
            <a:off x="8559542" y="6744421"/>
            <a:ext cx="303000" cy="2814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SzPts val="1600"/>
              <a:buNone/>
            </a:pPr>
            <a:fld id="{00000000-1234-1234-1234-123412341234}" type="slidenum">
              <a:rPr lang="en-US"/>
              <a:t>‹#›</a:t>
            </a:fld>
            <a:endParaRPr/>
          </a:p>
        </p:txBody>
      </p:sp>
      <p:sp>
        <p:nvSpPr>
          <p:cNvPr id="59" name="Google Shape;59;p4"/>
          <p:cNvSpPr txBox="1"/>
          <p:nvPr/>
        </p:nvSpPr>
        <p:spPr>
          <a:xfrm>
            <a:off x="545844" y="529843"/>
            <a:ext cx="4472305" cy="1123950"/>
          </a:xfrm>
          <a:prstGeom prst="rect">
            <a:avLst/>
          </a:prstGeom>
          <a:noFill/>
          <a:ln>
            <a:noFill/>
          </a:ln>
        </p:spPr>
        <p:txBody>
          <a:bodyPr anchorCtr="0" anchor="t" bIns="0" lIns="0" spcFirstLastPara="1" rIns="0" wrap="square" tIns="12700">
            <a:spAutoFit/>
          </a:bodyPr>
          <a:lstStyle/>
          <a:p>
            <a:pPr indent="1104900" lvl="0" marL="12700" marR="5080" rtl="0" algn="l">
              <a:lnSpc>
                <a:spcPct val="100000"/>
              </a:lnSpc>
              <a:spcBef>
                <a:spcPts val="0"/>
              </a:spcBef>
              <a:spcAft>
                <a:spcPts val="0"/>
              </a:spcAft>
              <a:buClr>
                <a:srgbClr val="000000"/>
              </a:buClr>
              <a:buSzPts val="3600"/>
              <a:buFont typeface="Arial"/>
              <a:buNone/>
            </a:pPr>
            <a:r>
              <a:rPr b="1" i="0" lang="en-US" sz="3600" u="none" cap="none" strike="noStrike">
                <a:solidFill>
                  <a:srgbClr val="363639"/>
                </a:solidFill>
                <a:latin typeface="Arial"/>
                <a:ea typeface="Arial"/>
                <a:cs typeface="Arial"/>
                <a:sym typeface="Arial"/>
              </a:rPr>
              <a:t>PROCESS  SYNCHRONIZATION</a:t>
            </a:r>
            <a:endParaRPr b="0" i="0" sz="3600" u="none" cap="none" strike="noStrike">
              <a:solidFill>
                <a:srgbClr val="000000"/>
              </a:solidFill>
              <a:latin typeface="Arial"/>
              <a:ea typeface="Arial"/>
              <a:cs typeface="Arial"/>
              <a:sym typeface="Arial"/>
            </a:endParaRPr>
          </a:p>
        </p:txBody>
      </p:sp>
      <p:sp>
        <p:nvSpPr>
          <p:cNvPr id="60" name="Google Shape;60;p4"/>
          <p:cNvSpPr txBox="1"/>
          <p:nvPr/>
        </p:nvSpPr>
        <p:spPr>
          <a:xfrm>
            <a:off x="917696" y="1731060"/>
            <a:ext cx="7394575" cy="614045"/>
          </a:xfrm>
          <a:prstGeom prst="rect">
            <a:avLst/>
          </a:prstGeom>
          <a:noFill/>
          <a:ln>
            <a:noFill/>
          </a:ln>
        </p:spPr>
        <p:txBody>
          <a:bodyPr anchorCtr="0" anchor="t" bIns="0" lIns="0" spcFirstLastPara="1" rIns="0" wrap="square" tIns="12700">
            <a:spAutoFit/>
          </a:bodyPr>
          <a:lstStyle/>
          <a:p>
            <a:pPr indent="0" lvl="0" marL="12700" marR="5080" rtl="0" algn="l">
              <a:lnSpc>
                <a:spcPct val="120600"/>
              </a:lnSpc>
              <a:spcBef>
                <a:spcPts val="0"/>
              </a:spcBef>
              <a:spcAft>
                <a:spcPts val="0"/>
              </a:spcAft>
              <a:buClr>
                <a:srgbClr val="000000"/>
              </a:buClr>
              <a:buSzPts val="1600"/>
              <a:buFont typeface="Arial"/>
              <a:buNone/>
            </a:pPr>
            <a:r>
              <a:rPr b="0" i="0" lang="en-US" sz="1600" u="none" cap="none" strike="noStrike">
                <a:solidFill>
                  <a:srgbClr val="363639"/>
                </a:solidFill>
                <a:latin typeface="Arial"/>
                <a:ea typeface="Arial"/>
                <a:cs typeface="Arial"/>
                <a:sym typeface="Arial"/>
              </a:rPr>
              <a:t>A </a:t>
            </a:r>
            <a:r>
              <a:rPr b="1" i="0" lang="en-US" sz="1600" u="none" cap="none" strike="noStrike">
                <a:solidFill>
                  <a:srgbClr val="363639"/>
                </a:solidFill>
                <a:latin typeface="Arial"/>
                <a:ea typeface="Arial"/>
                <a:cs typeface="Arial"/>
                <a:sym typeface="Arial"/>
              </a:rPr>
              <a:t>producer </a:t>
            </a:r>
            <a:r>
              <a:rPr b="0" i="0" lang="en-US" sz="1600" u="none" cap="none" strike="noStrike">
                <a:solidFill>
                  <a:srgbClr val="363639"/>
                </a:solidFill>
                <a:latin typeface="Arial"/>
                <a:ea typeface="Arial"/>
                <a:cs typeface="Arial"/>
                <a:sym typeface="Arial"/>
              </a:rPr>
              <a:t>process "produces" information "consumed" by a </a:t>
            </a:r>
            <a:r>
              <a:rPr b="1" i="0" lang="en-US" sz="1600" u="none" cap="none" strike="noStrike">
                <a:solidFill>
                  <a:srgbClr val="363639"/>
                </a:solidFill>
                <a:latin typeface="Arial"/>
                <a:ea typeface="Arial"/>
                <a:cs typeface="Arial"/>
                <a:sym typeface="Arial"/>
              </a:rPr>
              <a:t>consumer </a:t>
            </a:r>
            <a:r>
              <a:rPr b="0" i="0" lang="en-US" sz="1600" u="none" cap="none" strike="noStrike">
                <a:solidFill>
                  <a:srgbClr val="363639"/>
                </a:solidFill>
                <a:latin typeface="Arial"/>
                <a:ea typeface="Arial"/>
                <a:cs typeface="Arial"/>
                <a:sym typeface="Arial"/>
              </a:rPr>
              <a:t>process.  Here are the variables needed to define the problem:</a:t>
            </a:r>
            <a:endParaRPr b="0" i="0" sz="1600" u="none" cap="none" strike="noStrike">
              <a:solidFill>
                <a:srgbClr val="000000"/>
              </a:solidFill>
              <a:latin typeface="Arial"/>
              <a:ea typeface="Arial"/>
              <a:cs typeface="Arial"/>
              <a:sym typeface="Arial"/>
            </a:endParaRPr>
          </a:p>
        </p:txBody>
      </p:sp>
      <p:sp>
        <p:nvSpPr>
          <p:cNvPr id="61" name="Google Shape;61;p4"/>
          <p:cNvSpPr txBox="1"/>
          <p:nvPr>
            <p:ph type="title"/>
          </p:nvPr>
        </p:nvSpPr>
        <p:spPr>
          <a:xfrm>
            <a:off x="5565899" y="395275"/>
            <a:ext cx="3307200" cy="1051500"/>
          </a:xfrm>
          <a:prstGeom prst="rect">
            <a:avLst/>
          </a:prstGeom>
          <a:noFill/>
          <a:ln>
            <a:noFill/>
          </a:ln>
        </p:spPr>
        <p:txBody>
          <a:bodyPr anchorCtr="0" anchor="t" bIns="0" lIns="0" spcFirstLastPara="1" rIns="0" wrap="square" tIns="12050">
            <a:spAutoFit/>
          </a:bodyPr>
          <a:lstStyle/>
          <a:p>
            <a:pPr indent="493394" lvl="0" marL="12700" marR="5080" rtl="0" algn="l">
              <a:lnSpc>
                <a:spcPct val="120200"/>
              </a:lnSpc>
              <a:spcBef>
                <a:spcPts val="0"/>
              </a:spcBef>
              <a:spcAft>
                <a:spcPts val="0"/>
              </a:spcAft>
              <a:buSzPts val="1400"/>
              <a:buNone/>
            </a:pPr>
            <a:r>
              <a:rPr lang="en-US" sz="2800">
                <a:solidFill>
                  <a:srgbClr val="ED1C24"/>
                </a:solidFill>
              </a:rPr>
              <a:t>The Producer  Consumer Problem</a:t>
            </a:r>
            <a:endParaRPr sz="2800"/>
          </a:p>
        </p:txBody>
      </p:sp>
      <p:sp>
        <p:nvSpPr>
          <p:cNvPr id="62" name="Google Shape;62;p4"/>
          <p:cNvSpPr txBox="1"/>
          <p:nvPr/>
        </p:nvSpPr>
        <p:spPr>
          <a:xfrm>
            <a:off x="685800" y="2667000"/>
            <a:ext cx="8686800" cy="2651125"/>
          </a:xfrm>
          <a:prstGeom prst="rect">
            <a:avLst/>
          </a:prstGeom>
          <a:solidFill>
            <a:srgbClr val="FFF9AE"/>
          </a:solidFill>
          <a:ln cap="flat" cmpd="sng" w="9525">
            <a:solidFill>
              <a:srgbClr val="373739"/>
            </a:solidFill>
            <a:prstDash val="solid"/>
            <a:round/>
            <a:headEnd len="sm" w="sm" type="none"/>
            <a:tailEnd len="sm" w="sm" type="none"/>
          </a:ln>
        </p:spPr>
        <p:txBody>
          <a:bodyPr anchorCtr="0" anchor="t" bIns="0" lIns="0" spcFirstLastPara="1" rIns="0" wrap="square" tIns="23475">
            <a:spAutoFit/>
          </a:bodyPr>
          <a:lstStyle/>
          <a:p>
            <a:pPr indent="0" lvl="0" marL="96520" marR="0" rtl="0" algn="l">
              <a:lnSpc>
                <a:spcPct val="100000"/>
              </a:lnSpc>
              <a:spcBef>
                <a:spcPts val="0"/>
              </a:spcBef>
              <a:spcAft>
                <a:spcPts val="0"/>
              </a:spcAft>
              <a:buClr>
                <a:srgbClr val="000000"/>
              </a:buClr>
              <a:buSzPts val="1800"/>
              <a:buFont typeface="Arial"/>
              <a:buNone/>
            </a:pPr>
            <a:r>
              <a:rPr b="0" i="0" lang="en-US" sz="1800" u="none" cap="none" strike="noStrike">
                <a:solidFill>
                  <a:srgbClr val="363639"/>
                </a:solidFill>
                <a:latin typeface="Courier New"/>
                <a:ea typeface="Courier New"/>
                <a:cs typeface="Courier New"/>
                <a:sym typeface="Courier New"/>
              </a:rPr>
              <a:t>#define BUFFER_SIZE 10</a:t>
            </a:r>
            <a:endParaRPr b="0" i="0" sz="1800" u="none" cap="none" strike="noStrike">
              <a:solidFill>
                <a:srgbClr val="000000"/>
              </a:solidFill>
              <a:latin typeface="Courier New"/>
              <a:ea typeface="Courier New"/>
              <a:cs typeface="Courier New"/>
              <a:sym typeface="Courier New"/>
            </a:endParaRPr>
          </a:p>
          <a:p>
            <a:pPr indent="0" lvl="0" marL="96520" marR="0" rtl="0" algn="l">
              <a:lnSpc>
                <a:spcPct val="100000"/>
              </a:lnSpc>
              <a:spcBef>
                <a:spcPts val="434"/>
              </a:spcBef>
              <a:spcAft>
                <a:spcPts val="0"/>
              </a:spcAft>
              <a:buClr>
                <a:srgbClr val="000000"/>
              </a:buClr>
              <a:buSzPts val="1800"/>
              <a:buFont typeface="Arial"/>
              <a:buNone/>
            </a:pPr>
            <a:r>
              <a:rPr b="0" i="0" lang="en-US" sz="1800" u="none" cap="none" strike="noStrike">
                <a:solidFill>
                  <a:srgbClr val="363639"/>
                </a:solidFill>
                <a:latin typeface="Courier New"/>
                <a:ea typeface="Courier New"/>
                <a:cs typeface="Courier New"/>
                <a:sym typeface="Courier New"/>
              </a:rPr>
              <a:t>typedef struct {</a:t>
            </a:r>
            <a:endParaRPr b="0" i="0" sz="1800" u="none" cap="none" strike="noStrike">
              <a:solidFill>
                <a:srgbClr val="000000"/>
              </a:solidFill>
              <a:latin typeface="Courier New"/>
              <a:ea typeface="Courier New"/>
              <a:cs typeface="Courier New"/>
              <a:sym typeface="Courier New"/>
            </a:endParaRPr>
          </a:p>
          <a:p>
            <a:pPr indent="0" lvl="0" marL="642620" marR="0" rtl="0" algn="l">
              <a:lnSpc>
                <a:spcPct val="100000"/>
              </a:lnSpc>
              <a:spcBef>
                <a:spcPts val="445"/>
              </a:spcBef>
              <a:spcAft>
                <a:spcPts val="0"/>
              </a:spcAft>
              <a:buClr>
                <a:srgbClr val="000000"/>
              </a:buClr>
              <a:buSzPts val="1800"/>
              <a:buFont typeface="Arial"/>
              <a:buNone/>
            </a:pPr>
            <a:r>
              <a:rPr b="0" i="0" lang="en-US" sz="1800" u="none" cap="none" strike="noStrike">
                <a:solidFill>
                  <a:srgbClr val="363639"/>
                </a:solidFill>
                <a:latin typeface="Courier New"/>
                <a:ea typeface="Courier New"/>
                <a:cs typeface="Courier New"/>
                <a:sym typeface="Courier New"/>
              </a:rPr>
              <a:t>DATA	data;</a:t>
            </a:r>
            <a:endParaRPr b="0" i="0" sz="1800" u="none" cap="none" strike="noStrike">
              <a:solidFill>
                <a:srgbClr val="000000"/>
              </a:solidFill>
              <a:latin typeface="Courier New"/>
              <a:ea typeface="Courier New"/>
              <a:cs typeface="Courier New"/>
              <a:sym typeface="Courier New"/>
            </a:endParaRPr>
          </a:p>
          <a:p>
            <a:pPr indent="0" lvl="0" marL="96520" marR="0" rtl="0" algn="l">
              <a:lnSpc>
                <a:spcPct val="100000"/>
              </a:lnSpc>
              <a:spcBef>
                <a:spcPts val="440"/>
              </a:spcBef>
              <a:spcAft>
                <a:spcPts val="0"/>
              </a:spcAft>
              <a:buClr>
                <a:srgbClr val="000000"/>
              </a:buClr>
              <a:buSzPts val="1800"/>
              <a:buFont typeface="Arial"/>
              <a:buNone/>
            </a:pPr>
            <a:r>
              <a:rPr b="0" i="0" lang="en-US" sz="1800" u="none" cap="none" strike="noStrike">
                <a:solidFill>
                  <a:srgbClr val="363639"/>
                </a:solidFill>
                <a:latin typeface="Courier New"/>
                <a:ea typeface="Courier New"/>
                <a:cs typeface="Courier New"/>
                <a:sym typeface="Courier New"/>
              </a:rPr>
              <a:t>} item;</a:t>
            </a:r>
            <a:endParaRPr b="0" i="0" sz="1800" u="none" cap="none" strike="noStrike">
              <a:solidFill>
                <a:srgbClr val="000000"/>
              </a:solidFill>
              <a:latin typeface="Courier New"/>
              <a:ea typeface="Courier New"/>
              <a:cs typeface="Courier New"/>
              <a:sym typeface="Courier New"/>
            </a:endParaRPr>
          </a:p>
          <a:p>
            <a:pPr indent="0" lvl="0" marL="96520" marR="0" rtl="0" algn="l">
              <a:lnSpc>
                <a:spcPct val="100000"/>
              </a:lnSpc>
              <a:spcBef>
                <a:spcPts val="434"/>
              </a:spcBef>
              <a:spcAft>
                <a:spcPts val="0"/>
              </a:spcAft>
              <a:buClr>
                <a:srgbClr val="000000"/>
              </a:buClr>
              <a:buSzPts val="1800"/>
              <a:buFont typeface="Arial"/>
              <a:buNone/>
            </a:pPr>
            <a:r>
              <a:rPr b="0" i="0" lang="en-US" sz="1800" u="none" cap="none" strike="noStrike">
                <a:solidFill>
                  <a:srgbClr val="363639"/>
                </a:solidFill>
                <a:latin typeface="Courier New"/>
                <a:ea typeface="Courier New"/>
                <a:cs typeface="Courier New"/>
                <a:sym typeface="Courier New"/>
              </a:rPr>
              <a:t>item	buffer[BUFFER_SIZE];</a:t>
            </a:r>
            <a:endParaRPr b="0" i="0" sz="1800" u="none" cap="none" strike="noStrike">
              <a:solidFill>
                <a:srgbClr val="000000"/>
              </a:solidFill>
              <a:latin typeface="Courier New"/>
              <a:ea typeface="Courier New"/>
              <a:cs typeface="Courier New"/>
              <a:sym typeface="Courier New"/>
            </a:endParaRPr>
          </a:p>
          <a:p>
            <a:pPr indent="-633" lvl="0" marL="96520" marR="155575" rtl="0" algn="l">
              <a:lnSpc>
                <a:spcPct val="120200"/>
              </a:lnSpc>
              <a:spcBef>
                <a:spcPts val="10"/>
              </a:spcBef>
              <a:spcAft>
                <a:spcPts val="0"/>
              </a:spcAft>
              <a:buClr>
                <a:srgbClr val="000000"/>
              </a:buClr>
              <a:buSzPts val="1800"/>
              <a:buFont typeface="Arial"/>
              <a:buNone/>
            </a:pPr>
            <a:r>
              <a:rPr b="0" i="0" lang="en-US" sz="1800" u="none" cap="none" strike="noStrike">
                <a:solidFill>
                  <a:srgbClr val="363639"/>
                </a:solidFill>
                <a:latin typeface="Courier New"/>
                <a:ea typeface="Courier New"/>
                <a:cs typeface="Courier New"/>
                <a:sym typeface="Courier New"/>
              </a:rPr>
              <a:t>int		in = 0;	</a:t>
            </a:r>
            <a:r>
              <a:rPr b="0" i="0" lang="en-US" sz="1600" u="none" cap="none" strike="noStrike">
                <a:solidFill>
                  <a:srgbClr val="363639"/>
                </a:solidFill>
                <a:latin typeface="Courier New"/>
                <a:ea typeface="Courier New"/>
                <a:cs typeface="Courier New"/>
                <a:sym typeface="Courier New"/>
              </a:rPr>
              <a:t>// Location of next input to buffer  </a:t>
            </a:r>
            <a:r>
              <a:rPr b="0" i="0" lang="en-US" sz="1800" u="none" cap="none" strike="noStrike">
                <a:solidFill>
                  <a:srgbClr val="363639"/>
                </a:solidFill>
                <a:latin typeface="Courier New"/>
                <a:ea typeface="Courier New"/>
                <a:cs typeface="Courier New"/>
                <a:sym typeface="Courier New"/>
              </a:rPr>
              <a:t>int		out = 0;	</a:t>
            </a:r>
            <a:r>
              <a:rPr b="0" i="0" lang="en-US" sz="1600" u="none" cap="none" strike="noStrike">
                <a:solidFill>
                  <a:srgbClr val="363639"/>
                </a:solidFill>
                <a:latin typeface="Courier New"/>
                <a:ea typeface="Courier New"/>
                <a:cs typeface="Courier New"/>
                <a:sym typeface="Courier New"/>
              </a:rPr>
              <a:t>// Location of next removal from buffer  int	counter = 0;	// Number of buffers currently full</a:t>
            </a:r>
            <a:endParaRPr b="0" i="0" sz="1600" u="none" cap="none" strike="noStrike">
              <a:solidFill>
                <a:srgbClr val="000000"/>
              </a:solidFill>
              <a:latin typeface="Courier New"/>
              <a:ea typeface="Courier New"/>
              <a:cs typeface="Courier New"/>
              <a:sym typeface="Courier New"/>
            </a:endParaRPr>
          </a:p>
        </p:txBody>
      </p:sp>
      <p:sp>
        <p:nvSpPr>
          <p:cNvPr id="63" name="Google Shape;63;p4"/>
          <p:cNvSpPr txBox="1"/>
          <p:nvPr/>
        </p:nvSpPr>
        <p:spPr>
          <a:xfrm>
            <a:off x="765310" y="5587998"/>
            <a:ext cx="4240530" cy="100266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363639"/>
                </a:solidFill>
                <a:latin typeface="Arial"/>
                <a:ea typeface="Arial"/>
                <a:cs typeface="Arial"/>
                <a:sym typeface="Arial"/>
              </a:rPr>
              <a:t>Consider the code segments on the next page: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30"/>
              </a:spcBef>
              <a:spcAft>
                <a:spcPts val="0"/>
              </a:spcAft>
              <a:buClr>
                <a:srgbClr val="000000"/>
              </a:buClr>
              <a:buSzPts val="1650"/>
              <a:buFont typeface="Arial"/>
              <a:buNone/>
            </a:pPr>
            <a:r>
              <a:t/>
            </a:r>
            <a:endParaRPr b="0" i="0" sz="1650" u="none" cap="none" strike="noStrike">
              <a:solidFill>
                <a:srgbClr val="000000"/>
              </a:solidFill>
              <a:latin typeface="Arial"/>
              <a:ea typeface="Arial"/>
              <a:cs typeface="Arial"/>
              <a:sym typeface="Arial"/>
            </a:endParaRPr>
          </a:p>
          <a:p>
            <a:pPr indent="-128269" lvl="0" marL="597535" marR="0" rtl="0" algn="l">
              <a:lnSpc>
                <a:spcPct val="100000"/>
              </a:lnSpc>
              <a:spcBef>
                <a:spcPts val="0"/>
              </a:spcBef>
              <a:spcAft>
                <a:spcPts val="0"/>
              </a:spcAft>
              <a:buClr>
                <a:srgbClr val="363639"/>
              </a:buClr>
              <a:buSzPts val="1600"/>
              <a:buFont typeface="Arial"/>
              <a:buChar char="•"/>
            </a:pPr>
            <a:r>
              <a:rPr b="0" i="0" lang="en-US" sz="1600" u="none" cap="none" strike="noStrike">
                <a:solidFill>
                  <a:srgbClr val="363639"/>
                </a:solidFill>
                <a:latin typeface="Arial"/>
                <a:ea typeface="Arial"/>
                <a:cs typeface="Arial"/>
                <a:sym typeface="Arial"/>
              </a:rPr>
              <a:t>Does it work?</a:t>
            </a:r>
            <a:endParaRPr b="0" i="0" sz="1600" u="none" cap="none" strike="noStrike">
              <a:solidFill>
                <a:srgbClr val="000000"/>
              </a:solidFill>
              <a:latin typeface="Arial"/>
              <a:ea typeface="Arial"/>
              <a:cs typeface="Arial"/>
              <a:sym typeface="Arial"/>
            </a:endParaRPr>
          </a:p>
          <a:p>
            <a:pPr indent="-128269" lvl="0" marL="597535" marR="0" rtl="0" algn="l">
              <a:lnSpc>
                <a:spcPct val="100000"/>
              </a:lnSpc>
              <a:spcBef>
                <a:spcPts val="5"/>
              </a:spcBef>
              <a:spcAft>
                <a:spcPts val="0"/>
              </a:spcAft>
              <a:buClr>
                <a:srgbClr val="363639"/>
              </a:buClr>
              <a:buSzPts val="1600"/>
              <a:buFont typeface="Arial"/>
              <a:buChar char="•"/>
            </a:pPr>
            <a:r>
              <a:rPr b="0" i="0" lang="en-US" sz="1600" u="none" cap="none" strike="noStrike">
                <a:solidFill>
                  <a:srgbClr val="363639"/>
                </a:solidFill>
                <a:latin typeface="Arial"/>
                <a:ea typeface="Arial"/>
                <a:cs typeface="Arial"/>
                <a:sym typeface="Arial"/>
              </a:rPr>
              <a:t>Are all buffers utilized?</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5"/>
          <p:cNvSpPr txBox="1"/>
          <p:nvPr/>
        </p:nvSpPr>
        <p:spPr>
          <a:xfrm>
            <a:off x="545844" y="529843"/>
            <a:ext cx="4472305" cy="1765935"/>
          </a:xfrm>
          <a:prstGeom prst="rect">
            <a:avLst/>
          </a:prstGeom>
          <a:noFill/>
          <a:ln>
            <a:noFill/>
          </a:ln>
        </p:spPr>
        <p:txBody>
          <a:bodyPr anchorCtr="0" anchor="t" bIns="0" lIns="0" spcFirstLastPara="1" rIns="0" wrap="square" tIns="12700">
            <a:spAutoFit/>
          </a:bodyPr>
          <a:lstStyle/>
          <a:p>
            <a:pPr indent="1104900" lvl="0" marL="12700" marR="5080" rtl="0" algn="l">
              <a:lnSpc>
                <a:spcPct val="100000"/>
              </a:lnSpc>
              <a:spcBef>
                <a:spcPts val="0"/>
              </a:spcBef>
              <a:spcAft>
                <a:spcPts val="0"/>
              </a:spcAft>
              <a:buClr>
                <a:srgbClr val="000000"/>
              </a:buClr>
              <a:buSzPts val="3600"/>
              <a:buFont typeface="Arial"/>
              <a:buNone/>
            </a:pPr>
            <a:r>
              <a:rPr b="1" i="0" lang="en-US" sz="3600" u="none" cap="none" strike="noStrike">
                <a:solidFill>
                  <a:srgbClr val="363639"/>
                </a:solidFill>
                <a:latin typeface="Arial"/>
                <a:ea typeface="Arial"/>
                <a:cs typeface="Arial"/>
                <a:sym typeface="Arial"/>
              </a:rPr>
              <a:t>PROCESS  SYNCHRONIZATION</a:t>
            </a:r>
            <a:endParaRPr b="0" i="0" sz="3600" u="none" cap="none" strike="noStrike">
              <a:solidFill>
                <a:srgbClr val="000000"/>
              </a:solidFill>
              <a:latin typeface="Arial"/>
              <a:ea typeface="Arial"/>
              <a:cs typeface="Arial"/>
              <a:sym typeface="Arial"/>
            </a:endParaRPr>
          </a:p>
          <a:p>
            <a:pPr indent="-633" lvl="0" marL="384175" marR="140335" rtl="0" algn="l">
              <a:lnSpc>
                <a:spcPct val="100000"/>
              </a:lnSpc>
              <a:spcBef>
                <a:spcPts val="1210"/>
              </a:spcBef>
              <a:spcAft>
                <a:spcPts val="0"/>
              </a:spcAft>
              <a:buClr>
                <a:srgbClr val="000000"/>
              </a:buClr>
              <a:buSzPts val="1600"/>
              <a:buFont typeface="Arial"/>
              <a:buNone/>
            </a:pPr>
            <a:r>
              <a:rPr b="0" i="0" lang="en-US" sz="1600" u="none" cap="none" strike="noStrike">
                <a:solidFill>
                  <a:srgbClr val="363639"/>
                </a:solidFill>
                <a:latin typeface="Arial"/>
                <a:ea typeface="Arial"/>
                <a:cs typeface="Arial"/>
                <a:sym typeface="Arial"/>
              </a:rPr>
              <a:t>A </a:t>
            </a:r>
            <a:r>
              <a:rPr b="1" i="0" lang="en-US" sz="1600" u="none" cap="none" strike="noStrike">
                <a:solidFill>
                  <a:srgbClr val="363639"/>
                </a:solidFill>
                <a:latin typeface="Arial"/>
                <a:ea typeface="Arial"/>
                <a:cs typeface="Arial"/>
                <a:sym typeface="Arial"/>
              </a:rPr>
              <a:t>producer </a:t>
            </a:r>
            <a:r>
              <a:rPr b="0" i="0" lang="en-US" sz="1600" u="none" cap="none" strike="noStrike">
                <a:solidFill>
                  <a:srgbClr val="363639"/>
                </a:solidFill>
                <a:latin typeface="Arial"/>
                <a:ea typeface="Arial"/>
                <a:cs typeface="Arial"/>
                <a:sym typeface="Arial"/>
              </a:rPr>
              <a:t>process "produces" information  "consumed" by a </a:t>
            </a:r>
            <a:r>
              <a:rPr b="1" i="0" lang="en-US" sz="1600" u="none" cap="none" strike="noStrike">
                <a:solidFill>
                  <a:srgbClr val="363639"/>
                </a:solidFill>
                <a:latin typeface="Arial"/>
                <a:ea typeface="Arial"/>
                <a:cs typeface="Arial"/>
                <a:sym typeface="Arial"/>
              </a:rPr>
              <a:t>consumer </a:t>
            </a:r>
            <a:r>
              <a:rPr b="0" i="0" lang="en-US" sz="1600" u="none" cap="none" strike="noStrike">
                <a:solidFill>
                  <a:srgbClr val="363639"/>
                </a:solidFill>
                <a:latin typeface="Arial"/>
                <a:ea typeface="Arial"/>
                <a:cs typeface="Arial"/>
                <a:sym typeface="Arial"/>
              </a:rPr>
              <a:t>process.</a:t>
            </a:r>
            <a:endParaRPr b="0" i="0" sz="1600" u="none" cap="none" strike="noStrike">
              <a:solidFill>
                <a:srgbClr val="000000"/>
              </a:solidFill>
              <a:latin typeface="Arial"/>
              <a:ea typeface="Arial"/>
              <a:cs typeface="Arial"/>
              <a:sym typeface="Arial"/>
            </a:endParaRPr>
          </a:p>
        </p:txBody>
      </p:sp>
      <p:sp>
        <p:nvSpPr>
          <p:cNvPr id="69" name="Google Shape;69;p5"/>
          <p:cNvSpPr txBox="1"/>
          <p:nvPr>
            <p:ph type="title"/>
          </p:nvPr>
        </p:nvSpPr>
        <p:spPr>
          <a:xfrm>
            <a:off x="5565899" y="395275"/>
            <a:ext cx="3307200" cy="1051500"/>
          </a:xfrm>
          <a:prstGeom prst="rect">
            <a:avLst/>
          </a:prstGeom>
          <a:noFill/>
          <a:ln>
            <a:noFill/>
          </a:ln>
        </p:spPr>
        <p:txBody>
          <a:bodyPr anchorCtr="0" anchor="t" bIns="0" lIns="0" spcFirstLastPara="1" rIns="0" wrap="square" tIns="12050">
            <a:spAutoFit/>
          </a:bodyPr>
          <a:lstStyle/>
          <a:p>
            <a:pPr indent="493394" lvl="0" marL="12700" marR="5080" rtl="0" algn="l">
              <a:lnSpc>
                <a:spcPct val="120200"/>
              </a:lnSpc>
              <a:spcBef>
                <a:spcPts val="0"/>
              </a:spcBef>
              <a:spcAft>
                <a:spcPts val="0"/>
              </a:spcAft>
              <a:buSzPts val="1400"/>
              <a:buNone/>
            </a:pPr>
            <a:r>
              <a:rPr lang="en-US" sz="2800">
                <a:solidFill>
                  <a:srgbClr val="ED1C24"/>
                </a:solidFill>
              </a:rPr>
              <a:t>The Producer  Consumer Problem</a:t>
            </a:r>
            <a:endParaRPr sz="2800"/>
          </a:p>
        </p:txBody>
      </p:sp>
      <p:grpSp>
        <p:nvGrpSpPr>
          <p:cNvPr id="70" name="Google Shape;70;p5"/>
          <p:cNvGrpSpPr/>
          <p:nvPr/>
        </p:nvGrpSpPr>
        <p:grpSpPr>
          <a:xfrm>
            <a:off x="685800" y="2438400"/>
            <a:ext cx="4572000" cy="2352675"/>
            <a:chOff x="685800" y="2438400"/>
            <a:chExt cx="4572000" cy="2352675"/>
          </a:xfrm>
        </p:grpSpPr>
        <p:sp>
          <p:nvSpPr>
            <p:cNvPr id="71" name="Google Shape;71;p5"/>
            <p:cNvSpPr/>
            <p:nvPr/>
          </p:nvSpPr>
          <p:spPr>
            <a:xfrm>
              <a:off x="685800" y="2438400"/>
              <a:ext cx="4572000" cy="2352675"/>
            </a:xfrm>
            <a:custGeom>
              <a:rect b="b" l="l" r="r" t="t"/>
              <a:pathLst>
                <a:path extrusionOk="0" h="2352675" w="4572000">
                  <a:moveTo>
                    <a:pt x="4571999" y="2352293"/>
                  </a:moveTo>
                  <a:lnTo>
                    <a:pt x="4571999" y="0"/>
                  </a:lnTo>
                  <a:lnTo>
                    <a:pt x="0" y="0"/>
                  </a:lnTo>
                  <a:lnTo>
                    <a:pt x="0" y="2352293"/>
                  </a:lnTo>
                  <a:lnTo>
                    <a:pt x="4571999" y="2352293"/>
                  </a:lnTo>
                  <a:close/>
                </a:path>
              </a:pathLst>
            </a:custGeom>
            <a:solidFill>
              <a:srgbClr val="FFF9A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5"/>
            <p:cNvSpPr/>
            <p:nvPr/>
          </p:nvSpPr>
          <p:spPr>
            <a:xfrm>
              <a:off x="685800" y="2438400"/>
              <a:ext cx="4572000" cy="2352675"/>
            </a:xfrm>
            <a:custGeom>
              <a:rect b="b" l="l" r="r" t="t"/>
              <a:pathLst>
                <a:path extrusionOk="0" h="2352675" w="4572000">
                  <a:moveTo>
                    <a:pt x="0" y="0"/>
                  </a:moveTo>
                  <a:lnTo>
                    <a:pt x="0" y="2352293"/>
                  </a:lnTo>
                  <a:lnTo>
                    <a:pt x="4571999" y="2352293"/>
                  </a:lnTo>
                  <a:lnTo>
                    <a:pt x="4571999" y="0"/>
                  </a:lnTo>
                  <a:lnTo>
                    <a:pt x="0" y="0"/>
                  </a:lnTo>
                  <a:close/>
                </a:path>
              </a:pathLst>
            </a:custGeom>
            <a:noFill/>
            <a:ln cap="flat" cmpd="sng" w="9525">
              <a:solidFill>
                <a:srgbClr val="37373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3" name="Google Shape;73;p5"/>
          <p:cNvSpPr txBox="1"/>
          <p:nvPr/>
        </p:nvSpPr>
        <p:spPr>
          <a:xfrm>
            <a:off x="782573" y="2454655"/>
            <a:ext cx="2458720" cy="269875"/>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item	nextProduced;</a:t>
            </a:r>
            <a:endParaRPr b="0" i="0" sz="1600" u="none" cap="none" strike="noStrike">
              <a:solidFill>
                <a:srgbClr val="000000"/>
              </a:solidFill>
              <a:latin typeface="Courier New"/>
              <a:ea typeface="Courier New"/>
              <a:cs typeface="Courier New"/>
              <a:sym typeface="Courier New"/>
            </a:endParaRPr>
          </a:p>
        </p:txBody>
      </p:sp>
      <p:sp>
        <p:nvSpPr>
          <p:cNvPr id="74" name="Google Shape;74;p5"/>
          <p:cNvSpPr txBox="1"/>
          <p:nvPr/>
        </p:nvSpPr>
        <p:spPr>
          <a:xfrm>
            <a:off x="782508" y="2943401"/>
            <a:ext cx="4261485" cy="1787525"/>
          </a:xfrm>
          <a:prstGeom prst="rect">
            <a:avLst/>
          </a:prstGeom>
          <a:noFill/>
          <a:ln>
            <a:noFill/>
          </a:ln>
        </p:spPr>
        <p:txBody>
          <a:bodyPr anchorCtr="0" anchor="t" bIns="0" lIns="0" spcFirstLastPara="1" rIns="0" wrap="square" tIns="622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while (TRUE) {</a:t>
            </a:r>
            <a:endParaRPr b="0" i="0" sz="1600" u="none" cap="none" strike="noStrike">
              <a:solidFill>
                <a:srgbClr val="000000"/>
              </a:solidFill>
              <a:latin typeface="Courier New"/>
              <a:ea typeface="Courier New"/>
              <a:cs typeface="Courier New"/>
              <a:sym typeface="Courier New"/>
            </a:endParaRPr>
          </a:p>
          <a:p>
            <a:pPr indent="0" lvl="0" marL="457200" marR="5080" rtl="0" algn="l">
              <a:lnSpc>
                <a:spcPct val="145000"/>
              </a:lnSpc>
              <a:spcBef>
                <a:spcPts val="130"/>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while (counter == BUFFER_SIZE);  buffer[in] = nextProduced;</a:t>
            </a:r>
            <a:endParaRPr b="0" i="0" sz="1600" u="none" cap="none" strike="noStrike">
              <a:solidFill>
                <a:srgbClr val="000000"/>
              </a:solidFill>
              <a:latin typeface="Courier New"/>
              <a:ea typeface="Courier New"/>
              <a:cs typeface="Courier New"/>
              <a:sym typeface="Courier New"/>
            </a:endParaRPr>
          </a:p>
          <a:p>
            <a:pPr indent="0" lvl="0" marL="457200" marR="0" rtl="0" algn="l">
              <a:lnSpc>
                <a:spcPct val="100000"/>
              </a:lnSpc>
              <a:spcBef>
                <a:spcPts val="245"/>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in = (in + 1) % BUFFER_SIZE;</a:t>
            </a:r>
            <a:endParaRPr b="0" i="0" sz="1600" u="none" cap="none" strike="noStrike">
              <a:solidFill>
                <a:srgbClr val="000000"/>
              </a:solidFill>
              <a:latin typeface="Courier New"/>
              <a:ea typeface="Courier New"/>
              <a:cs typeface="Courier New"/>
              <a:sym typeface="Courier New"/>
            </a:endParaRPr>
          </a:p>
          <a:p>
            <a:pPr indent="0" lvl="0" marL="456565" marR="0" rtl="0" algn="l">
              <a:lnSpc>
                <a:spcPct val="100000"/>
              </a:lnSpc>
              <a:spcBef>
                <a:spcPts val="390"/>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counter++;</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395"/>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a:t>
            </a:r>
            <a:endParaRPr b="0" i="0" sz="1600" u="none" cap="none" strike="noStrike">
              <a:solidFill>
                <a:srgbClr val="000000"/>
              </a:solidFill>
              <a:latin typeface="Courier New"/>
              <a:ea typeface="Courier New"/>
              <a:cs typeface="Courier New"/>
              <a:sym typeface="Courier New"/>
            </a:endParaRPr>
          </a:p>
        </p:txBody>
      </p:sp>
      <p:grpSp>
        <p:nvGrpSpPr>
          <p:cNvPr id="75" name="Google Shape;75;p5"/>
          <p:cNvGrpSpPr/>
          <p:nvPr/>
        </p:nvGrpSpPr>
        <p:grpSpPr>
          <a:xfrm>
            <a:off x="5410200" y="4031741"/>
            <a:ext cx="4038600" cy="2383917"/>
            <a:chOff x="5410200" y="4031741"/>
            <a:chExt cx="4038600" cy="2383917"/>
          </a:xfrm>
        </p:grpSpPr>
        <p:sp>
          <p:nvSpPr>
            <p:cNvPr id="76" name="Google Shape;76;p5"/>
            <p:cNvSpPr/>
            <p:nvPr/>
          </p:nvSpPr>
          <p:spPr>
            <a:xfrm>
              <a:off x="5410200" y="4031741"/>
              <a:ext cx="4038600" cy="2383155"/>
            </a:xfrm>
            <a:custGeom>
              <a:rect b="b" l="l" r="r" t="t"/>
              <a:pathLst>
                <a:path extrusionOk="0" h="2383154" w="4038600">
                  <a:moveTo>
                    <a:pt x="4038599" y="2382773"/>
                  </a:moveTo>
                  <a:lnTo>
                    <a:pt x="4038599" y="0"/>
                  </a:lnTo>
                  <a:lnTo>
                    <a:pt x="0" y="0"/>
                  </a:lnTo>
                  <a:lnTo>
                    <a:pt x="0" y="2382773"/>
                  </a:lnTo>
                  <a:lnTo>
                    <a:pt x="4038599" y="2382773"/>
                  </a:lnTo>
                  <a:close/>
                </a:path>
              </a:pathLst>
            </a:custGeom>
            <a:solidFill>
              <a:srgbClr val="FFF9A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5"/>
            <p:cNvSpPr/>
            <p:nvPr/>
          </p:nvSpPr>
          <p:spPr>
            <a:xfrm>
              <a:off x="5410200" y="4032503"/>
              <a:ext cx="4038600" cy="2383155"/>
            </a:xfrm>
            <a:custGeom>
              <a:rect b="b" l="l" r="r" t="t"/>
              <a:pathLst>
                <a:path extrusionOk="0" h="2383154" w="4038600">
                  <a:moveTo>
                    <a:pt x="0" y="0"/>
                  </a:moveTo>
                  <a:lnTo>
                    <a:pt x="0" y="2382773"/>
                  </a:lnTo>
                  <a:lnTo>
                    <a:pt x="4038599" y="2382773"/>
                  </a:lnTo>
                  <a:lnTo>
                    <a:pt x="4038599" y="0"/>
                  </a:lnTo>
                  <a:lnTo>
                    <a:pt x="0" y="0"/>
                  </a:lnTo>
                  <a:close/>
                </a:path>
              </a:pathLst>
            </a:custGeom>
            <a:noFill/>
            <a:ln cap="flat" cmpd="sng" w="9525">
              <a:solidFill>
                <a:srgbClr val="37373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8" name="Google Shape;78;p5"/>
          <p:cNvSpPr txBox="1"/>
          <p:nvPr/>
        </p:nvSpPr>
        <p:spPr>
          <a:xfrm>
            <a:off x="5494271" y="4030470"/>
            <a:ext cx="2349500" cy="2698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item	nextConsumed;</a:t>
            </a:r>
            <a:endParaRPr b="0" i="0" sz="1600" u="none" cap="none" strike="noStrike">
              <a:solidFill>
                <a:srgbClr val="000000"/>
              </a:solidFill>
              <a:latin typeface="Courier New"/>
              <a:ea typeface="Courier New"/>
              <a:cs typeface="Courier New"/>
              <a:sym typeface="Courier New"/>
            </a:endParaRPr>
          </a:p>
        </p:txBody>
      </p:sp>
      <p:sp>
        <p:nvSpPr>
          <p:cNvPr id="79" name="Google Shape;79;p5"/>
          <p:cNvSpPr txBox="1"/>
          <p:nvPr/>
        </p:nvSpPr>
        <p:spPr>
          <a:xfrm>
            <a:off x="5494273" y="4495596"/>
            <a:ext cx="3783965" cy="1864995"/>
          </a:xfrm>
          <a:prstGeom prst="rect">
            <a:avLst/>
          </a:prstGeom>
          <a:noFill/>
          <a:ln>
            <a:noFill/>
          </a:ln>
        </p:spPr>
        <p:txBody>
          <a:bodyPr anchorCtr="0" anchor="t" bIns="0" lIns="0" spcFirstLastPara="1" rIns="0" wrap="square" tIns="38100">
            <a:spAutoFit/>
          </a:bodyPr>
          <a:lstStyle/>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while (TRUE) {</a:t>
            </a:r>
            <a:endParaRPr b="0" i="0" sz="1600" u="none" cap="none" strike="noStrike">
              <a:solidFill>
                <a:srgbClr val="000000"/>
              </a:solidFill>
              <a:latin typeface="Courier New"/>
              <a:ea typeface="Courier New"/>
              <a:cs typeface="Courier New"/>
              <a:sym typeface="Courier New"/>
            </a:endParaRPr>
          </a:p>
          <a:p>
            <a:pPr indent="0" lvl="0" marL="469265" marR="5080" rtl="0" algn="l">
              <a:lnSpc>
                <a:spcPct val="110600"/>
              </a:lnSpc>
              <a:spcBef>
                <a:spcPts val="5"/>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while (counter == 0);  nextConsumed = buffer[out];</a:t>
            </a:r>
            <a:endParaRPr b="0" i="0" sz="1600" u="none" cap="none" strike="noStrike">
              <a:solidFill>
                <a:srgbClr val="000000"/>
              </a:solidFill>
              <a:latin typeface="Courier New"/>
              <a:ea typeface="Courier New"/>
              <a:cs typeface="Courier New"/>
              <a:sym typeface="Courier New"/>
            </a:endParaRPr>
          </a:p>
          <a:p>
            <a:pPr indent="0" lvl="0" marL="469265" marR="1227455" rtl="0" algn="l">
              <a:lnSpc>
                <a:spcPct val="108687"/>
              </a:lnSpc>
              <a:spcBef>
                <a:spcPts val="409"/>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out = (out + 1) %  BUFFER_SIZE;</a:t>
            </a:r>
            <a:endParaRPr b="0" i="0" sz="1600" u="none" cap="none" strike="noStrike">
              <a:solidFill>
                <a:srgbClr val="000000"/>
              </a:solidFill>
              <a:latin typeface="Courier New"/>
              <a:ea typeface="Courier New"/>
              <a:cs typeface="Courier New"/>
              <a:sym typeface="Courier New"/>
            </a:endParaRPr>
          </a:p>
          <a:p>
            <a:pPr indent="0" lvl="0" marL="469265" marR="0" rtl="0" algn="l">
              <a:lnSpc>
                <a:spcPct val="100000"/>
              </a:lnSpc>
              <a:spcBef>
                <a:spcPts val="175"/>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counter--;</a:t>
            </a:r>
            <a:endParaRPr b="0" i="0" sz="1600" u="none" cap="none" strike="noStrike">
              <a:solidFill>
                <a:srgbClr val="000000"/>
              </a:solidFill>
              <a:latin typeface="Courier New"/>
              <a:ea typeface="Courier New"/>
              <a:cs typeface="Courier New"/>
              <a:sym typeface="Courier New"/>
            </a:endParaRPr>
          </a:p>
          <a:p>
            <a:pPr indent="0" lvl="0" marL="12700" marR="0" rtl="0" algn="l">
              <a:lnSpc>
                <a:spcPct val="100000"/>
              </a:lnSpc>
              <a:spcBef>
                <a:spcPts val="204"/>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a:t>
            </a:r>
            <a:endParaRPr b="0" i="0" sz="1600" u="none" cap="none" strike="noStrike">
              <a:solidFill>
                <a:srgbClr val="000000"/>
              </a:solidFill>
              <a:latin typeface="Courier New"/>
              <a:ea typeface="Courier New"/>
              <a:cs typeface="Courier New"/>
              <a:sym typeface="Courier New"/>
            </a:endParaRPr>
          </a:p>
        </p:txBody>
      </p:sp>
      <p:sp>
        <p:nvSpPr>
          <p:cNvPr id="80" name="Google Shape;80;p5"/>
          <p:cNvSpPr txBox="1"/>
          <p:nvPr/>
        </p:nvSpPr>
        <p:spPr>
          <a:xfrm>
            <a:off x="5562600" y="1524000"/>
            <a:ext cx="4038600" cy="2007870"/>
          </a:xfrm>
          <a:prstGeom prst="rect">
            <a:avLst/>
          </a:prstGeom>
          <a:solidFill>
            <a:srgbClr val="FFF9AE"/>
          </a:solidFill>
          <a:ln cap="flat" cmpd="sng" w="9525">
            <a:solidFill>
              <a:srgbClr val="373739"/>
            </a:solidFill>
            <a:prstDash val="solid"/>
            <a:round/>
            <a:headEnd len="sm" w="sm" type="none"/>
            <a:tailEnd len="sm" w="sm" type="none"/>
          </a:ln>
        </p:spPr>
        <p:txBody>
          <a:bodyPr anchorCtr="0" anchor="t" bIns="0" lIns="0" spcFirstLastPara="1" rIns="0" wrap="square" tIns="0">
            <a:spAutoFit/>
          </a:bodyPr>
          <a:lstStyle/>
          <a:p>
            <a:pPr indent="0" lvl="0" marL="96520" marR="0" rtl="0" algn="l">
              <a:lnSpc>
                <a:spcPct val="115937"/>
              </a:lnSpc>
              <a:spcBef>
                <a:spcPts val="0"/>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#define BUFFER_SIZE 10</a:t>
            </a:r>
            <a:endParaRPr b="0" i="0" sz="1600" u="none" cap="none" strike="noStrike">
              <a:solidFill>
                <a:srgbClr val="000000"/>
              </a:solidFill>
              <a:latin typeface="Courier New"/>
              <a:ea typeface="Courier New"/>
              <a:cs typeface="Courier New"/>
              <a:sym typeface="Courier New"/>
            </a:endParaRPr>
          </a:p>
          <a:p>
            <a:pPr indent="-488950" lvl="0" marL="584835" marR="1494155" rtl="0" algn="l">
              <a:lnSpc>
                <a:spcPct val="100000"/>
              </a:lnSpc>
              <a:spcBef>
                <a:spcPts val="5"/>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typedef struct {  DATA	data;</a:t>
            </a:r>
            <a:endParaRPr b="0" i="0" sz="1600" u="none" cap="none" strike="noStrike">
              <a:solidFill>
                <a:srgbClr val="000000"/>
              </a:solidFill>
              <a:latin typeface="Courier New"/>
              <a:ea typeface="Courier New"/>
              <a:cs typeface="Courier New"/>
              <a:sym typeface="Courier New"/>
            </a:endParaRPr>
          </a:p>
          <a:p>
            <a:pPr indent="0" lvl="0" marL="96520" marR="0" rtl="0" algn="l">
              <a:lnSpc>
                <a:spcPct val="100000"/>
              </a:lnSpc>
              <a:spcBef>
                <a:spcPts val="5"/>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 item;</a:t>
            </a:r>
            <a:endParaRPr b="0" i="0" sz="1600" u="none" cap="none" strike="noStrike">
              <a:solidFill>
                <a:srgbClr val="000000"/>
              </a:solidFill>
              <a:latin typeface="Courier New"/>
              <a:ea typeface="Courier New"/>
              <a:cs typeface="Courier New"/>
              <a:sym typeface="Courier New"/>
            </a:endParaRPr>
          </a:p>
          <a:p>
            <a:pPr indent="0" lvl="0" marL="96520" marR="574040" rtl="0" algn="l">
              <a:lnSpc>
                <a:spcPct val="100000"/>
              </a:lnSpc>
              <a:spcBef>
                <a:spcPts val="5"/>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item	buffer[BUFFER_SIZE];  int	in = 0;</a:t>
            </a:r>
            <a:endParaRPr b="0" i="0" sz="1600" u="none" cap="none" strike="noStrike">
              <a:solidFill>
                <a:srgbClr val="000000"/>
              </a:solidFill>
              <a:latin typeface="Courier New"/>
              <a:ea typeface="Courier New"/>
              <a:cs typeface="Courier New"/>
              <a:sym typeface="Courier New"/>
            </a:endParaRPr>
          </a:p>
          <a:p>
            <a:pPr indent="0" lvl="0" marL="96520" marR="0" rtl="0" algn="l">
              <a:lnSpc>
                <a:spcPct val="100000"/>
              </a:lnSpc>
              <a:spcBef>
                <a:spcPts val="15"/>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int	out = 0;</a:t>
            </a:r>
            <a:endParaRPr b="0" i="0" sz="1600" u="none" cap="none" strike="noStrike">
              <a:solidFill>
                <a:srgbClr val="000000"/>
              </a:solidFill>
              <a:latin typeface="Courier New"/>
              <a:ea typeface="Courier New"/>
              <a:cs typeface="Courier New"/>
              <a:sym typeface="Courier New"/>
            </a:endParaRPr>
          </a:p>
          <a:p>
            <a:pPr indent="0" lvl="0" marL="96520" marR="0" rtl="0" algn="l">
              <a:lnSpc>
                <a:spcPct val="100000"/>
              </a:lnSpc>
              <a:spcBef>
                <a:spcPts val="5"/>
              </a:spcBef>
              <a:spcAft>
                <a:spcPts val="0"/>
              </a:spcAft>
              <a:buClr>
                <a:srgbClr val="000000"/>
              </a:buClr>
              <a:buSzPts val="1600"/>
              <a:buFont typeface="Arial"/>
              <a:buNone/>
            </a:pPr>
            <a:r>
              <a:rPr b="0" i="0" lang="en-US" sz="1600" u="none" cap="none" strike="noStrike">
                <a:solidFill>
                  <a:srgbClr val="363639"/>
                </a:solidFill>
                <a:latin typeface="Courier New"/>
                <a:ea typeface="Courier New"/>
                <a:cs typeface="Courier New"/>
                <a:sym typeface="Courier New"/>
              </a:rPr>
              <a:t>int	counter = 0;</a:t>
            </a:r>
            <a:endParaRPr b="0" i="0" sz="1600" u="none" cap="none" strike="noStrike">
              <a:solidFill>
                <a:srgbClr val="000000"/>
              </a:solidFill>
              <a:latin typeface="Courier New"/>
              <a:ea typeface="Courier New"/>
              <a:cs typeface="Courier New"/>
              <a:sym typeface="Courier New"/>
            </a:endParaRPr>
          </a:p>
        </p:txBody>
      </p:sp>
      <p:sp>
        <p:nvSpPr>
          <p:cNvPr id="81" name="Google Shape;81;p5"/>
          <p:cNvSpPr txBox="1"/>
          <p:nvPr/>
        </p:nvSpPr>
        <p:spPr>
          <a:xfrm>
            <a:off x="3749786" y="2543049"/>
            <a:ext cx="1172845" cy="269875"/>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PRODUCER</a:t>
            </a:r>
            <a:endParaRPr b="0" i="0" sz="1600" u="none" cap="none" strike="noStrike">
              <a:solidFill>
                <a:srgbClr val="000000"/>
              </a:solidFill>
              <a:latin typeface="Arial"/>
              <a:ea typeface="Arial"/>
              <a:cs typeface="Arial"/>
              <a:sym typeface="Arial"/>
            </a:endParaRPr>
          </a:p>
        </p:txBody>
      </p:sp>
      <p:sp>
        <p:nvSpPr>
          <p:cNvPr id="82" name="Google Shape;82;p5"/>
          <p:cNvSpPr txBox="1"/>
          <p:nvPr/>
        </p:nvSpPr>
        <p:spPr>
          <a:xfrm>
            <a:off x="7928077" y="4219448"/>
            <a:ext cx="1209040" cy="2698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CONSUMER</a:t>
            </a:r>
            <a:endParaRPr b="0" i="0" sz="1600" u="none" cap="none" strike="noStrike">
              <a:solidFill>
                <a:srgbClr val="000000"/>
              </a:solidFill>
              <a:latin typeface="Arial"/>
              <a:ea typeface="Arial"/>
              <a:cs typeface="Arial"/>
              <a:sym typeface="Arial"/>
            </a:endParaRPr>
          </a:p>
        </p:txBody>
      </p:sp>
      <p:grpSp>
        <p:nvGrpSpPr>
          <p:cNvPr id="83" name="Google Shape;83;p5"/>
          <p:cNvGrpSpPr/>
          <p:nvPr/>
        </p:nvGrpSpPr>
        <p:grpSpPr>
          <a:xfrm>
            <a:off x="762000" y="4953000"/>
            <a:ext cx="4267453" cy="1605280"/>
            <a:chOff x="762000" y="4953000"/>
            <a:chExt cx="4267453" cy="1605280"/>
          </a:xfrm>
        </p:grpSpPr>
        <p:sp>
          <p:nvSpPr>
            <p:cNvPr id="84" name="Google Shape;84;p5"/>
            <p:cNvSpPr/>
            <p:nvPr/>
          </p:nvSpPr>
          <p:spPr>
            <a:xfrm>
              <a:off x="762000" y="4953000"/>
              <a:ext cx="955675" cy="1605280"/>
            </a:xfrm>
            <a:custGeom>
              <a:rect b="b" l="l" r="r" t="t"/>
              <a:pathLst>
                <a:path extrusionOk="0" h="1605279" w="955675">
                  <a:moveTo>
                    <a:pt x="0" y="0"/>
                  </a:moveTo>
                  <a:lnTo>
                    <a:pt x="0" y="1604771"/>
                  </a:lnTo>
                  <a:lnTo>
                    <a:pt x="955547" y="1604771"/>
                  </a:lnTo>
                  <a:lnTo>
                    <a:pt x="955547" y="0"/>
                  </a:lnTo>
                  <a:lnTo>
                    <a:pt x="0" y="0"/>
                  </a:lnTo>
                  <a:close/>
                </a:path>
              </a:pathLst>
            </a:custGeom>
            <a:noFill/>
            <a:ln cap="flat" cmpd="sng" w="9525">
              <a:solidFill>
                <a:srgbClr val="37373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p5"/>
            <p:cNvSpPr/>
            <p:nvPr/>
          </p:nvSpPr>
          <p:spPr>
            <a:xfrm>
              <a:off x="1658873" y="5137403"/>
              <a:ext cx="1292860" cy="1905"/>
            </a:xfrm>
            <a:custGeom>
              <a:rect b="b" l="l" r="r" t="t"/>
              <a:pathLst>
                <a:path extrusionOk="0" h="1904" w="1292860">
                  <a:moveTo>
                    <a:pt x="0" y="0"/>
                  </a:moveTo>
                  <a:lnTo>
                    <a:pt x="1292351" y="1523"/>
                  </a:lnTo>
                </a:path>
              </a:pathLst>
            </a:custGeom>
            <a:noFill/>
            <a:ln cap="flat" cmpd="sng" w="9525">
              <a:solidFill>
                <a:srgbClr val="37373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 name="Google Shape;86;p5"/>
            <p:cNvSpPr/>
            <p:nvPr/>
          </p:nvSpPr>
          <p:spPr>
            <a:xfrm>
              <a:off x="3975353" y="4953000"/>
              <a:ext cx="1054100" cy="1605280"/>
            </a:xfrm>
            <a:custGeom>
              <a:rect b="b" l="l" r="r" t="t"/>
              <a:pathLst>
                <a:path extrusionOk="0" h="1605279" w="1054100">
                  <a:moveTo>
                    <a:pt x="0" y="0"/>
                  </a:moveTo>
                  <a:lnTo>
                    <a:pt x="0" y="1604771"/>
                  </a:lnTo>
                  <a:lnTo>
                    <a:pt x="1053845" y="1604771"/>
                  </a:lnTo>
                  <a:lnTo>
                    <a:pt x="1053845" y="0"/>
                  </a:lnTo>
                  <a:lnTo>
                    <a:pt x="0" y="0"/>
                  </a:lnTo>
                  <a:close/>
                </a:path>
              </a:pathLst>
            </a:custGeom>
            <a:noFill/>
            <a:ln cap="flat" cmpd="sng" w="9525">
              <a:solidFill>
                <a:srgbClr val="37373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 name="Google Shape;87;p5"/>
            <p:cNvSpPr/>
            <p:nvPr/>
          </p:nvSpPr>
          <p:spPr>
            <a:xfrm>
              <a:off x="2846069" y="6421373"/>
              <a:ext cx="1229360" cy="1905"/>
            </a:xfrm>
            <a:custGeom>
              <a:rect b="b" l="l" r="r" t="t"/>
              <a:pathLst>
                <a:path extrusionOk="0" h="1904" w="1229360">
                  <a:moveTo>
                    <a:pt x="1229105" y="0"/>
                  </a:moveTo>
                  <a:lnTo>
                    <a:pt x="0" y="1523"/>
                  </a:lnTo>
                </a:path>
              </a:pathLst>
            </a:custGeom>
            <a:noFill/>
            <a:ln cap="flat" cmpd="sng" w="9525">
              <a:solidFill>
                <a:srgbClr val="37373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 name="Google Shape;88;p5"/>
            <p:cNvSpPr/>
            <p:nvPr/>
          </p:nvSpPr>
          <p:spPr>
            <a:xfrm>
              <a:off x="2247900" y="5549645"/>
              <a:ext cx="1282700" cy="459105"/>
            </a:xfrm>
            <a:custGeom>
              <a:rect b="b" l="l" r="r" t="t"/>
              <a:pathLst>
                <a:path extrusionOk="0" h="459104" w="1282700">
                  <a:moveTo>
                    <a:pt x="0" y="0"/>
                  </a:moveTo>
                  <a:lnTo>
                    <a:pt x="0" y="458723"/>
                  </a:lnTo>
                  <a:lnTo>
                    <a:pt x="1282445" y="458723"/>
                  </a:lnTo>
                  <a:lnTo>
                    <a:pt x="1282445" y="0"/>
                  </a:lnTo>
                  <a:lnTo>
                    <a:pt x="0" y="0"/>
                  </a:lnTo>
                  <a:close/>
                </a:path>
                <a:path extrusionOk="0" h="459104" w="1282700">
                  <a:moveTo>
                    <a:pt x="77723" y="0"/>
                  </a:moveTo>
                  <a:lnTo>
                    <a:pt x="77723" y="458723"/>
                  </a:lnTo>
                  <a:lnTo>
                    <a:pt x="163829" y="458723"/>
                  </a:lnTo>
                  <a:lnTo>
                    <a:pt x="163829" y="0"/>
                  </a:lnTo>
                  <a:lnTo>
                    <a:pt x="77723" y="0"/>
                  </a:lnTo>
                  <a:close/>
                </a:path>
                <a:path extrusionOk="0" h="459104" w="1282700">
                  <a:moveTo>
                    <a:pt x="716279" y="0"/>
                  </a:moveTo>
                  <a:lnTo>
                    <a:pt x="716279" y="458723"/>
                  </a:lnTo>
                  <a:lnTo>
                    <a:pt x="801623" y="458723"/>
                  </a:lnTo>
                  <a:lnTo>
                    <a:pt x="801623" y="0"/>
                  </a:lnTo>
                  <a:lnTo>
                    <a:pt x="716279" y="0"/>
                  </a:lnTo>
                  <a:close/>
                </a:path>
                <a:path extrusionOk="0" h="459104" w="1282700">
                  <a:moveTo>
                    <a:pt x="392429" y="0"/>
                  </a:moveTo>
                  <a:lnTo>
                    <a:pt x="392429" y="458723"/>
                  </a:lnTo>
                  <a:lnTo>
                    <a:pt x="477773" y="458723"/>
                  </a:lnTo>
                  <a:lnTo>
                    <a:pt x="477773" y="0"/>
                  </a:lnTo>
                  <a:lnTo>
                    <a:pt x="392429" y="0"/>
                  </a:lnTo>
                  <a:close/>
                </a:path>
                <a:path extrusionOk="0" h="459104" w="1282700">
                  <a:moveTo>
                    <a:pt x="549401" y="0"/>
                  </a:moveTo>
                  <a:lnTo>
                    <a:pt x="549401" y="458723"/>
                  </a:lnTo>
                  <a:lnTo>
                    <a:pt x="634745" y="458723"/>
                  </a:lnTo>
                  <a:lnTo>
                    <a:pt x="634745" y="0"/>
                  </a:lnTo>
                  <a:lnTo>
                    <a:pt x="549401" y="0"/>
                  </a:lnTo>
                  <a:close/>
                </a:path>
                <a:path extrusionOk="0" h="459104" w="1282700">
                  <a:moveTo>
                    <a:pt x="234695" y="0"/>
                  </a:moveTo>
                  <a:lnTo>
                    <a:pt x="234695" y="458723"/>
                  </a:lnTo>
                  <a:lnTo>
                    <a:pt x="320801" y="458723"/>
                  </a:lnTo>
                  <a:lnTo>
                    <a:pt x="320801" y="0"/>
                  </a:lnTo>
                  <a:lnTo>
                    <a:pt x="234695" y="0"/>
                  </a:lnTo>
                  <a:close/>
                </a:path>
                <a:path extrusionOk="0" h="459104" w="1282700">
                  <a:moveTo>
                    <a:pt x="863345" y="0"/>
                  </a:moveTo>
                  <a:lnTo>
                    <a:pt x="863345" y="458723"/>
                  </a:lnTo>
                  <a:lnTo>
                    <a:pt x="949451" y="458723"/>
                  </a:lnTo>
                  <a:lnTo>
                    <a:pt x="949451" y="0"/>
                  </a:lnTo>
                  <a:lnTo>
                    <a:pt x="863345" y="0"/>
                  </a:lnTo>
                  <a:close/>
                </a:path>
                <a:path extrusionOk="0" h="459104" w="1282700">
                  <a:moveTo>
                    <a:pt x="1021079" y="0"/>
                  </a:moveTo>
                  <a:lnTo>
                    <a:pt x="1021079" y="458723"/>
                  </a:lnTo>
                  <a:lnTo>
                    <a:pt x="1106423" y="458723"/>
                  </a:lnTo>
                  <a:lnTo>
                    <a:pt x="1106423" y="0"/>
                  </a:lnTo>
                  <a:lnTo>
                    <a:pt x="1021079" y="0"/>
                  </a:lnTo>
                  <a:close/>
                </a:path>
              </a:pathLst>
            </a:custGeom>
            <a:noFill/>
            <a:ln cap="flat" cmpd="sng" w="9525">
              <a:solidFill>
                <a:srgbClr val="37373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 name="Google Shape;89;p5"/>
            <p:cNvSpPr/>
            <p:nvPr/>
          </p:nvSpPr>
          <p:spPr>
            <a:xfrm>
              <a:off x="2404872" y="5132082"/>
              <a:ext cx="816610" cy="1294765"/>
            </a:xfrm>
            <a:custGeom>
              <a:rect b="b" l="l" r="r" t="t"/>
              <a:pathLst>
                <a:path extrusionOk="0" h="1294764" w="816610">
                  <a:moveTo>
                    <a:pt x="486156" y="1287780"/>
                  </a:moveTo>
                  <a:lnTo>
                    <a:pt x="484632" y="1285494"/>
                  </a:lnTo>
                  <a:lnTo>
                    <a:pt x="61391" y="922616"/>
                  </a:lnTo>
                  <a:lnTo>
                    <a:pt x="83058" y="897636"/>
                  </a:lnTo>
                  <a:lnTo>
                    <a:pt x="0" y="876300"/>
                  </a:lnTo>
                  <a:lnTo>
                    <a:pt x="33528" y="954786"/>
                  </a:lnTo>
                  <a:lnTo>
                    <a:pt x="42672" y="944232"/>
                  </a:lnTo>
                  <a:lnTo>
                    <a:pt x="55054" y="929932"/>
                  </a:lnTo>
                  <a:lnTo>
                    <a:pt x="477774" y="1293114"/>
                  </a:lnTo>
                  <a:lnTo>
                    <a:pt x="480060" y="1294638"/>
                  </a:lnTo>
                  <a:lnTo>
                    <a:pt x="483108" y="1294638"/>
                  </a:lnTo>
                  <a:lnTo>
                    <a:pt x="484632" y="1292352"/>
                  </a:lnTo>
                  <a:lnTo>
                    <a:pt x="486156" y="1290828"/>
                  </a:lnTo>
                  <a:lnTo>
                    <a:pt x="486156" y="1287780"/>
                  </a:lnTo>
                  <a:close/>
                </a:path>
                <a:path extrusionOk="0" h="1294764" w="816610">
                  <a:moveTo>
                    <a:pt x="816102" y="417576"/>
                  </a:moveTo>
                  <a:lnTo>
                    <a:pt x="793242" y="336042"/>
                  </a:lnTo>
                  <a:lnTo>
                    <a:pt x="768883" y="358089"/>
                  </a:lnTo>
                  <a:lnTo>
                    <a:pt x="445008" y="1524"/>
                  </a:lnTo>
                  <a:lnTo>
                    <a:pt x="443484" y="0"/>
                  </a:lnTo>
                  <a:lnTo>
                    <a:pt x="440436" y="0"/>
                  </a:lnTo>
                  <a:lnTo>
                    <a:pt x="438150" y="1524"/>
                  </a:lnTo>
                  <a:lnTo>
                    <a:pt x="436626" y="3048"/>
                  </a:lnTo>
                  <a:lnTo>
                    <a:pt x="435864" y="6096"/>
                  </a:lnTo>
                  <a:lnTo>
                    <a:pt x="438150" y="8382"/>
                  </a:lnTo>
                  <a:lnTo>
                    <a:pt x="761288" y="364959"/>
                  </a:lnTo>
                  <a:lnTo>
                    <a:pt x="736854" y="387096"/>
                  </a:lnTo>
                  <a:lnTo>
                    <a:pt x="778764" y="403212"/>
                  </a:lnTo>
                  <a:lnTo>
                    <a:pt x="816102" y="417576"/>
                  </a:lnTo>
                  <a:close/>
                </a:path>
              </a:pathLst>
            </a:custGeom>
            <a:solidFill>
              <a:srgbClr val="37373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0" name="Google Shape;90;p5"/>
          <p:cNvSpPr txBox="1"/>
          <p:nvPr/>
        </p:nvSpPr>
        <p:spPr>
          <a:xfrm>
            <a:off x="841501" y="6198359"/>
            <a:ext cx="725170" cy="2387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rgbClr val="363639"/>
                </a:solidFill>
                <a:latin typeface="Arial"/>
                <a:ea typeface="Arial"/>
                <a:cs typeface="Arial"/>
                <a:sym typeface="Arial"/>
              </a:rPr>
              <a:t>producer</a:t>
            </a:r>
            <a:endParaRPr b="0" i="0" sz="1400" u="none" cap="none" strike="noStrike">
              <a:solidFill>
                <a:srgbClr val="000000"/>
              </a:solidFill>
              <a:latin typeface="Arial"/>
              <a:ea typeface="Arial"/>
              <a:cs typeface="Arial"/>
              <a:sym typeface="Arial"/>
            </a:endParaRPr>
          </a:p>
        </p:txBody>
      </p:sp>
      <p:sp>
        <p:nvSpPr>
          <p:cNvPr id="91" name="Google Shape;91;p5"/>
          <p:cNvSpPr txBox="1"/>
          <p:nvPr>
            <p:ph idx="11" type="ftr"/>
          </p:nvPr>
        </p:nvSpPr>
        <p:spPr>
          <a:xfrm>
            <a:off x="3853686" y="6742338"/>
            <a:ext cx="2350800" cy="249000"/>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SzPts val="1400"/>
              <a:buNone/>
            </a:pPr>
            <a:r>
              <a:rPr lang="en-US"/>
              <a:t>6: Process Synchronization</a:t>
            </a:r>
            <a:endParaRPr/>
          </a:p>
        </p:txBody>
      </p:sp>
      <p:sp>
        <p:nvSpPr>
          <p:cNvPr id="92" name="Google Shape;92;p5"/>
          <p:cNvSpPr txBox="1"/>
          <p:nvPr>
            <p:ph idx="12" type="sldNum"/>
          </p:nvPr>
        </p:nvSpPr>
        <p:spPr>
          <a:xfrm>
            <a:off x="8559542" y="6744421"/>
            <a:ext cx="303000" cy="2814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SzPts val="1600"/>
              <a:buNone/>
            </a:pPr>
            <a:fld id="{00000000-1234-1234-1234-123412341234}" type="slidenum">
              <a:rPr lang="en-US"/>
              <a:t>‹#›</a:t>
            </a:fld>
            <a:endParaRPr/>
          </a:p>
        </p:txBody>
      </p:sp>
      <p:sp>
        <p:nvSpPr>
          <p:cNvPr id="93" name="Google Shape;93;p5"/>
          <p:cNvSpPr txBox="1"/>
          <p:nvPr/>
        </p:nvSpPr>
        <p:spPr>
          <a:xfrm>
            <a:off x="4041897" y="6198359"/>
            <a:ext cx="807085" cy="2387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rgbClr val="363639"/>
                </a:solidFill>
                <a:latin typeface="Arial"/>
                <a:ea typeface="Arial"/>
                <a:cs typeface="Arial"/>
                <a:sym typeface="Arial"/>
              </a:rPr>
              <a:t>consumer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6"/>
          <p:cNvSpPr txBox="1"/>
          <p:nvPr/>
        </p:nvSpPr>
        <p:spPr>
          <a:xfrm>
            <a:off x="821704" y="1933448"/>
            <a:ext cx="6401435" cy="2698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363639"/>
                </a:solidFill>
                <a:latin typeface="Arial"/>
                <a:ea typeface="Arial"/>
                <a:cs typeface="Arial"/>
                <a:sym typeface="Arial"/>
              </a:rPr>
              <a:t>Note that	</a:t>
            </a:r>
            <a:r>
              <a:rPr b="1" i="0" lang="en-US" sz="1600" u="none" cap="none" strike="noStrike">
                <a:solidFill>
                  <a:srgbClr val="363639"/>
                </a:solidFill>
                <a:latin typeface="Arial"/>
                <a:ea typeface="Arial"/>
                <a:cs typeface="Arial"/>
                <a:sym typeface="Arial"/>
              </a:rPr>
              <a:t>counter++;	🡪 this line is NOT what it seems!!</a:t>
            </a:r>
            <a:endParaRPr b="0" i="0" sz="1600" u="none" cap="none" strike="noStrike">
              <a:solidFill>
                <a:srgbClr val="000000"/>
              </a:solidFill>
              <a:latin typeface="Arial"/>
              <a:ea typeface="Arial"/>
              <a:cs typeface="Arial"/>
              <a:sym typeface="Arial"/>
            </a:endParaRPr>
          </a:p>
        </p:txBody>
      </p:sp>
      <p:sp>
        <p:nvSpPr>
          <p:cNvPr id="99" name="Google Shape;99;p6"/>
          <p:cNvSpPr txBox="1"/>
          <p:nvPr/>
        </p:nvSpPr>
        <p:spPr>
          <a:xfrm>
            <a:off x="821714" y="2478277"/>
            <a:ext cx="1025525" cy="2698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363639"/>
                </a:solidFill>
                <a:latin typeface="Arial"/>
                <a:ea typeface="Arial"/>
                <a:cs typeface="Arial"/>
                <a:sym typeface="Arial"/>
              </a:rPr>
              <a:t>is really --&gt;</a:t>
            </a:r>
            <a:endParaRPr b="0" i="0" sz="1600" u="none" cap="none" strike="noStrike">
              <a:solidFill>
                <a:srgbClr val="000000"/>
              </a:solidFill>
              <a:latin typeface="Arial"/>
              <a:ea typeface="Arial"/>
              <a:cs typeface="Arial"/>
              <a:sym typeface="Arial"/>
            </a:endParaRPr>
          </a:p>
        </p:txBody>
      </p:sp>
      <p:sp>
        <p:nvSpPr>
          <p:cNvPr id="100" name="Google Shape;100;p6"/>
          <p:cNvSpPr txBox="1"/>
          <p:nvPr/>
        </p:nvSpPr>
        <p:spPr>
          <a:xfrm>
            <a:off x="2594121" y="2452675"/>
            <a:ext cx="1960880" cy="835025"/>
          </a:xfrm>
          <a:prstGeom prst="rect">
            <a:avLst/>
          </a:prstGeom>
          <a:noFill/>
          <a:ln>
            <a:noFill/>
          </a:ln>
        </p:spPr>
        <p:txBody>
          <a:bodyPr anchorCtr="0" anchor="t" bIns="0" lIns="0" spcFirstLastPara="1" rIns="0" wrap="square" tIns="12700">
            <a:spAutoFit/>
          </a:bodyPr>
          <a:lstStyle/>
          <a:p>
            <a:pPr indent="0" lvl="0" marL="12700" marR="5080" rtl="0" algn="l">
              <a:lnSpc>
                <a:spcPct val="110600"/>
              </a:lnSpc>
              <a:spcBef>
                <a:spcPts val="0"/>
              </a:spcBef>
              <a:spcAft>
                <a:spcPts val="0"/>
              </a:spcAft>
              <a:buClr>
                <a:srgbClr val="000000"/>
              </a:buClr>
              <a:buSzPts val="1600"/>
              <a:buFont typeface="Arial"/>
              <a:buNone/>
            </a:pPr>
            <a:r>
              <a:rPr b="0" i="0" lang="en-US" sz="1600" u="none" cap="none" strike="noStrike">
                <a:solidFill>
                  <a:srgbClr val="363639"/>
                </a:solidFill>
                <a:latin typeface="Arial"/>
                <a:ea typeface="Arial"/>
                <a:cs typeface="Arial"/>
                <a:sym typeface="Arial"/>
              </a:rPr>
              <a:t>register = counter  register = register + 1  counter = register</a:t>
            </a:r>
            <a:endParaRPr b="0" i="0" sz="1600" u="none" cap="none" strike="noStrike">
              <a:solidFill>
                <a:srgbClr val="000000"/>
              </a:solidFill>
              <a:latin typeface="Arial"/>
              <a:ea typeface="Arial"/>
              <a:cs typeface="Arial"/>
              <a:sym typeface="Arial"/>
            </a:endParaRPr>
          </a:p>
        </p:txBody>
      </p:sp>
      <p:sp>
        <p:nvSpPr>
          <p:cNvPr id="101" name="Google Shape;101;p6"/>
          <p:cNvSpPr txBox="1"/>
          <p:nvPr/>
        </p:nvSpPr>
        <p:spPr>
          <a:xfrm>
            <a:off x="765328" y="3577079"/>
            <a:ext cx="6044565" cy="2698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363639"/>
                </a:solidFill>
                <a:latin typeface="Arial"/>
                <a:ea typeface="Arial"/>
                <a:cs typeface="Arial"/>
                <a:sym typeface="Arial"/>
              </a:rPr>
              <a:t>At a micro level, the following scenario could occur using this code:</a:t>
            </a:r>
            <a:endParaRPr b="0" i="0" sz="1600" u="none" cap="none" strike="noStrike">
              <a:solidFill>
                <a:srgbClr val="000000"/>
              </a:solidFill>
              <a:latin typeface="Arial"/>
              <a:ea typeface="Arial"/>
              <a:cs typeface="Arial"/>
              <a:sym typeface="Arial"/>
            </a:endParaRPr>
          </a:p>
        </p:txBody>
      </p:sp>
      <p:sp>
        <p:nvSpPr>
          <p:cNvPr id="102" name="Google Shape;102;p6"/>
          <p:cNvSpPr txBox="1"/>
          <p:nvPr/>
        </p:nvSpPr>
        <p:spPr>
          <a:xfrm>
            <a:off x="545844" y="529843"/>
            <a:ext cx="4472305" cy="1123950"/>
          </a:xfrm>
          <a:prstGeom prst="rect">
            <a:avLst/>
          </a:prstGeom>
          <a:noFill/>
          <a:ln>
            <a:noFill/>
          </a:ln>
        </p:spPr>
        <p:txBody>
          <a:bodyPr anchorCtr="0" anchor="t" bIns="0" lIns="0" spcFirstLastPara="1" rIns="0" wrap="square" tIns="12700">
            <a:spAutoFit/>
          </a:bodyPr>
          <a:lstStyle/>
          <a:p>
            <a:pPr indent="1104900" lvl="0" marL="12700" marR="5080" rtl="0" algn="l">
              <a:lnSpc>
                <a:spcPct val="100000"/>
              </a:lnSpc>
              <a:spcBef>
                <a:spcPts val="0"/>
              </a:spcBef>
              <a:spcAft>
                <a:spcPts val="0"/>
              </a:spcAft>
              <a:buClr>
                <a:srgbClr val="000000"/>
              </a:buClr>
              <a:buSzPts val="3600"/>
              <a:buFont typeface="Arial"/>
              <a:buNone/>
            </a:pPr>
            <a:r>
              <a:rPr b="1" i="0" lang="en-US" sz="3600" u="none" cap="none" strike="noStrike">
                <a:solidFill>
                  <a:srgbClr val="363639"/>
                </a:solidFill>
                <a:latin typeface="Arial"/>
                <a:ea typeface="Arial"/>
                <a:cs typeface="Arial"/>
                <a:sym typeface="Arial"/>
              </a:rPr>
              <a:t>PROCESS  SYNCHRONIZATION</a:t>
            </a:r>
            <a:endParaRPr b="0" i="0" sz="3600" u="none" cap="none" strike="noStrike">
              <a:solidFill>
                <a:srgbClr val="000000"/>
              </a:solidFill>
              <a:latin typeface="Arial"/>
              <a:ea typeface="Arial"/>
              <a:cs typeface="Arial"/>
              <a:sym typeface="Arial"/>
            </a:endParaRPr>
          </a:p>
        </p:txBody>
      </p:sp>
      <p:sp>
        <p:nvSpPr>
          <p:cNvPr id="103" name="Google Shape;103;p6"/>
          <p:cNvSpPr txBox="1"/>
          <p:nvPr>
            <p:ph type="title"/>
          </p:nvPr>
        </p:nvSpPr>
        <p:spPr>
          <a:xfrm>
            <a:off x="5565899" y="395275"/>
            <a:ext cx="3307200" cy="1051500"/>
          </a:xfrm>
          <a:prstGeom prst="rect">
            <a:avLst/>
          </a:prstGeom>
          <a:noFill/>
          <a:ln>
            <a:noFill/>
          </a:ln>
        </p:spPr>
        <p:txBody>
          <a:bodyPr anchorCtr="0" anchor="t" bIns="0" lIns="0" spcFirstLastPara="1" rIns="0" wrap="square" tIns="12050">
            <a:spAutoFit/>
          </a:bodyPr>
          <a:lstStyle/>
          <a:p>
            <a:pPr indent="493394" lvl="0" marL="12700" marR="5080" rtl="0" algn="l">
              <a:lnSpc>
                <a:spcPct val="120200"/>
              </a:lnSpc>
              <a:spcBef>
                <a:spcPts val="0"/>
              </a:spcBef>
              <a:spcAft>
                <a:spcPts val="0"/>
              </a:spcAft>
              <a:buSzPts val="1400"/>
              <a:buNone/>
            </a:pPr>
            <a:r>
              <a:rPr lang="en-US" sz="2800">
                <a:solidFill>
                  <a:srgbClr val="ED1C24"/>
                </a:solidFill>
              </a:rPr>
              <a:t>The Producer  Consumer Problem</a:t>
            </a:r>
            <a:endParaRPr sz="2800"/>
          </a:p>
        </p:txBody>
      </p:sp>
      <p:sp>
        <p:nvSpPr>
          <p:cNvPr id="104" name="Google Shape;104;p6"/>
          <p:cNvSpPr/>
          <p:nvPr/>
        </p:nvSpPr>
        <p:spPr>
          <a:xfrm>
            <a:off x="685800" y="4191000"/>
            <a:ext cx="8686800" cy="1905000"/>
          </a:xfrm>
          <a:custGeom>
            <a:rect b="b" l="l" r="r" t="t"/>
            <a:pathLst>
              <a:path extrusionOk="0" h="1905000" w="8686800">
                <a:moveTo>
                  <a:pt x="8686799" y="1904999"/>
                </a:moveTo>
                <a:lnTo>
                  <a:pt x="8686799" y="0"/>
                </a:lnTo>
                <a:lnTo>
                  <a:pt x="0" y="0"/>
                </a:lnTo>
                <a:lnTo>
                  <a:pt x="0" y="1904999"/>
                </a:lnTo>
                <a:lnTo>
                  <a:pt x="8686799" y="1904999"/>
                </a:lnTo>
                <a:close/>
              </a:path>
            </a:pathLst>
          </a:custGeom>
          <a:solidFill>
            <a:srgbClr val="FFF9A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aphicFrame>
        <p:nvGraphicFramePr>
          <p:cNvPr id="105" name="Google Shape;105;p6"/>
          <p:cNvGraphicFramePr/>
          <p:nvPr/>
        </p:nvGraphicFramePr>
        <p:xfrm>
          <a:off x="700147" y="4191000"/>
          <a:ext cx="3000000" cy="3000000"/>
        </p:xfrm>
        <a:graphic>
          <a:graphicData uri="http://schemas.openxmlformats.org/drawingml/2006/table">
            <a:tbl>
              <a:tblPr bandRow="1" firstRow="1">
                <a:noFill/>
                <a:tableStyleId>{747B2F40-3D3D-4258-8B78-5ABC051C00BF}</a:tableStyleId>
              </a:tblPr>
              <a:tblGrid>
                <a:gridCol w="710575"/>
                <a:gridCol w="1698000"/>
                <a:gridCol w="1259850"/>
                <a:gridCol w="2759700"/>
                <a:gridCol w="1632575"/>
              </a:tblGrid>
              <a:tr h="326350">
                <a:tc>
                  <a:txBody>
                    <a:bodyPr/>
                    <a:lstStyle/>
                    <a:p>
                      <a:pPr indent="0" lvl="0" marL="77470"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TO;</a:t>
                      </a:r>
                      <a:endParaRPr sz="1600" u="none" cap="none" strike="noStrike">
                        <a:latin typeface="Arial"/>
                        <a:ea typeface="Arial"/>
                        <a:cs typeface="Arial"/>
                        <a:sym typeface="Arial"/>
                      </a:endParaRPr>
                    </a:p>
                  </a:txBody>
                  <a:tcPr marT="41275" marB="0" marR="0" marL="0">
                    <a:solidFill>
                      <a:srgbClr val="FFF9AE"/>
                    </a:solidFill>
                  </a:tcPr>
                </a:tc>
                <a:tc>
                  <a:txBody>
                    <a:bodyPr/>
                    <a:lstStyle/>
                    <a:p>
                      <a:pPr indent="0" lvl="0" marL="281305"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Producer</a:t>
                      </a:r>
                      <a:endParaRPr sz="1600" u="none" cap="none" strike="noStrike">
                        <a:latin typeface="Arial"/>
                        <a:ea typeface="Arial"/>
                        <a:cs typeface="Arial"/>
                        <a:sym typeface="Arial"/>
                      </a:endParaRPr>
                    </a:p>
                  </a:txBody>
                  <a:tcPr marT="41275" marB="0" marR="0" marL="0">
                    <a:solidFill>
                      <a:srgbClr val="FFF9AE"/>
                    </a:solidFill>
                  </a:tcPr>
                </a:tc>
                <a:tc>
                  <a:txBody>
                    <a:bodyPr/>
                    <a:lstStyle/>
                    <a:p>
                      <a:pPr indent="0" lvl="0" marL="0" marR="59689" rtl="0" algn="r">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Execute</a:t>
                      </a:r>
                      <a:endParaRPr sz="1600" u="none" cap="none" strike="noStrike">
                        <a:latin typeface="Arial"/>
                        <a:ea typeface="Arial"/>
                        <a:cs typeface="Arial"/>
                        <a:sym typeface="Arial"/>
                      </a:endParaRPr>
                    </a:p>
                  </a:txBody>
                  <a:tcPr marT="41275" marB="0" marR="0" marL="0">
                    <a:solidFill>
                      <a:srgbClr val="FFF9AE"/>
                    </a:solidFill>
                  </a:tcPr>
                </a:tc>
                <a:tc>
                  <a:txBody>
                    <a:bodyPr/>
                    <a:lstStyle/>
                    <a:p>
                      <a:pPr indent="0" lvl="0" marL="67310"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register1 = counter</a:t>
                      </a:r>
                      <a:endParaRPr sz="1600" u="none" cap="none" strike="noStrike">
                        <a:latin typeface="Arial"/>
                        <a:ea typeface="Arial"/>
                        <a:cs typeface="Arial"/>
                        <a:sym typeface="Arial"/>
                      </a:endParaRPr>
                    </a:p>
                  </a:txBody>
                  <a:tcPr marT="41275" marB="0" marR="0" marL="0">
                    <a:solidFill>
                      <a:srgbClr val="FFF9AE"/>
                    </a:solidFill>
                  </a:tcPr>
                </a:tc>
                <a:tc>
                  <a:txBody>
                    <a:bodyPr/>
                    <a:lstStyle/>
                    <a:p>
                      <a:pPr indent="0" lvl="0" marL="0" marR="24130" rtl="0" algn="r">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register1 = 5</a:t>
                      </a:r>
                      <a:endParaRPr sz="1600" u="none" cap="none" strike="noStrike">
                        <a:latin typeface="Arial"/>
                        <a:ea typeface="Arial"/>
                        <a:cs typeface="Arial"/>
                        <a:sym typeface="Arial"/>
                      </a:endParaRPr>
                    </a:p>
                  </a:txBody>
                  <a:tcPr marT="41275" marB="0" marR="0" marL="0">
                    <a:solidFill>
                      <a:srgbClr val="FFF9AE"/>
                    </a:solidFill>
                  </a:tcPr>
                </a:tc>
              </a:tr>
              <a:tr h="293750">
                <a:tc>
                  <a:txBody>
                    <a:bodyPr/>
                    <a:lstStyle/>
                    <a:p>
                      <a:pPr indent="0" lvl="0" marL="77470"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T1;</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281305"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Producer</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0" marR="59689" rtl="0" algn="r">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Execute</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67310"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register1 = register1 + 1</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0" marR="24130" rtl="0" algn="r">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register1 = 6</a:t>
                      </a:r>
                      <a:endParaRPr sz="1600" u="none" cap="none" strike="noStrike">
                        <a:latin typeface="Arial"/>
                        <a:ea typeface="Arial"/>
                        <a:cs typeface="Arial"/>
                        <a:sym typeface="Arial"/>
                      </a:endParaRPr>
                    </a:p>
                  </a:txBody>
                  <a:tcPr marT="8900" marB="0" marR="0" marL="0">
                    <a:solidFill>
                      <a:srgbClr val="FFF9AE"/>
                    </a:solidFill>
                  </a:tcPr>
                </a:tc>
              </a:tr>
              <a:tr h="293750">
                <a:tc>
                  <a:txBody>
                    <a:bodyPr/>
                    <a:lstStyle/>
                    <a:p>
                      <a:pPr indent="0" lvl="0" marL="77470"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T2;</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281305"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Consumer</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0" marR="59689" rtl="0" algn="r">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Execute</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67310"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register2 = counter</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0" marR="24130" rtl="0" algn="r">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register2 = 5</a:t>
                      </a:r>
                      <a:endParaRPr sz="1600" u="none" cap="none" strike="noStrike">
                        <a:latin typeface="Arial"/>
                        <a:ea typeface="Arial"/>
                        <a:cs typeface="Arial"/>
                        <a:sym typeface="Arial"/>
                      </a:endParaRPr>
                    </a:p>
                  </a:txBody>
                  <a:tcPr marT="8900" marB="0" marR="0" marL="0">
                    <a:solidFill>
                      <a:srgbClr val="FFF9AE"/>
                    </a:solidFill>
                  </a:tcPr>
                </a:tc>
              </a:tr>
              <a:tr h="293750">
                <a:tc>
                  <a:txBody>
                    <a:bodyPr/>
                    <a:lstStyle/>
                    <a:p>
                      <a:pPr indent="0" lvl="0" marL="77470"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T3;</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281305"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Consumer</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0" marR="59689" rtl="0" algn="r">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Execute</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67310"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register2 = register2 - 1</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0" marR="24130" rtl="0" algn="r">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register2 = 4</a:t>
                      </a:r>
                      <a:endParaRPr sz="1600" u="none" cap="none" strike="noStrike">
                        <a:latin typeface="Arial"/>
                        <a:ea typeface="Arial"/>
                        <a:cs typeface="Arial"/>
                        <a:sym typeface="Arial"/>
                      </a:endParaRPr>
                    </a:p>
                  </a:txBody>
                  <a:tcPr marT="8900" marB="0" marR="0" marL="0">
                    <a:solidFill>
                      <a:srgbClr val="FFF9AE"/>
                    </a:solidFill>
                  </a:tcPr>
                </a:tc>
              </a:tr>
              <a:tr h="293375">
                <a:tc>
                  <a:txBody>
                    <a:bodyPr/>
                    <a:lstStyle/>
                    <a:p>
                      <a:pPr indent="0" lvl="0" marL="77470"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T4;</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281305"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Producer</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0" marR="59689" rtl="0" algn="r">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Execute</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67310"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counter	= register1</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0" marR="24765" rtl="0" algn="r">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counter	= 6</a:t>
                      </a:r>
                      <a:endParaRPr sz="1600" u="none" cap="none" strike="noStrike">
                        <a:latin typeface="Arial"/>
                        <a:ea typeface="Arial"/>
                        <a:cs typeface="Arial"/>
                        <a:sym typeface="Arial"/>
                      </a:endParaRPr>
                    </a:p>
                  </a:txBody>
                  <a:tcPr marT="8900" marB="0" marR="0" marL="0">
                    <a:solidFill>
                      <a:srgbClr val="FFF9AE"/>
                    </a:solidFill>
                  </a:tcPr>
                </a:tc>
              </a:tr>
              <a:tr h="274450">
                <a:tc>
                  <a:txBody>
                    <a:bodyPr/>
                    <a:lstStyle/>
                    <a:p>
                      <a:pPr indent="0" lvl="0" marL="77470"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T5;</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281305"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Consumer</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0" marR="59689" rtl="0" algn="r">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Execute</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67310" marR="0" rtl="0" algn="l">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counter	= register2</a:t>
                      </a:r>
                      <a:endParaRPr sz="1600" u="none" cap="none" strike="noStrike">
                        <a:latin typeface="Arial"/>
                        <a:ea typeface="Arial"/>
                        <a:cs typeface="Arial"/>
                        <a:sym typeface="Arial"/>
                      </a:endParaRPr>
                    </a:p>
                  </a:txBody>
                  <a:tcPr marT="8900" marB="0" marR="0" marL="0">
                    <a:solidFill>
                      <a:srgbClr val="FFF9AE"/>
                    </a:solidFill>
                  </a:tcPr>
                </a:tc>
                <a:tc>
                  <a:txBody>
                    <a:bodyPr/>
                    <a:lstStyle/>
                    <a:p>
                      <a:pPr indent="0" lvl="0" marL="0" marR="24765" rtl="0" algn="r">
                        <a:lnSpc>
                          <a:spcPct val="100000"/>
                        </a:lnSpc>
                        <a:spcBef>
                          <a:spcPts val="0"/>
                        </a:spcBef>
                        <a:spcAft>
                          <a:spcPts val="0"/>
                        </a:spcAft>
                        <a:buClr>
                          <a:srgbClr val="000000"/>
                        </a:buClr>
                        <a:buSzPts val="1600"/>
                        <a:buFont typeface="Arial"/>
                        <a:buNone/>
                      </a:pPr>
                      <a:r>
                        <a:rPr b="1" lang="en-US" sz="1600" u="none" cap="none" strike="noStrike">
                          <a:solidFill>
                            <a:srgbClr val="363639"/>
                          </a:solidFill>
                          <a:latin typeface="Arial"/>
                          <a:ea typeface="Arial"/>
                          <a:cs typeface="Arial"/>
                          <a:sym typeface="Arial"/>
                        </a:rPr>
                        <a:t>counter	= 4</a:t>
                      </a:r>
                      <a:endParaRPr sz="1600" u="none" cap="none" strike="noStrike">
                        <a:latin typeface="Arial"/>
                        <a:ea typeface="Arial"/>
                        <a:cs typeface="Arial"/>
                        <a:sym typeface="Arial"/>
                      </a:endParaRPr>
                    </a:p>
                  </a:txBody>
                  <a:tcPr marT="8900" marB="0" marR="0" marL="0">
                    <a:solidFill>
                      <a:srgbClr val="FFF9AE"/>
                    </a:solidFill>
                  </a:tcPr>
                </a:tc>
              </a:tr>
            </a:tbl>
          </a:graphicData>
        </a:graphic>
      </p:graphicFrame>
      <p:sp>
        <p:nvSpPr>
          <p:cNvPr id="106" name="Google Shape;106;p6"/>
          <p:cNvSpPr txBox="1"/>
          <p:nvPr>
            <p:ph idx="11" type="ftr"/>
          </p:nvPr>
        </p:nvSpPr>
        <p:spPr>
          <a:xfrm>
            <a:off x="3853686" y="6742338"/>
            <a:ext cx="2350800" cy="249000"/>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SzPts val="1400"/>
              <a:buNone/>
            </a:pPr>
            <a:r>
              <a:rPr lang="en-US"/>
              <a:t>6: Process Synchronization</a:t>
            </a:r>
            <a:endParaRPr/>
          </a:p>
        </p:txBody>
      </p:sp>
      <p:sp>
        <p:nvSpPr>
          <p:cNvPr id="107" name="Google Shape;107;p6"/>
          <p:cNvSpPr txBox="1"/>
          <p:nvPr>
            <p:ph idx="12" type="sldNum"/>
          </p:nvPr>
        </p:nvSpPr>
        <p:spPr>
          <a:xfrm>
            <a:off x="8559542" y="6744421"/>
            <a:ext cx="303000" cy="2814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SzPts val="16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7"/>
          <p:cNvSpPr txBox="1"/>
          <p:nvPr>
            <p:ph idx="11" type="ftr"/>
          </p:nvPr>
        </p:nvSpPr>
        <p:spPr>
          <a:xfrm>
            <a:off x="3853686" y="6742338"/>
            <a:ext cx="2350800" cy="249000"/>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SzPts val="1400"/>
              <a:buNone/>
            </a:pPr>
            <a:r>
              <a:rPr lang="en-US"/>
              <a:t>6: Process Synchronization</a:t>
            </a:r>
            <a:endParaRPr/>
          </a:p>
        </p:txBody>
      </p:sp>
      <p:sp>
        <p:nvSpPr>
          <p:cNvPr id="113" name="Google Shape;113;p7"/>
          <p:cNvSpPr txBox="1"/>
          <p:nvPr>
            <p:ph idx="12" type="sldNum"/>
          </p:nvPr>
        </p:nvSpPr>
        <p:spPr>
          <a:xfrm>
            <a:off x="8559542" y="6744421"/>
            <a:ext cx="303000" cy="2814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SzPts val="1600"/>
              <a:buNone/>
            </a:pPr>
            <a:fld id="{00000000-1234-1234-1234-123412341234}" type="slidenum">
              <a:rPr lang="en-US"/>
              <a:t>‹#›</a:t>
            </a:fld>
            <a:endParaRPr/>
          </a:p>
        </p:txBody>
      </p:sp>
      <p:sp>
        <p:nvSpPr>
          <p:cNvPr id="114" name="Google Shape;114;p7"/>
          <p:cNvSpPr txBox="1"/>
          <p:nvPr/>
        </p:nvSpPr>
        <p:spPr>
          <a:xfrm>
            <a:off x="917700" y="2236726"/>
            <a:ext cx="8295000" cy="3219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ED1C24"/>
                </a:solidFill>
                <a:latin typeface="Arial"/>
                <a:ea typeface="Arial"/>
                <a:cs typeface="Arial"/>
                <a:sym typeface="Arial"/>
              </a:rPr>
              <a:t>A section of code, common to n cooperating processes, in which the</a:t>
            </a:r>
            <a:endParaRPr b="0" i="0" sz="1800" u="none" cap="none" strike="noStrike">
              <a:solidFill>
                <a:srgbClr val="000000"/>
              </a:solidFill>
              <a:latin typeface="Arial"/>
              <a:ea typeface="Arial"/>
              <a:cs typeface="Arial"/>
              <a:sym typeface="Arial"/>
            </a:endParaRPr>
          </a:p>
          <a:p>
            <a:pPr indent="0" lvl="0" marL="2760345" marR="0" rtl="0" algn="l">
              <a:lnSpc>
                <a:spcPct val="100000"/>
              </a:lnSpc>
              <a:spcBef>
                <a:spcPts val="0"/>
              </a:spcBef>
              <a:spcAft>
                <a:spcPts val="0"/>
              </a:spcAft>
              <a:buClr>
                <a:srgbClr val="000000"/>
              </a:buClr>
              <a:buSzPts val="1800"/>
              <a:buFont typeface="Arial"/>
              <a:buNone/>
            </a:pPr>
            <a:r>
              <a:rPr b="1" i="0" lang="en-US" sz="1800" u="none" cap="none" strike="noStrike">
                <a:solidFill>
                  <a:srgbClr val="ED1C24"/>
                </a:solidFill>
                <a:latin typeface="Arial"/>
                <a:ea typeface="Arial"/>
                <a:cs typeface="Arial"/>
                <a:sym typeface="Arial"/>
              </a:rPr>
              <a:t>processes may be accessing common variables.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5"/>
              </a:spcBef>
              <a:spcAft>
                <a:spcPts val="0"/>
              </a:spcAft>
              <a:buClr>
                <a:srgbClr val="000000"/>
              </a:buClr>
              <a:buSzPts val="2350"/>
              <a:buFont typeface="Arial"/>
              <a:buNone/>
            </a:pPr>
            <a:r>
              <a:t/>
            </a:r>
            <a:endParaRPr b="0" i="0" sz="235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600"/>
              <a:buFont typeface="Arial"/>
              <a:buNone/>
            </a:pPr>
            <a:r>
              <a:rPr b="1" i="0" lang="en-US" sz="1600" u="none" cap="none" strike="noStrike">
                <a:solidFill>
                  <a:srgbClr val="363639"/>
                </a:solidFill>
                <a:latin typeface="Arial"/>
                <a:ea typeface="Arial"/>
                <a:cs typeface="Arial"/>
                <a:sym typeface="Arial"/>
              </a:rPr>
              <a:t>A Critical Section Environment contains:</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2350"/>
              <a:buFont typeface="Arial"/>
              <a:buNone/>
            </a:pPr>
            <a:r>
              <a:t/>
            </a:r>
            <a:endParaRPr b="0" i="0" sz="235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a:ea typeface="Arial"/>
                <a:cs typeface="Arial"/>
                <a:sym typeface="Arial"/>
              </a:rPr>
              <a:t>Entry Section:</a:t>
            </a:r>
            <a:r>
              <a:rPr b="1" i="0" lang="en-US" sz="1600" u="none" cap="none" strike="noStrike">
                <a:solidFill>
                  <a:srgbClr val="363639"/>
                </a:solidFill>
                <a:latin typeface="Arial"/>
                <a:ea typeface="Arial"/>
                <a:cs typeface="Arial"/>
                <a:sym typeface="Arial"/>
              </a:rPr>
              <a:t>	</a:t>
            </a:r>
            <a:r>
              <a:rPr b="0" i="0" lang="en-US" sz="1600" u="none" cap="none" strike="noStrike">
                <a:solidFill>
                  <a:srgbClr val="363639"/>
                </a:solidFill>
                <a:latin typeface="Arial"/>
                <a:ea typeface="Arial"/>
                <a:cs typeface="Arial"/>
                <a:sym typeface="Arial"/>
              </a:rPr>
              <a:t>Code requesting entry into the critical section.</a:t>
            </a:r>
            <a:endParaRPr b="0" i="0" sz="1600" u="none" cap="none" strike="noStrike">
              <a:solidFill>
                <a:srgbClr val="000000"/>
              </a:solidFill>
              <a:latin typeface="Arial"/>
              <a:ea typeface="Arial"/>
              <a:cs typeface="Arial"/>
              <a:sym typeface="Arial"/>
            </a:endParaRPr>
          </a:p>
          <a:p>
            <a:pPr indent="0" lvl="0" marL="12700" marR="5080" rtl="0" algn="just">
              <a:lnSpc>
                <a:spcPct val="240800"/>
              </a:lnSpc>
              <a:spcBef>
                <a:spcPts val="5"/>
              </a:spcBef>
              <a:spcAft>
                <a:spcPts val="0"/>
              </a:spcAft>
              <a:buClr>
                <a:srgbClr val="000000"/>
              </a:buClr>
              <a:buSzPts val="1600"/>
              <a:buFont typeface="Arial"/>
              <a:buNone/>
            </a:pPr>
            <a:r>
              <a:rPr b="1" i="0" lang="en-US" sz="1600" u="none" cap="none" strike="noStrike">
                <a:solidFill>
                  <a:srgbClr val="FF0000"/>
                </a:solidFill>
                <a:latin typeface="Arial"/>
                <a:ea typeface="Arial"/>
                <a:cs typeface="Arial"/>
                <a:sym typeface="Arial"/>
              </a:rPr>
              <a:t>Critical Section</a:t>
            </a:r>
            <a:r>
              <a:rPr b="1" i="0" lang="en-US" sz="1600" u="none" cap="none" strike="noStrike">
                <a:solidFill>
                  <a:srgbClr val="363639"/>
                </a:solidFill>
                <a:latin typeface="Arial"/>
                <a:ea typeface="Arial"/>
                <a:cs typeface="Arial"/>
                <a:sym typeface="Arial"/>
              </a:rPr>
              <a:t>	</a:t>
            </a:r>
            <a:r>
              <a:rPr b="0" i="0" lang="en-US" sz="1600" u="none" cap="none" strike="noStrike">
                <a:solidFill>
                  <a:srgbClr val="363639"/>
                </a:solidFill>
                <a:latin typeface="Arial"/>
                <a:ea typeface="Arial"/>
                <a:cs typeface="Arial"/>
                <a:sym typeface="Arial"/>
              </a:rPr>
              <a:t>Code in which only one process can execute at any one time.  </a:t>
            </a:r>
            <a:endParaRPr b="0" i="0" sz="1600" u="none" cap="none" strike="noStrike">
              <a:solidFill>
                <a:srgbClr val="363639"/>
              </a:solidFill>
              <a:latin typeface="Arial"/>
              <a:ea typeface="Arial"/>
              <a:cs typeface="Arial"/>
              <a:sym typeface="Arial"/>
            </a:endParaRPr>
          </a:p>
          <a:p>
            <a:pPr indent="0" lvl="0" marL="12700" marR="5080" rtl="0" algn="just">
              <a:lnSpc>
                <a:spcPct val="240800"/>
              </a:lnSpc>
              <a:spcBef>
                <a:spcPts val="5"/>
              </a:spcBef>
              <a:spcAft>
                <a:spcPts val="0"/>
              </a:spcAft>
              <a:buClr>
                <a:srgbClr val="000000"/>
              </a:buClr>
              <a:buSzPts val="1600"/>
              <a:buFont typeface="Arial"/>
              <a:buNone/>
            </a:pPr>
            <a:r>
              <a:rPr b="1" i="0" lang="en-US" sz="1600" u="none" cap="none" strike="noStrike">
                <a:solidFill>
                  <a:srgbClr val="FF0000"/>
                </a:solidFill>
                <a:latin typeface="Arial"/>
                <a:ea typeface="Arial"/>
                <a:cs typeface="Arial"/>
                <a:sym typeface="Arial"/>
              </a:rPr>
              <a:t>Exit Section</a:t>
            </a:r>
            <a:r>
              <a:rPr b="1" i="0" lang="en-US" sz="1600" u="none" cap="none" strike="noStrike">
                <a:solidFill>
                  <a:srgbClr val="363639"/>
                </a:solidFill>
                <a:latin typeface="Arial"/>
                <a:ea typeface="Arial"/>
                <a:cs typeface="Arial"/>
                <a:sym typeface="Arial"/>
              </a:rPr>
              <a:t>	</a:t>
            </a:r>
            <a:r>
              <a:rPr b="0" i="0" lang="en-US" sz="1600" u="none" cap="none" strike="noStrike">
                <a:solidFill>
                  <a:srgbClr val="363639"/>
                </a:solidFill>
                <a:latin typeface="Arial"/>
                <a:ea typeface="Arial"/>
                <a:cs typeface="Arial"/>
                <a:sym typeface="Arial"/>
              </a:rPr>
              <a:t>The end of the critical section, releasing or allowing others in.  </a:t>
            </a:r>
            <a:endParaRPr b="0" i="0" sz="1600" u="none" cap="none" strike="noStrike">
              <a:solidFill>
                <a:srgbClr val="363639"/>
              </a:solidFill>
              <a:latin typeface="Arial"/>
              <a:ea typeface="Arial"/>
              <a:cs typeface="Arial"/>
              <a:sym typeface="Arial"/>
            </a:endParaRPr>
          </a:p>
          <a:p>
            <a:pPr indent="0" lvl="0" marL="12700" marR="5080" rtl="0" algn="just">
              <a:lnSpc>
                <a:spcPct val="240800"/>
              </a:lnSpc>
              <a:spcBef>
                <a:spcPts val="5"/>
              </a:spcBef>
              <a:spcAft>
                <a:spcPts val="0"/>
              </a:spcAft>
              <a:buClr>
                <a:srgbClr val="000000"/>
              </a:buClr>
              <a:buSzPts val="1600"/>
              <a:buFont typeface="Arial"/>
              <a:buNone/>
            </a:pPr>
            <a:r>
              <a:rPr b="1" i="0" lang="en-US" sz="1600" u="none" cap="none" strike="noStrike">
                <a:solidFill>
                  <a:srgbClr val="FF0000"/>
                </a:solidFill>
                <a:latin typeface="Arial"/>
                <a:ea typeface="Arial"/>
                <a:cs typeface="Arial"/>
                <a:sym typeface="Arial"/>
              </a:rPr>
              <a:t>Remainder Section</a:t>
            </a:r>
            <a:r>
              <a:rPr b="1" i="0" lang="en-US" sz="1600" u="none" cap="none" strike="noStrike">
                <a:solidFill>
                  <a:srgbClr val="363639"/>
                </a:solidFill>
                <a:latin typeface="Arial"/>
                <a:ea typeface="Arial"/>
                <a:cs typeface="Arial"/>
                <a:sym typeface="Arial"/>
              </a:rPr>
              <a:t>	</a:t>
            </a:r>
            <a:r>
              <a:rPr b="0" i="0" lang="en-US" sz="1600" u="none" cap="none" strike="noStrike">
                <a:solidFill>
                  <a:srgbClr val="363639"/>
                </a:solidFill>
                <a:latin typeface="Arial"/>
                <a:ea typeface="Arial"/>
                <a:cs typeface="Arial"/>
                <a:sym typeface="Arial"/>
              </a:rPr>
              <a:t>Rest of the code AFTER the critical section.</a:t>
            </a:r>
            <a:endParaRPr b="0" i="0" sz="1600" u="none" cap="none" strike="noStrike">
              <a:solidFill>
                <a:srgbClr val="000000"/>
              </a:solidFill>
              <a:latin typeface="Arial"/>
              <a:ea typeface="Arial"/>
              <a:cs typeface="Arial"/>
              <a:sym typeface="Arial"/>
            </a:endParaRPr>
          </a:p>
        </p:txBody>
      </p:sp>
      <p:sp>
        <p:nvSpPr>
          <p:cNvPr id="115" name="Google Shape;115;p7"/>
          <p:cNvSpPr txBox="1"/>
          <p:nvPr>
            <p:ph type="title"/>
          </p:nvPr>
        </p:nvSpPr>
        <p:spPr>
          <a:xfrm>
            <a:off x="545844" y="529843"/>
            <a:ext cx="4472400" cy="1124100"/>
          </a:xfrm>
          <a:prstGeom prst="rect">
            <a:avLst/>
          </a:prstGeom>
          <a:noFill/>
          <a:ln>
            <a:noFill/>
          </a:ln>
        </p:spPr>
        <p:txBody>
          <a:bodyPr anchorCtr="0" anchor="t" bIns="0" lIns="0" spcFirstLastPara="1" rIns="0" wrap="square" tIns="12700">
            <a:spAutoFit/>
          </a:bodyPr>
          <a:lstStyle/>
          <a:p>
            <a:pPr indent="1104900" lvl="0" marL="12700" marR="5080" rtl="0" algn="l">
              <a:lnSpc>
                <a:spcPct val="100000"/>
              </a:lnSpc>
              <a:spcBef>
                <a:spcPts val="0"/>
              </a:spcBef>
              <a:spcAft>
                <a:spcPts val="0"/>
              </a:spcAft>
              <a:buSzPts val="1400"/>
              <a:buNone/>
            </a:pPr>
            <a:r>
              <a:rPr lang="en-US"/>
              <a:t>PROCESS  SYNCHRONIZATION</a:t>
            </a:r>
            <a:endParaRPr/>
          </a:p>
        </p:txBody>
      </p:sp>
      <p:sp>
        <p:nvSpPr>
          <p:cNvPr id="116" name="Google Shape;116;p7"/>
          <p:cNvSpPr txBox="1"/>
          <p:nvPr/>
        </p:nvSpPr>
        <p:spPr>
          <a:xfrm>
            <a:off x="5794499" y="862075"/>
            <a:ext cx="2814955" cy="4527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D1C24"/>
                </a:solidFill>
                <a:latin typeface="Arial"/>
                <a:ea typeface="Arial"/>
                <a:cs typeface="Arial"/>
                <a:sym typeface="Arial"/>
              </a:rPr>
              <a:t>Critical Sections</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g1116e29f939_0_13"/>
          <p:cNvPicPr preferRelativeResize="0"/>
          <p:nvPr/>
        </p:nvPicPr>
        <p:blipFill rotWithShape="1">
          <a:blip r:embed="rId3">
            <a:alphaModFix/>
          </a:blip>
          <a:srcRect b="0" l="0" r="0" t="0"/>
          <a:stretch/>
        </p:blipFill>
        <p:spPr>
          <a:xfrm>
            <a:off x="1628300" y="499350"/>
            <a:ext cx="5275675" cy="6252650"/>
          </a:xfrm>
          <a:prstGeom prst="rect">
            <a:avLst/>
          </a:prstGeom>
          <a:noFill/>
          <a:ln>
            <a:noFill/>
          </a:ln>
        </p:spPr>
      </p:pic>
      <p:sp>
        <p:nvSpPr>
          <p:cNvPr id="122" name="Google Shape;122;g1116e29f939_0_13"/>
          <p:cNvSpPr txBox="1"/>
          <p:nvPr/>
        </p:nvSpPr>
        <p:spPr>
          <a:xfrm>
            <a:off x="738150" y="6987300"/>
            <a:ext cx="922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73239"/>
                </a:solidFill>
                <a:highlight>
                  <a:srgbClr val="FFFFFF"/>
                </a:highlight>
                <a:latin typeface="Arial"/>
                <a:ea typeface="Arial"/>
                <a:cs typeface="Arial"/>
                <a:sym typeface="Arial"/>
              </a:rPr>
              <a:t>In the entry section, the process requests for entry in the Critical Section.</a:t>
            </a:r>
            <a:endParaRPr b="1" i="0" sz="19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11a2fb46ed_0_0"/>
          <p:cNvSpPr txBox="1"/>
          <p:nvPr>
            <p:ph type="title"/>
          </p:nvPr>
        </p:nvSpPr>
        <p:spPr>
          <a:xfrm>
            <a:off x="1058228" y="314405"/>
            <a:ext cx="8497200" cy="656100"/>
          </a:xfrm>
          <a:prstGeom prst="rect">
            <a:avLst/>
          </a:prstGeom>
          <a:noFill/>
          <a:ln>
            <a:noFill/>
          </a:ln>
        </p:spPr>
        <p:txBody>
          <a:bodyPr anchorCtr="0" anchor="b" bIns="50425" lIns="100850" spcFirstLastPara="1" rIns="100850" wrap="square" tIns="50425">
            <a:spAutoFit/>
          </a:bodyPr>
          <a:lstStyle/>
          <a:p>
            <a:pPr indent="0" lvl="0" marL="0" rtl="0" algn="ctr">
              <a:lnSpc>
                <a:spcPct val="100000"/>
              </a:lnSpc>
              <a:spcBef>
                <a:spcPts val="0"/>
              </a:spcBef>
              <a:spcAft>
                <a:spcPts val="0"/>
              </a:spcAft>
              <a:buSzPts val="1400"/>
              <a:buNone/>
            </a:pPr>
            <a:r>
              <a:rPr lang="en-US"/>
              <a:t>Solution to Critical-Section Problem</a:t>
            </a:r>
            <a:endParaRPr/>
          </a:p>
        </p:txBody>
      </p:sp>
      <p:sp>
        <p:nvSpPr>
          <p:cNvPr id="129" name="Google Shape;129;g111a2fb46ed_0_0"/>
          <p:cNvSpPr txBox="1"/>
          <p:nvPr>
            <p:ph idx="1" type="body"/>
          </p:nvPr>
        </p:nvSpPr>
        <p:spPr>
          <a:xfrm>
            <a:off x="887095" y="1393905"/>
            <a:ext cx="8434500" cy="4365600"/>
          </a:xfrm>
          <a:prstGeom prst="rect">
            <a:avLst/>
          </a:prstGeom>
          <a:noFill/>
          <a:ln>
            <a:noFill/>
          </a:ln>
        </p:spPr>
        <p:txBody>
          <a:bodyPr anchorCtr="0" anchor="t" bIns="50425" lIns="100850" spcFirstLastPara="1" rIns="100850" wrap="square" tIns="50425">
            <a:spAutoFit/>
          </a:bodyPr>
          <a:lstStyle/>
          <a:p>
            <a:pPr indent="-381000" lvl="0" marL="381000" rtl="0" algn="l">
              <a:lnSpc>
                <a:spcPct val="100000"/>
              </a:lnSpc>
              <a:spcBef>
                <a:spcPts val="0"/>
              </a:spcBef>
              <a:spcAft>
                <a:spcPts val="0"/>
              </a:spcAft>
              <a:buSzPts val="1300"/>
              <a:buFont typeface="Arial"/>
              <a:buNone/>
            </a:pPr>
            <a:r>
              <a:rPr lang="en-US">
                <a:solidFill>
                  <a:srgbClr val="000000"/>
                </a:solidFill>
              </a:rPr>
              <a:t>1. </a:t>
            </a:r>
            <a:r>
              <a:rPr b="1" lang="en-US">
                <a:solidFill>
                  <a:srgbClr val="000000"/>
                </a:solidFill>
              </a:rPr>
              <a:t>Mutual Exclusion </a:t>
            </a:r>
            <a:r>
              <a:rPr lang="en-US"/>
              <a:t>- If process P</a:t>
            </a:r>
            <a:r>
              <a:rPr baseline="-25000" lang="en-US"/>
              <a:t>i</a:t>
            </a:r>
            <a:r>
              <a:rPr lang="en-US"/>
              <a:t> is executing in its critical section, then no other processes can be executing in their critical sections</a:t>
            </a:r>
            <a:endParaRPr/>
          </a:p>
          <a:p>
            <a:pPr indent="-304800" lvl="0" marL="381000" rtl="0" algn="l">
              <a:lnSpc>
                <a:spcPct val="100000"/>
              </a:lnSpc>
              <a:spcBef>
                <a:spcPts val="500"/>
              </a:spcBef>
              <a:spcAft>
                <a:spcPts val="0"/>
              </a:spcAft>
              <a:buSzPts val="1300"/>
              <a:buFont typeface="Arial"/>
              <a:buNone/>
            </a:pPr>
            <a:r>
              <a:t/>
            </a:r>
            <a:endParaRPr/>
          </a:p>
          <a:p>
            <a:pPr indent="-381000" lvl="0" marL="381000" rtl="0" algn="l">
              <a:lnSpc>
                <a:spcPct val="100000"/>
              </a:lnSpc>
              <a:spcBef>
                <a:spcPts val="500"/>
              </a:spcBef>
              <a:spcAft>
                <a:spcPts val="0"/>
              </a:spcAft>
              <a:buSzPts val="1300"/>
              <a:buFont typeface="Arial"/>
              <a:buNone/>
            </a:pPr>
            <a:r>
              <a:rPr lang="en-US">
                <a:solidFill>
                  <a:srgbClr val="000000"/>
                </a:solidFill>
              </a:rPr>
              <a:t>2. </a:t>
            </a:r>
            <a:r>
              <a:rPr b="1" lang="en-US">
                <a:solidFill>
                  <a:srgbClr val="000000"/>
                </a:solidFill>
              </a:rPr>
              <a:t>Progress</a:t>
            </a:r>
            <a:r>
              <a:rPr b="1" lang="en-US"/>
              <a:t> </a:t>
            </a:r>
            <a:r>
              <a:rPr lang="en-US"/>
              <a:t>- If no process is executing in its critical section and there exist some processes that wish to enter their critical section, then the selection of the processes that will enter the critical section next cannot be postponed indefinitely</a:t>
            </a:r>
            <a:endParaRPr/>
          </a:p>
          <a:p>
            <a:pPr indent="-304800" lvl="0" marL="381000" rtl="0" algn="l">
              <a:lnSpc>
                <a:spcPct val="100000"/>
              </a:lnSpc>
              <a:spcBef>
                <a:spcPts val="500"/>
              </a:spcBef>
              <a:spcAft>
                <a:spcPts val="0"/>
              </a:spcAft>
              <a:buSzPts val="1300"/>
              <a:buFont typeface="Arial"/>
              <a:buNone/>
            </a:pPr>
            <a:r>
              <a:t/>
            </a:r>
            <a:endParaRPr/>
          </a:p>
          <a:p>
            <a:pPr indent="-381000" lvl="0" marL="381000" rtl="0" algn="l">
              <a:lnSpc>
                <a:spcPct val="100000"/>
              </a:lnSpc>
              <a:spcBef>
                <a:spcPts val="500"/>
              </a:spcBef>
              <a:spcAft>
                <a:spcPts val="0"/>
              </a:spcAft>
              <a:buSzPts val="1300"/>
              <a:buFont typeface="Arial"/>
              <a:buNone/>
            </a:pPr>
            <a:r>
              <a:rPr lang="en-US"/>
              <a:t>3. </a:t>
            </a:r>
            <a:r>
              <a:rPr b="1" lang="en-US">
                <a:solidFill>
                  <a:srgbClr val="000000"/>
                </a:solidFill>
              </a:rPr>
              <a:t>Bounded Waiting </a:t>
            </a:r>
            <a:r>
              <a:rPr lang="en-US"/>
              <a:t>-  A bound must exist on the number of times that other processes are allowed to enter their critical sections after a process has made a request to enter its critical section and before that request is granted</a:t>
            </a:r>
            <a:endParaRPr/>
          </a:p>
          <a:p>
            <a:pPr indent="-374650" lvl="1" marL="876300" rtl="0" algn="l">
              <a:lnSpc>
                <a:spcPct val="100000"/>
              </a:lnSpc>
              <a:spcBef>
                <a:spcPts val="500"/>
              </a:spcBef>
              <a:spcAft>
                <a:spcPts val="0"/>
              </a:spcAft>
              <a:buSzPts val="1700"/>
              <a:buFont typeface="Noto Sans Symbols"/>
              <a:buChar char="⚫"/>
            </a:pPr>
            <a:r>
              <a:rPr lang="en-US"/>
              <a:t>Assume that each process executes at a nonzero speed </a:t>
            </a:r>
            <a:endParaRPr/>
          </a:p>
          <a:p>
            <a:pPr indent="-374650" lvl="1" marL="876300" rtl="0" algn="l">
              <a:lnSpc>
                <a:spcPct val="100000"/>
              </a:lnSpc>
              <a:spcBef>
                <a:spcPts val="500"/>
              </a:spcBef>
              <a:spcAft>
                <a:spcPts val="0"/>
              </a:spcAft>
              <a:buSzPts val="1700"/>
              <a:buFont typeface="Noto Sans Symbols"/>
              <a:buChar char="⚫"/>
            </a:pPr>
            <a:r>
              <a:rPr lang="en-US"/>
              <a:t>No assumption concerning </a:t>
            </a:r>
            <a:r>
              <a:rPr b="1" lang="en-US">
                <a:solidFill>
                  <a:srgbClr val="0000FF"/>
                </a:solidFill>
              </a:rPr>
              <a:t>relative speed </a:t>
            </a:r>
            <a:r>
              <a:rPr lang="en-US"/>
              <a:t>of the </a:t>
            </a:r>
            <a:r>
              <a:rPr lang="en-US">
                <a:solidFill>
                  <a:srgbClr val="000000"/>
                </a:solidFill>
              </a:rPr>
              <a:t>n </a:t>
            </a:r>
            <a:r>
              <a:rPr lang="en-US"/>
              <a:t>processes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116e29f939_0_22"/>
          <p:cNvSpPr txBox="1"/>
          <p:nvPr>
            <p:ph type="title"/>
          </p:nvPr>
        </p:nvSpPr>
        <p:spPr>
          <a:xfrm>
            <a:off x="850644" y="606043"/>
            <a:ext cx="44724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Peterson  solution</a:t>
            </a:r>
            <a:endParaRPr/>
          </a:p>
        </p:txBody>
      </p:sp>
      <p:sp>
        <p:nvSpPr>
          <p:cNvPr id="135" name="Google Shape;135;g1116e29f939_0_22"/>
          <p:cNvSpPr txBox="1"/>
          <p:nvPr>
            <p:ph idx="1" type="body"/>
          </p:nvPr>
        </p:nvSpPr>
        <p:spPr>
          <a:xfrm>
            <a:off x="916200" y="1389424"/>
            <a:ext cx="8226000" cy="3490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n-US" sz="1700">
                <a:solidFill>
                  <a:srgbClr val="273239"/>
                </a:solidFill>
                <a:highlight>
                  <a:srgbClr val="FFFFFF"/>
                </a:highlight>
              </a:rPr>
              <a:t>Peterson’s Solution</a:t>
            </a:r>
            <a:endParaRPr sz="1700">
              <a:solidFill>
                <a:srgbClr val="273239"/>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b="0" lang="en-US" sz="1700">
                <a:solidFill>
                  <a:srgbClr val="273239"/>
                </a:solidFill>
                <a:highlight>
                  <a:srgbClr val="FFFFFF"/>
                </a:highlight>
              </a:rPr>
              <a:t>Peterson’s Solution is a classical software based solution to the critical section problem.</a:t>
            </a:r>
            <a:endParaRPr b="0" sz="1700">
              <a:solidFill>
                <a:srgbClr val="273239"/>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b="0" lang="en-US" sz="1700">
                <a:solidFill>
                  <a:srgbClr val="273239"/>
                </a:solidFill>
                <a:highlight>
                  <a:srgbClr val="FFFFFF"/>
                </a:highlight>
              </a:rPr>
              <a:t>In Peterson’s solution, we have two shared variables:</a:t>
            </a:r>
            <a:endParaRPr b="0" sz="1700">
              <a:solidFill>
                <a:srgbClr val="273239"/>
              </a:solidFill>
              <a:highlight>
                <a:srgbClr val="FFFFFF"/>
              </a:highlight>
            </a:endParaRPr>
          </a:p>
          <a:p>
            <a:pPr indent="-336550" lvl="0" marL="685800" rtl="0" algn="l">
              <a:lnSpc>
                <a:spcPct val="158000"/>
              </a:lnSpc>
              <a:spcBef>
                <a:spcPts val="800"/>
              </a:spcBef>
              <a:spcAft>
                <a:spcPts val="0"/>
              </a:spcAft>
              <a:buClr>
                <a:srgbClr val="273239"/>
              </a:buClr>
              <a:buSzPts val="1700"/>
              <a:buChar char="●"/>
            </a:pPr>
            <a:r>
              <a:rPr b="0" lang="en-US" sz="1700">
                <a:solidFill>
                  <a:srgbClr val="273239"/>
                </a:solidFill>
                <a:highlight>
                  <a:srgbClr val="FFFFFF"/>
                </a:highlight>
              </a:rPr>
              <a:t>boolean flag[i] :Initialized to FALSE, initially no one is interested in entering the critical section</a:t>
            </a:r>
            <a:endParaRPr b="0" sz="1700">
              <a:solidFill>
                <a:srgbClr val="273239"/>
              </a:solidFill>
              <a:highlight>
                <a:srgbClr val="FFFFFF"/>
              </a:highlight>
            </a:endParaRPr>
          </a:p>
          <a:p>
            <a:pPr indent="-336550" lvl="0" marL="685800" rtl="0" algn="l">
              <a:lnSpc>
                <a:spcPct val="158000"/>
              </a:lnSpc>
              <a:spcBef>
                <a:spcPts val="0"/>
              </a:spcBef>
              <a:spcAft>
                <a:spcPts val="0"/>
              </a:spcAft>
              <a:buClr>
                <a:srgbClr val="273239"/>
              </a:buClr>
              <a:buSzPts val="1700"/>
              <a:buChar char="●"/>
            </a:pPr>
            <a:r>
              <a:rPr b="0" lang="en-US" sz="1700">
                <a:solidFill>
                  <a:srgbClr val="273239"/>
                </a:solidFill>
                <a:highlight>
                  <a:srgbClr val="FFFFFF"/>
                </a:highlight>
              </a:rPr>
              <a:t>int turn : The process whose turn is to enter the critical section.</a:t>
            </a:r>
            <a:endParaRPr b="0" sz="1700">
              <a:solidFill>
                <a:srgbClr val="273239"/>
              </a:solidFill>
              <a:highlight>
                <a:srgbClr val="FFFFFF"/>
              </a:highlight>
            </a:endParaRPr>
          </a:p>
          <a:p>
            <a:pPr indent="0" lvl="0" marL="0" rtl="0" algn="l">
              <a:lnSpc>
                <a:spcPct val="100000"/>
              </a:lnSpc>
              <a:spcBef>
                <a:spcPts val="3600"/>
              </a:spcBef>
              <a:spcAft>
                <a:spcPts val="0"/>
              </a:spcAft>
              <a:buSzPts val="1400"/>
              <a:buNone/>
            </a:pPr>
            <a:r>
              <a:t/>
            </a:r>
            <a:endParaRPr/>
          </a:p>
        </p:txBody>
      </p:sp>
      <p:pic>
        <p:nvPicPr>
          <p:cNvPr id="136" name="Google Shape;136;g1116e29f939_0_22"/>
          <p:cNvPicPr preferRelativeResize="0"/>
          <p:nvPr/>
        </p:nvPicPr>
        <p:blipFill rotWithShape="1">
          <a:blip r:embed="rId3">
            <a:alphaModFix/>
          </a:blip>
          <a:srcRect b="0" l="0" r="0" t="0"/>
          <a:stretch/>
        </p:blipFill>
        <p:spPr>
          <a:xfrm>
            <a:off x="2409900" y="4059875"/>
            <a:ext cx="4472401" cy="3712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2022-02-01T11:05:34Z</dcterms:created>
  <dc:creator>Administrator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2007-01-07T00:00:00Z</vt:filetime>
  </property>
  <property fmtid="{D5CDD505-2E9C-101B-9397-08002B2CF9AE}" pid="3" name="Creator">
    <vt:lpwstr>PDFCreator Version 0.8.0</vt:lpwstr>
  </property>
  <property fmtid="{D5CDD505-2E9C-101B-9397-08002B2CF9AE}" pid="4" name="LastSaved">
    <vt:filetime>2022-02-01T00:00:00Z</vt:filetime>
  </property>
</Properties>
</file>