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7010400" cy="92964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jREYdoAOBLGb9C2VT6LtfjZ2yW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2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3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4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4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4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4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4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4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4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3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3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3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3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3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3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3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5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5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3" name="Google Shape;63;p75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7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8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9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9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0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1" type="body"/>
          </p:nvPr>
        </p:nvSpPr>
        <p:spPr>
          <a:xfrm rot="5400000">
            <a:off x="2655888" y="-615950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2" name="Google Shape;52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7" name="Google Shape;57;p7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8" name="Google Shape;58;p7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7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4"/>
          <p:cNvGrpSpPr/>
          <p:nvPr/>
        </p:nvGrpSpPr>
        <p:grpSpPr>
          <a:xfrm>
            <a:off x="198437" y="2960687"/>
            <a:ext cx="8610600" cy="201612"/>
            <a:chOff x="125" y="1865"/>
            <a:chExt cx="5424" cy="127"/>
          </a:xfrm>
        </p:grpSpPr>
        <p:sp>
          <p:nvSpPr>
            <p:cNvPr id="11" name="Google Shape;11;p64"/>
            <p:cNvSpPr txBox="1"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64"/>
            <p:cNvSpPr txBox="1"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64"/>
            <p:cNvSpPr txBox="1"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64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64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64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6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6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66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66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66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66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66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66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66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982662" y="168275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</a:t>
            </a:r>
            <a:endParaRPr/>
          </a:p>
        </p:txBody>
      </p:sp>
      <p:sp>
        <p:nvSpPr>
          <p:cNvPr id="72" name="Google Shape;72;p29"/>
          <p:cNvSpPr txBox="1"/>
          <p:nvPr>
            <p:ph idx="1" type="body"/>
          </p:nvPr>
        </p:nvSpPr>
        <p:spPr>
          <a:xfrm>
            <a:off x="885825" y="1154112"/>
            <a:ext cx="74850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within a system may be </a:t>
            </a:r>
            <a:r>
              <a:rPr b="1" i="1" lang="en-US" sz="1800" u="none">
                <a:solidFill>
                  <a:schemeClr val="dk1"/>
                </a:solidFill>
                <a:highlight>
                  <a:srgbClr val="009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n-US" sz="1800" u="none">
                <a:solidFill>
                  <a:schemeClr val="dk1"/>
                </a:solidFill>
                <a:highlight>
                  <a:srgbClr val="009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highlight>
                  <a:srgbClr val="0099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endParaRPr>
              <a:highlight>
                <a:srgbClr val="009900"/>
              </a:highligh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 can affect or be affected by other processes, including sharing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Reasons for cooperating processes: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sharing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 speedup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processes need</a:t>
            </a:r>
            <a:r>
              <a:rPr b="0" i="0" lang="en-US" sz="1800" u="non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interprocess communication </a:t>
            </a:r>
            <a:r>
              <a:rPr b="0" i="0" lang="en-US" sz="1800" u="non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IPC</a:t>
            </a:r>
            <a:r>
              <a:rPr b="0" i="0" lang="en-US" sz="1800" u="non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highlight>
                <a:srgbClr val="FFFF00"/>
              </a:highligh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models of IPC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>
              <a:highlight>
                <a:srgbClr val="FFFF00"/>
              </a:highlight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Message passing</a:t>
            </a:r>
            <a:endParaRPr>
              <a:highlight>
                <a:srgbClr val="FFFF00"/>
              </a:highlight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996950" y="1079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Message Passing (Cont.)</a:t>
            </a:r>
            <a:endParaRPr/>
          </a:p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901700" y="1016000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09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processes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wish to communicate, they need to: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Establish a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 them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Exchange messages via send/receive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issues: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are links established?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 link be associated with more than two processes?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links can there be between every pair of communicating processes?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capacity of a link?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size of a message that the link can accommodate fixed or variable?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link unidirectional or bi-directional?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>
            <p:ph type="title"/>
          </p:nvPr>
        </p:nvSpPr>
        <p:spPr>
          <a:xfrm>
            <a:off x="933450" y="1238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Message Passing (Cont.)</a:t>
            </a:r>
            <a:endParaRPr/>
          </a:p>
        </p:txBody>
      </p:sp>
      <p:sp>
        <p:nvSpPr>
          <p:cNvPr id="133" name="Google Shape;133;p39"/>
          <p:cNvSpPr txBox="1"/>
          <p:nvPr>
            <p:ph idx="1" type="body"/>
          </p:nvPr>
        </p:nvSpPr>
        <p:spPr>
          <a:xfrm>
            <a:off x="901700" y="785812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09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communication link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Physical: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bus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Logical: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 or indirect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Synchronous or asynchronous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Automatic or explicit buffering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/>
          <p:nvPr>
            <p:ph type="title"/>
          </p:nvPr>
        </p:nvSpPr>
        <p:spPr>
          <a:xfrm>
            <a:off x="457200" y="1778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Direct Communication</a:t>
            </a:r>
            <a:endParaRPr/>
          </a:p>
        </p:txBody>
      </p:sp>
      <p:sp>
        <p:nvSpPr>
          <p:cNvPr id="139" name="Google Shape;139;p40"/>
          <p:cNvSpPr txBox="1"/>
          <p:nvPr>
            <p:ph idx="1" type="body"/>
          </p:nvPr>
        </p:nvSpPr>
        <p:spPr>
          <a:xfrm>
            <a:off x="885825" y="1138237"/>
            <a:ext cx="76358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must name each other explicitly: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send a message to process 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receive a message from process Q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Properties of communication link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 are established automatically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link is associated with exactly one pair of communicating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 each pair there exists exactly one link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link may be unidirectional, but is usually bi-directional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1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145" name="Google Shape;145;p41"/>
          <p:cNvSpPr txBox="1"/>
          <p:nvPr>
            <p:ph idx="1" type="body"/>
          </p:nvPr>
        </p:nvSpPr>
        <p:spPr>
          <a:xfrm>
            <a:off x="854075" y="1166812"/>
            <a:ext cx="739140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Messages are directed and received from mailboxes (also referred to as ports)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mailbox has a unique 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can communicate only if they share a mailbox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Properties of communication link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established only if processes share a common mailbox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link may be associated with many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pair of processes may share several communication links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may be unidirectional or bi-directional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"/>
          <p:cNvSpPr txBox="1"/>
          <p:nvPr>
            <p:ph type="title"/>
          </p:nvPr>
        </p:nvSpPr>
        <p:spPr>
          <a:xfrm>
            <a:off x="8826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151" name="Google Shape;151;p42"/>
          <p:cNvSpPr txBox="1"/>
          <p:nvPr>
            <p:ph idx="1" type="body"/>
          </p:nvPr>
        </p:nvSpPr>
        <p:spPr>
          <a:xfrm>
            <a:off x="838200" y="1135062"/>
            <a:ext cx="7580312" cy="382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new mailbox (port)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and receive messages through mailbox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destroy a mailbox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Primitives are defined as: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send a message to mailbox 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receive a message from mailbox 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3"/>
          <p:cNvSpPr txBox="1"/>
          <p:nvPr>
            <p:ph type="title"/>
          </p:nvPr>
        </p:nvSpPr>
        <p:spPr>
          <a:xfrm>
            <a:off x="876300" y="182562"/>
            <a:ext cx="7810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157" name="Google Shape;157;p43"/>
          <p:cNvSpPr txBox="1"/>
          <p:nvPr>
            <p:ph idx="1" type="body"/>
          </p:nvPr>
        </p:nvSpPr>
        <p:spPr>
          <a:xfrm>
            <a:off x="882650" y="1127125"/>
            <a:ext cx="66373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Mailbox sharing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 mailbox 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sends;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receive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gets the message?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a link to be associated with at most two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only one process at a time to execute a receive operation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the system to select arbitrarily the receiver.  Sender is notified who the receiver was.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4"/>
          <p:cNvSpPr txBox="1"/>
          <p:nvPr>
            <p:ph type="title"/>
          </p:nvPr>
        </p:nvSpPr>
        <p:spPr>
          <a:xfrm>
            <a:off x="457200" y="1682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Synchronization</a:t>
            </a:r>
            <a:endParaRPr/>
          </a:p>
        </p:txBody>
      </p:sp>
      <p:sp>
        <p:nvSpPr>
          <p:cNvPr id="163" name="Google Shape;163;p44"/>
          <p:cNvSpPr txBox="1"/>
          <p:nvPr>
            <p:ph idx="1" type="body"/>
          </p:nvPr>
        </p:nvSpPr>
        <p:spPr>
          <a:xfrm>
            <a:off x="931862" y="1050925"/>
            <a:ext cx="7267575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412" lvl="0" marL="379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passing may be either blocking or non-blocking</a:t>
            </a: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considered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synchronous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 send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sender is blocked until the message is received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 receive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receiver is  blocked until a message is available</a:t>
            </a: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considered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asynchronous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 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the sender sends the message and continue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 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the receiver receives:</a:t>
            </a:r>
            <a:endParaRPr/>
          </a:p>
          <a:p>
            <a:pPr indent="-341312" lvl="2" marL="1141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valid message,  or </a:t>
            </a:r>
            <a:endParaRPr/>
          </a:p>
          <a:p>
            <a:pPr indent="-341312" lvl="2" marL="1141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Null message</a:t>
            </a: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combinations possible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both send and receive are blocking, we have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rendezvous</a:t>
            </a:r>
            <a:endParaRPr/>
          </a:p>
          <a:p>
            <a:pPr indent="-27654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5"/>
          <p:cNvSpPr txBox="1"/>
          <p:nvPr>
            <p:ph type="title"/>
          </p:nvPr>
        </p:nvSpPr>
        <p:spPr>
          <a:xfrm>
            <a:off x="457200" y="2032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Synchronization (Cont.)</a:t>
            </a:r>
            <a:endParaRPr/>
          </a:p>
        </p:txBody>
      </p:sp>
      <p:sp>
        <p:nvSpPr>
          <p:cNvPr id="169" name="Google Shape;169;p45"/>
          <p:cNvSpPr txBox="1"/>
          <p:nvPr>
            <p:ph idx="1" type="body"/>
          </p:nvPr>
        </p:nvSpPr>
        <p:spPr>
          <a:xfrm>
            <a:off x="881062" y="1203325"/>
            <a:ext cx="6599237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Producer-consumer becomes trivial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message next_produced;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while (true) {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/* produce an item in next produced */ </a:t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send(next_produced);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endParaRPr/>
          </a:p>
        </p:txBody>
      </p:sp>
      <p:sp>
        <p:nvSpPr>
          <p:cNvPr id="170" name="Google Shape;170;p45"/>
          <p:cNvSpPr txBox="1"/>
          <p:nvPr/>
        </p:nvSpPr>
        <p:spPr>
          <a:xfrm>
            <a:off x="1558925" y="3598862"/>
            <a:ext cx="6370637" cy="1635125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essage next_consumed;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receive(next_consumed);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consume the item in next consumed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 txBox="1"/>
          <p:nvPr>
            <p:ph type="title"/>
          </p:nvPr>
        </p:nvSpPr>
        <p:spPr>
          <a:xfrm>
            <a:off x="457200" y="136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Buffering</a:t>
            </a:r>
            <a:endParaRPr/>
          </a:p>
        </p:txBody>
      </p:sp>
      <p:sp>
        <p:nvSpPr>
          <p:cNvPr id="176" name="Google Shape;176;p46"/>
          <p:cNvSpPr txBox="1"/>
          <p:nvPr>
            <p:ph idx="1" type="body"/>
          </p:nvPr>
        </p:nvSpPr>
        <p:spPr>
          <a:xfrm>
            <a:off x="889000" y="1233487"/>
            <a:ext cx="71215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of messages attached to the link.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in one of three ways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Zero capacity – no messages are queued on a link.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Sender must wait for receiver (rendezvous)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Bounded capacity – finite length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Sender must wait if link full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Unbounded capacity – infinite length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Sender never waits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Communications Models </a:t>
            </a:r>
            <a:endParaRPr/>
          </a:p>
        </p:txBody>
      </p:sp>
      <p:pic>
        <p:nvPicPr>
          <p:cNvPr descr="3_12.pdf" id="78" name="Google Shape;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12" y="1725612"/>
            <a:ext cx="6100762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0"/>
          <p:cNvSpPr txBox="1"/>
          <p:nvPr/>
        </p:nvSpPr>
        <p:spPr>
          <a:xfrm>
            <a:off x="969962" y="1143000"/>
            <a:ext cx="63722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a) Message passing.  (b) shared memory.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1060450" y="277812"/>
            <a:ext cx="76263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Cooperating Processes</a:t>
            </a:r>
            <a:endParaRPr/>
          </a:p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806450" y="1233487"/>
            <a:ext cx="75295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cannot affect or be affected by the execution of another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can affect or be affected by the execution of another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process cooperation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sharing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 speed-up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/>
          <p:nvPr>
            <p:ph type="title"/>
          </p:nvPr>
        </p:nvSpPr>
        <p:spPr>
          <a:xfrm>
            <a:off x="749300" y="247650"/>
            <a:ext cx="7937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Producer-Consumer Problem</a:t>
            </a:r>
            <a:endParaRPr/>
          </a:p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>
            <a:off x="842962" y="1185862"/>
            <a:ext cx="666750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Paradigm for cooperating processes,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produces information that is consumed by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unbounded-buffer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places no practical limit on the size of the buffer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bounded-buffer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assumes that there is a fixed buffer size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>
            <a:off x="1046162" y="300037"/>
            <a:ext cx="807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Bounded-Buffer – Shared-Memory Solution</a:t>
            </a:r>
            <a:endParaRPr/>
          </a:p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>
            <a:off x="1195387" y="1203325"/>
            <a:ext cx="7131050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data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BUFFER_SIZE 10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item;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 buffer[BUFFER_SIZE];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 = 0;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out = 0;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is correct, but can only use BUFFER_SIZE-1 elements</a:t>
            </a:r>
            <a:endParaRPr/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1117600" y="203200"/>
            <a:ext cx="7569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Bounded-Buffer – Producer</a:t>
            </a:r>
            <a:endParaRPr/>
          </a:p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1603375" y="1014412"/>
            <a:ext cx="69405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 next_produced;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(true) {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/* produce an item in next produced */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while (((in + 1) % BUFFER_SIZE) == out)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; /* do nothing */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buffer[in] = next_produced;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in = (in + 1) % BUFFER_SIZE;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262890" lvl="0" marL="342900" rtl="0" algn="l"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5"/>
          <p:cNvSpPr txBox="1"/>
          <p:nvPr>
            <p:ph type="title"/>
          </p:nvPr>
        </p:nvSpPr>
        <p:spPr>
          <a:xfrm>
            <a:off x="457200" y="2032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 Buffer – Consumer</a:t>
            </a:r>
            <a:endParaRPr/>
          </a:p>
        </p:txBody>
      </p:sp>
      <p:sp>
        <p:nvSpPr>
          <p:cNvPr id="109" name="Google Shape;109;p35"/>
          <p:cNvSpPr txBox="1"/>
          <p:nvPr>
            <p:ph idx="1" type="body"/>
          </p:nvPr>
        </p:nvSpPr>
        <p:spPr>
          <a:xfrm>
            <a:off x="1649412" y="1219200"/>
            <a:ext cx="6894512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 next_consumed;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(in == out)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; /* do nothing */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next_consumed = buffer[out];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out = (out + 1) % BUFFER_SIZE;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/* consume the item in next consumed */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6"/>
          <p:cNvSpPr txBox="1"/>
          <p:nvPr>
            <p:ph type="title"/>
          </p:nvPr>
        </p:nvSpPr>
        <p:spPr>
          <a:xfrm>
            <a:off x="1057275" y="952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 –  Shared Memory</a:t>
            </a:r>
            <a:endParaRPr/>
          </a:p>
        </p:txBody>
      </p:sp>
      <p:sp>
        <p:nvSpPr>
          <p:cNvPr id="115" name="Google Shape;115;p36"/>
          <p:cNvSpPr txBox="1"/>
          <p:nvPr>
            <p:ph idx="1" type="body"/>
          </p:nvPr>
        </p:nvSpPr>
        <p:spPr>
          <a:xfrm>
            <a:off x="898525" y="1233487"/>
            <a:ext cx="66214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area of memory shared among the processes that wish to communicate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communication is under the control of the users processes not the operating system.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 issues is to provide mechanism that will allow the user processes to synchronize their actions when they access shared memory.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Synchronization is discussed in great details in Chapter 5.</a:t>
            </a:r>
            <a:endParaRPr/>
          </a:p>
          <a:p>
            <a:pPr indent="-2400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1057275" y="1270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 – Message Passing</a:t>
            </a:r>
            <a:endParaRPr/>
          </a:p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885825" y="1201737"/>
            <a:ext cx="6934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Mechanism for processes to communicate and to synchronize their actions</a:t>
            </a:r>
            <a:endParaRPr/>
          </a:p>
          <a:p>
            <a:pPr indent="-29718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system – processes communicate with each other without resorting to shared variables</a:t>
            </a:r>
            <a:endParaRPr/>
          </a:p>
          <a:p>
            <a:pPr indent="-29718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IPC facility provides two operations: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size is either fixed or variable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