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71" r:id="rId4"/>
    <p:sldId id="258" r:id="rId5"/>
    <p:sldId id="259" r:id="rId6"/>
    <p:sldId id="260"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6941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A0A21-0076-4FA8-9E49-94E6F0AF21EE}"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4712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932967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3295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415027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58898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70959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331104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13329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97305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50011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A0A21-0076-4FA8-9E49-94E6F0AF21EE}"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85651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A0A21-0076-4FA8-9E49-94E6F0AF21EE}" type="datetimeFigureOut">
              <a:rPr lang="en-IN" smtClean="0"/>
              <a:t>19-11-2020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97733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151550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299562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5A0A21-0076-4FA8-9E49-94E6F0AF21EE}" type="datetimeFigureOut">
              <a:rPr lang="en-IN" smtClean="0"/>
              <a:t>19-11-2020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28041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A0A21-0076-4FA8-9E49-94E6F0AF21EE}" type="datetimeFigureOut">
              <a:rPr lang="en-IN" smtClean="0"/>
              <a:t>19-11-2020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E047B-70CC-4F23-9B49-13897A74AF87}" type="slidenum">
              <a:rPr lang="en-IN" smtClean="0"/>
              <a:t>‹#›</a:t>
            </a:fld>
            <a:endParaRPr lang="en-IN"/>
          </a:p>
        </p:txBody>
      </p:sp>
    </p:spTree>
    <p:extLst>
      <p:ext uri="{BB962C8B-B14F-4D97-AF65-F5344CB8AC3E}">
        <p14:creationId xmlns:p14="http://schemas.microsoft.com/office/powerpoint/2010/main" val="319805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5A0A21-0076-4FA8-9E49-94E6F0AF21EE}" type="datetimeFigureOut">
              <a:rPr lang="en-IN" smtClean="0"/>
              <a:t>19-11-2020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5E047B-70CC-4F23-9B49-13897A74AF87}" type="slidenum">
              <a:rPr lang="en-IN" smtClean="0"/>
              <a:t>‹#›</a:t>
            </a:fld>
            <a:endParaRPr lang="en-IN"/>
          </a:p>
        </p:txBody>
      </p:sp>
    </p:spTree>
    <p:extLst>
      <p:ext uri="{BB962C8B-B14F-4D97-AF65-F5344CB8AC3E}">
        <p14:creationId xmlns:p14="http://schemas.microsoft.com/office/powerpoint/2010/main" val="294263558"/>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3653-E9EE-4598-A765-C69238C26758}"/>
              </a:ext>
            </a:extLst>
          </p:cNvPr>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DIALOGFLOW  - API</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0418187-C9A5-4D7C-9796-9596154AE39B}"/>
              </a:ext>
            </a:extLst>
          </p:cNvPr>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(CHAT BOT)</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64A1C29-3F59-4BFA-ADF5-F5A288C4D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943" y="2906724"/>
            <a:ext cx="3807595" cy="3807595"/>
          </a:xfrm>
          <a:prstGeom prst="rect">
            <a:avLst/>
          </a:prstGeom>
        </p:spPr>
      </p:pic>
      <p:pic>
        <p:nvPicPr>
          <p:cNvPr id="13" name="Picture 12">
            <a:extLst>
              <a:ext uri="{FF2B5EF4-FFF2-40B4-BE49-F238E27FC236}">
                <a16:creationId xmlns:a16="http://schemas.microsoft.com/office/drawing/2014/main" id="{D1CE4BAD-F61E-4033-B95D-809168772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300360"/>
            <a:ext cx="1819922" cy="1819922"/>
          </a:xfrm>
          <a:prstGeom prst="rect">
            <a:avLst/>
          </a:prstGeom>
        </p:spPr>
      </p:pic>
      <p:sp>
        <p:nvSpPr>
          <p:cNvPr id="15" name="Subtitle 2">
            <a:extLst>
              <a:ext uri="{FF2B5EF4-FFF2-40B4-BE49-F238E27FC236}">
                <a16:creationId xmlns:a16="http://schemas.microsoft.com/office/drawing/2014/main" id="{E5B094A3-E703-44F3-91EC-478412352895}"/>
              </a:ext>
            </a:extLst>
          </p:cNvPr>
          <p:cNvSpPr>
            <a:spLocks noGrp="1"/>
          </p:cNvSpPr>
          <p:nvPr/>
        </p:nvSpPr>
        <p:spPr>
          <a:xfrm>
            <a:off x="0" y="5588793"/>
            <a:ext cx="3195961" cy="10164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NISHITA DASH</a:t>
            </a:r>
          </a:p>
          <a:p>
            <a:r>
              <a:rPr lang="en-US" dirty="0">
                <a:latin typeface="Arial" panose="020B0604020202020204" pitchFamily="34" charset="0"/>
                <a:cs typeface="Arial" panose="020B0604020202020204" pitchFamily="34" charset="0"/>
              </a:rPr>
              <a:t>CB.EN.U4CSE18037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001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B769-EDC4-41BC-86DC-718239DF05E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OBJECTIVE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E7A841-119E-4B81-8EB4-0FCF8BF90121}"/>
              </a:ext>
            </a:extLst>
          </p:cNvPr>
          <p:cNvSpPr>
            <a:spLocks noGrp="1"/>
          </p:cNvSpPr>
          <p:nvPr>
            <p:ph idx="1"/>
          </p:nvPr>
        </p:nvSpPr>
        <p:spPr>
          <a:xfrm>
            <a:off x="1103312" y="1669002"/>
            <a:ext cx="8946541" cy="4579397"/>
          </a:xfrm>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main objective of the case study is to train a chat bot to interact with the user, that is to take in voice or text input from the user and respond accordingly with a speech output. This is done using dialogflow-api and bucket. The bucket is used to extract images of various tourist places in India by their names. Dialogflow is used to train the bot to chat with the user with appropriate response. The chat bot is named as agus, this is a user friendly chat bot which drives away the boredom. </a:t>
            </a:r>
          </a:p>
        </p:txBody>
      </p:sp>
      <p:pic>
        <p:nvPicPr>
          <p:cNvPr id="5" name="Picture 4">
            <a:extLst>
              <a:ext uri="{FF2B5EF4-FFF2-40B4-BE49-F238E27FC236}">
                <a16:creationId xmlns:a16="http://schemas.microsoft.com/office/drawing/2014/main" id="{4021B5A7-087A-4720-B48C-BF25F088A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300360"/>
            <a:ext cx="1819922" cy="1819922"/>
          </a:xfrm>
          <a:prstGeom prst="rect">
            <a:avLst/>
          </a:prstGeom>
        </p:spPr>
      </p:pic>
    </p:spTree>
    <p:extLst>
      <p:ext uri="{BB962C8B-B14F-4D97-AF65-F5344CB8AC3E}">
        <p14:creationId xmlns:p14="http://schemas.microsoft.com/office/powerpoint/2010/main" val="34253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6881-EBA1-45CF-848D-655ED7ED41B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ARCHITECTURE</a:t>
            </a:r>
            <a:endParaRPr lang="en-IN"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765EDAC0-F668-4CCB-999B-DD26B898C584}"/>
              </a:ext>
            </a:extLst>
          </p:cNvPr>
          <p:cNvPicPr>
            <a:picLocks noChangeAspect="1"/>
          </p:cNvPicPr>
          <p:nvPr/>
        </p:nvPicPr>
        <p:blipFill>
          <a:blip r:embed="rId2"/>
          <a:stretch>
            <a:fillRect/>
          </a:stretch>
        </p:blipFill>
        <p:spPr>
          <a:xfrm>
            <a:off x="0" y="1552529"/>
            <a:ext cx="12192000" cy="5305471"/>
          </a:xfrm>
          <a:prstGeom prst="rect">
            <a:avLst/>
          </a:prstGeom>
        </p:spPr>
      </p:pic>
    </p:spTree>
    <p:extLst>
      <p:ext uri="{BB962C8B-B14F-4D97-AF65-F5344CB8AC3E}">
        <p14:creationId xmlns:p14="http://schemas.microsoft.com/office/powerpoint/2010/main" val="286728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13DB-8B82-44DA-83DE-50DF01EF51F8}"/>
              </a:ext>
            </a:extLst>
          </p:cNvPr>
          <p:cNvSpPr>
            <a:spLocks noGrp="1"/>
          </p:cNvSpPr>
          <p:nvPr>
            <p:ph type="title"/>
          </p:nvPr>
        </p:nvSpPr>
        <p:spPr>
          <a:xfrm>
            <a:off x="838200" y="1"/>
            <a:ext cx="10515600" cy="978567"/>
          </a:xfrm>
        </p:spPr>
        <p:txBody>
          <a:bodyPr/>
          <a:lstStyle/>
          <a:p>
            <a:r>
              <a:rPr lang="en-US" dirty="0">
                <a:latin typeface="Arial" panose="020B0604020202020204" pitchFamily="34" charset="0"/>
                <a:cs typeface="Arial" panose="020B0604020202020204" pitchFamily="34" charset="0"/>
              </a:rPr>
              <a:t>ARCHITECTURE (cont.)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955AD4-3456-4E6C-9C2B-B56A52D073CE}"/>
              </a:ext>
            </a:extLst>
          </p:cNvPr>
          <p:cNvSpPr>
            <a:spLocks noGrp="1"/>
          </p:cNvSpPr>
          <p:nvPr>
            <p:ph idx="1"/>
          </p:nvPr>
        </p:nvSpPr>
        <p:spPr>
          <a:xfrm>
            <a:off x="838200" y="834502"/>
            <a:ext cx="10515600" cy="6199962"/>
          </a:xfrm>
        </p:spPr>
        <p:txBody>
          <a:bodyPr>
            <a:norm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First in S3 bucket </a:t>
            </a:r>
            <a:r>
              <a:rPr lang="en-IN" dirty="0">
                <a:latin typeface="Arial" panose="020B0604020202020204" pitchFamily="34" charset="0"/>
                <a:cs typeface="Arial" panose="020B0604020202020204" pitchFamily="34" charset="0"/>
              </a:rPr>
              <a:t>i</a:t>
            </a:r>
            <a:r>
              <a:rPr lang="en-IN" sz="2000" dirty="0">
                <a:latin typeface="Arial" panose="020B0604020202020204" pitchFamily="34" charset="0"/>
                <a:cs typeface="Arial" panose="020B0604020202020204" pitchFamily="34" charset="0"/>
              </a:rPr>
              <a:t>f there is a request to display an image it extracts the images from the bucket by their names.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Next in dialogflow api we create a new agent.</a:t>
            </a:r>
          </a:p>
          <a:p>
            <a:r>
              <a:rPr lang="en-US" dirty="0">
                <a:latin typeface="Arial" panose="020B0604020202020204" pitchFamily="34" charset="0"/>
                <a:cs typeface="Arial" panose="020B0604020202020204" pitchFamily="34" charset="0"/>
              </a:rPr>
              <a:t>To train this chat bot we are going to use 2 things </a:t>
            </a:r>
            <a:r>
              <a:rPr lang="en-US" b="1" dirty="0">
                <a:latin typeface="Arial" panose="020B0604020202020204" pitchFamily="34" charset="0"/>
                <a:cs typeface="Arial" panose="020B0604020202020204" pitchFamily="34" charset="0"/>
              </a:rPr>
              <a:t>intents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entities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We are going to create intents that is used for training the chat bot. </a:t>
            </a:r>
          </a:p>
          <a:p>
            <a:r>
              <a:rPr lang="en-US" dirty="0">
                <a:latin typeface="Arial" panose="020B0604020202020204" pitchFamily="34" charset="0"/>
                <a:cs typeface="Arial" panose="020B0604020202020204" pitchFamily="34" charset="0"/>
              </a:rPr>
              <a:t>It has set of questions that can be posed by the user in the </a:t>
            </a:r>
            <a:r>
              <a:rPr lang="en-US" u="sng" dirty="0">
                <a:latin typeface="Arial" panose="020B0604020202020204" pitchFamily="34" charset="0"/>
                <a:cs typeface="Arial" panose="020B0604020202020204" pitchFamily="34" charset="0"/>
              </a:rPr>
              <a:t>‘</a:t>
            </a:r>
            <a:r>
              <a:rPr lang="en-US" b="1" u="sng" dirty="0">
                <a:latin typeface="Arial" panose="020B0604020202020204" pitchFamily="34" charset="0"/>
                <a:cs typeface="Arial" panose="020B0604020202020204" pitchFamily="34" charset="0"/>
              </a:rPr>
              <a:t>training phrases’</a:t>
            </a:r>
            <a:r>
              <a:rPr lang="en-US" dirty="0">
                <a:latin typeface="Arial" panose="020B0604020202020204" pitchFamily="34" charset="0"/>
                <a:cs typeface="Arial" panose="020B0604020202020204" pitchFamily="34" charset="0"/>
              </a:rPr>
              <a:t> and in the </a:t>
            </a:r>
            <a:r>
              <a:rPr lang="en-US" u="sng" dirty="0">
                <a:latin typeface="Arial" panose="020B0604020202020204" pitchFamily="34" charset="0"/>
                <a:cs typeface="Arial" panose="020B0604020202020204" pitchFamily="34" charset="0"/>
              </a:rPr>
              <a:t>‘</a:t>
            </a:r>
            <a:r>
              <a:rPr lang="en-US" b="1" u="sng" dirty="0">
                <a:latin typeface="Arial" panose="020B0604020202020204" pitchFamily="34" charset="0"/>
                <a:cs typeface="Arial" panose="020B0604020202020204" pitchFamily="34" charset="0"/>
              </a:rPr>
              <a:t>text response’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has the set of responses that it should give in return. </a:t>
            </a:r>
          </a:p>
          <a:p>
            <a:r>
              <a:rPr lang="en-US" dirty="0">
                <a:latin typeface="Arial" panose="020B0604020202020204" pitchFamily="34" charset="0"/>
                <a:cs typeface="Arial" panose="020B0604020202020204" pitchFamily="34" charset="0"/>
              </a:rPr>
              <a:t>Some intents can also have a </a:t>
            </a:r>
            <a:r>
              <a:rPr lang="en-US" b="1" u="sng" dirty="0">
                <a:latin typeface="Arial" panose="020B0604020202020204" pitchFamily="34" charset="0"/>
                <a:cs typeface="Arial" panose="020B0604020202020204" pitchFamily="34" charset="0"/>
              </a:rPr>
              <a:t>follow up</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intent</a:t>
            </a:r>
            <a:r>
              <a:rPr lang="en-US" dirty="0">
                <a:effectLst/>
                <a:latin typeface="Arial" panose="020B0604020202020204" pitchFamily="34" charset="0"/>
                <a:cs typeface="Arial" panose="020B0604020202020204" pitchFamily="34" charset="0"/>
              </a:rPr>
              <a:t>. A follow-up intent is a </a:t>
            </a:r>
            <a:r>
              <a:rPr lang="en-US" b="1" u="sng" dirty="0">
                <a:effectLst/>
                <a:latin typeface="Arial" panose="020B0604020202020204" pitchFamily="34" charset="0"/>
                <a:cs typeface="Arial" panose="020B0604020202020204" pitchFamily="34" charset="0"/>
              </a:rPr>
              <a:t>child</a:t>
            </a:r>
            <a:r>
              <a:rPr lang="en-US" b="1" dirty="0">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of its associated </a:t>
            </a:r>
            <a:r>
              <a:rPr lang="en-US" b="1" u="sng" dirty="0">
                <a:effectLst/>
                <a:latin typeface="Arial" panose="020B0604020202020204" pitchFamily="34" charset="0"/>
                <a:cs typeface="Arial" panose="020B0604020202020204" pitchFamily="34" charset="0"/>
              </a:rPr>
              <a:t>parent intent</a:t>
            </a:r>
            <a:r>
              <a:rPr lang="en-US" dirty="0">
                <a:effectLst/>
                <a:latin typeface="Arial" panose="020B0604020202020204" pitchFamily="34" charset="0"/>
                <a:cs typeface="Arial" panose="020B0604020202020204" pitchFamily="34" charset="0"/>
              </a:rPr>
              <a:t>.  A follow-up intent is only matched when the parent intent is matched in the previous conversations. You can also create </a:t>
            </a:r>
            <a:r>
              <a:rPr lang="en-US" i="1" u="sng" dirty="0">
                <a:effectLst/>
                <a:latin typeface="Arial" panose="020B0604020202020204" pitchFamily="34" charset="0"/>
                <a:cs typeface="Arial" panose="020B0604020202020204" pitchFamily="34" charset="0"/>
              </a:rPr>
              <a:t>multiple levels of nested follow-up</a:t>
            </a:r>
            <a:r>
              <a:rPr lang="en-US" dirty="0">
                <a:effectLst/>
                <a:latin typeface="Arial" panose="020B0604020202020204" pitchFamily="34" charset="0"/>
                <a:cs typeface="Arial" panose="020B0604020202020204" pitchFamily="34" charset="0"/>
              </a:rPr>
              <a:t> intents.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BBF76DB-A9FF-4B38-9857-4093706D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300360"/>
            <a:ext cx="1819922" cy="1819922"/>
          </a:xfrm>
          <a:prstGeom prst="rect">
            <a:avLst/>
          </a:prstGeom>
        </p:spPr>
      </p:pic>
    </p:spTree>
    <p:extLst>
      <p:ext uri="{BB962C8B-B14F-4D97-AF65-F5344CB8AC3E}">
        <p14:creationId xmlns:p14="http://schemas.microsoft.com/office/powerpoint/2010/main" val="176649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C96B-D343-4F10-9CA9-951F9F6CB1DF}"/>
              </a:ext>
            </a:extLst>
          </p:cNvPr>
          <p:cNvSpPr>
            <a:spLocks noGrp="1"/>
          </p:cNvSpPr>
          <p:nvPr>
            <p:ph type="title"/>
          </p:nvPr>
        </p:nvSpPr>
        <p:spPr>
          <a:xfrm>
            <a:off x="838200" y="1"/>
            <a:ext cx="10515600" cy="1106904"/>
          </a:xfrm>
        </p:spPr>
        <p:txBody>
          <a:bodyPr/>
          <a:lstStyle/>
          <a:p>
            <a:r>
              <a:rPr lang="en-US" dirty="0">
                <a:latin typeface="Arial" panose="020B0604020202020204" pitchFamily="34" charset="0"/>
                <a:cs typeface="Arial" panose="020B0604020202020204" pitchFamily="34" charset="0"/>
              </a:rPr>
              <a:t>ARCHITECTURE (cont.)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96333F5-2BD4-4D30-BF77-CFE854C269CC}"/>
              </a:ext>
            </a:extLst>
          </p:cNvPr>
          <p:cNvSpPr>
            <a:spLocks noGrp="1"/>
          </p:cNvSpPr>
          <p:nvPr>
            <p:ph idx="1"/>
          </p:nvPr>
        </p:nvSpPr>
        <p:spPr>
          <a:xfrm>
            <a:off x="838200" y="878889"/>
            <a:ext cx="10515600" cy="5979111"/>
          </a:xfrm>
        </p:spPr>
        <p:txBody>
          <a:bodyPr>
            <a:normAutofit/>
          </a:bodyPr>
          <a:lstStyle/>
          <a:p>
            <a:endParaRPr lang="en-US" b="1" i="0" dirty="0">
              <a:effectLst/>
              <a:latin typeface="Arial" panose="020B0604020202020204" pitchFamily="34" charset="0"/>
              <a:cs typeface="Arial" panose="020B0604020202020204" pitchFamily="34" charset="0"/>
            </a:endParaRPr>
          </a:p>
          <a:p>
            <a:r>
              <a:rPr lang="en-US" b="1" i="0" u="sng" dirty="0">
                <a:effectLst/>
                <a:latin typeface="Arial" panose="020B0604020202020204" pitchFamily="34" charset="0"/>
                <a:cs typeface="Arial" panose="020B0604020202020204" pitchFamily="34" charset="0"/>
              </a:rPr>
              <a:t>Entities</a:t>
            </a:r>
            <a:r>
              <a:rPr lang="en-US" b="0" i="0" dirty="0">
                <a:effectLst/>
                <a:latin typeface="Arial" panose="020B0604020202020204" pitchFamily="34" charset="0"/>
                <a:cs typeface="Arial" panose="020B0604020202020204" pitchFamily="34" charset="0"/>
              </a:rPr>
              <a:t> are a mechanism in Dialogflow for identifying and </a:t>
            </a:r>
            <a:r>
              <a:rPr lang="en-US" b="0" i="0" u="sng" dirty="0">
                <a:effectLst/>
                <a:latin typeface="Arial" panose="020B0604020202020204" pitchFamily="34" charset="0"/>
                <a:cs typeface="Arial" panose="020B0604020202020204" pitchFamily="34" charset="0"/>
              </a:rPr>
              <a:t>extracting useful data from natural-language inputs</a:t>
            </a:r>
            <a:r>
              <a:rPr lang="en-US" b="0" i="0" dirty="0">
                <a:effectLst/>
                <a:latin typeface="Arial" panose="020B0604020202020204" pitchFamily="34" charset="0"/>
                <a:cs typeface="Arial" panose="020B0604020202020204" pitchFamily="34" charset="0"/>
              </a:rPr>
              <a:t>. Entities are used to pick out specific pieces of information that your users mention. Any important data that you want to get from a user's request will have a corresponding entity. </a:t>
            </a:r>
          </a:p>
          <a:p>
            <a:r>
              <a:rPr lang="en-US" dirty="0">
                <a:latin typeface="Arial" panose="020B0604020202020204" pitchFamily="34" charset="0"/>
                <a:cs typeface="Arial" panose="020B0604020202020204" pitchFamily="34" charset="0"/>
              </a:rPr>
              <a:t>To enable the dialogflow api, I have used a key from the </a:t>
            </a:r>
            <a:r>
              <a:rPr lang="en-US" u="sng" dirty="0">
                <a:latin typeface="Arial" panose="020B0604020202020204" pitchFamily="34" charset="0"/>
                <a:cs typeface="Arial" panose="020B0604020202020204" pitchFamily="34" charset="0"/>
              </a:rPr>
              <a:t>GCP</a:t>
            </a:r>
            <a:r>
              <a:rPr lang="en-US" dirty="0">
                <a:latin typeface="Arial" panose="020B0604020202020204" pitchFamily="34" charset="0"/>
                <a:cs typeface="Arial" panose="020B0604020202020204" pitchFamily="34" charset="0"/>
              </a:rPr>
              <a:t> in the json format.</a:t>
            </a:r>
            <a:endParaRPr lang="en-US" b="0" i="0" dirty="0">
              <a:effectLst/>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 have designed a web page of the chat bot that takes in either audio or text input from the user, and according to the intents that are designed it responses back to the user. Then we use the concepts of speech synthesis, speech to text and interpret the request made user and according to the intents designed in dialogflow it generates the corresponding output. After the output is generated, by using ServerMessage, text to speech concept the chat bot responds back with a voice reading out the message.</a:t>
            </a:r>
          </a:p>
        </p:txBody>
      </p:sp>
      <p:pic>
        <p:nvPicPr>
          <p:cNvPr id="5" name="Picture 4">
            <a:extLst>
              <a:ext uri="{FF2B5EF4-FFF2-40B4-BE49-F238E27FC236}">
                <a16:creationId xmlns:a16="http://schemas.microsoft.com/office/drawing/2014/main" id="{8455C1D9-97C7-43C6-8920-5C94F9B61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242" y="-273726"/>
            <a:ext cx="1819922" cy="1819922"/>
          </a:xfrm>
          <a:prstGeom prst="rect">
            <a:avLst/>
          </a:prstGeom>
        </p:spPr>
      </p:pic>
    </p:spTree>
    <p:extLst>
      <p:ext uri="{BB962C8B-B14F-4D97-AF65-F5344CB8AC3E}">
        <p14:creationId xmlns:p14="http://schemas.microsoft.com/office/powerpoint/2010/main" val="35356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BDF-9D4D-4664-8148-D2F6A4B08800}"/>
              </a:ext>
            </a:extLst>
          </p:cNvPr>
          <p:cNvSpPr>
            <a:spLocks noGrp="1"/>
          </p:cNvSpPr>
          <p:nvPr>
            <p:ph type="title"/>
          </p:nvPr>
        </p:nvSpPr>
        <p:spPr>
          <a:xfrm>
            <a:off x="838200" y="1"/>
            <a:ext cx="10515600" cy="1267326"/>
          </a:xfrm>
        </p:spPr>
        <p:txBody>
          <a:bodyPr/>
          <a:lstStyle/>
          <a:p>
            <a:r>
              <a:rPr lang="en-US" dirty="0">
                <a:latin typeface="Arial" panose="020B0604020202020204" pitchFamily="34" charset="0"/>
                <a:cs typeface="Arial" panose="020B0604020202020204" pitchFamily="34" charset="0"/>
              </a:rPr>
              <a:t>CLOUD FEATURES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1423BB-78D9-47C2-8B09-043617635AAE}"/>
              </a:ext>
            </a:extLst>
          </p:cNvPr>
          <p:cNvSpPr>
            <a:spLocks noGrp="1"/>
          </p:cNvSpPr>
          <p:nvPr>
            <p:ph idx="1"/>
          </p:nvPr>
        </p:nvSpPr>
        <p:spPr>
          <a:xfrm>
            <a:off x="186227" y="1123411"/>
            <a:ext cx="10515600" cy="1504379"/>
          </a:xfrm>
        </p:spPr>
        <p:txBody>
          <a:bodyPr>
            <a:noAutofit/>
          </a:bodyPr>
          <a:lstStyle/>
          <a:p>
            <a:r>
              <a:rPr lang="en-US" i="0" dirty="0">
                <a:effectLst/>
                <a:latin typeface="Arial" panose="020B0604020202020204" pitchFamily="34" charset="0"/>
                <a:cs typeface="Arial" panose="020B0604020202020204" pitchFamily="34" charset="0"/>
              </a:rPr>
              <a:t>Dialogflow api (</a:t>
            </a:r>
            <a:r>
              <a:rPr lang="en-US" dirty="0">
                <a:latin typeface="Arial" panose="020B0604020202020204" pitchFamily="34" charset="0"/>
                <a:cs typeface="Arial" panose="020B0604020202020204" pitchFamily="34" charset="0"/>
              </a:rPr>
              <a:t>Table of contents: </a:t>
            </a:r>
            <a:r>
              <a:rPr lang="en-US" i="0" dirty="0">
                <a:effectLst/>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gents, </a:t>
            </a:r>
            <a:r>
              <a:rPr lang="en-US" i="0" dirty="0">
                <a:effectLst/>
                <a:latin typeface="Arial" panose="020B0604020202020204" pitchFamily="34" charset="0"/>
                <a:cs typeface="Arial" panose="020B0604020202020204" pitchFamily="34" charset="0"/>
              </a:rPr>
              <a:t>Intents, </a:t>
            </a:r>
            <a:r>
              <a:rPr lang="en-US" dirty="0">
                <a:latin typeface="Arial" panose="020B0604020202020204" pitchFamily="34" charset="0"/>
                <a:cs typeface="Arial" panose="020B0604020202020204" pitchFamily="34" charset="0"/>
              </a:rPr>
              <a:t>Entities, Contexts, Follow-up intents, Dialogflow console)</a:t>
            </a:r>
          </a:p>
          <a:p>
            <a:r>
              <a:rPr lang="en-US" i="0" dirty="0">
                <a:effectLst/>
                <a:latin typeface="Arial" panose="020B0604020202020204" pitchFamily="34" charset="0"/>
                <a:cs typeface="Arial" panose="020B0604020202020204" pitchFamily="34" charset="0"/>
              </a:rPr>
              <a:t>S3 bucket</a:t>
            </a:r>
          </a:p>
          <a:p>
            <a:r>
              <a:rPr lang="en-US" dirty="0">
                <a:latin typeface="Arial" panose="020B0604020202020204" pitchFamily="34" charset="0"/>
                <a:cs typeface="Arial" panose="020B0604020202020204" pitchFamily="34" charset="0"/>
              </a:rPr>
              <a:t>GCP </a:t>
            </a:r>
          </a:p>
          <a:p>
            <a:endParaRPr lang="en-US"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FAC6C65-7632-4061-8D76-1CB7DF4DF0AD}"/>
              </a:ext>
            </a:extLst>
          </p:cNvPr>
          <p:cNvPicPr>
            <a:picLocks noChangeAspect="1"/>
          </p:cNvPicPr>
          <p:nvPr/>
        </p:nvPicPr>
        <p:blipFill>
          <a:blip r:embed="rId2"/>
          <a:stretch>
            <a:fillRect/>
          </a:stretch>
        </p:blipFill>
        <p:spPr>
          <a:xfrm>
            <a:off x="103110" y="2790895"/>
            <a:ext cx="3409950" cy="2587003"/>
          </a:xfrm>
          <a:prstGeom prst="rect">
            <a:avLst/>
          </a:prstGeom>
        </p:spPr>
      </p:pic>
      <p:pic>
        <p:nvPicPr>
          <p:cNvPr id="12" name="Picture 11">
            <a:extLst>
              <a:ext uri="{FF2B5EF4-FFF2-40B4-BE49-F238E27FC236}">
                <a16:creationId xmlns:a16="http://schemas.microsoft.com/office/drawing/2014/main" id="{D84CEFC3-319D-45F9-A465-2BD25714925B}"/>
              </a:ext>
            </a:extLst>
          </p:cNvPr>
          <p:cNvPicPr>
            <a:picLocks noChangeAspect="1"/>
          </p:cNvPicPr>
          <p:nvPr/>
        </p:nvPicPr>
        <p:blipFill>
          <a:blip r:embed="rId3"/>
          <a:stretch>
            <a:fillRect/>
          </a:stretch>
        </p:blipFill>
        <p:spPr>
          <a:xfrm>
            <a:off x="3754144" y="2790896"/>
            <a:ext cx="4046830" cy="2587003"/>
          </a:xfrm>
          <a:prstGeom prst="rect">
            <a:avLst/>
          </a:prstGeom>
        </p:spPr>
      </p:pic>
      <p:pic>
        <p:nvPicPr>
          <p:cNvPr id="16" name="Picture 15">
            <a:extLst>
              <a:ext uri="{FF2B5EF4-FFF2-40B4-BE49-F238E27FC236}">
                <a16:creationId xmlns:a16="http://schemas.microsoft.com/office/drawing/2014/main" id="{BFBFEBBA-BDFC-4B20-AE5A-DBDC63FAD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853" y="-300360"/>
            <a:ext cx="1819922" cy="1819922"/>
          </a:xfrm>
          <a:prstGeom prst="rect">
            <a:avLst/>
          </a:prstGeom>
        </p:spPr>
      </p:pic>
      <p:pic>
        <p:nvPicPr>
          <p:cNvPr id="5" name="Picture 4">
            <a:extLst>
              <a:ext uri="{FF2B5EF4-FFF2-40B4-BE49-F238E27FC236}">
                <a16:creationId xmlns:a16="http://schemas.microsoft.com/office/drawing/2014/main" id="{E426E4B8-5B46-42B0-AB50-0C86BB2C9040}"/>
              </a:ext>
            </a:extLst>
          </p:cNvPr>
          <p:cNvPicPr>
            <a:picLocks noChangeAspect="1"/>
          </p:cNvPicPr>
          <p:nvPr/>
        </p:nvPicPr>
        <p:blipFill>
          <a:blip r:embed="rId5"/>
          <a:stretch>
            <a:fillRect/>
          </a:stretch>
        </p:blipFill>
        <p:spPr>
          <a:xfrm>
            <a:off x="8145169" y="2790896"/>
            <a:ext cx="4046831" cy="2587002"/>
          </a:xfrm>
          <a:prstGeom prst="rect">
            <a:avLst/>
          </a:prstGeom>
        </p:spPr>
      </p:pic>
    </p:spTree>
    <p:extLst>
      <p:ext uri="{BB962C8B-B14F-4D97-AF65-F5344CB8AC3E}">
        <p14:creationId xmlns:p14="http://schemas.microsoft.com/office/powerpoint/2010/main" val="268736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34E-76ED-4B39-9391-6E08CD07576B}"/>
              </a:ext>
            </a:extLst>
          </p:cNvPr>
          <p:cNvSpPr>
            <a:spLocks noGrp="1"/>
          </p:cNvSpPr>
          <p:nvPr>
            <p:ph type="title"/>
          </p:nvPr>
        </p:nvSpPr>
        <p:spPr>
          <a:xfrm>
            <a:off x="4513805" y="2728735"/>
            <a:ext cx="3164390" cy="1400530"/>
          </a:xfrm>
        </p:spPr>
        <p:txBody>
          <a:bodyPr/>
          <a:lstStyle/>
          <a:p>
            <a:r>
              <a:rPr lang="en-US" dirty="0"/>
              <a:t>THANK YOU</a:t>
            </a:r>
            <a:endParaRPr lang="en-IN" dirty="0"/>
          </a:p>
        </p:txBody>
      </p:sp>
      <p:pic>
        <p:nvPicPr>
          <p:cNvPr id="5" name="Picture 4">
            <a:extLst>
              <a:ext uri="{FF2B5EF4-FFF2-40B4-BE49-F238E27FC236}">
                <a16:creationId xmlns:a16="http://schemas.microsoft.com/office/drawing/2014/main" id="{44A08D81-5542-4E71-8CF4-A978FFD52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853" y="-300360"/>
            <a:ext cx="1819922" cy="1819922"/>
          </a:xfrm>
          <a:prstGeom prst="rect">
            <a:avLst/>
          </a:prstGeom>
        </p:spPr>
      </p:pic>
    </p:spTree>
    <p:extLst>
      <p:ext uri="{BB962C8B-B14F-4D97-AF65-F5344CB8AC3E}">
        <p14:creationId xmlns:p14="http://schemas.microsoft.com/office/powerpoint/2010/main" val="794543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574</TotalTime>
  <Words>470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OBJECTIVE</vt:lpstr>
      <vt:lpstr>ARCHITECTURE</vt:lpstr>
      <vt:lpstr>ARCHITECTURE (cont.) </vt:lpstr>
      <vt:lpstr>ARCHITECTURE (cont.)</vt:lpstr>
      <vt:lpstr>CLOUD FEATURES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Nishita Dash - [CB.EN.U4CSE18037]</dc:creator>
  <cp:lastModifiedBy>Nishita Dash - [CB.EN.U4CSE18037]</cp:lastModifiedBy>
  <cp:revision>143</cp:revision>
  <dcterms:created xsi:type="dcterms:W3CDTF">2020-11-09T08:41:23Z</dcterms:created>
  <dcterms:modified xsi:type="dcterms:W3CDTF">2020-11-19T09:04:37Z</dcterms:modified>
</cp:coreProperties>
</file>