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14"/>
  </p:notesMasterIdLst>
  <p:sldIdLst>
    <p:sldId id="256" r:id="rId2"/>
    <p:sldId id="716" r:id="rId3"/>
    <p:sldId id="712" r:id="rId4"/>
    <p:sldId id="676" r:id="rId5"/>
    <p:sldId id="717" r:id="rId6"/>
    <p:sldId id="718" r:id="rId7"/>
    <p:sldId id="719" r:id="rId8"/>
    <p:sldId id="720" r:id="rId9"/>
    <p:sldId id="721" r:id="rId10"/>
    <p:sldId id="722" r:id="rId11"/>
    <p:sldId id="723" r:id="rId12"/>
    <p:sldId id="30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1B58"/>
    <a:srgbClr val="21275D"/>
    <a:srgbClr val="333F50"/>
    <a:srgbClr val="8497B0"/>
    <a:srgbClr val="8FAADC"/>
    <a:srgbClr val="2F5597"/>
    <a:srgbClr val="626CC7"/>
    <a:srgbClr val="323B8D"/>
    <a:srgbClr val="161A3E"/>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1" autoAdjust="0"/>
    <p:restoredTop sz="93447" autoAdjust="0"/>
  </p:normalViewPr>
  <p:slideViewPr>
    <p:cSldViewPr snapToGrid="0">
      <p:cViewPr varScale="1">
        <p:scale>
          <a:sx n="77" d="100"/>
          <a:sy n="77" d="100"/>
        </p:scale>
        <p:origin x="768" y="62"/>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27-03-2025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4</a:t>
            </a:fld>
            <a:endParaRPr lang="en-IN" dirty="0"/>
          </a:p>
        </p:txBody>
      </p:sp>
    </p:spTree>
    <p:extLst>
      <p:ext uri="{BB962C8B-B14F-4D97-AF65-F5344CB8AC3E}">
        <p14:creationId xmlns:p14="http://schemas.microsoft.com/office/powerpoint/2010/main" val="17978836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0" y="3344881"/>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i="0" dirty="0">
                <a:solidFill>
                  <a:schemeClr val="bg1"/>
                </a:solidFill>
                <a:effectLst/>
                <a:latin typeface="Times New Roman" panose="02020603050405020304" pitchFamily="18" charset="0"/>
                <a:cs typeface="Times New Roman" panose="02020603050405020304" pitchFamily="18" charset="0"/>
              </a:rPr>
              <a:t>E-COMMERCE CUSTOMER SEGMENTATION AND PREDICTION</a:t>
            </a:r>
          </a:p>
        </p:txBody>
      </p:sp>
      <p:sp>
        <p:nvSpPr>
          <p:cNvPr id="4" name="TextBox 3">
            <a:extLst>
              <a:ext uri="{FF2B5EF4-FFF2-40B4-BE49-F238E27FC236}">
                <a16:creationId xmlns:a16="http://schemas.microsoft.com/office/drawing/2014/main" id="{2F02C47C-5B37-6521-A0ED-5EF02C468792}"/>
              </a:ext>
            </a:extLst>
          </p:cNvPr>
          <p:cNvSpPr txBox="1"/>
          <p:nvPr/>
        </p:nvSpPr>
        <p:spPr>
          <a:xfrm>
            <a:off x="7725188" y="6255890"/>
            <a:ext cx="6107594" cy="369332"/>
          </a:xfrm>
          <a:prstGeom prst="rect">
            <a:avLst/>
          </a:prstGeom>
          <a:noFill/>
        </p:spPr>
        <p:txBody>
          <a:bodyPr wrap="square">
            <a:spAutoFit/>
          </a:bodyPr>
          <a:lstStyle/>
          <a:p>
            <a:pPr algn="ctr"/>
            <a:r>
              <a:rPr lang="en-US" sz="1800" b="1" i="1" dirty="0">
                <a:solidFill>
                  <a:schemeClr val="bg1"/>
                </a:solidFill>
                <a:effectLst/>
                <a:latin typeface="Times New Roman" panose="02020603050405020304" pitchFamily="18" charset="0"/>
                <a:cs typeface="Times New Roman" panose="02020603050405020304" pitchFamily="18" charset="0"/>
              </a:rPr>
              <a:t>~ Nishita Thingalaya</a:t>
            </a:r>
          </a:p>
        </p:txBody>
      </p:sp>
    </p:spTree>
    <p:extLst>
      <p:ext uri="{BB962C8B-B14F-4D97-AF65-F5344CB8AC3E}">
        <p14:creationId xmlns:p14="http://schemas.microsoft.com/office/powerpoint/2010/main" val="102433471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46D298-2645-DF16-3C31-7D5BE746B595}"/>
              </a:ext>
            </a:extLst>
          </p:cNvPr>
          <p:cNvSpPr txBox="1"/>
          <p:nvPr/>
        </p:nvSpPr>
        <p:spPr>
          <a:xfrm>
            <a:off x="546652" y="387626"/>
            <a:ext cx="6082748" cy="563231"/>
          </a:xfrm>
          <a:prstGeom prst="rect">
            <a:avLst/>
          </a:prstGeom>
          <a:noFill/>
        </p:spPr>
        <p:txBody>
          <a:bodyPr wrap="square" rtlCol="0">
            <a:spAutoFit/>
          </a:bodyPr>
          <a:lstStyle/>
          <a:p>
            <a:pPr>
              <a:lnSpc>
                <a:spcPct val="90000"/>
              </a:lnSpc>
              <a:spcBef>
                <a:spcPct val="0"/>
              </a:spcBef>
            </a:pPr>
            <a:r>
              <a:rPr lang="en-US" sz="3400" b="1" u="sng" dirty="0">
                <a:solidFill>
                  <a:srgbClr val="21275D"/>
                </a:solidFill>
                <a:latin typeface="Calibri" panose="020F0502020204030204" pitchFamily="34" charset="0"/>
                <a:ea typeface="+mj-ea"/>
                <a:cs typeface="+mj-cs"/>
              </a:rPr>
              <a:t>Actionable Recommendations</a:t>
            </a:r>
          </a:p>
        </p:txBody>
      </p:sp>
      <p:sp>
        <p:nvSpPr>
          <p:cNvPr id="13" name="TextBox 12">
            <a:extLst>
              <a:ext uri="{FF2B5EF4-FFF2-40B4-BE49-F238E27FC236}">
                <a16:creationId xmlns:a16="http://schemas.microsoft.com/office/drawing/2014/main" id="{1B5D8169-096B-CE0D-1606-766C9CC635E8}"/>
              </a:ext>
            </a:extLst>
          </p:cNvPr>
          <p:cNvSpPr txBox="1"/>
          <p:nvPr/>
        </p:nvSpPr>
        <p:spPr>
          <a:xfrm>
            <a:off x="546652" y="1388178"/>
            <a:ext cx="9044608" cy="369332"/>
          </a:xfrm>
          <a:prstGeom prst="rect">
            <a:avLst/>
          </a:prstGeom>
          <a:noFill/>
        </p:spPr>
        <p:txBody>
          <a:bodyPr wrap="square" rtlCol="0">
            <a:spAutoFit/>
          </a:bodyPr>
          <a:lstStyle/>
          <a:p>
            <a:r>
              <a:rPr lang="en-US" dirty="0"/>
              <a:t> </a:t>
            </a:r>
          </a:p>
        </p:txBody>
      </p:sp>
      <p:sp>
        <p:nvSpPr>
          <p:cNvPr id="19" name="Rectangle 15">
            <a:extLst>
              <a:ext uri="{FF2B5EF4-FFF2-40B4-BE49-F238E27FC236}">
                <a16:creationId xmlns:a16="http://schemas.microsoft.com/office/drawing/2014/main" id="{80692252-83E2-A1FC-5AA4-7145A35B23F3}"/>
              </a:ext>
            </a:extLst>
          </p:cNvPr>
          <p:cNvSpPr>
            <a:spLocks noChangeArrowheads="1"/>
          </p:cNvSpPr>
          <p:nvPr/>
        </p:nvSpPr>
        <p:spPr bwMode="auto">
          <a:xfrm>
            <a:off x="546652" y="506231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5" name="Picture 34" descr="Magnet with people coming out of it&#10;&#10;AI-generated content may be incorrect.">
            <a:extLst>
              <a:ext uri="{FF2B5EF4-FFF2-40B4-BE49-F238E27FC236}">
                <a16:creationId xmlns:a16="http://schemas.microsoft.com/office/drawing/2014/main" id="{BF876E08-7DB9-E0F2-34C5-471FB98C2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1400" y="1388178"/>
            <a:ext cx="4800600" cy="3600450"/>
          </a:xfrm>
          <a:prstGeom prst="rect">
            <a:avLst/>
          </a:prstGeom>
        </p:spPr>
      </p:pic>
      <p:sp>
        <p:nvSpPr>
          <p:cNvPr id="23" name="TextBox 22">
            <a:extLst>
              <a:ext uri="{FF2B5EF4-FFF2-40B4-BE49-F238E27FC236}">
                <a16:creationId xmlns:a16="http://schemas.microsoft.com/office/drawing/2014/main" id="{02D1DE67-1C0F-6010-7113-384A7045CBF5}"/>
              </a:ext>
            </a:extLst>
          </p:cNvPr>
          <p:cNvSpPr txBox="1"/>
          <p:nvPr/>
        </p:nvSpPr>
        <p:spPr>
          <a:xfrm>
            <a:off x="546652" y="1229152"/>
            <a:ext cx="8945218" cy="5355312"/>
          </a:xfrm>
          <a:prstGeom prst="rect">
            <a:avLst/>
          </a:prstGeom>
          <a:noFill/>
        </p:spPr>
        <p:txBody>
          <a:bodyPr wrap="square" rtlCol="0">
            <a:spAutoFit/>
          </a:bodyPr>
          <a:lstStyle/>
          <a:p>
            <a:r>
              <a:rPr lang="en-US" dirty="0"/>
              <a:t>Based on the identified segments, the following strategies are suggested:</a:t>
            </a:r>
          </a:p>
          <a:p>
            <a:endParaRPr lang="en-US" b="1" dirty="0"/>
          </a:p>
          <a:p>
            <a:pPr marL="285750" indent="-285750">
              <a:buFont typeface="Arial" panose="020B0604020202020204" pitchFamily="34" charset="0"/>
              <a:buChar char="•"/>
            </a:pPr>
            <a:r>
              <a:rPr lang="en-US" b="1" dirty="0"/>
              <a:t>For High-Value Customers:</a:t>
            </a:r>
          </a:p>
          <a:p>
            <a:pPr>
              <a:buFont typeface="+mj-lt"/>
              <a:buAutoNum type="arabicPeriod"/>
            </a:pPr>
            <a:endParaRPr lang="en-US" dirty="0"/>
          </a:p>
          <a:p>
            <a:pPr marL="742950" lvl="1" indent="-285750">
              <a:buFont typeface="+mj-lt"/>
              <a:buAutoNum type="arabicPeriod"/>
            </a:pPr>
            <a:r>
              <a:rPr lang="en-US" dirty="0"/>
              <a:t>Implement loyalty programs with exclusive rewards.</a:t>
            </a:r>
          </a:p>
          <a:p>
            <a:pPr marL="742950" lvl="1" indent="-285750">
              <a:buFont typeface="+mj-lt"/>
              <a:buAutoNum type="arabicPeriod"/>
            </a:pPr>
            <a:r>
              <a:rPr lang="en-US" dirty="0"/>
              <a:t>Provide VIP discounts and early access to sales.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For Occasional Buyers:</a:t>
            </a:r>
          </a:p>
          <a:p>
            <a:endParaRPr lang="en-US" dirty="0"/>
          </a:p>
          <a:p>
            <a:pPr marL="800100" lvl="1" indent="-342900">
              <a:buFont typeface="+mj-lt"/>
              <a:buAutoNum type="arabicPeriod"/>
            </a:pPr>
            <a:r>
              <a:rPr lang="en-US" dirty="0"/>
              <a:t>Send personalized offers and reminders to encourage repeat purchases.</a:t>
            </a:r>
          </a:p>
          <a:p>
            <a:pPr marL="800100" lvl="1" indent="-342900">
              <a:buFont typeface="+mj-lt"/>
              <a:buAutoNum type="arabicPeriod"/>
            </a:pPr>
            <a:r>
              <a:rPr lang="en-US" dirty="0"/>
              <a:t>Use targeted email marketing campaigns.</a:t>
            </a:r>
          </a:p>
          <a:p>
            <a:pPr lvl="1"/>
            <a:endParaRPr lang="en-US" dirty="0"/>
          </a:p>
          <a:p>
            <a:pPr marL="285750" indent="-285750">
              <a:buFont typeface="Arial" panose="020B0604020202020204" pitchFamily="34" charset="0"/>
              <a:buChar char="•"/>
            </a:pPr>
            <a:r>
              <a:rPr lang="en-US" b="1" dirty="0"/>
              <a:t>For Churned Customers:</a:t>
            </a:r>
          </a:p>
          <a:p>
            <a:endParaRPr lang="en-US" dirty="0"/>
          </a:p>
          <a:p>
            <a:pPr marL="800100" lvl="1" indent="-342900">
              <a:buFont typeface="+mj-lt"/>
              <a:buAutoNum type="arabicPeriod"/>
            </a:pPr>
            <a:r>
              <a:rPr lang="en-US" dirty="0"/>
              <a:t>Offer time-sensitive discounts to re-engage them.</a:t>
            </a:r>
          </a:p>
          <a:p>
            <a:pPr marL="800100" lvl="1" indent="-342900">
              <a:buFont typeface="+mj-lt"/>
              <a:buAutoNum type="arabicPeriod"/>
            </a:pPr>
            <a:r>
              <a:rPr lang="en-US" dirty="0"/>
              <a:t>Conduct customer feedback surveys to understand their needs.</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21161551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2D186-A452-05EE-116A-89320111EE31}"/>
              </a:ext>
            </a:extLst>
          </p:cNvPr>
          <p:cNvSpPr>
            <a:spLocks noGrp="1"/>
          </p:cNvSpPr>
          <p:nvPr>
            <p:ph type="title"/>
          </p:nvPr>
        </p:nvSpPr>
        <p:spPr>
          <a:xfrm>
            <a:off x="3928495" y="265736"/>
            <a:ext cx="7057847" cy="612775"/>
          </a:xfrm>
        </p:spPr>
        <p:txBody>
          <a:bodyPr/>
          <a:lstStyle/>
          <a:p>
            <a:r>
              <a:rPr lang="en-US" u="sng" dirty="0">
                <a:solidFill>
                  <a:srgbClr val="21275D"/>
                </a:solidFill>
              </a:rPr>
              <a:t>Conclusion &amp; Future Work</a:t>
            </a:r>
          </a:p>
        </p:txBody>
      </p:sp>
      <p:sp>
        <p:nvSpPr>
          <p:cNvPr id="3" name="Content Placeholder 2">
            <a:extLst>
              <a:ext uri="{FF2B5EF4-FFF2-40B4-BE49-F238E27FC236}">
                <a16:creationId xmlns:a16="http://schemas.microsoft.com/office/drawing/2014/main" id="{03A5C7BE-B844-E6D2-D3D8-8782152D348F}"/>
              </a:ext>
            </a:extLst>
          </p:cNvPr>
          <p:cNvSpPr>
            <a:spLocks noGrp="1"/>
          </p:cNvSpPr>
          <p:nvPr>
            <p:ph idx="1"/>
          </p:nvPr>
        </p:nvSpPr>
        <p:spPr>
          <a:xfrm>
            <a:off x="4286305" y="1239906"/>
            <a:ext cx="7590957" cy="4398066"/>
          </a:xfrm>
        </p:spPr>
        <p:txBody>
          <a:bodyPr>
            <a:normAutofit lnSpcReduction="10000"/>
          </a:bodyPr>
          <a:lstStyle/>
          <a:p>
            <a:pPr marL="0" indent="0">
              <a:buNone/>
            </a:pPr>
            <a:r>
              <a:rPr lang="en-US" sz="2200" b="1" dirty="0"/>
              <a:t>Conclusion:</a:t>
            </a:r>
          </a:p>
          <a:p>
            <a:pPr>
              <a:buFont typeface="Arial" panose="020B0604020202020204" pitchFamily="34" charset="0"/>
              <a:buChar char="•"/>
            </a:pPr>
            <a:r>
              <a:rPr lang="en-US" sz="2200" dirty="0"/>
              <a:t>Customer segmentation is crucial for optimizing marketing strategies and customer retention.</a:t>
            </a:r>
          </a:p>
          <a:p>
            <a:pPr>
              <a:buFont typeface="Arial" panose="020B0604020202020204" pitchFamily="34" charset="0"/>
              <a:buChar char="•"/>
            </a:pPr>
            <a:r>
              <a:rPr lang="en-US" sz="2200" dirty="0"/>
              <a:t>Using clustering techniques, we identified key customer groups and tailored marketing strategies accordingly.</a:t>
            </a:r>
          </a:p>
          <a:p>
            <a:pPr marL="0" indent="0">
              <a:buNone/>
            </a:pPr>
            <a:endParaRPr lang="en-US" sz="2200" dirty="0"/>
          </a:p>
          <a:p>
            <a:pPr>
              <a:buNone/>
            </a:pPr>
            <a:r>
              <a:rPr lang="en-US" sz="2200" b="1" dirty="0"/>
              <a:t>Future Work:</a:t>
            </a:r>
          </a:p>
          <a:p>
            <a:pPr>
              <a:buFont typeface="Arial" panose="020B0604020202020204" pitchFamily="34" charset="0"/>
              <a:buChar char="•"/>
            </a:pPr>
            <a:r>
              <a:rPr lang="en-US" sz="2200" dirty="0"/>
              <a:t>Implementing additional machine learning models for customer behavior prediction.</a:t>
            </a:r>
          </a:p>
          <a:p>
            <a:pPr>
              <a:buFont typeface="Arial" panose="020B0604020202020204" pitchFamily="34" charset="0"/>
              <a:buChar char="•"/>
            </a:pPr>
            <a:r>
              <a:rPr lang="en-US" sz="2200" dirty="0"/>
              <a:t>Integrating Power BI for advanced visualization and reporting.</a:t>
            </a:r>
          </a:p>
          <a:p>
            <a:pPr>
              <a:buFont typeface="Arial" panose="020B0604020202020204" pitchFamily="34" charset="0"/>
              <a:buChar char="•"/>
            </a:pPr>
            <a:r>
              <a:rPr lang="en-US" sz="2200" dirty="0"/>
              <a:t>Expanding the dataset to incorporate demographic information for deeper insights.</a:t>
            </a:r>
          </a:p>
          <a:p>
            <a:endParaRPr lang="en-US" dirty="0"/>
          </a:p>
        </p:txBody>
      </p:sp>
      <p:sp>
        <p:nvSpPr>
          <p:cNvPr id="4" name="Rectangle: Rounded Corners 3">
            <a:extLst>
              <a:ext uri="{FF2B5EF4-FFF2-40B4-BE49-F238E27FC236}">
                <a16:creationId xmlns:a16="http://schemas.microsoft.com/office/drawing/2014/main" id="{379E4CB5-BF0A-51E1-BC10-DC581AB766F2}"/>
              </a:ext>
            </a:extLst>
          </p:cNvPr>
          <p:cNvSpPr/>
          <p:nvPr/>
        </p:nvSpPr>
        <p:spPr>
          <a:xfrm>
            <a:off x="477078" y="2415209"/>
            <a:ext cx="2723322" cy="2047461"/>
          </a:xfrm>
          <a:prstGeom prst="roundRect">
            <a:avLst/>
          </a:prstGeom>
          <a:solidFill>
            <a:srgbClr val="1D1B5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white letter on a black background&#10;&#10;AI-generated content may be incorrect.">
            <a:extLst>
              <a:ext uri="{FF2B5EF4-FFF2-40B4-BE49-F238E27FC236}">
                <a16:creationId xmlns:a16="http://schemas.microsoft.com/office/drawing/2014/main" id="{B69FD93A-F648-4A68-91C9-115863E2B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31" y="1858617"/>
            <a:ext cx="3757069" cy="3009695"/>
          </a:xfrm>
          <a:prstGeom prst="rect">
            <a:avLst/>
          </a:prstGeom>
        </p:spPr>
      </p:pic>
      <p:pic>
        <p:nvPicPr>
          <p:cNvPr id="8" name="Picture 7" descr="A light bulb with a brain inside&#10;&#10;AI-generated content may be incorrect.">
            <a:extLst>
              <a:ext uri="{FF2B5EF4-FFF2-40B4-BE49-F238E27FC236}">
                <a16:creationId xmlns:a16="http://schemas.microsoft.com/office/drawing/2014/main" id="{CFB3DCF9-24FF-9610-A028-B57509046F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729094" y="81997"/>
            <a:ext cx="1388983" cy="1157909"/>
          </a:xfrm>
          <a:prstGeom prst="rect">
            <a:avLst/>
          </a:prstGeom>
        </p:spPr>
      </p:pic>
    </p:spTree>
    <p:extLst>
      <p:ext uri="{BB962C8B-B14F-4D97-AF65-F5344CB8AC3E}">
        <p14:creationId xmlns:p14="http://schemas.microsoft.com/office/powerpoint/2010/main" val="3553037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4485-51C0-5DDD-4DE2-827C98E7319D}"/>
              </a:ext>
            </a:extLst>
          </p:cNvPr>
          <p:cNvSpPr>
            <a:spLocks noGrp="1"/>
          </p:cNvSpPr>
          <p:nvPr>
            <p:ph type="title"/>
          </p:nvPr>
        </p:nvSpPr>
        <p:spPr>
          <a:xfrm>
            <a:off x="420463" y="347872"/>
            <a:ext cx="3346467" cy="874642"/>
          </a:xfrm>
        </p:spPr>
        <p:txBody>
          <a:bodyPr>
            <a:noAutofit/>
          </a:bodyPr>
          <a:lstStyle/>
          <a:p>
            <a:r>
              <a:rPr lang="en-US" u="sng" dirty="0">
                <a:solidFill>
                  <a:srgbClr val="21275D"/>
                </a:solidFill>
              </a:rPr>
              <a:t>Introduction</a:t>
            </a:r>
          </a:p>
        </p:txBody>
      </p:sp>
      <p:sp>
        <p:nvSpPr>
          <p:cNvPr id="3" name="Content Placeholder 2">
            <a:extLst>
              <a:ext uri="{FF2B5EF4-FFF2-40B4-BE49-F238E27FC236}">
                <a16:creationId xmlns:a16="http://schemas.microsoft.com/office/drawing/2014/main" id="{009380D9-22BE-5EB0-ED8C-42F282A22FB5}"/>
              </a:ext>
            </a:extLst>
          </p:cNvPr>
          <p:cNvSpPr>
            <a:spLocks noGrp="1"/>
          </p:cNvSpPr>
          <p:nvPr>
            <p:ph idx="1"/>
          </p:nvPr>
        </p:nvSpPr>
        <p:spPr>
          <a:xfrm>
            <a:off x="367410" y="1202634"/>
            <a:ext cx="7709745" cy="2126976"/>
          </a:xfrm>
        </p:spPr>
        <p:txBody>
          <a:bodyPr>
            <a:normAutofit/>
          </a:bodyPr>
          <a:lstStyle/>
          <a:p>
            <a:r>
              <a:rPr lang="en-US" sz="2400" dirty="0">
                <a:latin typeface="Times New Roman" panose="02020603050405020304" pitchFamily="18" charset="0"/>
                <a:cs typeface="Times New Roman" panose="02020603050405020304" pitchFamily="18" charset="0"/>
              </a:rPr>
              <a:t>Customer segmentation is a critical process in marketing and business strategy. It involves dividing a customer base into distinct groups that share similar characteristics, behaviors, or preferences. This segmentation helps businesses tailor their marketing efforts, optimize customer engagement, and maximize revenue.</a:t>
            </a:r>
          </a:p>
          <a:p>
            <a:pPr marL="0" indent="0">
              <a:buNone/>
            </a:pPr>
            <a:endParaRPr lang="en-US" dirty="0"/>
          </a:p>
          <a:p>
            <a:pPr marL="0" indent="0">
              <a:buNone/>
            </a:pPr>
            <a:endParaRPr lang="en-US" dirty="0"/>
          </a:p>
        </p:txBody>
      </p:sp>
      <p:pic>
        <p:nvPicPr>
          <p:cNvPr id="25" name="Picture 24" descr="A hand holding a group of people&#10;&#10;AI-generated content may be incorrect.">
            <a:extLst>
              <a:ext uri="{FF2B5EF4-FFF2-40B4-BE49-F238E27FC236}">
                <a16:creationId xmlns:a16="http://schemas.microsoft.com/office/drawing/2014/main" id="{CC7D01F1-D7C9-7480-9745-A09AE27A29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2487" y="1759227"/>
            <a:ext cx="2922103" cy="2922103"/>
          </a:xfrm>
          <a:prstGeom prst="rect">
            <a:avLst/>
          </a:prstGeom>
        </p:spPr>
      </p:pic>
      <p:sp>
        <p:nvSpPr>
          <p:cNvPr id="4" name="TextBox 3">
            <a:extLst>
              <a:ext uri="{FF2B5EF4-FFF2-40B4-BE49-F238E27FC236}">
                <a16:creationId xmlns:a16="http://schemas.microsoft.com/office/drawing/2014/main" id="{B99D38E7-8B11-7741-0DAD-A98003690584}"/>
              </a:ext>
            </a:extLst>
          </p:cNvPr>
          <p:cNvSpPr txBox="1"/>
          <p:nvPr/>
        </p:nvSpPr>
        <p:spPr>
          <a:xfrm>
            <a:off x="357808" y="4476079"/>
            <a:ext cx="6818243" cy="1698927"/>
          </a:xfrm>
          <a:prstGeom prst="rect">
            <a:avLst/>
          </a:prstGeom>
          <a:noFill/>
        </p:spPr>
        <p:txBody>
          <a:bodyPr wrap="square" rtlCol="0">
            <a:spAutoFit/>
          </a:bodyPr>
          <a:lstStyle/>
          <a:p>
            <a:pPr marL="228600" indent="-228600">
              <a:lnSpc>
                <a:spcPct val="90000"/>
              </a:lnSpc>
              <a:spcBef>
                <a:spcPts val="1000"/>
              </a:spcBef>
              <a:buFont typeface="Arial" panose="020B0604020202020204" pitchFamily="34" charset="0"/>
              <a:buChar char="•"/>
            </a:pPr>
            <a:r>
              <a:rPr lang="en-US" sz="2400" dirty="0">
                <a:solidFill>
                  <a:schemeClr val="bg2">
                    <a:lumMod val="10000"/>
                  </a:schemeClr>
                </a:solidFill>
                <a:latin typeface="Times New Roman" panose="02020603050405020304" pitchFamily="18" charset="0"/>
                <a:cs typeface="Times New Roman" panose="02020603050405020304" pitchFamily="18" charset="0"/>
              </a:rPr>
              <a:t>The objective of this project is to analyze customer purchasing behaviors using clustering techniques and identify meaningful segments that can be used for targeted marketing and retention strategies.</a:t>
            </a:r>
          </a:p>
          <a:p>
            <a:endParaRPr lang="en-US" dirty="0"/>
          </a:p>
        </p:txBody>
      </p:sp>
      <p:sp>
        <p:nvSpPr>
          <p:cNvPr id="6" name="TextBox 5">
            <a:extLst>
              <a:ext uri="{FF2B5EF4-FFF2-40B4-BE49-F238E27FC236}">
                <a16:creationId xmlns:a16="http://schemas.microsoft.com/office/drawing/2014/main" id="{D8E8DEB1-E044-3861-5E7B-9E59919B3F1A}"/>
              </a:ext>
            </a:extLst>
          </p:cNvPr>
          <p:cNvSpPr txBox="1"/>
          <p:nvPr/>
        </p:nvSpPr>
        <p:spPr>
          <a:xfrm>
            <a:off x="420463" y="3621229"/>
            <a:ext cx="2511580" cy="563231"/>
          </a:xfrm>
          <a:prstGeom prst="rect">
            <a:avLst/>
          </a:prstGeom>
          <a:noFill/>
        </p:spPr>
        <p:txBody>
          <a:bodyPr wrap="square">
            <a:spAutoFit/>
          </a:bodyPr>
          <a:lstStyle/>
          <a:p>
            <a:pPr>
              <a:lnSpc>
                <a:spcPct val="90000"/>
              </a:lnSpc>
              <a:spcBef>
                <a:spcPct val="0"/>
              </a:spcBef>
            </a:pPr>
            <a:r>
              <a:rPr lang="en-US" sz="3400" b="1" u="sng" dirty="0">
                <a:solidFill>
                  <a:srgbClr val="21275D"/>
                </a:solidFill>
                <a:latin typeface="Calibri" panose="020F0502020204030204" pitchFamily="34" charset="0"/>
                <a:ea typeface="+mj-ea"/>
                <a:cs typeface="+mj-cs"/>
              </a:rPr>
              <a:t>Objective</a:t>
            </a:r>
          </a:p>
        </p:txBody>
      </p:sp>
    </p:spTree>
    <p:extLst>
      <p:ext uri="{BB962C8B-B14F-4D97-AF65-F5344CB8AC3E}">
        <p14:creationId xmlns:p14="http://schemas.microsoft.com/office/powerpoint/2010/main" val="422273142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6070B-1905-C7DC-ACBA-53F5234C7181}"/>
              </a:ext>
            </a:extLst>
          </p:cNvPr>
          <p:cNvSpPr>
            <a:spLocks noGrp="1"/>
          </p:cNvSpPr>
          <p:nvPr>
            <p:ph type="title"/>
          </p:nvPr>
        </p:nvSpPr>
        <p:spPr>
          <a:xfrm>
            <a:off x="2763078" y="344353"/>
            <a:ext cx="4337066" cy="612775"/>
          </a:xfrm>
        </p:spPr>
        <p:txBody>
          <a:bodyPr/>
          <a:lstStyle/>
          <a:p>
            <a:r>
              <a:rPr lang="en-US" u="sng" dirty="0">
                <a:solidFill>
                  <a:srgbClr val="21275D"/>
                </a:solidFill>
              </a:rPr>
              <a:t>Dataset Overview</a:t>
            </a:r>
          </a:p>
        </p:txBody>
      </p:sp>
      <p:sp>
        <p:nvSpPr>
          <p:cNvPr id="3" name="Flowchart: Off-page Connector 2">
            <a:extLst>
              <a:ext uri="{FF2B5EF4-FFF2-40B4-BE49-F238E27FC236}">
                <a16:creationId xmlns:a16="http://schemas.microsoft.com/office/drawing/2014/main" id="{016A5536-D033-7DBC-FC19-C8D4996774F3}"/>
              </a:ext>
            </a:extLst>
          </p:cNvPr>
          <p:cNvSpPr/>
          <p:nvPr/>
        </p:nvSpPr>
        <p:spPr>
          <a:xfrm>
            <a:off x="0" y="0"/>
            <a:ext cx="2425148" cy="6858000"/>
          </a:xfrm>
          <a:prstGeom prst="flowChartOffpageConnector">
            <a:avLst/>
          </a:prstGeom>
          <a:solidFill>
            <a:srgbClr val="21275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9196F7C-812F-C5E2-26BF-2B4507636FC6}"/>
              </a:ext>
            </a:extLst>
          </p:cNvPr>
          <p:cNvSpPr txBox="1"/>
          <p:nvPr/>
        </p:nvSpPr>
        <p:spPr>
          <a:xfrm>
            <a:off x="2842591" y="1305341"/>
            <a:ext cx="9193696" cy="4247317"/>
          </a:xfrm>
          <a:prstGeom prst="rect">
            <a:avLst/>
          </a:prstGeom>
          <a:noFill/>
        </p:spPr>
        <p:txBody>
          <a:bodyPr wrap="square">
            <a:spAutoFit/>
          </a:bodyPr>
          <a:lstStyle/>
          <a:p>
            <a:pPr>
              <a:buNone/>
            </a:pPr>
            <a:r>
              <a:rPr lang="en-US" dirty="0"/>
              <a:t>The dataset used in this project contains transactional data from a retail business. The key attributes include:</a:t>
            </a:r>
          </a:p>
          <a:p>
            <a:pPr>
              <a:buFont typeface="Arial" panose="020B0604020202020204" pitchFamily="34" charset="0"/>
              <a:buChar char="•"/>
            </a:pPr>
            <a:endParaRPr lang="en-US" b="1" dirty="0"/>
          </a:p>
          <a:p>
            <a:pPr>
              <a:buFont typeface="Arial" panose="020B0604020202020204" pitchFamily="34" charset="0"/>
              <a:buChar char="•"/>
            </a:pPr>
            <a:r>
              <a:rPr lang="en-US" b="1" dirty="0">
                <a:solidFill>
                  <a:srgbClr val="21275D"/>
                </a:solidFill>
              </a:rPr>
              <a:t>Customer ID:</a:t>
            </a:r>
            <a:r>
              <a:rPr lang="en-US" dirty="0">
                <a:solidFill>
                  <a:srgbClr val="21275D"/>
                </a:solidFill>
              </a:rPr>
              <a:t> </a:t>
            </a:r>
            <a:r>
              <a:rPr lang="en-US" dirty="0"/>
              <a:t>Unique identifier for each customer.</a:t>
            </a:r>
          </a:p>
          <a:p>
            <a:pPr>
              <a:buFont typeface="Arial" panose="020B0604020202020204" pitchFamily="34" charset="0"/>
              <a:buChar char="•"/>
            </a:pPr>
            <a:endParaRPr lang="en-US" b="1" dirty="0"/>
          </a:p>
          <a:p>
            <a:pPr>
              <a:buFont typeface="Arial" panose="020B0604020202020204" pitchFamily="34" charset="0"/>
              <a:buChar char="•"/>
            </a:pPr>
            <a:r>
              <a:rPr lang="en-US" b="1" dirty="0">
                <a:solidFill>
                  <a:srgbClr val="21275D"/>
                </a:solidFill>
              </a:rPr>
              <a:t>Transaction Date:</a:t>
            </a:r>
            <a:r>
              <a:rPr lang="en-US" dirty="0">
                <a:solidFill>
                  <a:srgbClr val="21275D"/>
                </a:solidFill>
              </a:rPr>
              <a:t> </a:t>
            </a:r>
            <a:r>
              <a:rPr lang="en-US" dirty="0"/>
              <a:t>The date of purchase.</a:t>
            </a:r>
          </a:p>
          <a:p>
            <a:pPr>
              <a:buFont typeface="Arial" panose="020B0604020202020204" pitchFamily="34" charset="0"/>
              <a:buChar char="•"/>
            </a:pPr>
            <a:endParaRPr lang="en-US" b="1" dirty="0"/>
          </a:p>
          <a:p>
            <a:pPr>
              <a:buFont typeface="Arial" panose="020B0604020202020204" pitchFamily="34" charset="0"/>
              <a:buChar char="•"/>
            </a:pPr>
            <a:r>
              <a:rPr lang="en-US" b="1" dirty="0">
                <a:solidFill>
                  <a:srgbClr val="21275D"/>
                </a:solidFill>
              </a:rPr>
              <a:t>Monetary Value:</a:t>
            </a:r>
            <a:r>
              <a:rPr lang="en-US" dirty="0">
                <a:solidFill>
                  <a:srgbClr val="21275D"/>
                </a:solidFill>
              </a:rPr>
              <a:t> </a:t>
            </a:r>
            <a:r>
              <a:rPr lang="en-US" dirty="0"/>
              <a:t>The total amount spent by the customer.</a:t>
            </a:r>
          </a:p>
          <a:p>
            <a:pPr>
              <a:buFont typeface="Arial" panose="020B0604020202020204" pitchFamily="34" charset="0"/>
              <a:buChar char="•"/>
            </a:pPr>
            <a:endParaRPr lang="en-US" b="1" dirty="0"/>
          </a:p>
          <a:p>
            <a:pPr>
              <a:buFont typeface="Arial" panose="020B0604020202020204" pitchFamily="34" charset="0"/>
              <a:buChar char="•"/>
            </a:pPr>
            <a:r>
              <a:rPr lang="en-US" b="1" dirty="0">
                <a:solidFill>
                  <a:srgbClr val="21275D"/>
                </a:solidFill>
              </a:rPr>
              <a:t>Frequency:</a:t>
            </a:r>
            <a:r>
              <a:rPr lang="en-US" dirty="0"/>
              <a:t> The number of transactions made by each customer.</a:t>
            </a:r>
          </a:p>
          <a:p>
            <a:pPr>
              <a:buFont typeface="Arial" panose="020B0604020202020204" pitchFamily="34" charset="0"/>
              <a:buChar char="•"/>
            </a:pPr>
            <a:endParaRPr lang="en-US" b="1" dirty="0"/>
          </a:p>
          <a:p>
            <a:pPr>
              <a:buFont typeface="Arial" panose="020B0604020202020204" pitchFamily="34" charset="0"/>
              <a:buChar char="•"/>
            </a:pPr>
            <a:r>
              <a:rPr lang="en-US" b="1" dirty="0">
                <a:solidFill>
                  <a:srgbClr val="21275D"/>
                </a:solidFill>
              </a:rPr>
              <a:t>Recency:</a:t>
            </a:r>
            <a:r>
              <a:rPr lang="en-US" dirty="0"/>
              <a:t> The number of days since the last purchase.</a:t>
            </a:r>
          </a:p>
          <a:p>
            <a:endParaRPr lang="en-US" dirty="0"/>
          </a:p>
          <a:p>
            <a:r>
              <a:rPr lang="en-US" dirty="0"/>
              <a:t>Understanding these attributes allows us to apply meaningful customer segmentation techniques.</a:t>
            </a:r>
          </a:p>
        </p:txBody>
      </p:sp>
      <p:pic>
        <p:nvPicPr>
          <p:cNvPr id="11" name="Picture 10" descr="A person pointing at a corner&#10;&#10;AI-generated content may be incorrect.">
            <a:extLst>
              <a:ext uri="{FF2B5EF4-FFF2-40B4-BE49-F238E27FC236}">
                <a16:creationId xmlns:a16="http://schemas.microsoft.com/office/drawing/2014/main" id="{BA902FB0-7A4A-6145-6672-8EF265E53C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392" y="557834"/>
            <a:ext cx="4448175" cy="5086350"/>
          </a:xfrm>
          <a:prstGeom prst="rect">
            <a:avLst/>
          </a:prstGeom>
        </p:spPr>
      </p:pic>
    </p:spTree>
    <p:extLst>
      <p:ext uri="{BB962C8B-B14F-4D97-AF65-F5344CB8AC3E}">
        <p14:creationId xmlns:p14="http://schemas.microsoft.com/office/powerpoint/2010/main" val="159436527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BA2E58-FEC9-D54D-ACC0-E7CEEF5F42E4}"/>
              </a:ext>
            </a:extLst>
          </p:cNvPr>
          <p:cNvSpPr>
            <a:spLocks noGrp="1"/>
          </p:cNvSpPr>
          <p:nvPr>
            <p:ph type="title"/>
          </p:nvPr>
        </p:nvSpPr>
        <p:spPr>
          <a:xfrm>
            <a:off x="410528" y="478471"/>
            <a:ext cx="10834234" cy="612775"/>
          </a:xfrm>
        </p:spPr>
        <p:txBody>
          <a:bodyPr>
            <a:normAutofit/>
          </a:bodyPr>
          <a:lstStyle/>
          <a:p>
            <a:r>
              <a:rPr lang="en-US" b="1" u="sng" dirty="0">
                <a:solidFill>
                  <a:srgbClr val="21275D"/>
                </a:solidFill>
              </a:rPr>
              <a:t>Data Preprocessing &amp; Feature Engineering</a:t>
            </a:r>
          </a:p>
        </p:txBody>
      </p:sp>
      <p:sp>
        <p:nvSpPr>
          <p:cNvPr id="3" name="TextBox 2">
            <a:extLst>
              <a:ext uri="{FF2B5EF4-FFF2-40B4-BE49-F238E27FC236}">
                <a16:creationId xmlns:a16="http://schemas.microsoft.com/office/drawing/2014/main" id="{53202683-1F0D-11DA-3BD0-BB5928991253}"/>
              </a:ext>
            </a:extLst>
          </p:cNvPr>
          <p:cNvSpPr txBox="1"/>
          <p:nvPr/>
        </p:nvSpPr>
        <p:spPr>
          <a:xfrm>
            <a:off x="410528" y="1480930"/>
            <a:ext cx="10734261" cy="4247317"/>
          </a:xfrm>
          <a:prstGeom prst="rect">
            <a:avLst/>
          </a:prstGeom>
          <a:noFill/>
        </p:spPr>
        <p:txBody>
          <a:bodyPr wrap="square" rtlCol="0">
            <a:spAutoFit/>
          </a:bodyPr>
          <a:lstStyle/>
          <a:p>
            <a:pPr>
              <a:buNone/>
            </a:pPr>
            <a:r>
              <a:rPr lang="en-US" dirty="0"/>
              <a:t>Data preprocessing is an essential step before analysis to ensure the quality of insights derived. The following steps were taken:</a:t>
            </a:r>
          </a:p>
          <a:p>
            <a:pPr>
              <a:buNone/>
            </a:pPr>
            <a:endParaRPr lang="en-US" dirty="0"/>
          </a:p>
          <a:p>
            <a:pPr marL="342900" indent="-342900">
              <a:buFont typeface="+mj-lt"/>
              <a:buAutoNum type="arabicPeriod"/>
            </a:pPr>
            <a:r>
              <a:rPr lang="en-US" b="1" dirty="0"/>
              <a:t>Handling Missing Values:</a:t>
            </a:r>
            <a:r>
              <a:rPr lang="en-US" dirty="0"/>
              <a:t> Missing values were identified and removed or imputed where necessary.</a:t>
            </a:r>
          </a:p>
          <a:p>
            <a:pPr marL="342900" indent="-342900">
              <a:buFont typeface="+mj-lt"/>
              <a:buAutoNum type="arabicPeriod"/>
            </a:pPr>
            <a:endParaRPr lang="en-US" b="1" dirty="0"/>
          </a:p>
          <a:p>
            <a:pPr marL="342900" indent="-342900">
              <a:buFont typeface="+mj-lt"/>
              <a:buAutoNum type="arabicPeriod"/>
            </a:pPr>
            <a:r>
              <a:rPr lang="en-US" b="1" dirty="0"/>
              <a:t>Outlier Detection &amp; Removal:</a:t>
            </a:r>
            <a:r>
              <a:rPr lang="en-US" dirty="0"/>
              <a:t> The Interquartile Range (IQR) method was applied to remove extreme values that could skew our results.</a:t>
            </a:r>
          </a:p>
          <a:p>
            <a:pPr marL="342900" indent="-342900">
              <a:buFont typeface="+mj-lt"/>
              <a:buAutoNum type="arabicPeriod"/>
            </a:pPr>
            <a:endParaRPr lang="en-US" b="1" dirty="0"/>
          </a:p>
          <a:p>
            <a:pPr marL="342900" indent="-342900">
              <a:buFont typeface="+mj-lt"/>
              <a:buAutoNum type="arabicPeriod"/>
            </a:pPr>
            <a:r>
              <a:rPr lang="en-US" b="1" dirty="0"/>
              <a:t>Feature Engineering:</a:t>
            </a:r>
            <a:r>
              <a:rPr lang="en-US" dirty="0"/>
              <a:t> The dataset was transformed to create three key features based on the RFM model:</a:t>
            </a:r>
          </a:p>
          <a:p>
            <a:pPr marL="800100" lvl="1" indent="-342900">
              <a:buFont typeface="+mj-lt"/>
              <a:buAutoNum type="alphaLcPeriod"/>
            </a:pPr>
            <a:r>
              <a:rPr lang="en-US" b="1" dirty="0"/>
              <a:t>Recency (R):</a:t>
            </a:r>
            <a:r>
              <a:rPr lang="en-US" dirty="0"/>
              <a:t> How recently a customer made a purchase.</a:t>
            </a:r>
          </a:p>
          <a:p>
            <a:pPr marL="800100" lvl="1" indent="-342900">
              <a:buFont typeface="+mj-lt"/>
              <a:buAutoNum type="alphaLcPeriod"/>
            </a:pPr>
            <a:r>
              <a:rPr lang="en-US" b="1" dirty="0"/>
              <a:t>Frequency (F):</a:t>
            </a:r>
            <a:r>
              <a:rPr lang="en-US" dirty="0"/>
              <a:t> How often a customer purchases.</a:t>
            </a:r>
          </a:p>
          <a:p>
            <a:pPr marL="800100" lvl="1" indent="-342900">
              <a:buFont typeface="+mj-lt"/>
              <a:buAutoNum type="alphaLcPeriod"/>
            </a:pPr>
            <a:r>
              <a:rPr lang="en-US" b="1" dirty="0"/>
              <a:t>Monetary (M):</a:t>
            </a:r>
            <a:r>
              <a:rPr lang="en-US" dirty="0"/>
              <a:t> How much a customer spends.</a:t>
            </a:r>
          </a:p>
          <a:p>
            <a:pPr lvl="1"/>
            <a:endParaRPr lang="en-US" dirty="0"/>
          </a:p>
          <a:p>
            <a:r>
              <a:rPr lang="en-US" dirty="0"/>
              <a:t>These features form the foundation for customer segmentation analysis.</a:t>
            </a:r>
          </a:p>
          <a:p>
            <a:endParaRPr lang="en-US" dirty="0"/>
          </a:p>
        </p:txBody>
      </p:sp>
      <p:pic>
        <p:nvPicPr>
          <p:cNvPr id="6" name="Picture 5" descr="A computer with a graph on the screen&#10;&#10;AI-generated content may be incorrect.">
            <a:extLst>
              <a:ext uri="{FF2B5EF4-FFF2-40B4-BE49-F238E27FC236}">
                <a16:creationId xmlns:a16="http://schemas.microsoft.com/office/drawing/2014/main" id="{65A14060-721E-4B6F-5050-0CE0A53BB2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57841" y="4186020"/>
            <a:ext cx="1586948" cy="1586948"/>
          </a:xfrm>
          <a:prstGeom prst="rect">
            <a:avLst/>
          </a:prstGeom>
        </p:spPr>
      </p:pic>
    </p:spTree>
    <p:extLst>
      <p:ext uri="{BB962C8B-B14F-4D97-AF65-F5344CB8AC3E}">
        <p14:creationId xmlns:p14="http://schemas.microsoft.com/office/powerpoint/2010/main" val="284599245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customer service&#10;&#10;AI-generated content may be incorrect.">
            <a:extLst>
              <a:ext uri="{FF2B5EF4-FFF2-40B4-BE49-F238E27FC236}">
                <a16:creationId xmlns:a16="http://schemas.microsoft.com/office/drawing/2014/main" id="{100B0594-6B7A-A3F0-CE94-A79A124038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439" y="188843"/>
            <a:ext cx="10269121" cy="5812183"/>
          </a:xfrm>
          <a:prstGeom prst="rect">
            <a:avLst/>
          </a:prstGeom>
        </p:spPr>
      </p:pic>
    </p:spTree>
    <p:extLst>
      <p:ext uri="{BB962C8B-B14F-4D97-AF65-F5344CB8AC3E}">
        <p14:creationId xmlns:p14="http://schemas.microsoft.com/office/powerpoint/2010/main" val="274896471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808D38-B7FA-666D-3B81-FF6F931102EB}"/>
              </a:ext>
            </a:extLst>
          </p:cNvPr>
          <p:cNvSpPr txBox="1"/>
          <p:nvPr/>
        </p:nvSpPr>
        <p:spPr>
          <a:xfrm>
            <a:off x="705678" y="407504"/>
            <a:ext cx="8885582" cy="840230"/>
          </a:xfrm>
          <a:prstGeom prst="rect">
            <a:avLst/>
          </a:prstGeom>
          <a:noFill/>
        </p:spPr>
        <p:txBody>
          <a:bodyPr wrap="square" rtlCol="0">
            <a:spAutoFit/>
          </a:bodyPr>
          <a:lstStyle/>
          <a:p>
            <a:pPr>
              <a:lnSpc>
                <a:spcPct val="90000"/>
              </a:lnSpc>
              <a:spcBef>
                <a:spcPct val="0"/>
              </a:spcBef>
            </a:pPr>
            <a:r>
              <a:rPr lang="en-US" sz="3400" b="1" u="sng" dirty="0">
                <a:solidFill>
                  <a:srgbClr val="21275D"/>
                </a:solidFill>
                <a:latin typeface="Calibri" panose="020F0502020204030204" pitchFamily="34" charset="0"/>
                <a:ea typeface="+mj-ea"/>
                <a:cs typeface="+mj-cs"/>
              </a:rPr>
              <a:t>Exploratory Data Analysis (EDA)</a:t>
            </a:r>
          </a:p>
          <a:p>
            <a:endParaRPr lang="en-US" dirty="0"/>
          </a:p>
        </p:txBody>
      </p:sp>
      <p:sp>
        <p:nvSpPr>
          <p:cNvPr id="3" name="TextBox 2">
            <a:extLst>
              <a:ext uri="{FF2B5EF4-FFF2-40B4-BE49-F238E27FC236}">
                <a16:creationId xmlns:a16="http://schemas.microsoft.com/office/drawing/2014/main" id="{48C7E12E-7893-105B-F4D4-2637D66C3EDB}"/>
              </a:ext>
            </a:extLst>
          </p:cNvPr>
          <p:cNvSpPr txBox="1"/>
          <p:nvPr/>
        </p:nvSpPr>
        <p:spPr>
          <a:xfrm>
            <a:off x="705678" y="1143000"/>
            <a:ext cx="10287000" cy="4801314"/>
          </a:xfrm>
          <a:prstGeom prst="rect">
            <a:avLst/>
          </a:prstGeom>
          <a:noFill/>
        </p:spPr>
        <p:txBody>
          <a:bodyPr wrap="square" rtlCol="0">
            <a:spAutoFit/>
          </a:bodyPr>
          <a:lstStyle/>
          <a:p>
            <a:pPr>
              <a:buNone/>
            </a:pPr>
            <a:r>
              <a:rPr lang="en-US" dirty="0"/>
              <a:t>Before implementing clustering models, exploratory data analysis was performed to understand customer behavior:</a:t>
            </a:r>
          </a:p>
          <a:p>
            <a:pPr>
              <a:buNone/>
            </a:pPr>
            <a:endParaRPr lang="en-US" dirty="0"/>
          </a:p>
          <a:p>
            <a:pPr marL="285750" indent="-285750">
              <a:buFont typeface="Arial" panose="020B0604020202020204" pitchFamily="34" charset="0"/>
              <a:buChar char="•"/>
            </a:pPr>
            <a:r>
              <a:rPr lang="en-US" b="1" dirty="0"/>
              <a:t>Summary Statistics:</a:t>
            </a:r>
            <a:endParaRPr lang="en-US" dirty="0"/>
          </a:p>
          <a:p>
            <a:pPr marL="742950" lvl="1" indent="-285750">
              <a:buFont typeface="Arial" panose="020B0604020202020204" pitchFamily="34" charset="0"/>
              <a:buChar char="•"/>
            </a:pPr>
            <a:r>
              <a:rPr lang="en-US" dirty="0"/>
              <a:t>Average purchase frequency was analyzed.</a:t>
            </a:r>
          </a:p>
          <a:p>
            <a:pPr marL="742950" lvl="1" indent="-285750">
              <a:buFont typeface="Arial" panose="020B0604020202020204" pitchFamily="34" charset="0"/>
              <a:buChar char="•"/>
            </a:pPr>
            <a:r>
              <a:rPr lang="en-US" dirty="0"/>
              <a:t>The distribution of monetary values and recency was examined.</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Data Visualization:</a:t>
            </a:r>
            <a:endParaRPr lang="en-US" dirty="0"/>
          </a:p>
          <a:p>
            <a:pPr marL="742950" lvl="1" indent="-285750">
              <a:buFont typeface="Arial" panose="020B0604020202020204" pitchFamily="34" charset="0"/>
              <a:buChar char="•"/>
            </a:pPr>
            <a:r>
              <a:rPr lang="en-US" dirty="0"/>
              <a:t>Histograms and boxplots were used to examine spending patterns.</a:t>
            </a:r>
          </a:p>
          <a:p>
            <a:pPr marL="742950" lvl="1" indent="-285750">
              <a:buFont typeface="Arial" panose="020B0604020202020204" pitchFamily="34" charset="0"/>
              <a:buChar char="•"/>
            </a:pPr>
            <a:r>
              <a:rPr lang="en-US" dirty="0"/>
              <a:t>A correlation matrix was created to explore relationships between RFM attributes.</a:t>
            </a:r>
          </a:p>
          <a:p>
            <a:pPr lvl="1"/>
            <a:endParaRPr lang="en-US" dirty="0"/>
          </a:p>
          <a:p>
            <a:pPr marL="285750" indent="-285750">
              <a:buFont typeface="Arial" panose="020B0604020202020204" pitchFamily="34" charset="0"/>
              <a:buChar char="•"/>
            </a:pPr>
            <a:r>
              <a:rPr lang="en-US" u="sng" dirty="0"/>
              <a:t>Key insights from EDA revealed that:</a:t>
            </a:r>
          </a:p>
          <a:p>
            <a:pPr>
              <a:buNone/>
            </a:pPr>
            <a:endParaRPr lang="en-US" dirty="0"/>
          </a:p>
          <a:p>
            <a:pPr marL="342900" indent="-342900">
              <a:buFont typeface="+mj-lt"/>
              <a:buAutoNum type="arabicPeriod"/>
            </a:pPr>
            <a:r>
              <a:rPr lang="en-US" dirty="0"/>
              <a:t>A majority of customers are infrequent buyers.</a:t>
            </a:r>
          </a:p>
          <a:p>
            <a:pPr marL="342900" indent="-342900">
              <a:buFont typeface="+mj-lt"/>
              <a:buAutoNum type="arabicPeriod"/>
            </a:pPr>
            <a:r>
              <a:rPr lang="en-US" dirty="0"/>
              <a:t>A small percentage of customers contribute to a large portion of revenue.</a:t>
            </a:r>
          </a:p>
          <a:p>
            <a:pPr marL="342900" indent="-342900">
              <a:buFont typeface="+mj-lt"/>
              <a:buAutoNum type="arabicPeriod"/>
            </a:pPr>
            <a:r>
              <a:rPr lang="en-US" dirty="0"/>
              <a:t>There is a clear distinction between high-value and low-value customers.</a:t>
            </a:r>
          </a:p>
          <a:p>
            <a:endParaRPr lang="en-US" dirty="0"/>
          </a:p>
        </p:txBody>
      </p:sp>
      <p:pic>
        <p:nvPicPr>
          <p:cNvPr id="5" name="Picture 4" descr="A colorful graph with a line and a graph&#10;&#10;AI-generated content may be incorrect.">
            <a:extLst>
              <a:ext uri="{FF2B5EF4-FFF2-40B4-BE49-F238E27FC236}">
                <a16:creationId xmlns:a16="http://schemas.microsoft.com/office/drawing/2014/main" id="{C12CAEE0-BB0D-25BC-0ACD-BCBA10CCF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6371" y="2464904"/>
            <a:ext cx="2922105" cy="2922105"/>
          </a:xfrm>
          <a:prstGeom prst="rect">
            <a:avLst/>
          </a:prstGeom>
        </p:spPr>
      </p:pic>
    </p:spTree>
    <p:extLst>
      <p:ext uri="{BB962C8B-B14F-4D97-AF65-F5344CB8AC3E}">
        <p14:creationId xmlns:p14="http://schemas.microsoft.com/office/powerpoint/2010/main" val="346231615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F4E6A4-B71F-2F6F-458D-B5AB5DA1F433}"/>
              </a:ext>
            </a:extLst>
          </p:cNvPr>
          <p:cNvSpPr txBox="1"/>
          <p:nvPr/>
        </p:nvSpPr>
        <p:spPr>
          <a:xfrm>
            <a:off x="526774" y="457201"/>
            <a:ext cx="8507896" cy="563231"/>
          </a:xfrm>
          <a:prstGeom prst="rect">
            <a:avLst/>
          </a:prstGeom>
          <a:noFill/>
        </p:spPr>
        <p:txBody>
          <a:bodyPr wrap="square" rtlCol="0">
            <a:spAutoFit/>
          </a:bodyPr>
          <a:lstStyle/>
          <a:p>
            <a:pPr>
              <a:lnSpc>
                <a:spcPct val="90000"/>
              </a:lnSpc>
              <a:spcBef>
                <a:spcPct val="0"/>
              </a:spcBef>
            </a:pPr>
            <a:r>
              <a:rPr lang="en-US" sz="3400" b="1" u="sng" dirty="0">
                <a:solidFill>
                  <a:srgbClr val="21275D"/>
                </a:solidFill>
                <a:latin typeface="Calibri" panose="020F0502020204030204" pitchFamily="34" charset="0"/>
                <a:ea typeface="+mj-ea"/>
                <a:cs typeface="+mj-cs"/>
              </a:rPr>
              <a:t>Clustering Algorithms Used</a:t>
            </a:r>
          </a:p>
        </p:txBody>
      </p:sp>
      <p:sp>
        <p:nvSpPr>
          <p:cNvPr id="3" name="TextBox 2">
            <a:extLst>
              <a:ext uri="{FF2B5EF4-FFF2-40B4-BE49-F238E27FC236}">
                <a16:creationId xmlns:a16="http://schemas.microsoft.com/office/drawing/2014/main" id="{E6938A9E-0BC2-0557-2B2F-52BFE5147095}"/>
              </a:ext>
            </a:extLst>
          </p:cNvPr>
          <p:cNvSpPr txBox="1"/>
          <p:nvPr/>
        </p:nvSpPr>
        <p:spPr>
          <a:xfrm>
            <a:off x="526774" y="1480930"/>
            <a:ext cx="7394713" cy="4093428"/>
          </a:xfrm>
          <a:prstGeom prst="rect">
            <a:avLst/>
          </a:prstGeom>
          <a:noFill/>
        </p:spPr>
        <p:txBody>
          <a:bodyPr wrap="square" rtlCol="0">
            <a:spAutoFit/>
          </a:bodyPr>
          <a:lstStyle/>
          <a:p>
            <a:pPr>
              <a:buNone/>
            </a:pPr>
            <a:r>
              <a:rPr lang="en-US" sz="2200" dirty="0"/>
              <a:t>Several clustering methods were applied to segment customers based on the RFM values:</a:t>
            </a:r>
          </a:p>
          <a:p>
            <a:pPr>
              <a:buNone/>
            </a:pPr>
            <a:endParaRPr lang="en-US" sz="2200" dirty="0"/>
          </a:p>
          <a:p>
            <a:pPr marL="342900" indent="-342900">
              <a:buFont typeface="+mj-lt"/>
              <a:buAutoNum type="alphaUcPeriod"/>
            </a:pPr>
            <a:r>
              <a:rPr lang="en-US" sz="2200" b="1" u="sng" dirty="0">
                <a:solidFill>
                  <a:srgbClr val="21275D"/>
                </a:solidFill>
              </a:rPr>
              <a:t>K-Means Clustering:</a:t>
            </a:r>
            <a:r>
              <a:rPr lang="en-US" sz="2200" u="sng" dirty="0">
                <a:solidFill>
                  <a:srgbClr val="21275D"/>
                </a:solidFill>
              </a:rPr>
              <a:t> </a:t>
            </a:r>
            <a:r>
              <a:rPr lang="en-US" sz="2200" dirty="0"/>
              <a:t>This algorithm was used to partition customers into distinct groups based on purchasing behavior.</a:t>
            </a:r>
          </a:p>
          <a:p>
            <a:pPr marL="342900" indent="-342900">
              <a:buFont typeface="+mj-lt"/>
              <a:buAutoNum type="alphaUcPeriod"/>
            </a:pPr>
            <a:endParaRPr lang="en-US" sz="2200" b="1" dirty="0"/>
          </a:p>
          <a:p>
            <a:pPr marL="342900" indent="-342900">
              <a:buFont typeface="+mj-lt"/>
              <a:buAutoNum type="alphaUcPeriod"/>
            </a:pPr>
            <a:r>
              <a:rPr lang="en-US" sz="2200" b="1" u="sng" dirty="0">
                <a:solidFill>
                  <a:srgbClr val="21275D"/>
                </a:solidFill>
              </a:rPr>
              <a:t>Hierarchical Clustering:</a:t>
            </a:r>
            <a:r>
              <a:rPr lang="en-US" sz="2200" u="sng" dirty="0">
                <a:solidFill>
                  <a:srgbClr val="21275D"/>
                </a:solidFill>
              </a:rPr>
              <a:t> </a:t>
            </a:r>
            <a:r>
              <a:rPr lang="en-US" sz="2200" dirty="0"/>
              <a:t>Provided insights into natural customer groupings by forming a dendrogram.</a:t>
            </a:r>
          </a:p>
          <a:p>
            <a:pPr marL="342900" indent="-342900">
              <a:buFont typeface="+mj-lt"/>
              <a:buAutoNum type="alphaUcPeriod"/>
            </a:pPr>
            <a:endParaRPr lang="en-US" sz="2200" b="1" dirty="0"/>
          </a:p>
          <a:p>
            <a:pPr marL="342900" indent="-342900">
              <a:buFont typeface="+mj-lt"/>
              <a:buAutoNum type="alphaUcPeriod"/>
            </a:pPr>
            <a:r>
              <a:rPr lang="en-US" sz="2200" b="1" u="sng" dirty="0">
                <a:solidFill>
                  <a:srgbClr val="21275D"/>
                </a:solidFill>
              </a:rPr>
              <a:t>DBSCAN:</a:t>
            </a:r>
            <a:r>
              <a:rPr lang="en-US" sz="2200" dirty="0"/>
              <a:t> Used to detect outliers and identify dense clusters.</a:t>
            </a:r>
          </a:p>
          <a:p>
            <a:endParaRPr lang="en-US" dirty="0"/>
          </a:p>
        </p:txBody>
      </p:sp>
      <p:pic>
        <p:nvPicPr>
          <p:cNvPr id="5" name="Picture 4" descr="A group of people connected by circles&#10;&#10;AI-generated content may be incorrect.">
            <a:extLst>
              <a:ext uri="{FF2B5EF4-FFF2-40B4-BE49-F238E27FC236}">
                <a16:creationId xmlns:a16="http://schemas.microsoft.com/office/drawing/2014/main" id="{77D8936F-9056-4086-7E3A-EA4DFC3ADA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5999" y="1666089"/>
            <a:ext cx="3525822" cy="3525822"/>
          </a:xfrm>
          <a:prstGeom prst="rect">
            <a:avLst/>
          </a:prstGeom>
        </p:spPr>
      </p:pic>
    </p:spTree>
    <p:extLst>
      <p:ext uri="{BB962C8B-B14F-4D97-AF65-F5344CB8AC3E}">
        <p14:creationId xmlns:p14="http://schemas.microsoft.com/office/powerpoint/2010/main" val="47203846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7CA754-37BA-150E-3172-979ABDB09E74}"/>
              </a:ext>
            </a:extLst>
          </p:cNvPr>
          <p:cNvSpPr txBox="1"/>
          <p:nvPr/>
        </p:nvSpPr>
        <p:spPr>
          <a:xfrm>
            <a:off x="524290" y="524923"/>
            <a:ext cx="6701458" cy="563231"/>
          </a:xfrm>
          <a:prstGeom prst="rect">
            <a:avLst/>
          </a:prstGeom>
          <a:noFill/>
        </p:spPr>
        <p:txBody>
          <a:bodyPr wrap="square">
            <a:spAutoFit/>
          </a:bodyPr>
          <a:lstStyle/>
          <a:p>
            <a:pPr>
              <a:lnSpc>
                <a:spcPct val="90000"/>
              </a:lnSpc>
              <a:spcBef>
                <a:spcPct val="0"/>
              </a:spcBef>
            </a:pPr>
            <a:r>
              <a:rPr lang="en-US" sz="3400" b="1" u="sng" dirty="0">
                <a:solidFill>
                  <a:srgbClr val="21275D"/>
                </a:solidFill>
                <a:latin typeface="Calibri" panose="020F0502020204030204" pitchFamily="34" charset="0"/>
                <a:ea typeface="+mj-ea"/>
                <a:cs typeface="+mj-cs"/>
              </a:rPr>
              <a:t>Best Clustering Model Selection</a:t>
            </a:r>
          </a:p>
        </p:txBody>
      </p:sp>
      <p:sp>
        <p:nvSpPr>
          <p:cNvPr id="4" name="TextBox 3">
            <a:extLst>
              <a:ext uri="{FF2B5EF4-FFF2-40B4-BE49-F238E27FC236}">
                <a16:creationId xmlns:a16="http://schemas.microsoft.com/office/drawing/2014/main" id="{42689A3F-5DED-5F99-D86F-7867235786B4}"/>
              </a:ext>
            </a:extLst>
          </p:cNvPr>
          <p:cNvSpPr txBox="1"/>
          <p:nvPr/>
        </p:nvSpPr>
        <p:spPr>
          <a:xfrm>
            <a:off x="524290" y="1531996"/>
            <a:ext cx="7615859" cy="4431983"/>
          </a:xfrm>
          <a:prstGeom prst="rect">
            <a:avLst/>
          </a:prstGeom>
          <a:noFill/>
        </p:spPr>
        <p:txBody>
          <a:bodyPr wrap="square" rtlCol="0">
            <a:spAutoFit/>
          </a:bodyPr>
          <a:lstStyle/>
          <a:p>
            <a:pPr>
              <a:buNone/>
            </a:pPr>
            <a:r>
              <a:rPr lang="en-US" sz="2400" dirty="0"/>
              <a:t>The effectiveness of the clustering models was evaluated using:</a:t>
            </a:r>
          </a:p>
          <a:p>
            <a:pPr>
              <a:buNone/>
            </a:pPr>
            <a:endParaRPr lang="en-US" sz="2400" dirty="0"/>
          </a:p>
          <a:p>
            <a:pPr marL="285750" indent="-285750">
              <a:buFont typeface="Arial" panose="020B0604020202020204" pitchFamily="34" charset="0"/>
              <a:buChar char="•"/>
            </a:pPr>
            <a:r>
              <a:rPr lang="en-US" sz="2400" b="1" dirty="0"/>
              <a:t>Elbow Method:</a:t>
            </a:r>
            <a:r>
              <a:rPr lang="en-US" sz="2400" dirty="0"/>
              <a:t> To determine the optimal number of clusters in K-Means.</a:t>
            </a:r>
          </a:p>
          <a:p>
            <a:pPr>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a:t>Silhouette Score:</a:t>
            </a:r>
            <a:r>
              <a:rPr lang="en-US" sz="2400" dirty="0"/>
              <a:t> To measure the cohesion and separation of the clusters.</a:t>
            </a:r>
          </a:p>
          <a:p>
            <a:pPr>
              <a:buFont typeface="Arial" panose="020B0604020202020204" pitchFamily="34" charset="0"/>
              <a:buChar char="•"/>
            </a:pPr>
            <a:endParaRPr lang="en-US" sz="2400" dirty="0"/>
          </a:p>
          <a:p>
            <a:r>
              <a:rPr lang="en-US" sz="2400" dirty="0"/>
              <a:t>Based on these evaluations, the best model was selected to provide the most meaningful customer segmentation.</a:t>
            </a:r>
          </a:p>
          <a:p>
            <a:endParaRPr lang="en-US" dirty="0"/>
          </a:p>
        </p:txBody>
      </p:sp>
      <p:pic>
        <p:nvPicPr>
          <p:cNvPr id="10" name="Picture 9" descr="A graphic of a graph&#10;&#10;AI-generated content may be incorrect.">
            <a:extLst>
              <a:ext uri="{FF2B5EF4-FFF2-40B4-BE49-F238E27FC236}">
                <a16:creationId xmlns:a16="http://schemas.microsoft.com/office/drawing/2014/main" id="{8DDDA5B3-E69C-E5EE-C382-7ABBC555B4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4037" y="1812163"/>
            <a:ext cx="3233673" cy="3233673"/>
          </a:xfrm>
          <a:prstGeom prst="rect">
            <a:avLst/>
          </a:prstGeom>
        </p:spPr>
      </p:pic>
    </p:spTree>
    <p:extLst>
      <p:ext uri="{BB962C8B-B14F-4D97-AF65-F5344CB8AC3E}">
        <p14:creationId xmlns:p14="http://schemas.microsoft.com/office/powerpoint/2010/main" val="284317213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982CBF-3FBA-53A1-2DA6-2798F8E523FA}"/>
              </a:ext>
            </a:extLst>
          </p:cNvPr>
          <p:cNvSpPr txBox="1"/>
          <p:nvPr/>
        </p:nvSpPr>
        <p:spPr>
          <a:xfrm>
            <a:off x="385140" y="346019"/>
            <a:ext cx="6949938" cy="563231"/>
          </a:xfrm>
          <a:prstGeom prst="rect">
            <a:avLst/>
          </a:prstGeom>
          <a:noFill/>
        </p:spPr>
        <p:txBody>
          <a:bodyPr wrap="square">
            <a:spAutoFit/>
          </a:bodyPr>
          <a:lstStyle/>
          <a:p>
            <a:pPr>
              <a:lnSpc>
                <a:spcPct val="90000"/>
              </a:lnSpc>
              <a:spcBef>
                <a:spcPct val="0"/>
              </a:spcBef>
            </a:pPr>
            <a:r>
              <a:rPr lang="en-US" sz="3400" b="1" u="sng" dirty="0">
                <a:solidFill>
                  <a:srgbClr val="21275D"/>
                </a:solidFill>
                <a:latin typeface="Calibri" panose="020F0502020204030204" pitchFamily="34" charset="0"/>
                <a:ea typeface="+mj-ea"/>
                <a:cs typeface="+mj-cs"/>
              </a:rPr>
              <a:t>Insights from Customer Segments</a:t>
            </a:r>
          </a:p>
        </p:txBody>
      </p:sp>
      <p:pic>
        <p:nvPicPr>
          <p:cNvPr id="12" name="Picture 11" descr="A person sitting in a chair with a phone and shopping bags&#10;&#10;AI-generated content may be incorrect.">
            <a:extLst>
              <a:ext uri="{FF2B5EF4-FFF2-40B4-BE49-F238E27FC236}">
                <a16:creationId xmlns:a16="http://schemas.microsoft.com/office/drawing/2014/main" id="{B86B4C53-44C8-B7D5-0A00-FFAA3B0C38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7331" y="2884184"/>
            <a:ext cx="4764669" cy="3064565"/>
          </a:xfrm>
          <a:prstGeom prst="rect">
            <a:avLst/>
          </a:prstGeom>
        </p:spPr>
      </p:pic>
      <p:sp>
        <p:nvSpPr>
          <p:cNvPr id="4" name="TextBox 3">
            <a:extLst>
              <a:ext uri="{FF2B5EF4-FFF2-40B4-BE49-F238E27FC236}">
                <a16:creationId xmlns:a16="http://schemas.microsoft.com/office/drawing/2014/main" id="{EE0F257B-1330-BC5B-DA81-878CA8FCF648}"/>
              </a:ext>
            </a:extLst>
          </p:cNvPr>
          <p:cNvSpPr txBox="1"/>
          <p:nvPr/>
        </p:nvSpPr>
        <p:spPr>
          <a:xfrm>
            <a:off x="385140" y="1166842"/>
            <a:ext cx="8619712" cy="4524315"/>
          </a:xfrm>
          <a:prstGeom prst="rect">
            <a:avLst/>
          </a:prstGeom>
          <a:noFill/>
        </p:spPr>
        <p:txBody>
          <a:bodyPr wrap="square" rtlCol="0">
            <a:spAutoFit/>
          </a:bodyPr>
          <a:lstStyle/>
          <a:p>
            <a:pPr>
              <a:buNone/>
            </a:pPr>
            <a:r>
              <a:rPr lang="en-US" dirty="0"/>
              <a:t>After clustering, three primary customer segments were identified:</a:t>
            </a:r>
          </a:p>
          <a:p>
            <a:pPr>
              <a:buNone/>
            </a:pPr>
            <a:endParaRPr lang="en-US" dirty="0"/>
          </a:p>
          <a:p>
            <a:pPr marL="285750" indent="-285750">
              <a:buFont typeface="Arial" panose="020B0604020202020204" pitchFamily="34" charset="0"/>
              <a:buChar char="•"/>
            </a:pPr>
            <a:r>
              <a:rPr lang="en-US" b="1" dirty="0"/>
              <a:t>High-Value Loyal Customers</a:t>
            </a:r>
          </a:p>
          <a:p>
            <a:endParaRPr lang="en-US" dirty="0"/>
          </a:p>
          <a:p>
            <a:pPr marL="742950" lvl="1" indent="-285750">
              <a:buFont typeface="+mj-lt"/>
              <a:buAutoNum type="arabicPeriod"/>
            </a:pPr>
            <a:r>
              <a:rPr lang="en-US" dirty="0"/>
              <a:t>Frequent buyers with high monetary value.</a:t>
            </a:r>
          </a:p>
          <a:p>
            <a:pPr marL="742950" lvl="1" indent="-285750">
              <a:buFont typeface="+mj-lt"/>
              <a:buAutoNum type="arabicPeriod"/>
            </a:pPr>
            <a:r>
              <a:rPr lang="en-US" dirty="0"/>
              <a:t>Represent a small percentage of customers but contribute significantly to revenue.</a:t>
            </a:r>
          </a:p>
          <a:p>
            <a:pPr lvl="1"/>
            <a:endParaRPr lang="en-US" dirty="0"/>
          </a:p>
          <a:p>
            <a:pPr marL="285750" indent="-285750">
              <a:buFont typeface="Arial" panose="020B0604020202020204" pitchFamily="34" charset="0"/>
              <a:buChar char="•"/>
            </a:pPr>
            <a:r>
              <a:rPr lang="en-US" b="1" dirty="0"/>
              <a:t>Occasional Buyers:</a:t>
            </a:r>
          </a:p>
          <a:p>
            <a:endParaRPr lang="en-US" dirty="0"/>
          </a:p>
          <a:p>
            <a:pPr marL="742950" lvl="1" indent="-285750">
              <a:buFont typeface="+mj-lt"/>
              <a:buAutoNum type="arabicPeriod"/>
            </a:pPr>
            <a:r>
              <a:rPr lang="en-US" dirty="0"/>
              <a:t>Moderate frequency and recency.</a:t>
            </a:r>
          </a:p>
          <a:p>
            <a:pPr marL="742950" lvl="1" indent="-285750">
              <a:buFont typeface="+mj-lt"/>
              <a:buAutoNum type="arabicPeriod"/>
            </a:pPr>
            <a:r>
              <a:rPr lang="en-US" dirty="0"/>
              <a:t>Potential to be converted into loyal customers with targeted promotions.</a:t>
            </a:r>
          </a:p>
          <a:p>
            <a:pPr lvl="1"/>
            <a:endParaRPr lang="en-US" dirty="0"/>
          </a:p>
          <a:p>
            <a:pPr marL="285750" indent="-285750">
              <a:buFont typeface="Arial" panose="020B0604020202020204" pitchFamily="34" charset="0"/>
              <a:buChar char="•"/>
            </a:pPr>
            <a:r>
              <a:rPr lang="en-US" b="1" dirty="0"/>
              <a:t>Churned Customers:</a:t>
            </a:r>
          </a:p>
          <a:p>
            <a:endParaRPr lang="en-US" dirty="0"/>
          </a:p>
          <a:p>
            <a:pPr marL="742950" lvl="1" indent="-285750">
              <a:buFont typeface="+mj-lt"/>
              <a:buAutoNum type="arabicPeriod"/>
            </a:pPr>
            <a:r>
              <a:rPr lang="en-US" dirty="0"/>
              <a:t>Long recency period with low frequency and monetary value.</a:t>
            </a:r>
          </a:p>
          <a:p>
            <a:pPr marL="742950" lvl="1" indent="-285750">
              <a:buFont typeface="+mj-lt"/>
              <a:buAutoNum type="arabicPeriod"/>
            </a:pPr>
            <a:r>
              <a:rPr lang="en-US" dirty="0"/>
              <a:t>Require re-engagement strategies to bring them back.</a:t>
            </a:r>
          </a:p>
        </p:txBody>
      </p:sp>
    </p:spTree>
    <p:extLst>
      <p:ext uri="{BB962C8B-B14F-4D97-AF65-F5344CB8AC3E}">
        <p14:creationId xmlns:p14="http://schemas.microsoft.com/office/powerpoint/2010/main" val="54561901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theme/theme1.xml><?xml version="1.0" encoding="utf-8"?>
<a:theme xmlns:a="http://schemas.openxmlformats.org/drawingml/2006/main" name="BIA Templat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7880</TotalTime>
  <Words>739</Words>
  <Application>Microsoft Office PowerPoint</Application>
  <PresentationFormat>Widescreen</PresentationFormat>
  <Paragraphs>112</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BIA Template</vt:lpstr>
      <vt:lpstr>PowerPoint Presentation</vt:lpstr>
      <vt:lpstr>Introduction</vt:lpstr>
      <vt:lpstr>Dataset Overview</vt:lpstr>
      <vt:lpstr>Data Preprocessing &amp; Feature Engineering</vt:lpstr>
      <vt:lpstr>PowerPoint Presentation</vt:lpstr>
      <vt:lpstr>PowerPoint Presentation</vt:lpstr>
      <vt:lpstr>PowerPoint Presentation</vt:lpstr>
      <vt:lpstr>PowerPoint Presentation</vt:lpstr>
      <vt:lpstr>PowerPoint Presentation</vt:lpstr>
      <vt:lpstr>PowerPoint Presentation</vt:lpstr>
      <vt:lpstr>Conclusion &amp;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Nishita Thingalaya</cp:lastModifiedBy>
  <cp:revision>2258</cp:revision>
  <dcterms:created xsi:type="dcterms:W3CDTF">2020-12-23T13:36:00Z</dcterms:created>
  <dcterms:modified xsi:type="dcterms:W3CDTF">2025-03-27T15:32:34Z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