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9" r:id="rId2"/>
    <p:sldId id="256" r:id="rId3"/>
    <p:sldId id="272" r:id="rId4"/>
    <p:sldId id="268" r:id="rId5"/>
    <p:sldId id="274" r:id="rId6"/>
    <p:sldId id="273"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23BA9-EB75-B912-89AD-77358CFFD68E}" v="248" dt="2022-08-26T16:32:15.089"/>
    <p1510:client id="{61146475-ABC7-00BA-2553-9EA80A6C0E64}" v="2635" dt="2022-08-28T07:22:48.795"/>
    <p1510:client id="{66E7639D-153A-1D00-7B19-4EED863415F3}" v="236" dt="2022-08-29T17:14:31.339"/>
    <p1510:client id="{A981C3B6-1BDD-4144-87D4-AFFA2528D0AA}" v="237" dt="2022-08-29T13:44:25.324"/>
    <p1510:client id="{C66906FF-AF12-4778-8244-4D4CE85825E6}" v="434" dt="2022-08-26T15:17:55.619"/>
    <p1510:client id="{DE2F47D5-652B-0D47-9797-9EEE101307D9}" v="541" dt="2022-08-29T10:58:42.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7" d="100"/>
          <a:sy n="77" d="100"/>
        </p:scale>
        <p:origin x="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E1654-B100-44AF-B11C-0884599454A6}" type="datetimeFigureOut">
              <a:t>8/29/2022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7DAF5-83EC-483D-9EEA-8DB572DCB2F0}" type="slidenum">
              <a:t>‹#›</a:t>
            </a:fld>
            <a:endParaRPr lang="en-US"/>
          </a:p>
        </p:txBody>
      </p:sp>
    </p:spTree>
    <p:extLst>
      <p:ext uri="{BB962C8B-B14F-4D97-AF65-F5344CB8AC3E}">
        <p14:creationId xmlns:p14="http://schemas.microsoft.com/office/powerpoint/2010/main" val="151138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A6E7DAF5-83EC-483D-9EEA-8DB572DCB2F0}" type="slidenum">
              <a:t>2</a:t>
            </a:fld>
            <a:endParaRPr lang="en-US"/>
          </a:p>
        </p:txBody>
      </p:sp>
    </p:spTree>
    <p:extLst>
      <p:ext uri="{BB962C8B-B14F-4D97-AF65-F5344CB8AC3E}">
        <p14:creationId xmlns:p14="http://schemas.microsoft.com/office/powerpoint/2010/main" val="151869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76984-9510-FAFC-4E72-D1ECD33E8D55}"/>
              </a:ext>
            </a:extLst>
          </p:cNvPr>
          <p:cNvSpPr>
            <a:spLocks noGrp="1"/>
          </p:cNvSpPr>
          <p:nvPr>
            <p:ph type="title"/>
          </p:nvPr>
        </p:nvSpPr>
        <p:spPr>
          <a:xfrm>
            <a:off x="686834" y="1153572"/>
            <a:ext cx="3200400" cy="4461163"/>
          </a:xfrm>
        </p:spPr>
        <p:txBody>
          <a:bodyPr vert="horz" lIns="91440" tIns="45720" rIns="91440" bIns="45720" rtlCol="0">
            <a:normAutofit/>
          </a:bodyPr>
          <a:lstStyle/>
          <a:p>
            <a:r>
              <a:rPr lang="en-US" sz="3700" b="1">
                <a:solidFill>
                  <a:srgbClr val="FFFFFF"/>
                </a:solidFill>
                <a:cs typeface="Calibri Light"/>
              </a:rPr>
              <a:t>Team name: UNSTOPPABLES</a:t>
            </a:r>
            <a:br>
              <a:rPr lang="en-US" sz="3700" b="1">
                <a:solidFill>
                  <a:srgbClr val="FFFFFF"/>
                </a:solidFill>
                <a:cs typeface="Calibri Light"/>
              </a:rPr>
            </a:br>
            <a:endParaRPr lang="en-US" sz="3700">
              <a:solidFill>
                <a:srgbClr val="FFFFFF"/>
              </a:solidFill>
            </a:endParaRPr>
          </a:p>
        </p:txBody>
      </p:sp>
      <p:sp>
        <p:nvSpPr>
          <p:cNvPr id="2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ED15F8A-E7FF-F908-7635-586E439B4BAD}"/>
              </a:ext>
            </a:extLst>
          </p:cNvPr>
          <p:cNvSpPr>
            <a:spLocks noGrp="1"/>
          </p:cNvSpPr>
          <p:nvPr>
            <p:ph idx="1"/>
          </p:nvPr>
        </p:nvSpPr>
        <p:spPr>
          <a:xfrm>
            <a:off x="4346668" y="591345"/>
            <a:ext cx="7165283" cy="5858788"/>
          </a:xfrm>
        </p:spPr>
        <p:txBody>
          <a:bodyPr vert="horz" lIns="91440" tIns="45720" rIns="91440" bIns="45720" rtlCol="0" anchor="ctr">
            <a:normAutofit/>
          </a:bodyPr>
          <a:lstStyle/>
          <a:p>
            <a:pPr marL="0" indent="0">
              <a:buNone/>
            </a:pPr>
            <a:r>
              <a:rPr lang="en-US" b="1" dirty="0">
                <a:cs typeface="Calibri" panose="020F0502020204030204"/>
              </a:rPr>
              <a:t>Members:  1. Pratham Jain (PGDM)</a:t>
            </a:r>
            <a:endParaRPr lang="en-US" dirty="0">
              <a:cs typeface="Calibri" panose="020F0502020204030204"/>
            </a:endParaRPr>
          </a:p>
          <a:p>
            <a:pPr marL="0" indent="0">
              <a:buNone/>
            </a:pPr>
            <a:r>
              <a:rPr lang="en-US" b="1" dirty="0">
                <a:cs typeface="Calibri" panose="020F0502020204030204"/>
              </a:rPr>
              <a:t>                     2. Nishita Thakkar(PGDM)</a:t>
            </a:r>
          </a:p>
          <a:p>
            <a:pPr marL="0" indent="0">
              <a:buNone/>
            </a:pPr>
            <a:r>
              <a:rPr lang="en-US" b="1" dirty="0">
                <a:cs typeface="Calibri" panose="020F0502020204030204"/>
              </a:rPr>
              <a:t>                     3. Neha Badkas(PGDM)</a:t>
            </a:r>
          </a:p>
          <a:p>
            <a:pPr marL="0" indent="0">
              <a:buNone/>
            </a:pPr>
            <a:r>
              <a:rPr lang="en-US" b="1" dirty="0">
                <a:cs typeface="Calibri" panose="020F0502020204030204"/>
              </a:rPr>
              <a:t>                     4. Shreyash Deshmukh(PGDM-RBA)</a:t>
            </a:r>
            <a:endParaRPr lang="en-US" dirty="0">
              <a:cs typeface="Calibri" panose="020F0502020204030204"/>
            </a:endParaRPr>
          </a:p>
          <a:p>
            <a:pPr marL="0" indent="0">
              <a:buNone/>
            </a:pPr>
            <a:r>
              <a:rPr lang="en-US" b="1" dirty="0">
                <a:cs typeface="Calibri" panose="020F0502020204030204"/>
              </a:rPr>
              <a:t>                     5. Raima Banerjee(PGDM-RURAL)</a:t>
            </a:r>
            <a:endParaRPr lang="en-US" dirty="0">
              <a:cs typeface="Calibri" panose="020F0502020204030204"/>
            </a:endParaRPr>
          </a:p>
          <a:p>
            <a:pPr marL="0" indent="0">
              <a:buNone/>
            </a:pPr>
            <a:r>
              <a:rPr lang="en-US" b="1" dirty="0">
                <a:cs typeface="Calibri"/>
              </a:rPr>
              <a:t>                     6. Yash </a:t>
            </a:r>
            <a:r>
              <a:rPr lang="en-US" b="1" dirty="0" err="1">
                <a:cs typeface="Calibri"/>
              </a:rPr>
              <a:t>Yeole</a:t>
            </a:r>
            <a:r>
              <a:rPr lang="en-US" b="1" dirty="0">
                <a:cs typeface="Calibri"/>
              </a:rPr>
              <a:t> (PGDM-EBIZ)</a:t>
            </a:r>
            <a:endParaRPr lang="en-US" dirty="0">
              <a:cs typeface="Calibri"/>
            </a:endParaRPr>
          </a:p>
          <a:p>
            <a:pPr marL="0" indent="0">
              <a:buNone/>
            </a:pPr>
            <a:r>
              <a:rPr lang="en-US" b="1" dirty="0">
                <a:cs typeface="Calibri" panose="020F0502020204030204"/>
              </a:rPr>
              <a:t>       </a:t>
            </a:r>
          </a:p>
          <a:p>
            <a:pPr marL="0" indent="0">
              <a:buNone/>
            </a:pPr>
            <a:r>
              <a:rPr lang="en-US" b="1" dirty="0">
                <a:cs typeface="Calibri" panose="020F0502020204030204"/>
              </a:rPr>
              <a:t>                     </a:t>
            </a:r>
          </a:p>
        </p:txBody>
      </p:sp>
    </p:spTree>
    <p:extLst>
      <p:ext uri="{BB962C8B-B14F-4D97-AF65-F5344CB8AC3E}">
        <p14:creationId xmlns:p14="http://schemas.microsoft.com/office/powerpoint/2010/main" val="10993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Analyzing </a:t>
            </a:r>
            <a:br>
              <a:rPr lang="en-US" sz="4400" kern="1200">
                <a:solidFill>
                  <a:srgbClr val="FFFFFF"/>
                </a:solidFill>
                <a:latin typeface="+mj-lt"/>
                <a:ea typeface="+mj-ea"/>
                <a:cs typeface="+mj-cs"/>
              </a:rPr>
            </a:br>
            <a:r>
              <a:rPr lang="en-US" sz="4400" kern="1200">
                <a:solidFill>
                  <a:srgbClr val="FFFFFF"/>
                </a:solidFill>
                <a:latin typeface="+mj-lt"/>
                <a:ea typeface="+mj-ea"/>
                <a:cs typeface="+mj-cs"/>
              </a:rPr>
              <a:t>Restaurants</a:t>
            </a:r>
            <a:r>
              <a:rPr lang="en-US" sz="4400" kern="1200" dirty="0">
                <a:solidFill>
                  <a:srgbClr val="FFFFFF"/>
                </a:solidFill>
                <a:latin typeface="+mj-lt"/>
                <a:ea typeface="+mj-ea"/>
                <a:cs typeface="+mj-cs"/>
              </a:rPr>
              <a:t> in Bengaluru </a:t>
            </a:r>
            <a:br>
              <a:rPr lang="en-US" sz="4400" kern="1200">
                <a:solidFill>
                  <a:srgbClr val="FFFFFF"/>
                </a:solidFill>
                <a:latin typeface="+mj-lt"/>
                <a:ea typeface="+mj-ea"/>
                <a:cs typeface="+mj-cs"/>
              </a:rPr>
            </a:br>
            <a:r>
              <a:rPr lang="en-US" sz="4400" kern="1200" dirty="0">
                <a:solidFill>
                  <a:srgbClr val="FFFFFF"/>
                </a:solidFill>
                <a:latin typeface="+mj-lt"/>
                <a:ea typeface="+mj-ea"/>
                <a:cs typeface="+mj-cs"/>
              </a:rPr>
              <a:t>Using </a:t>
            </a:r>
            <a:br>
              <a:rPr lang="en-US" sz="4400" kern="1200">
                <a:solidFill>
                  <a:srgbClr val="FFFFFF"/>
                </a:solidFill>
                <a:latin typeface="+mj-lt"/>
                <a:ea typeface="+mj-ea"/>
                <a:cs typeface="+mj-cs"/>
              </a:rPr>
            </a:br>
            <a:r>
              <a:rPr lang="en-US" sz="4400" kern="1200" dirty="0">
                <a:solidFill>
                  <a:srgbClr val="FFFFFF"/>
                </a:solidFill>
                <a:latin typeface="+mj-lt"/>
                <a:ea typeface="+mj-ea"/>
                <a:cs typeface="+mj-cs"/>
              </a:rPr>
              <a:t>Zomato data</a:t>
            </a:r>
          </a:p>
          <a:p>
            <a:pPr algn="l"/>
            <a:endParaRPr lang="en-US" sz="4400" kern="1200">
              <a:solidFill>
                <a:srgbClr val="FFFFFF"/>
              </a:solidFill>
              <a:latin typeface="+mj-lt"/>
              <a:ea typeface="+mj-ea"/>
              <a:cs typeface="+mj-cs"/>
            </a:endParaRPr>
          </a:p>
          <a:p>
            <a:pPr algn="l"/>
            <a:endParaRPr lang="en-US" sz="4400" kern="1200">
              <a:solidFill>
                <a:srgbClr val="FFFFFF"/>
              </a:solidFill>
              <a:latin typeface="+mj-lt"/>
              <a:ea typeface="+mj-ea"/>
              <a:cs typeface="+mj-cs"/>
            </a:endParaRPr>
          </a:p>
        </p:txBody>
      </p:sp>
      <p:sp>
        <p:nvSpPr>
          <p:cNvPr id="60" name="Arc 5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p:cNvSpPr>
            <a:spLocks noGrp="1"/>
          </p:cNvSpPr>
          <p:nvPr>
            <p:ph type="subTitle" idx="1"/>
          </p:nvPr>
        </p:nvSpPr>
        <p:spPr>
          <a:xfrm>
            <a:off x="4447308" y="591344"/>
            <a:ext cx="7046012" cy="5585619"/>
          </a:xfrm>
        </p:spPr>
        <p:txBody>
          <a:bodyPr vert="horz" lIns="91440" tIns="45720" rIns="91440" bIns="45720" rtlCol="0" anchor="ctr">
            <a:normAutofit/>
          </a:bodyPr>
          <a:lstStyle/>
          <a:p>
            <a:pPr indent="-228600" algn="l">
              <a:buFont typeface="Arial" panose="020B0604020202020204" pitchFamily="34" charset="0"/>
              <a:buChar char="•"/>
            </a:pPr>
            <a:r>
              <a:rPr lang="en-US" dirty="0"/>
              <a:t>Q1. Is the rating of a restaurant affected by it providing  Online order facility or not ?</a:t>
            </a:r>
          </a:p>
          <a:p>
            <a:pPr indent="-228600" algn="l">
              <a:buFont typeface="Arial" panose="020B0604020202020204" pitchFamily="34" charset="0"/>
              <a:buChar char="•"/>
            </a:pPr>
            <a:r>
              <a:rPr lang="en-US" dirty="0"/>
              <a:t>Q2. Is the rating dependent on the approx. cost for 2?</a:t>
            </a:r>
          </a:p>
          <a:p>
            <a:pPr indent="-228600" algn="l">
              <a:buFont typeface="Arial" panose="020B0604020202020204" pitchFamily="34" charset="0"/>
              <a:buChar char="•"/>
            </a:pPr>
            <a:r>
              <a:rPr lang="en-US" dirty="0"/>
              <a:t>Q3 Which are the top 10 areas that have the cheapest but highly rated restaurants ?         </a:t>
            </a:r>
          </a:p>
          <a:p>
            <a:pPr indent="-228600" algn="l">
              <a:buFont typeface="Arial" panose="020B0604020202020204" pitchFamily="34" charset="0"/>
              <a:buChar char="•"/>
            </a:pPr>
            <a:r>
              <a:rPr lang="en-US" dirty="0"/>
              <a:t>Q4 If someone is planning on opening a restaurant in Bangalore and wants to provide online delivery service where should he open his restaurant to make a profitable online business?</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6B0E1928-B29E-A734-96BF-5D10617CEE40}"/>
              </a:ext>
            </a:extLst>
          </p:cNvPr>
          <p:cNvPicPr>
            <a:picLocks noChangeAspect="1"/>
          </p:cNvPicPr>
          <p:nvPr/>
        </p:nvPicPr>
        <p:blipFill>
          <a:blip r:embed="rId2"/>
          <a:stretch>
            <a:fillRect/>
          </a:stretch>
        </p:blipFill>
        <p:spPr>
          <a:xfrm>
            <a:off x="538989" y="766705"/>
            <a:ext cx="6998897" cy="5796076"/>
          </a:xfrm>
          <a:prstGeom prst="rect">
            <a:avLst/>
          </a:prstGeom>
        </p:spPr>
      </p:pic>
      <p:pic>
        <p:nvPicPr>
          <p:cNvPr id="3" name="Picture 3" descr="Chart, bar chart&#10;&#10;Description automatically generated">
            <a:extLst>
              <a:ext uri="{FF2B5EF4-FFF2-40B4-BE49-F238E27FC236}">
                <a16:creationId xmlns:a16="http://schemas.microsoft.com/office/drawing/2014/main" id="{4E2299C6-B7D4-886D-5FC0-12E647D09A92}"/>
              </a:ext>
            </a:extLst>
          </p:cNvPr>
          <p:cNvPicPr>
            <a:picLocks noChangeAspect="1"/>
          </p:cNvPicPr>
          <p:nvPr/>
        </p:nvPicPr>
        <p:blipFill>
          <a:blip r:embed="rId3"/>
          <a:stretch>
            <a:fillRect/>
          </a:stretch>
        </p:blipFill>
        <p:spPr>
          <a:xfrm>
            <a:off x="8173752" y="214977"/>
            <a:ext cx="3296424" cy="3113153"/>
          </a:xfrm>
          <a:prstGeom prst="rect">
            <a:avLst/>
          </a:prstGeom>
        </p:spPr>
      </p:pic>
      <p:pic>
        <p:nvPicPr>
          <p:cNvPr id="4" name="Picture 4" descr="Chart, bar chart&#10;&#10;Description automatically generated">
            <a:extLst>
              <a:ext uri="{FF2B5EF4-FFF2-40B4-BE49-F238E27FC236}">
                <a16:creationId xmlns:a16="http://schemas.microsoft.com/office/drawing/2014/main" id="{36D6EDB9-4E53-5BE4-1A97-3571E636ED1E}"/>
              </a:ext>
            </a:extLst>
          </p:cNvPr>
          <p:cNvPicPr>
            <a:picLocks noChangeAspect="1"/>
          </p:cNvPicPr>
          <p:nvPr/>
        </p:nvPicPr>
        <p:blipFill>
          <a:blip r:embed="rId4"/>
          <a:stretch>
            <a:fillRect/>
          </a:stretch>
        </p:blipFill>
        <p:spPr>
          <a:xfrm>
            <a:off x="8173752" y="3550094"/>
            <a:ext cx="3303916" cy="3121505"/>
          </a:xfrm>
          <a:prstGeom prst="rect">
            <a:avLst/>
          </a:prstGeom>
        </p:spPr>
      </p:pic>
      <p:sp>
        <p:nvSpPr>
          <p:cNvPr id="5" name="TextBox 4">
            <a:extLst>
              <a:ext uri="{FF2B5EF4-FFF2-40B4-BE49-F238E27FC236}">
                <a16:creationId xmlns:a16="http://schemas.microsoft.com/office/drawing/2014/main" id="{84393C1E-88AA-1063-FECC-6C686A26CB97}"/>
              </a:ext>
            </a:extLst>
          </p:cNvPr>
          <p:cNvSpPr txBox="1"/>
          <p:nvPr/>
        </p:nvSpPr>
        <p:spPr>
          <a:xfrm>
            <a:off x="450760" y="289774"/>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C75170A0-4537-D1E2-9638-0D8916F94D60}"/>
              </a:ext>
            </a:extLst>
          </p:cNvPr>
          <p:cNvSpPr txBox="1"/>
          <p:nvPr/>
        </p:nvSpPr>
        <p:spPr>
          <a:xfrm>
            <a:off x="359534" y="187816"/>
            <a:ext cx="689019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SOLUTION OVERVIEW</a:t>
            </a:r>
            <a:endParaRPr lang="en-US" sz="2400" b="1" dirty="0"/>
          </a:p>
        </p:txBody>
      </p:sp>
    </p:spTree>
    <p:extLst>
      <p:ext uri="{BB962C8B-B14F-4D97-AF65-F5344CB8AC3E}">
        <p14:creationId xmlns:p14="http://schemas.microsoft.com/office/powerpoint/2010/main" val="176692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531F-BAF1-8F91-1020-9011936F7480}"/>
              </a:ext>
            </a:extLst>
          </p:cNvPr>
          <p:cNvSpPr>
            <a:spLocks noGrp="1"/>
          </p:cNvSpPr>
          <p:nvPr>
            <p:ph type="title"/>
          </p:nvPr>
        </p:nvSpPr>
        <p:spPr>
          <a:xfrm>
            <a:off x="110304" y="194642"/>
            <a:ext cx="6102358" cy="455226"/>
          </a:xfrm>
        </p:spPr>
        <p:txBody>
          <a:bodyPr vert="horz" lIns="91440" tIns="45720" rIns="91440" bIns="45720" rtlCol="0" anchor="ctr">
            <a:noAutofit/>
          </a:bodyPr>
          <a:lstStyle/>
          <a:p>
            <a:r>
              <a:rPr lang="en-US" sz="2000" b="1" dirty="0">
                <a:cs typeface="Calibri Light"/>
              </a:rPr>
              <a:t>Distribution of restaurants rating over online order facility</a:t>
            </a:r>
          </a:p>
        </p:txBody>
      </p:sp>
      <p:pic>
        <p:nvPicPr>
          <p:cNvPr id="4" name="Picture 4" descr="Chart, bar chart&#10;&#10;Description automatically generated">
            <a:extLst>
              <a:ext uri="{FF2B5EF4-FFF2-40B4-BE49-F238E27FC236}">
                <a16:creationId xmlns:a16="http://schemas.microsoft.com/office/drawing/2014/main" id="{DC723480-2CEE-B80D-E7B4-2399C5DA67F4}"/>
              </a:ext>
            </a:extLst>
          </p:cNvPr>
          <p:cNvPicPr>
            <a:picLocks noGrp="1" noChangeAspect="1"/>
          </p:cNvPicPr>
          <p:nvPr>
            <p:ph idx="1"/>
          </p:nvPr>
        </p:nvPicPr>
        <p:blipFill>
          <a:blip r:embed="rId2"/>
          <a:stretch>
            <a:fillRect/>
          </a:stretch>
        </p:blipFill>
        <p:spPr>
          <a:xfrm>
            <a:off x="262967" y="736216"/>
            <a:ext cx="5563376" cy="2585560"/>
          </a:xfrm>
        </p:spPr>
      </p:pic>
      <p:pic>
        <p:nvPicPr>
          <p:cNvPr id="5" name="Picture 5" descr="Chart, bar chart&#10;&#10;Description automatically generated">
            <a:extLst>
              <a:ext uri="{FF2B5EF4-FFF2-40B4-BE49-F238E27FC236}">
                <a16:creationId xmlns:a16="http://schemas.microsoft.com/office/drawing/2014/main" id="{B7270D90-B8EC-3BB3-5AD5-5430B129B1E8}"/>
              </a:ext>
            </a:extLst>
          </p:cNvPr>
          <p:cNvPicPr>
            <a:picLocks noChangeAspect="1"/>
          </p:cNvPicPr>
          <p:nvPr/>
        </p:nvPicPr>
        <p:blipFill>
          <a:blip r:embed="rId3"/>
          <a:stretch>
            <a:fillRect/>
          </a:stretch>
        </p:blipFill>
        <p:spPr>
          <a:xfrm>
            <a:off x="372374" y="4043514"/>
            <a:ext cx="5331603" cy="2586006"/>
          </a:xfrm>
          <a:prstGeom prst="rect">
            <a:avLst/>
          </a:prstGeom>
        </p:spPr>
      </p:pic>
      <p:sp>
        <p:nvSpPr>
          <p:cNvPr id="6" name="TextBox 5">
            <a:extLst>
              <a:ext uri="{FF2B5EF4-FFF2-40B4-BE49-F238E27FC236}">
                <a16:creationId xmlns:a16="http://schemas.microsoft.com/office/drawing/2014/main" id="{63C55B2B-47F8-55CA-3C9D-D7F57248D81F}"/>
              </a:ext>
            </a:extLst>
          </p:cNvPr>
          <p:cNvSpPr txBox="1"/>
          <p:nvPr/>
        </p:nvSpPr>
        <p:spPr>
          <a:xfrm>
            <a:off x="6347902" y="602052"/>
            <a:ext cx="52546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endParaRPr lang="en-US" dirty="0">
              <a:cs typeface="Calibri"/>
            </a:endParaRPr>
          </a:p>
        </p:txBody>
      </p:sp>
      <p:sp>
        <p:nvSpPr>
          <p:cNvPr id="8" name="TextBox 7">
            <a:extLst>
              <a:ext uri="{FF2B5EF4-FFF2-40B4-BE49-F238E27FC236}">
                <a16:creationId xmlns:a16="http://schemas.microsoft.com/office/drawing/2014/main" id="{F6B4D19C-BBC3-B8EE-EA1E-88BD0932A99C}"/>
              </a:ext>
            </a:extLst>
          </p:cNvPr>
          <p:cNvSpPr txBox="1"/>
          <p:nvPr/>
        </p:nvSpPr>
        <p:spPr>
          <a:xfrm>
            <a:off x="332694" y="3507498"/>
            <a:ext cx="54927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mj-lt"/>
                <a:ea typeface="+mj-ea"/>
                <a:cs typeface="Calibri Light"/>
              </a:rPr>
              <a:t>Biggest and best restaurant chains of the city</a:t>
            </a:r>
          </a:p>
        </p:txBody>
      </p:sp>
      <p:pic>
        <p:nvPicPr>
          <p:cNvPr id="9" name="Picture 9" descr="Chart, scatter chart&#10;&#10;Description automatically generated">
            <a:extLst>
              <a:ext uri="{FF2B5EF4-FFF2-40B4-BE49-F238E27FC236}">
                <a16:creationId xmlns:a16="http://schemas.microsoft.com/office/drawing/2014/main" id="{428B88B0-0203-B60B-A23B-5692AC2B294F}"/>
              </a:ext>
            </a:extLst>
          </p:cNvPr>
          <p:cNvPicPr>
            <a:picLocks noChangeAspect="1"/>
          </p:cNvPicPr>
          <p:nvPr/>
        </p:nvPicPr>
        <p:blipFill>
          <a:blip r:embed="rId4"/>
          <a:stretch>
            <a:fillRect/>
          </a:stretch>
        </p:blipFill>
        <p:spPr>
          <a:xfrm>
            <a:off x="6524861" y="656828"/>
            <a:ext cx="5009544" cy="2761615"/>
          </a:xfrm>
          <a:prstGeom prst="rect">
            <a:avLst/>
          </a:prstGeom>
        </p:spPr>
      </p:pic>
      <p:pic>
        <p:nvPicPr>
          <p:cNvPr id="10" name="Picture 10" descr="Chart, funnel chart&#10;&#10;Description automatically generated">
            <a:extLst>
              <a:ext uri="{FF2B5EF4-FFF2-40B4-BE49-F238E27FC236}">
                <a16:creationId xmlns:a16="http://schemas.microsoft.com/office/drawing/2014/main" id="{80B31E47-12F0-1D70-3E80-74F72E2893F6}"/>
              </a:ext>
            </a:extLst>
          </p:cNvPr>
          <p:cNvPicPr>
            <a:picLocks noChangeAspect="1"/>
          </p:cNvPicPr>
          <p:nvPr/>
        </p:nvPicPr>
        <p:blipFill>
          <a:blip r:embed="rId5"/>
          <a:stretch>
            <a:fillRect/>
          </a:stretch>
        </p:blipFill>
        <p:spPr>
          <a:xfrm>
            <a:off x="6399906" y="4036451"/>
            <a:ext cx="5486400" cy="2595098"/>
          </a:xfrm>
          <a:prstGeom prst="rect">
            <a:avLst/>
          </a:prstGeom>
        </p:spPr>
      </p:pic>
      <p:sp>
        <p:nvSpPr>
          <p:cNvPr id="13" name="Title 1">
            <a:extLst>
              <a:ext uri="{FF2B5EF4-FFF2-40B4-BE49-F238E27FC236}">
                <a16:creationId xmlns:a16="http://schemas.microsoft.com/office/drawing/2014/main" id="{50868923-6B5F-4839-CE09-FA5C20BEEAF5}"/>
              </a:ext>
            </a:extLst>
          </p:cNvPr>
          <p:cNvSpPr txBox="1">
            <a:spLocks/>
          </p:cNvSpPr>
          <p:nvPr/>
        </p:nvSpPr>
        <p:spPr>
          <a:xfrm>
            <a:off x="5643748" y="3431174"/>
            <a:ext cx="6486577" cy="5314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cs typeface="Calibri Light"/>
              </a:rPr>
              <a:t>Top 10 location with cost effective &amp; highly rated restaurants </a:t>
            </a:r>
          </a:p>
        </p:txBody>
      </p:sp>
      <p:sp>
        <p:nvSpPr>
          <p:cNvPr id="3" name="TextBox 2">
            <a:extLst>
              <a:ext uri="{FF2B5EF4-FFF2-40B4-BE49-F238E27FC236}">
                <a16:creationId xmlns:a16="http://schemas.microsoft.com/office/drawing/2014/main" id="{0A2ECA19-977A-995D-6844-E5027B02714B}"/>
              </a:ext>
            </a:extLst>
          </p:cNvPr>
          <p:cNvSpPr txBox="1"/>
          <p:nvPr/>
        </p:nvSpPr>
        <p:spPr>
          <a:xfrm>
            <a:off x="6398653" y="195329"/>
            <a:ext cx="61024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Light"/>
              </a:rPr>
              <a:t>Effect of approx. cost of 2 on the rating of the restaurant</a:t>
            </a:r>
            <a:endParaRPr lang="en-US" dirty="0"/>
          </a:p>
        </p:txBody>
      </p:sp>
    </p:spTree>
    <p:extLst>
      <p:ext uri="{BB962C8B-B14F-4D97-AF65-F5344CB8AC3E}">
        <p14:creationId xmlns:p14="http://schemas.microsoft.com/office/powerpoint/2010/main" val="309298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FFB85-27E6-02C6-8A14-90C110BBA00D}"/>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Detailed Working</a:t>
            </a:r>
            <a:endParaRPr lang="en-US">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F0DC50-7D3F-556D-8E46-704679CA8B6D}"/>
              </a:ext>
            </a:extLst>
          </p:cNvPr>
          <p:cNvSpPr>
            <a:spLocks noGrp="1"/>
          </p:cNvSpPr>
          <p:nvPr>
            <p:ph idx="1"/>
          </p:nvPr>
        </p:nvSpPr>
        <p:spPr>
          <a:xfrm>
            <a:off x="4167908" y="515144"/>
            <a:ext cx="7185891" cy="5738019"/>
          </a:xfrm>
        </p:spPr>
        <p:txBody>
          <a:bodyPr vert="horz" lIns="91440" tIns="45720" rIns="91440" bIns="45720" rtlCol="0" anchor="ctr">
            <a:noAutofit/>
          </a:bodyPr>
          <a:lstStyle/>
          <a:p>
            <a:endParaRPr lang="en-US" sz="1500"/>
          </a:p>
          <a:p>
            <a:r>
              <a:rPr lang="en-IN" sz="1800" b="1" dirty="0">
                <a:ea typeface="+mn-lt"/>
                <a:cs typeface="+mn-lt"/>
              </a:rPr>
              <a:t>IMPORTING LIBRARIES</a:t>
            </a:r>
            <a:r>
              <a:rPr lang="en-IN" sz="1800" dirty="0">
                <a:ea typeface="+mn-lt"/>
                <a:cs typeface="+mn-lt"/>
              </a:rPr>
              <a:t> </a:t>
            </a:r>
            <a:r>
              <a:rPr lang="en-IN" sz="1800" b="1" u="sng" dirty="0">
                <a:ea typeface="+mn-lt"/>
                <a:cs typeface="+mn-lt"/>
              </a:rPr>
              <a:t>- </a:t>
            </a:r>
            <a:r>
              <a:rPr lang="en-IN" sz="1800" dirty="0">
                <a:ea typeface="+mn-lt"/>
                <a:cs typeface="+mn-lt"/>
              </a:rPr>
              <a:t>For data visualisation, we need to import the libraries in code file such as Pandas, </a:t>
            </a:r>
            <a:r>
              <a:rPr lang="en-IN" sz="1800" dirty="0" err="1">
                <a:ea typeface="+mn-lt"/>
                <a:cs typeface="+mn-lt"/>
              </a:rPr>
              <a:t>numpy</a:t>
            </a:r>
            <a:r>
              <a:rPr lang="en-IN" sz="1800" dirty="0">
                <a:ea typeface="+mn-lt"/>
                <a:cs typeface="+mn-lt"/>
              </a:rPr>
              <a:t>, Seaborn, Matplotlib, </a:t>
            </a:r>
            <a:r>
              <a:rPr lang="en-IN" sz="1800" dirty="0" err="1">
                <a:ea typeface="+mn-lt"/>
                <a:cs typeface="+mn-lt"/>
              </a:rPr>
              <a:t>Sklearn</a:t>
            </a:r>
            <a:r>
              <a:rPr lang="en-IN" sz="1800" dirty="0">
                <a:ea typeface="+mn-lt"/>
                <a:cs typeface="+mn-lt"/>
              </a:rPr>
              <a:t>, </a:t>
            </a:r>
            <a:r>
              <a:rPr lang="en-IN" sz="1800" dirty="0" err="1">
                <a:ea typeface="+mn-lt"/>
                <a:cs typeface="+mn-lt"/>
              </a:rPr>
              <a:t>Plotly</a:t>
            </a:r>
            <a:r>
              <a:rPr lang="en-IN" sz="1800" dirty="0">
                <a:ea typeface="+mn-lt"/>
                <a:cs typeface="+mn-lt"/>
              </a:rPr>
              <a:t>, </a:t>
            </a:r>
            <a:r>
              <a:rPr lang="en-IN" sz="1800" dirty="0" err="1">
                <a:ea typeface="+mn-lt"/>
                <a:cs typeface="+mn-lt"/>
              </a:rPr>
              <a:t>Dexplot</a:t>
            </a:r>
            <a:r>
              <a:rPr lang="en-IN" sz="1800" dirty="0">
                <a:ea typeface="+mn-lt"/>
                <a:cs typeface="+mn-lt"/>
              </a:rPr>
              <a:t> and </a:t>
            </a:r>
            <a:r>
              <a:rPr lang="en-IN" sz="1800" dirty="0" err="1">
                <a:ea typeface="+mn-lt"/>
                <a:cs typeface="+mn-lt"/>
              </a:rPr>
              <a:t>Tqdm</a:t>
            </a:r>
            <a:r>
              <a:rPr lang="en-IN" sz="1800" dirty="0">
                <a:ea typeface="+mn-lt"/>
                <a:cs typeface="+mn-lt"/>
              </a:rPr>
              <a:t>.</a:t>
            </a:r>
            <a:endParaRPr lang="en-US" sz="1800">
              <a:cs typeface="Calibri" panose="020F0502020204030204"/>
            </a:endParaRPr>
          </a:p>
          <a:p>
            <a:r>
              <a:rPr lang="en-IN" sz="1800" b="1" dirty="0">
                <a:ea typeface="+mn-lt"/>
                <a:cs typeface="+mn-lt"/>
              </a:rPr>
              <a:t>DOWNLOADING THE DATASET</a:t>
            </a:r>
            <a:r>
              <a:rPr lang="en-IN" sz="1800" dirty="0">
                <a:ea typeface="+mn-lt"/>
                <a:cs typeface="+mn-lt"/>
              </a:rPr>
              <a:t>- The next step is to unpack the dataset and read it.</a:t>
            </a:r>
            <a:endParaRPr lang="en-IN" sz="1800">
              <a:cs typeface="Calibri"/>
            </a:endParaRPr>
          </a:p>
          <a:p>
            <a:r>
              <a:rPr lang="en-IN" sz="1800" b="1" dirty="0">
                <a:ea typeface="+mn-lt"/>
                <a:cs typeface="+mn-lt"/>
              </a:rPr>
              <a:t>BASIC DATA UNDERSTANDING</a:t>
            </a:r>
            <a:r>
              <a:rPr lang="en-IN" sz="1800" dirty="0">
                <a:ea typeface="+mn-lt"/>
                <a:cs typeface="+mn-lt"/>
              </a:rPr>
              <a:t>- Furthermore  to understand the data by checking data types of the columns which we are interested to work with. While checking we must change the variables of the columns from object to integer if we have to perform analysis on them.</a:t>
            </a:r>
            <a:endParaRPr lang="en-US" sz="1800">
              <a:cs typeface="Calibri"/>
            </a:endParaRPr>
          </a:p>
          <a:p>
            <a:r>
              <a:rPr lang="en-IN" sz="1800" b="1" dirty="0">
                <a:ea typeface="+mn-lt"/>
                <a:cs typeface="+mn-lt"/>
              </a:rPr>
              <a:t>DATA CLEANING AND DATA MANIPULATION</a:t>
            </a:r>
            <a:r>
              <a:rPr lang="en-IN" sz="1800" dirty="0">
                <a:ea typeface="+mn-lt"/>
                <a:cs typeface="+mn-lt"/>
              </a:rPr>
              <a:t>- It is important to clean unwanted data from the data set so that the analysis can be performed smoothly. For which we need to ensure that there are no duplicate values in the data set and remove unwanted data columns like URL, address , phone no., remove duplicate rows and convert NaN values to float.</a:t>
            </a:r>
            <a:endParaRPr lang="en-US" sz="1800">
              <a:cs typeface="Calibri"/>
            </a:endParaRPr>
          </a:p>
          <a:p>
            <a:r>
              <a:rPr lang="en-IN" sz="1800" b="1" dirty="0">
                <a:ea typeface="+mn-lt"/>
                <a:cs typeface="+mn-lt"/>
              </a:rPr>
              <a:t>EXPLORATRY ANALYSIS AND VISUALISATION</a:t>
            </a:r>
            <a:r>
              <a:rPr lang="en-IN" sz="1800" dirty="0">
                <a:ea typeface="+mn-lt"/>
                <a:cs typeface="+mn-lt"/>
              </a:rPr>
              <a:t>- The next step is to use the data set for the analysis by using the code to create charts to analyse various parameters which will help restaurants and Zomato in decision making </a:t>
            </a:r>
            <a:endParaRPr lang="en-IN" sz="1800" dirty="0">
              <a:cs typeface="Calibri"/>
            </a:endParaRPr>
          </a:p>
          <a:p>
            <a:endParaRPr lang="en-US" sz="1500"/>
          </a:p>
        </p:txBody>
      </p:sp>
    </p:spTree>
    <p:extLst>
      <p:ext uri="{BB962C8B-B14F-4D97-AF65-F5344CB8AC3E}">
        <p14:creationId xmlns:p14="http://schemas.microsoft.com/office/powerpoint/2010/main" val="229913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FFB85-27E6-02C6-8A14-90C110BBA00D}"/>
              </a:ext>
            </a:extLst>
          </p:cNvPr>
          <p:cNvSpPr>
            <a:spLocks noGrp="1"/>
          </p:cNvSpPr>
          <p:nvPr>
            <p:ph type="title"/>
          </p:nvPr>
        </p:nvSpPr>
        <p:spPr>
          <a:xfrm>
            <a:off x="686834" y="1153572"/>
            <a:ext cx="3200400" cy="4461163"/>
          </a:xfrm>
        </p:spPr>
        <p:txBody>
          <a:bodyPr>
            <a:normAutofit/>
          </a:bodyPr>
          <a:lstStyle/>
          <a:p>
            <a:r>
              <a:rPr lang="en-US" dirty="0">
                <a:solidFill>
                  <a:srgbClr val="FFFFFF"/>
                </a:solidFill>
                <a:cs typeface="Calibri Light"/>
              </a:rPr>
              <a:t>Key Insights </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F0DC50-7D3F-556D-8E46-704679CA8B6D}"/>
              </a:ext>
            </a:extLst>
          </p:cNvPr>
          <p:cNvSpPr>
            <a:spLocks noGrp="1"/>
          </p:cNvSpPr>
          <p:nvPr>
            <p:ph idx="1"/>
          </p:nvPr>
        </p:nvSpPr>
        <p:spPr>
          <a:xfrm>
            <a:off x="4350716" y="655559"/>
            <a:ext cx="6777703" cy="5877719"/>
          </a:xfrm>
        </p:spPr>
        <p:txBody>
          <a:bodyPr anchor="ctr">
            <a:normAutofit fontScale="77500" lnSpcReduction="20000"/>
          </a:bodyPr>
          <a:lstStyle/>
          <a:p>
            <a:pPr marL="0" indent="0">
              <a:buNone/>
            </a:pPr>
            <a:r>
              <a:rPr lang="en-US" dirty="0">
                <a:cs typeface="Calibri"/>
              </a:rPr>
              <a:t>•In the city of Bangalore there are total 7 types of restaurant.</a:t>
            </a:r>
          </a:p>
          <a:p>
            <a:pPr algn="just">
              <a:buNone/>
            </a:pPr>
            <a:r>
              <a:rPr lang="en-US" dirty="0">
                <a:ea typeface="+mn-lt"/>
                <a:cs typeface="+mn-lt"/>
              </a:rPr>
              <a:t>•74 % restaurants don’t provide table bookings.</a:t>
            </a:r>
            <a:endParaRPr lang="en-US" dirty="0">
              <a:cs typeface="Calibri"/>
            </a:endParaRPr>
          </a:p>
          <a:p>
            <a:pPr algn="just">
              <a:buNone/>
            </a:pPr>
            <a:r>
              <a:rPr lang="en-US" dirty="0">
                <a:ea typeface="+mn-lt"/>
                <a:cs typeface="+mn-lt"/>
              </a:rPr>
              <a:t>•30% Restaurant are beyond the rich of digitization and are not having online order facility.</a:t>
            </a:r>
            <a:endParaRPr lang="en-US" dirty="0">
              <a:cs typeface="Calibri"/>
            </a:endParaRPr>
          </a:p>
          <a:p>
            <a:pPr algn="just">
              <a:buNone/>
            </a:pPr>
            <a:r>
              <a:rPr lang="en-US" dirty="0">
                <a:ea typeface="+mn-lt"/>
                <a:cs typeface="+mn-lt"/>
              </a:rPr>
              <a:t>•Koramangala 5th Block has the most number of listed restaurants  and is the top place to visit if someone wants to have food from high rated restaurants but at low price..</a:t>
            </a:r>
            <a:endParaRPr lang="en-US" dirty="0"/>
          </a:p>
          <a:p>
            <a:pPr algn="just">
              <a:buNone/>
            </a:pPr>
            <a:r>
              <a:rPr lang="en-US" dirty="0">
                <a:ea typeface="+mn-lt"/>
                <a:cs typeface="+mn-lt"/>
              </a:rPr>
              <a:t>•BTM has the maximum number of hotels providing online services.</a:t>
            </a:r>
          </a:p>
          <a:p>
            <a:pPr algn="just">
              <a:buNone/>
            </a:pPr>
            <a:r>
              <a:rPr lang="en-US" dirty="0">
                <a:ea typeface="+mn-lt"/>
                <a:cs typeface="+mn-lt"/>
              </a:rPr>
              <a:t>•</a:t>
            </a:r>
            <a:r>
              <a:rPr lang="en-US" dirty="0" err="1">
                <a:ea typeface="+mn-lt"/>
                <a:cs typeface="+mn-lt"/>
              </a:rPr>
              <a:t>Onesta</a:t>
            </a:r>
            <a:r>
              <a:rPr lang="en-US" dirty="0">
                <a:ea typeface="+mn-lt"/>
                <a:cs typeface="+mn-lt"/>
              </a:rPr>
              <a:t> is the most famous restaurant in the city.</a:t>
            </a:r>
            <a:endParaRPr lang="en-US" dirty="0">
              <a:cs typeface="Calibri" panose="020F0502020204030204"/>
            </a:endParaRPr>
          </a:p>
          <a:p>
            <a:pPr algn="just">
              <a:buNone/>
            </a:pPr>
            <a:r>
              <a:rPr lang="en-US" dirty="0">
                <a:ea typeface="+mn-lt"/>
                <a:cs typeface="+mn-lt"/>
              </a:rPr>
              <a:t>•Truffles is the best restaurant chain with a rating of more than 4.5 .</a:t>
            </a:r>
          </a:p>
          <a:p>
            <a:pPr algn="just">
              <a:buNone/>
            </a:pPr>
            <a:r>
              <a:rPr lang="en-US" dirty="0">
                <a:ea typeface="+mn-lt"/>
                <a:cs typeface="+mn-lt"/>
              </a:rPr>
              <a:t>•The average rating is between 3.7 to 3.9.</a:t>
            </a:r>
            <a:endParaRPr lang="en-US" dirty="0"/>
          </a:p>
          <a:p>
            <a:pPr algn="just">
              <a:buNone/>
            </a:pPr>
            <a:r>
              <a:rPr lang="en-US" dirty="0">
                <a:ea typeface="+mn-lt"/>
                <a:cs typeface="+mn-lt"/>
              </a:rPr>
              <a:t>•The average cost for 2 is </a:t>
            </a:r>
            <a:r>
              <a:rPr lang="en-US" dirty="0" err="1">
                <a:ea typeface="+mn-lt"/>
                <a:cs typeface="+mn-lt"/>
              </a:rPr>
              <a:t>approx</a:t>
            </a:r>
            <a:r>
              <a:rPr lang="en-US" dirty="0">
                <a:ea typeface="+mn-lt"/>
                <a:cs typeface="+mn-lt"/>
              </a:rPr>
              <a:t> Rs.500 .</a:t>
            </a:r>
            <a:endParaRPr lang="en-US" dirty="0"/>
          </a:p>
          <a:p>
            <a:pPr algn="just">
              <a:buNone/>
            </a:pPr>
            <a:r>
              <a:rPr lang="en-US" dirty="0">
                <a:ea typeface="+mn-lt"/>
                <a:cs typeface="+mn-lt"/>
              </a:rPr>
              <a:t>•Delivery is the most preferred type of restaurant.</a:t>
            </a:r>
            <a:endParaRPr lang="en-US" dirty="0"/>
          </a:p>
          <a:p>
            <a:pPr algn="just">
              <a:buNone/>
            </a:pPr>
            <a:r>
              <a:rPr lang="en-US" dirty="0">
                <a:ea typeface="+mn-lt"/>
                <a:cs typeface="+mn-lt"/>
              </a:rPr>
              <a:t>•The rating of restaurants providing online order services have a slightly good rating.</a:t>
            </a:r>
            <a:endParaRPr lang="en-US" dirty="0">
              <a:cs typeface="Calibri"/>
            </a:endParaRPr>
          </a:p>
          <a:p>
            <a:pPr algn="just">
              <a:buNone/>
            </a:pPr>
            <a:endParaRPr lang="en-US" dirty="0"/>
          </a:p>
          <a:p>
            <a:endParaRPr lang="en-US" dirty="0">
              <a:cs typeface="Calibri" panose="020F0502020204030204"/>
            </a:endParaRPr>
          </a:p>
        </p:txBody>
      </p:sp>
    </p:spTree>
    <p:extLst>
      <p:ext uri="{BB962C8B-B14F-4D97-AF65-F5344CB8AC3E}">
        <p14:creationId xmlns:p14="http://schemas.microsoft.com/office/powerpoint/2010/main" val="94325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61D9-5A99-4B8D-CAC4-34CFB0FE17A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Uniqueness of the solution</a:t>
            </a:r>
            <a:endParaRPr lang="en-US">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C99A566A-A098-F699-6D51-2388CE574707}"/>
              </a:ext>
            </a:extLst>
          </p:cNvPr>
          <p:cNvSpPr>
            <a:spLocks noGrp="1"/>
          </p:cNvSpPr>
          <p:nvPr>
            <p:ph idx="1"/>
          </p:nvPr>
        </p:nvSpPr>
        <p:spPr>
          <a:xfrm>
            <a:off x="4447308" y="591344"/>
            <a:ext cx="7067476" cy="5585619"/>
          </a:xfrm>
        </p:spPr>
        <p:txBody>
          <a:bodyPr vert="horz" lIns="91440" tIns="45720" rIns="91440" bIns="45720" rtlCol="0" anchor="ctr">
            <a:noAutofit/>
          </a:bodyPr>
          <a:lstStyle/>
          <a:p>
            <a:r>
              <a:rPr lang="en-US" sz="2000" dirty="0">
                <a:ea typeface="+mn-lt"/>
                <a:cs typeface="+mn-lt"/>
              </a:rPr>
              <a:t>This analysis provides stakeholders with an insight to make business decisions regarding where to locate restaurants or how to choose menu items based on locational scarcity, among other things. It includes a detailed overview of restaurants in Bangalore that includes area-wise density of various restaurant types offering different services like dine-in, delivery, and takeaways.</a:t>
            </a:r>
            <a:endParaRPr lang="en-US" sz="2000" dirty="0">
              <a:ea typeface="Calibri"/>
              <a:cs typeface="Calibri"/>
            </a:endParaRPr>
          </a:p>
          <a:p>
            <a:r>
              <a:rPr lang="en-US" sz="2000" dirty="0">
                <a:ea typeface="+mn-lt"/>
                <a:cs typeface="+mn-lt"/>
              </a:rPr>
              <a:t>Additionally, this analysis offers a comprehensive viewpoint to diners or foodies spread throughout Bangalore, allowing them to enjoy their meal by providing an understanding of the ratings provided by various customers and additional knowledge of the average cost per person required in the restaurant so that they can make an informed choice.</a:t>
            </a:r>
            <a:endParaRPr lang="en-US" sz="2000" dirty="0">
              <a:ea typeface="Calibri"/>
              <a:cs typeface="Calibri" panose="020F0502020204030204"/>
            </a:endParaRPr>
          </a:p>
          <a:p>
            <a:r>
              <a:rPr lang="en-US" sz="2000" dirty="0">
                <a:ea typeface="+mn-lt"/>
                <a:cs typeface="+mn-lt"/>
              </a:rPr>
              <a:t>Finally, the entire analysis includes a variety of pictorial representations of data in the form of graphs that address a wide range of stakeholder questions, making this study a unique solution for giving both business owners and food enthusiasts an overview of restaurant chains located among the entire demography of Bangalore.</a:t>
            </a:r>
            <a:endParaRPr lang="en-US" sz="2000" dirty="0">
              <a:ea typeface="Calibri"/>
              <a:cs typeface="Calibri"/>
            </a:endParaRPr>
          </a:p>
          <a:p>
            <a:endParaRPr lang="en-US" sz="1800" dirty="0">
              <a:cs typeface="Calibri"/>
            </a:endParaRPr>
          </a:p>
        </p:txBody>
      </p:sp>
    </p:spTree>
    <p:extLst>
      <p:ext uri="{BB962C8B-B14F-4D97-AF65-F5344CB8AC3E}">
        <p14:creationId xmlns:p14="http://schemas.microsoft.com/office/powerpoint/2010/main" val="4115194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717</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Team name: UNSTOPPABLES </vt:lpstr>
      <vt:lpstr>Analyzing  Restaurants in Bengaluru  Using  Zomato data  </vt:lpstr>
      <vt:lpstr>PowerPoint Presentation</vt:lpstr>
      <vt:lpstr>Distribution of restaurants rating over online order facility</vt:lpstr>
      <vt:lpstr>Detailed Working</vt:lpstr>
      <vt:lpstr>Key Insights </vt:lpstr>
      <vt:lpstr>Uniqueness of the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Nishita Thakkar</cp:lastModifiedBy>
  <cp:revision>902</cp:revision>
  <dcterms:created xsi:type="dcterms:W3CDTF">2022-08-26T14:44:49Z</dcterms:created>
  <dcterms:modified xsi:type="dcterms:W3CDTF">2022-08-29T17:25:48Z</dcterms:modified>
</cp:coreProperties>
</file>