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801600" cy="7223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917"/>
            <a:ext cx="12801600" cy="7232043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420" y="2532553"/>
            <a:ext cx="8155283" cy="1733952"/>
          </a:xfrm>
        </p:spPr>
        <p:txBody>
          <a:bodyPr anchor="b">
            <a:noAutofit/>
          </a:bodyPr>
          <a:lstStyle>
            <a:lvl1pPr algn="r">
              <a:defRPr sz="567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420" y="4266503"/>
            <a:ext cx="8155283" cy="11552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2" y="642056"/>
            <a:ext cx="9026501" cy="3584810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708407"/>
            <a:ext cx="9026501" cy="1654601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642056"/>
            <a:ext cx="8498841" cy="3183525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34446" y="3825581"/>
            <a:ext cx="7585750" cy="4012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708407"/>
            <a:ext cx="9026501" cy="1654601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8964" y="832458"/>
            <a:ext cx="640080" cy="615910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37662" y="3040238"/>
            <a:ext cx="640080" cy="615910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987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4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2" y="2034849"/>
            <a:ext cx="9026501" cy="2733644"/>
          </a:xfrm>
        </p:spPr>
        <p:txBody>
          <a:bodyPr anchor="b">
            <a:normAutofit/>
          </a:bodyPr>
          <a:lstStyle>
            <a:lvl1pPr algn="l">
              <a:defRPr sz="46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768493"/>
            <a:ext cx="9026501" cy="1594516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642056"/>
            <a:ext cx="8498841" cy="3183525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1199" y="4226866"/>
            <a:ext cx="9026502" cy="54162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768493"/>
            <a:ext cx="9026501" cy="1594516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8964" y="832458"/>
            <a:ext cx="640080" cy="615910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37662" y="3040238"/>
            <a:ext cx="640080" cy="615910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907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642056"/>
            <a:ext cx="9017613" cy="3183525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1199" y="4226866"/>
            <a:ext cx="9026502" cy="54162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accent1"/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768493"/>
            <a:ext cx="9026501" cy="1594516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1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4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66057" y="642055"/>
            <a:ext cx="1369980" cy="553104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2" y="642056"/>
            <a:ext cx="7413158" cy="5531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0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2" y="2844663"/>
            <a:ext cx="9026501" cy="1923830"/>
          </a:xfrm>
        </p:spPr>
        <p:txBody>
          <a:bodyPr anchor="b"/>
          <a:lstStyle>
            <a:lvl1pPr algn="l">
              <a:defRPr sz="4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768493"/>
            <a:ext cx="9026501" cy="906208"/>
          </a:xfrm>
        </p:spPr>
        <p:txBody>
          <a:bodyPr anchor="t"/>
          <a:lstStyle>
            <a:lvl1pPr marL="0" indent="0" algn="l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1" y="2275620"/>
            <a:ext cx="4393237" cy="4087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468" y="2275621"/>
            <a:ext cx="4393236" cy="4087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533" y="2276035"/>
            <a:ext cx="4394904" cy="606943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533" y="2882978"/>
            <a:ext cx="4394904" cy="34800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2802" y="2276035"/>
            <a:ext cx="4394899" cy="606943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2804" y="2882978"/>
            <a:ext cx="4394898" cy="34800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642056"/>
            <a:ext cx="9026501" cy="1391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1578391"/>
            <a:ext cx="4047254" cy="1346532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485" y="542339"/>
            <a:ext cx="4739218" cy="582066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1" y="2924923"/>
            <a:ext cx="4047254" cy="2722047"/>
          </a:xfrm>
        </p:spPr>
        <p:txBody>
          <a:bodyPr>
            <a:normAutofit/>
          </a:bodyPr>
          <a:lstStyle>
            <a:lvl1pPr marL="0" indent="0">
              <a:buNone/>
              <a:defRPr sz="1470"/>
            </a:lvl1pPr>
            <a:lvl2pPr marL="479916" indent="0">
              <a:buNone/>
              <a:defRPr sz="1470"/>
            </a:lvl2pPr>
            <a:lvl3pPr marL="959832" indent="0">
              <a:buNone/>
              <a:defRPr sz="1260"/>
            </a:lvl3pPr>
            <a:lvl4pPr marL="1439748" indent="0">
              <a:buNone/>
              <a:defRPr sz="1050"/>
            </a:lvl4pPr>
            <a:lvl5pPr marL="1919664" indent="0">
              <a:buNone/>
              <a:defRPr sz="1050"/>
            </a:lvl5pPr>
            <a:lvl6pPr marL="2399580" indent="0">
              <a:buNone/>
              <a:defRPr sz="1050"/>
            </a:lvl6pPr>
            <a:lvl7pPr marL="2879496" indent="0">
              <a:buNone/>
              <a:defRPr sz="1050"/>
            </a:lvl7pPr>
            <a:lvl8pPr marL="3359412" indent="0">
              <a:buNone/>
              <a:defRPr sz="1050"/>
            </a:lvl8pPr>
            <a:lvl9pPr marL="383932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5056187"/>
            <a:ext cx="9026500" cy="596912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1201" y="642055"/>
            <a:ext cx="9026501" cy="4050467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1" y="5653099"/>
            <a:ext cx="9026500" cy="709910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917"/>
            <a:ext cx="12801600" cy="723204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42056"/>
            <a:ext cx="9026501" cy="1391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2275621"/>
            <a:ext cx="9026501" cy="408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5390" y="6363009"/>
            <a:ext cx="957536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63009"/>
            <a:ext cx="6612493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0197" y="6363009"/>
            <a:ext cx="717506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80060" rtl="0" eaLnBrk="1" latinLnBrk="0" hangingPunct="1">
        <a:spcBef>
          <a:spcPct val="0"/>
        </a:spcBef>
        <a:buNone/>
        <a:defRPr sz="378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45" indent="-360045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015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021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6027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sestudyvisualdata_17045667226190/Sheet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265DD3C-E501-4ECA-AB4B-E007E67ED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case study visual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09B8E19-8429-4EC8-9102-B9863BD05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1/10/2024 1:44:55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E37C54ED-0437-4176-9AE5-9BF69F51E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12"/>
            <a:ext cx="12182623" cy="720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438E93-50DF-F776-0CF9-692243614076}"/>
              </a:ext>
            </a:extLst>
          </p:cNvPr>
          <p:cNvSpPr txBox="1"/>
          <p:nvPr/>
        </p:nvSpPr>
        <p:spPr>
          <a:xfrm>
            <a:off x="4786686" y="3130293"/>
            <a:ext cx="6861363" cy="10097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1987" dirty="0">
                <a:solidFill>
                  <a:srgbClr val="374151"/>
                </a:solidFill>
                <a:latin typeface="Söhne"/>
              </a:rPr>
              <a:t> Identify the most prevalent themes across startups. This can help in understanding the dominant areas of innovation and investment.</a:t>
            </a:r>
            <a:endParaRPr lang="en-US" sz="1987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3C2F2772-C9FF-4AAA-ABD6-39746C1D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086" y="22225"/>
            <a:ext cx="13425716" cy="720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4F070-582B-4BCD-9206-8C452803927C}"/>
              </a:ext>
            </a:extLst>
          </p:cNvPr>
          <p:cNvSpPr txBox="1"/>
          <p:nvPr/>
        </p:nvSpPr>
        <p:spPr>
          <a:xfrm>
            <a:off x="5283201" y="4846320"/>
            <a:ext cx="6270170" cy="16571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lIns="96012" bIns="384048">
            <a:spAutoFit/>
          </a:bodyPr>
          <a:lstStyle/>
          <a:p>
            <a:r>
              <a:rPr lang="en-US" sz="1987" dirty="0">
                <a:solidFill>
                  <a:srgbClr val="374151"/>
                </a:solidFill>
                <a:latin typeface="Söhne"/>
              </a:rPr>
              <a:t>Recognize which investors have the highest involvement in startup funding. This information can be valuable for startups seeking funding  and  for investors assessing their competition.</a:t>
            </a:r>
            <a:endParaRPr lang="en-US" sz="1987" dirty="0"/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BCD9B620-1E4B-220B-CF29-52ECE3195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793252"/>
            <a:ext cx="0" cy="0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23EEBAA0-9FD3-4A76-B3D6-F5B52FEE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000768"/>
            <a:ext cx="11841480" cy="46436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4403E7-17D1-DD36-BAB2-531AAC37C51E}"/>
              </a:ext>
            </a:extLst>
          </p:cNvPr>
          <p:cNvSpPr txBox="1"/>
          <p:nvPr/>
        </p:nvSpPr>
        <p:spPr>
          <a:xfrm>
            <a:off x="2615584" y="5610371"/>
            <a:ext cx="7986860" cy="64606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wrap="square" lIns="192024" tIns="96012" rIns="192024" bIns="96012" anchor="ctr" anchorCtr="1">
            <a:spAutoFit/>
          </a:bodyPr>
          <a:lstStyle/>
          <a:p>
            <a:pPr defTabSz="710489">
              <a:spcAft>
                <a:spcPts val="630"/>
              </a:spcAft>
            </a:pPr>
            <a:r>
              <a:rPr lang="en-US" sz="1399">
                <a:solidFill>
                  <a:srgbClr val="374151"/>
                </a:solidFill>
                <a:latin typeface="Söhne"/>
              </a:rPr>
              <a:t>Understand the distribution of startup themes across different countries. This can highlight global trends and regional strengths in specific industries.</a:t>
            </a:r>
            <a:endParaRPr lang="en-US" sz="1987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AF096492-D195-4725-8C12-2E3B309C6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13"/>
            <a:ext cx="11896487" cy="736569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EC552-61CC-349F-7BDE-3F8DDB1DF1ED}"/>
              </a:ext>
            </a:extLst>
          </p:cNvPr>
          <p:cNvSpPr txBox="1"/>
          <p:nvPr/>
        </p:nvSpPr>
        <p:spPr>
          <a:xfrm>
            <a:off x="3030378" y="2987484"/>
            <a:ext cx="7681165" cy="10097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1987" dirty="0">
                <a:solidFill>
                  <a:srgbClr val="374151"/>
                </a:solidFill>
                <a:latin typeface="Söhne"/>
              </a:rPr>
              <a:t>Analyze how different funding series are distributed across the top 5 countries. This can provide insights into the maturity and growth stages of startups in various regions.</a:t>
            </a:r>
            <a:endParaRPr lang="en-US" sz="1987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07FD754A-D548-4E34-8675-89E84958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967436"/>
            <a:ext cx="11841480" cy="4647616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BBF6BF-923A-EC8C-C19F-AE6E6409C41F}"/>
              </a:ext>
            </a:extLst>
          </p:cNvPr>
          <p:cNvSpPr txBox="1"/>
          <p:nvPr/>
        </p:nvSpPr>
        <p:spPr>
          <a:xfrm>
            <a:off x="2596379" y="5744600"/>
            <a:ext cx="7460705" cy="52873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 wrap="square">
            <a:spAutoFit/>
          </a:bodyPr>
          <a:lstStyle/>
          <a:p>
            <a:pPr defTabSz="720090">
              <a:spcAft>
                <a:spcPts val="630"/>
              </a:spcAft>
            </a:pPr>
            <a:r>
              <a:rPr lang="en-US" sz="1418">
                <a:solidFill>
                  <a:srgbClr val="374151"/>
                </a:solidFill>
                <a:latin typeface="Söhne"/>
              </a:rPr>
              <a:t>Visualize the correlation between startup themes and sectors. This can reveal patterns in the types of startups emerging in different sectors.</a:t>
            </a:r>
            <a:endParaRPr lang="en-US" sz="1987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C53E6C69-BBA8-4B25-AB54-90CB21C1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886" y="11112"/>
            <a:ext cx="12351657" cy="7200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000222-64A4-529B-1450-FD3EBD8570DC}"/>
              </a:ext>
            </a:extLst>
          </p:cNvPr>
          <p:cNvSpPr txBox="1"/>
          <p:nvPr/>
        </p:nvSpPr>
        <p:spPr>
          <a:xfrm>
            <a:off x="7358744" y="5120640"/>
            <a:ext cx="4252685" cy="18197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 wrap="square" lIns="0" tIns="96012" rIns="0" bIns="192024">
            <a:spAutoFit/>
          </a:bodyPr>
          <a:lstStyle/>
          <a:p>
            <a:r>
              <a:rPr lang="en-US" sz="1987" dirty="0">
                <a:solidFill>
                  <a:srgbClr val="374151"/>
                </a:solidFill>
                <a:latin typeface="Söhne"/>
              </a:rPr>
              <a:t>Compare the distribution of startups across different stages. This can provide an overview of the startup ecosystem's maturity in terms of seed, early, growth, and later stages.</a:t>
            </a:r>
            <a:endParaRPr lang="en-US" sz="1987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3762761F-9C6F-4C5D-8950-C21646FD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1114"/>
            <a:ext cx="12467770" cy="7200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2F5D9-CC27-3318-1FFB-0D666E5D72A6}"/>
              </a:ext>
            </a:extLst>
          </p:cNvPr>
          <p:cNvSpPr txBox="1"/>
          <p:nvPr/>
        </p:nvSpPr>
        <p:spPr>
          <a:xfrm>
            <a:off x="3933371" y="3563556"/>
            <a:ext cx="7503887" cy="10097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1987" dirty="0">
                <a:solidFill>
                  <a:srgbClr val="374151"/>
                </a:solidFill>
                <a:latin typeface="Söhne"/>
              </a:rPr>
              <a:t>Explore the intersection of popular themes and top countries. Identify which themes dominate in specific regions, offering insights into regional strengths and preferences.</a:t>
            </a:r>
            <a:endParaRPr lang="en-US" sz="1987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F08C8D29-CD9B-4371-8AD0-8C570A7C6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4258" y="11112"/>
            <a:ext cx="13895629" cy="7200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6189A-8C0C-31A3-F50D-2CF20956D5BD}"/>
              </a:ext>
            </a:extLst>
          </p:cNvPr>
          <p:cNvSpPr txBox="1"/>
          <p:nvPr/>
        </p:nvSpPr>
        <p:spPr>
          <a:xfrm>
            <a:off x="5181600" y="5943600"/>
            <a:ext cx="6676572" cy="10097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1987" dirty="0">
                <a:solidFill>
                  <a:srgbClr val="374151"/>
                </a:solidFill>
                <a:latin typeface="Söhne"/>
              </a:rPr>
              <a:t>Show the percentage distribution of sectors within each country. This can help in understanding the specialization of countries in particular industries.</a:t>
            </a:r>
            <a:endParaRPr lang="en-US" sz="1987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215</Words>
  <Application>Microsoft Office PowerPoint</Application>
  <PresentationFormat>Custom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Söhne</vt:lpstr>
      <vt:lpstr>Trebuchet MS</vt:lpstr>
      <vt:lpstr>Wingdings 3</vt:lpstr>
      <vt:lpstr>Facet</vt:lpstr>
      <vt:lpstr>case study visual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visual data</dc:title>
  <dc:creator/>
  <cp:lastModifiedBy>Akansha Singh</cp:lastModifiedBy>
  <cp:revision>1</cp:revision>
  <dcterms:created xsi:type="dcterms:W3CDTF">2024-01-10T13:44:56Z</dcterms:created>
  <dcterms:modified xsi:type="dcterms:W3CDTF">2024-01-10T17:31:11Z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2024-01-10T17:31:11Z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9bd7963d-9738-4ef1-8395-1ab6bc81a504</vt:lpwstr>
  </property>
  <property fmtid="{D5CDD505-2E9C-101B-9397-08002B2CF9AE}" pid="7" name="MSIP_Label_defa4170-0d19-0005-0004-bc88714345d2_ActionId">
    <vt:lpwstr>c77f0da0-908f-4ed1-83c3-00ccb92bdbdc</vt:lpwstr>
  </property>
  <property fmtid="{D5CDD505-2E9C-101B-9397-08002B2CF9AE}" pid="8" name="MSIP_Label_defa4170-0d19-0005-0004-bc88714345d2_ContentBits">
    <vt:lpwstr>0</vt:lpwstr>
  </property>
</Properties>
</file>