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6" r:id="rId3"/>
    <p:sldId id="258" r:id="rId4"/>
    <p:sldId id="271" r:id="rId5"/>
    <p:sldId id="259" r:id="rId6"/>
    <p:sldId id="260" r:id="rId7"/>
    <p:sldId id="261" r:id="rId8"/>
    <p:sldId id="281" r:id="rId9"/>
    <p:sldId id="273" r:id="rId10"/>
    <p:sldId id="264" r:id="rId11"/>
    <p:sldId id="265" r:id="rId12"/>
    <p:sldId id="274" r:id="rId13"/>
    <p:sldId id="278" r:id="rId14"/>
    <p:sldId id="267" r:id="rId15"/>
    <p:sldId id="277" r:id="rId16"/>
    <p:sldId id="268" r:id="rId17"/>
    <p:sldId id="270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C4E60-4F40-1DB1-D3B3-141AD02C61CB}" v="138" dt="2024-11-03T14:23:53.753"/>
    <p1510:client id="{3DD2F251-4F8C-10F4-16F3-0E8E0C04C72F}" v="188" dt="2024-11-03T16:14:06.456"/>
    <p1510:client id="{46D5F6F4-48D2-9E0D-7DA7-3FFC7FC012CC}" v="156" dt="2024-11-03T06:47:39.993"/>
    <p1510:client id="{8443FD0A-373D-D348-1C07-D65B97E04EBB}" v="83" dt="2024-11-03T17:21:20.268"/>
    <p1510:client id="{99BFC007-672D-0C0B-4534-08A6B5C2200F}" v="476" dt="2024-11-03T15:01:40.743"/>
    <p1510:client id="{D8B2179A-AE11-C56A-DF8E-112402186F1F}" v="1030" dt="2024-11-03T13:48:19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B9F0-8BFE-4E59-55D8-D576EE0CD1FC}"/>
              </a:ext>
            </a:extLst>
          </p:cNvPr>
          <p:cNvSpPr/>
          <p:nvPr/>
        </p:nvSpPr>
        <p:spPr>
          <a:xfrm>
            <a:off x="1337399" y="934068"/>
            <a:ext cx="9517811" cy="1042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ea typeface="+mn-lt"/>
              <a:cs typeface="+mn-lt"/>
            </a:endParaRPr>
          </a:p>
          <a:p>
            <a:pPr algn="ctr"/>
            <a:r>
              <a:rPr lang="en-US" sz="3600">
                <a:ea typeface="+mn-lt"/>
                <a:cs typeface="+mn-lt"/>
              </a:rPr>
              <a:t>DA 675 Fuzzy Systems and Applications</a:t>
            </a:r>
            <a:endParaRPr lang="en-US" sz="3600"/>
          </a:p>
          <a:p>
            <a:pPr algn="ctr"/>
            <a:endParaRPr lang="en-US"/>
          </a:p>
        </p:txBody>
      </p:sp>
      <p:pic>
        <p:nvPicPr>
          <p:cNvPr id="5" name="Picture 4" descr="A logo with a symbol in the middle&#10;&#10;Description automatically generated">
            <a:extLst>
              <a:ext uri="{FF2B5EF4-FFF2-40B4-BE49-F238E27FC236}">
                <a16:creationId xmlns:a16="http://schemas.microsoft.com/office/drawing/2014/main" id="{DC7C6236-EC1E-1333-203F-0239392B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38" y="2230438"/>
            <a:ext cx="2143125" cy="214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F3771-3D6D-781B-2049-4AF25A140DFA}"/>
              </a:ext>
            </a:extLst>
          </p:cNvPr>
          <p:cNvSpPr/>
          <p:nvPr/>
        </p:nvSpPr>
        <p:spPr>
          <a:xfrm>
            <a:off x="1276350" y="4635500"/>
            <a:ext cx="948055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Nishi Chaudhary(246150001)</a:t>
            </a:r>
          </a:p>
          <a:p>
            <a:pPr algn="ctr"/>
            <a:r>
              <a:rPr lang="en-US"/>
              <a:t>Under the guidance of </a:t>
            </a:r>
          </a:p>
          <a:p>
            <a:pPr algn="ctr"/>
            <a:r>
              <a:rPr lang="en-US"/>
              <a:t>Dr. Teena Sharma</a:t>
            </a:r>
          </a:p>
        </p:txBody>
      </p:sp>
    </p:spTree>
    <p:extLst>
      <p:ext uri="{BB962C8B-B14F-4D97-AF65-F5344CB8AC3E}">
        <p14:creationId xmlns:p14="http://schemas.microsoft.com/office/powerpoint/2010/main" val="5211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8F6D9D-CB5A-D530-E08B-200E137234EE}"/>
              </a:ext>
            </a:extLst>
          </p:cNvPr>
          <p:cNvSpPr/>
          <p:nvPr/>
        </p:nvSpPr>
        <p:spPr>
          <a:xfrm>
            <a:off x="675737" y="603849"/>
            <a:ext cx="10811772" cy="920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MNIST DATASET</a:t>
            </a:r>
            <a:endParaRPr lang="en-US" sz="3200"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77B710-EEB0-1C5B-E4C0-41F3D7A48647}"/>
              </a:ext>
            </a:extLst>
          </p:cNvPr>
          <p:cNvSpPr/>
          <p:nvPr/>
        </p:nvSpPr>
        <p:spPr>
          <a:xfrm>
            <a:off x="675125" y="1715095"/>
            <a:ext cx="4885073" cy="4579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>
              <a:buFont typeface="Wingdings"/>
              <a:buChar char="§"/>
            </a:pPr>
            <a:r>
              <a:rPr lang="en-US" sz="2800" dirty="0">
                <a:latin typeface="Calibri"/>
                <a:ea typeface="Calibri"/>
                <a:cs typeface="Calibri"/>
              </a:rPr>
              <a:t>MNIST dataset  consists of 70.000 grayscale 28×28 pixels in size images of handwritten digits.</a:t>
            </a:r>
            <a:endParaRPr lang="en-US" dirty="0">
              <a:latin typeface="Aptos" panose="020B0004020202020204"/>
              <a:ea typeface="Calibri"/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latin typeface="Calibri"/>
                <a:ea typeface="Calibri"/>
                <a:cs typeface="Calibri"/>
              </a:rPr>
              <a:t>It is split into two subsets from which 60.000 are used for training and 10.000 for testing.</a:t>
            </a:r>
            <a:endParaRPr lang="en-US" dirty="0"/>
          </a:p>
          <a:p>
            <a:endParaRPr lang="en-US" sz="280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A726A-2AE9-5968-0C14-4BD90F94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58" y="1947821"/>
            <a:ext cx="58242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3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690EC2-7B79-6C3E-B1EE-393448DC2503}"/>
              </a:ext>
            </a:extLst>
          </p:cNvPr>
          <p:cNvSpPr/>
          <p:nvPr/>
        </p:nvSpPr>
        <p:spPr>
          <a:xfrm>
            <a:off x="634897" y="519420"/>
            <a:ext cx="9776756" cy="9920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>
                <a:latin typeface="Calibri"/>
                <a:ea typeface="Calibri"/>
                <a:cs typeface="Calibri"/>
              </a:rPr>
              <a:t>CIFAR- 10 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DE9B07-43F4-3FFF-19AC-D8823DB00988}"/>
              </a:ext>
            </a:extLst>
          </p:cNvPr>
          <p:cNvSpPr/>
          <p:nvPr/>
        </p:nvSpPr>
        <p:spPr>
          <a:xfrm>
            <a:off x="635947" y="2156056"/>
            <a:ext cx="6103996" cy="2958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</a:rPr>
              <a:t>CIFAR- 10 dataset  is consisting of 60.000 natural RGB images of 32×32 pixels in size from 10 different classes. </a:t>
            </a:r>
            <a:endParaRPr lang="en-US" sz="2000" dirty="0">
              <a:latin typeface="Aptos" panose="020B0004020202020204"/>
              <a:ea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</a:rPr>
              <a:t>It is split into two subsets from which, 50.000 are used for training and 10.000 for testing. </a:t>
            </a:r>
            <a:endParaRPr lang="en-US" sz="2000" dirty="0">
              <a:latin typeface="Aptos" panose="020B0004020202020204"/>
              <a:ea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latin typeface="Calibri"/>
                <a:ea typeface="Calibri"/>
                <a:cs typeface="Calibri"/>
              </a:rPr>
              <a:t>The dataset contains 6.000 images per class. </a:t>
            </a:r>
            <a:endParaRPr lang="en-US" sz="2000" dirty="0"/>
          </a:p>
          <a:p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 descr="A collage of images of different animals&#10;&#10;Description automatically generated">
            <a:extLst>
              <a:ext uri="{FF2B5EF4-FFF2-40B4-BE49-F238E27FC236}">
                <a16:creationId xmlns:a16="http://schemas.microsoft.com/office/drawing/2014/main" id="{FF1FF03C-BE2C-C1AC-D5A7-F486D3AB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713" y="2265714"/>
            <a:ext cx="3243915" cy="28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2E5A3-B5D8-0A9B-41A8-2F29EB258E10}"/>
              </a:ext>
            </a:extLst>
          </p:cNvPr>
          <p:cNvSpPr/>
          <p:nvPr/>
        </p:nvSpPr>
        <p:spPr>
          <a:xfrm>
            <a:off x="1013604" y="431320"/>
            <a:ext cx="10236678" cy="10064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>
                <a:latin typeface="Calibri"/>
                <a:ea typeface="Calibri"/>
                <a:cs typeface="Calibri"/>
              </a:rPr>
              <a:t>MODEL  EVALUATION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73573E-3925-5642-4677-FFC682B4A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8177"/>
              </p:ext>
            </p:extLst>
          </p:nvPr>
        </p:nvGraphicFramePr>
        <p:xfrm>
          <a:off x="1488056" y="3278037"/>
          <a:ext cx="86646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231">
                  <a:extLst>
                    <a:ext uri="{9D8B030D-6E8A-4147-A177-3AD203B41FA5}">
                      <a16:colId xmlns:a16="http://schemas.microsoft.com/office/drawing/2014/main" val="2747047724"/>
                    </a:ext>
                  </a:extLst>
                </a:gridCol>
                <a:gridCol w="2765253">
                  <a:extLst>
                    <a:ext uri="{9D8B030D-6E8A-4147-A177-3AD203B41FA5}">
                      <a16:colId xmlns:a16="http://schemas.microsoft.com/office/drawing/2014/main" val="3043672534"/>
                    </a:ext>
                  </a:extLst>
                </a:gridCol>
                <a:gridCol w="2776176">
                  <a:extLst>
                    <a:ext uri="{9D8B030D-6E8A-4147-A177-3AD203B41FA5}">
                      <a16:colId xmlns:a16="http://schemas.microsoft.com/office/drawing/2014/main" val="3471209558"/>
                    </a:ext>
                  </a:extLst>
                </a:gridCol>
              </a:tblGrid>
              <a:tr h="521885">
                <a:tc>
                  <a:txBody>
                    <a:bodyPr/>
                    <a:lstStyle/>
                    <a:p>
                      <a:r>
                        <a:rPr lang="en-US" sz="32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Methodology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Calibri"/>
                        </a:rPr>
                        <a:t>Loss</a:t>
                      </a:r>
                      <a:endParaRPr lang="en-US" sz="3200" b="1" dirty="0" err="1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52782"/>
                  </a:ext>
                </a:extLst>
              </a:tr>
              <a:tr h="56827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latin typeface="TimesNewRomanPSMT"/>
                        </a:rPr>
                        <a:t>Max Pooling</a:t>
                      </a:r>
                      <a:br>
                        <a:rPr lang="en-US" sz="800" b="0" i="0" u="none" strike="noStrike" noProof="0" dirty="0">
                          <a:latin typeface="TimesNewRomanPSMT"/>
                        </a:rPr>
                      </a:br>
                      <a:endParaRPr lang="en-US" sz="800" b="0" i="0" u="none" strike="noStrike" noProof="0" dirty="0">
                        <a:latin typeface="TimesNewRomanPSM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0.0430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98.12%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38217"/>
                  </a:ext>
                </a:extLst>
              </a:tr>
              <a:tr h="62626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 dirty="0">
                          <a:latin typeface="Calibri"/>
                        </a:rPr>
                        <a:t>Average Pooling</a:t>
                      </a:r>
                      <a:br>
                        <a:rPr lang="en-US" sz="800" b="0" i="0" u="none" strike="noStrike" noProof="0" dirty="0">
                          <a:latin typeface="TimesNewRomanPSMT"/>
                        </a:rPr>
                      </a:br>
                      <a:endParaRPr lang="en-US" sz="800" b="0" i="0" u="none" strike="noStrike" noProof="0" dirty="0">
                        <a:latin typeface="TimesNewRomanPSM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Menlo"/>
                        </a:rPr>
                        <a:t>0.0521</a:t>
                      </a:r>
                      <a:endParaRPr lang="en-US" sz="1600" b="0" i="0" u="none" strike="noStrike" noProof="0" dirty="0">
                        <a:solidFill>
                          <a:srgbClr val="CCCCCC"/>
                        </a:solidFill>
                        <a:latin typeface="Menl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98.26%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41803"/>
                  </a:ext>
                </a:extLst>
              </a:tr>
              <a:tr h="56827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 err="1">
                          <a:latin typeface="TimesNewRomanPSMT"/>
                        </a:rPr>
                        <a:t>RegP</a:t>
                      </a:r>
                      <a:r>
                        <a:rPr lang="en-US" sz="2800" b="0" i="0" u="none" strike="noStrike" noProof="0" dirty="0">
                          <a:latin typeface="TimesNewRomanPSMT"/>
                        </a:rPr>
                        <a:t> </a:t>
                      </a:r>
                      <a:br>
                        <a:rPr lang="en-US" sz="800" b="0" i="0" u="none" strike="noStrike" noProof="0" dirty="0">
                          <a:latin typeface="TimesNewRomanPSMT"/>
                        </a:rPr>
                      </a:br>
                      <a:endParaRPr lang="en-US" sz="800" b="0" i="0" u="none" strike="noStrike" noProof="0" dirty="0">
                        <a:latin typeface="TimesNewRomanPSM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97.96%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26256"/>
                  </a:ext>
                </a:extLst>
              </a:tr>
              <a:tr h="405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Proposed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0.0681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98.85%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419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6C73C0-07A9-68E8-EE4C-51CDDFCB11DF}"/>
              </a:ext>
            </a:extLst>
          </p:cNvPr>
          <p:cNvSpPr/>
          <p:nvPr/>
        </p:nvSpPr>
        <p:spPr>
          <a:xfrm>
            <a:off x="1250831" y="1890622"/>
            <a:ext cx="9690337" cy="783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NewRomanPSMT"/>
              </a:rPr>
              <a:t>COMPARATIVE ACCURACY RESULTS OF THE PROPOSED TYPE-1 FUZZY POOLING METHODOLOGY ON MNIST  DATASET</a:t>
            </a:r>
          </a:p>
        </p:txBody>
      </p:sp>
    </p:spTree>
    <p:extLst>
      <p:ext uri="{BB962C8B-B14F-4D97-AF65-F5344CB8AC3E}">
        <p14:creationId xmlns:p14="http://schemas.microsoft.com/office/powerpoint/2010/main" val="122438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C41E20-2FD4-D688-6451-143CB1A6712F}"/>
              </a:ext>
            </a:extLst>
          </p:cNvPr>
          <p:cNvSpPr/>
          <p:nvPr/>
        </p:nvSpPr>
        <p:spPr>
          <a:xfrm>
            <a:off x="1265207" y="575094"/>
            <a:ext cx="9675962" cy="1035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3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Max Pooling</a:t>
            </a:r>
          </a:p>
          <a:p>
            <a:pPr algn="ctr"/>
            <a:endParaRPr lang="en-US"/>
          </a:p>
        </p:txBody>
      </p:sp>
      <p:pic>
        <p:nvPicPr>
          <p:cNvPr id="2" name="Picture 1" descr="A graph of loss and accuracy&#10;&#10;Description automatically generated">
            <a:extLst>
              <a:ext uri="{FF2B5EF4-FFF2-40B4-BE49-F238E27FC236}">
                <a16:creationId xmlns:a16="http://schemas.microsoft.com/office/drawing/2014/main" id="{1701D0FB-009F-42B1-EDA8-C03A3B87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2464309"/>
            <a:ext cx="6678282" cy="281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0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arison of a graph&#10;&#10;Description automatically generated">
            <a:extLst>
              <a:ext uri="{FF2B5EF4-FFF2-40B4-BE49-F238E27FC236}">
                <a16:creationId xmlns:a16="http://schemas.microsoft.com/office/drawing/2014/main" id="{558A5D6D-0BB7-8732-98D1-499855EB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026" y="2513684"/>
            <a:ext cx="6096000" cy="27790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294312-4511-3E4C-DB5D-43F14CA12C24}"/>
              </a:ext>
            </a:extLst>
          </p:cNvPr>
          <p:cNvSpPr/>
          <p:nvPr/>
        </p:nvSpPr>
        <p:spPr>
          <a:xfrm>
            <a:off x="1423358" y="675735"/>
            <a:ext cx="9661584" cy="10783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/>
              <a:t>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96037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C41E20-2FD4-D688-6451-143CB1A6712F}"/>
              </a:ext>
            </a:extLst>
          </p:cNvPr>
          <p:cNvSpPr/>
          <p:nvPr/>
        </p:nvSpPr>
        <p:spPr>
          <a:xfrm>
            <a:off x="1265207" y="575094"/>
            <a:ext cx="9675962" cy="1035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3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3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Fuzzy Pooling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/>
          </a:p>
        </p:txBody>
      </p:sp>
      <p:pic>
        <p:nvPicPr>
          <p:cNvPr id="2" name="Picture 1" descr="A graph of loss and accuracy&#10;&#10;Description automatically generated">
            <a:extLst>
              <a:ext uri="{FF2B5EF4-FFF2-40B4-BE49-F238E27FC236}">
                <a16:creationId xmlns:a16="http://schemas.microsoft.com/office/drawing/2014/main" id="{CDE222F6-BD24-4347-FAE4-9ECE9AD8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9" t="1188" b="-198"/>
          <a:stretch/>
        </p:blipFill>
        <p:spPr>
          <a:xfrm>
            <a:off x="2029750" y="2586153"/>
            <a:ext cx="7943772" cy="31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1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2E5A3-B5D8-0A9B-41A8-2F29EB258E10}"/>
              </a:ext>
            </a:extLst>
          </p:cNvPr>
          <p:cNvSpPr/>
          <p:nvPr/>
        </p:nvSpPr>
        <p:spPr>
          <a:xfrm>
            <a:off x="1013604" y="431320"/>
            <a:ext cx="10236678" cy="10064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>
                <a:latin typeface="Calibri"/>
                <a:ea typeface="Calibri"/>
                <a:cs typeface="Calibri"/>
              </a:rPr>
              <a:t>MODEL  EVALUATION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73573E-3925-5642-4677-FFC682B4A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21617"/>
              </p:ext>
            </p:extLst>
          </p:nvPr>
        </p:nvGraphicFramePr>
        <p:xfrm>
          <a:off x="1488056" y="3278037"/>
          <a:ext cx="86646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231">
                  <a:extLst>
                    <a:ext uri="{9D8B030D-6E8A-4147-A177-3AD203B41FA5}">
                      <a16:colId xmlns:a16="http://schemas.microsoft.com/office/drawing/2014/main" val="2747047724"/>
                    </a:ext>
                  </a:extLst>
                </a:gridCol>
                <a:gridCol w="2765253">
                  <a:extLst>
                    <a:ext uri="{9D8B030D-6E8A-4147-A177-3AD203B41FA5}">
                      <a16:colId xmlns:a16="http://schemas.microsoft.com/office/drawing/2014/main" val="3043672534"/>
                    </a:ext>
                  </a:extLst>
                </a:gridCol>
                <a:gridCol w="2776176">
                  <a:extLst>
                    <a:ext uri="{9D8B030D-6E8A-4147-A177-3AD203B41FA5}">
                      <a16:colId xmlns:a16="http://schemas.microsoft.com/office/drawing/2014/main" val="3471209558"/>
                    </a:ext>
                  </a:extLst>
                </a:gridCol>
              </a:tblGrid>
              <a:tr h="521885">
                <a:tc>
                  <a:txBody>
                    <a:bodyPr/>
                    <a:lstStyle/>
                    <a:p>
                      <a:r>
                        <a:rPr lang="en-US" sz="32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Methodology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Calibri"/>
                        </a:rPr>
                        <a:t>Loss</a:t>
                      </a:r>
                      <a:endParaRPr lang="en-US" sz="3200" b="1" dirty="0" err="1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52782"/>
                  </a:ext>
                </a:extLst>
              </a:tr>
              <a:tr h="56827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latin typeface="TimesNewRomanPSMT"/>
                        </a:rPr>
                        <a:t>Max Pooling</a:t>
                      </a:r>
                      <a:br>
                        <a:rPr lang="en-US" sz="800" b="0" i="0" u="none" strike="noStrike" noProof="0" dirty="0">
                          <a:latin typeface="TimesNewRomanPSMT"/>
                        </a:rPr>
                      </a:br>
                      <a:endParaRPr lang="en-US" sz="800" b="0" i="0" u="none" strike="noStrike" noProof="0" dirty="0">
                        <a:latin typeface="TimesNewRomanPSM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0.0530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75.03%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Apto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38217"/>
                  </a:ext>
                </a:extLst>
              </a:tr>
              <a:tr h="62626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 dirty="0">
                          <a:latin typeface="Calibri"/>
                        </a:rPr>
                        <a:t>Average Pooling</a:t>
                      </a:r>
                      <a:br>
                        <a:rPr lang="en-US" sz="800" b="0" i="0" u="none" strike="noStrike" noProof="0" dirty="0">
                          <a:latin typeface="TimesNewRomanPSMT"/>
                        </a:rPr>
                      </a:br>
                      <a:endParaRPr lang="en-US" sz="800" b="0" i="0" u="none" strike="noStrike" noProof="0" dirty="0">
                        <a:latin typeface="TimesNewRomanPSM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chemeClr val="tx1"/>
                          </a:solidFill>
                          <a:latin typeface="Menlo"/>
                        </a:rPr>
                        <a:t>0.0621</a:t>
                      </a:r>
                      <a:endParaRPr lang="en-US" sz="1600" b="0" i="0" u="none" strike="noStrike" noProof="0" dirty="0">
                        <a:solidFill>
                          <a:srgbClr val="CCCCCC"/>
                        </a:solidFill>
                        <a:latin typeface="Menl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 62.94%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Apto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41803"/>
                  </a:ext>
                </a:extLst>
              </a:tr>
              <a:tr h="56827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 err="1">
                          <a:latin typeface="TimesNewRomanPSMT"/>
                        </a:rPr>
                        <a:t>RegP</a:t>
                      </a:r>
                      <a:r>
                        <a:rPr lang="en-US" sz="2800" b="0" i="0" u="none" strike="noStrike" noProof="0" dirty="0">
                          <a:latin typeface="TimesNewRomanPSMT"/>
                        </a:rPr>
                        <a:t> </a:t>
                      </a:r>
                      <a:br>
                        <a:rPr lang="en-US" sz="800" b="0" i="0" u="none" strike="noStrike" noProof="0" dirty="0">
                          <a:latin typeface="TimesNewRomanPSMT"/>
                        </a:rPr>
                      </a:br>
                      <a:endParaRPr lang="en-US" sz="800" b="0" i="0" u="none" strike="noStrike" noProof="0">
                        <a:latin typeface="TimesNewRomanPSM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0.0534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58.52%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626256"/>
                  </a:ext>
                </a:extLst>
              </a:tr>
              <a:tr h="405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Proposed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0.0581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78.14%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419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6C73C0-07A9-68E8-EE4C-51CDDFCB11DF}"/>
              </a:ext>
            </a:extLst>
          </p:cNvPr>
          <p:cNvSpPr/>
          <p:nvPr/>
        </p:nvSpPr>
        <p:spPr>
          <a:xfrm>
            <a:off x="1250831" y="1890622"/>
            <a:ext cx="9690337" cy="783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NewRomanPSMT"/>
              </a:rPr>
              <a:t>COMPARATIVE ACCURACY RESULTS OF THE PROPOSED TYPE-1 FUZZY POOLING METHODOLOGY ON CIFAR-10  DATASET</a:t>
            </a:r>
          </a:p>
        </p:txBody>
      </p:sp>
    </p:spTree>
    <p:extLst>
      <p:ext uri="{BB962C8B-B14F-4D97-AF65-F5344CB8AC3E}">
        <p14:creationId xmlns:p14="http://schemas.microsoft.com/office/powerpoint/2010/main" val="267499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9025A6-FAE0-62DA-5F27-E6999A27D035}"/>
              </a:ext>
            </a:extLst>
          </p:cNvPr>
          <p:cNvSpPr/>
          <p:nvPr/>
        </p:nvSpPr>
        <p:spPr>
          <a:xfrm>
            <a:off x="1054100" y="469900"/>
            <a:ext cx="9271000" cy="1003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/>
                <a:ea typeface="Calibri"/>
                <a:cs typeface="Calibri"/>
              </a:rPr>
              <a:t>CONCLUSION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AD7BC-4841-2D89-2A89-7EBFF89F876F}"/>
              </a:ext>
            </a:extLst>
          </p:cNvPr>
          <p:cNvSpPr/>
          <p:nvPr/>
        </p:nvSpPr>
        <p:spPr>
          <a:xfrm>
            <a:off x="1181100" y="2095500"/>
            <a:ext cx="9150350" cy="3962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marL="285750" indent="-285750">
              <a:buFont typeface="Wingdings"/>
              <a:buChar char="§"/>
            </a:pPr>
            <a:r>
              <a:rPr lang="en-US" sz="2400">
                <a:ea typeface="+mn-lt"/>
                <a:cs typeface="+mn-lt"/>
              </a:rPr>
              <a:t>A novel fuzzy pooling operation for CNNs is introduced, addressing feature uncertainty.</a:t>
            </a:r>
            <a:endParaRPr lang="en-US" sz="2400"/>
          </a:p>
          <a:p>
            <a:pPr marL="285750" indent="-285750">
              <a:buFont typeface="Wingdings"/>
              <a:buChar char="§"/>
            </a:pPr>
            <a:r>
              <a:rPr lang="en-US" sz="2400">
                <a:ea typeface="+mn-lt"/>
                <a:cs typeface="+mn-lt"/>
              </a:rPr>
              <a:t>Experiments demonstrate significant improvements in CNN classification performance over traditional pooling methods.</a:t>
            </a:r>
            <a:endParaRPr lang="en-US" sz="2400"/>
          </a:p>
          <a:p>
            <a:pPr marL="285750" indent="-285750">
              <a:buFont typeface="Wingdings"/>
              <a:buChar char="§"/>
            </a:pPr>
            <a:r>
              <a:rPr lang="en-US" sz="2400">
                <a:ea typeface="+mn-lt"/>
                <a:cs typeface="+mn-lt"/>
              </a:rPr>
              <a:t>Fuzzy pooling can replace standard pooling layers, enhancing generalization and retaining important features.</a:t>
            </a:r>
            <a:endParaRPr lang="en-US" sz="2400"/>
          </a:p>
          <a:p>
            <a:pPr marL="285750" indent="-285750">
              <a:buFont typeface="Wingdings"/>
              <a:buChar char="§"/>
            </a:pPr>
            <a:r>
              <a:rPr lang="en-US" sz="2400">
                <a:ea typeface="+mn-lt"/>
                <a:cs typeface="+mn-lt"/>
              </a:rPr>
              <a:t>Visual and statistical validation confirm improved feature preservation.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654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3BABDB-18B4-7B5F-8753-B04F3337E860}"/>
              </a:ext>
            </a:extLst>
          </p:cNvPr>
          <p:cNvSpPr/>
          <p:nvPr/>
        </p:nvSpPr>
        <p:spPr>
          <a:xfrm>
            <a:off x="1122046" y="552457"/>
            <a:ext cx="9634665" cy="1161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/>
                <a:ea typeface="Calibri"/>
                <a:cs typeface="Calibri"/>
              </a:rPr>
              <a:t>REFERENCES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8D88A8-98EF-2AE5-1446-A0A2E6261143}"/>
              </a:ext>
            </a:extLst>
          </p:cNvPr>
          <p:cNvSpPr/>
          <p:nvPr/>
        </p:nvSpPr>
        <p:spPr>
          <a:xfrm>
            <a:off x="1131296" y="1800605"/>
            <a:ext cx="9527067" cy="4480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Wingdings"/>
              <a:buChar char="§"/>
            </a:pPr>
            <a:r>
              <a:rPr lang="en-US">
                <a:latin typeface="Calibri"/>
                <a:ea typeface="Calibri"/>
                <a:cs typeface="Calibri"/>
              </a:rPr>
              <a:t> H.-J. Zimmermann, </a:t>
            </a:r>
            <a:r>
              <a:rPr lang="en-US" i="1">
                <a:latin typeface="Calibri"/>
                <a:ea typeface="+mn-lt"/>
                <a:cs typeface="+mn-lt"/>
              </a:rPr>
              <a:t>Fuzzy set theory—and its applications</a:t>
            </a:r>
            <a:r>
              <a:rPr lang="en-US">
                <a:latin typeface="Calibri"/>
                <a:ea typeface="Calibri"/>
                <a:cs typeface="Calibri"/>
              </a:rPr>
              <a:t>. Springer Science &amp; Business Media, 2011.</a:t>
            </a:r>
            <a:endParaRPr lang="en-US">
              <a:latin typeface="Aptos" panose="020B0004020202020204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latin typeface="Calibri"/>
                <a:ea typeface="Calibri"/>
                <a:cs typeface="Calibri"/>
              </a:rPr>
              <a:t>K. He, X. Zhang, S. Ren, and J. Sun, “Deep residual learning for image recognition,” in </a:t>
            </a:r>
            <a:r>
              <a:rPr lang="en-US" i="1">
                <a:latin typeface="Calibri"/>
                <a:ea typeface="+mn-lt"/>
                <a:cs typeface="+mn-lt"/>
              </a:rPr>
              <a:t>Proceedings of the IEEE conference on computer vision and pattern recognition</a:t>
            </a:r>
            <a:r>
              <a:rPr lang="en-US">
                <a:latin typeface="Calibri"/>
                <a:ea typeface="Calibri"/>
                <a:cs typeface="Calibri"/>
              </a:rPr>
              <a:t>, 2016, pp. 770–778.</a:t>
            </a:r>
            <a:endParaRPr lang="en-US">
              <a:latin typeface="Aptos" panose="020B0004020202020204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latin typeface="Calibri"/>
                <a:ea typeface="Calibri"/>
                <a:cs typeface="Calibri"/>
              </a:rPr>
              <a:t>Mixed fuzzy pooling in convolutional neural networks for image classification.</a:t>
            </a:r>
            <a:endParaRPr lang="en-US">
              <a:solidFill>
                <a:srgbClr val="222222"/>
              </a:solidFill>
              <a:latin typeface="Merriweather Sans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Fuzzy based Pooling in Convolutional Neural Network for Image Classification.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89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48273B-EE82-1972-67BF-20419D36A056}"/>
              </a:ext>
            </a:extLst>
          </p:cNvPr>
          <p:cNvSpPr/>
          <p:nvPr/>
        </p:nvSpPr>
        <p:spPr>
          <a:xfrm>
            <a:off x="1063924" y="2228490"/>
            <a:ext cx="10322943" cy="3105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587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91ED4E-7151-95D8-E1A6-248B4168A10F}"/>
              </a:ext>
            </a:extLst>
          </p:cNvPr>
          <p:cNvSpPr/>
          <p:nvPr/>
        </p:nvSpPr>
        <p:spPr>
          <a:xfrm>
            <a:off x="1035169" y="445698"/>
            <a:ext cx="10337319" cy="1121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>
                <a:latin typeface="Aptos"/>
                <a:ea typeface="Calibri"/>
                <a:cs typeface="Calibri"/>
              </a:rPr>
              <a:t>TABLE OF CONTENT </a:t>
            </a:r>
            <a:endParaRPr lang="en-US" sz="4800"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772290-BF68-0D60-1590-818305FD83A2}"/>
              </a:ext>
            </a:extLst>
          </p:cNvPr>
          <p:cNvSpPr/>
          <p:nvPr/>
        </p:nvSpPr>
        <p:spPr>
          <a:xfrm>
            <a:off x="1250830" y="1883434"/>
            <a:ext cx="6627962" cy="45432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/>
              <a:buChar char="Ø"/>
            </a:pPr>
            <a:r>
              <a:rPr lang="en-US" sz="2400"/>
              <a:t>INTRODUCTION</a:t>
            </a:r>
            <a:endParaRPr lang="en-US"/>
          </a:p>
          <a:p>
            <a:pPr marL="342900" indent="-342900">
              <a:buFont typeface="Wingdings"/>
              <a:buChar char="Ø"/>
            </a:pPr>
            <a:r>
              <a:rPr lang="en-US" sz="2400"/>
              <a:t>CNN ARCHITECTURE</a:t>
            </a:r>
            <a:endParaRPr lang="en-US"/>
          </a:p>
          <a:p>
            <a:pPr marL="342900" indent="-342900">
              <a:buFont typeface="Wingdings"/>
              <a:buChar char="Ø"/>
            </a:pPr>
            <a:r>
              <a:rPr lang="en-US" sz="2400"/>
              <a:t>WHY TO USE POOLING LAYERS</a:t>
            </a:r>
            <a:endParaRPr lang="en-US"/>
          </a:p>
          <a:p>
            <a:pPr marL="342900" indent="-342900">
              <a:buFont typeface="Wingdings"/>
              <a:buChar char="Ø"/>
            </a:pPr>
            <a:r>
              <a:rPr lang="en-US" sz="2400"/>
              <a:t>FUZZY POOLING</a:t>
            </a:r>
          </a:p>
          <a:p>
            <a:pPr marL="342900" indent="-342900">
              <a:buFont typeface="Wingdings"/>
              <a:buChar char="Ø"/>
            </a:pPr>
            <a:r>
              <a:rPr lang="en-US" sz="2400"/>
              <a:t>DATASET</a:t>
            </a:r>
          </a:p>
          <a:p>
            <a:pPr marL="342900" indent="-342900">
              <a:buFont typeface="Wingdings"/>
              <a:buChar char="Ø"/>
            </a:pPr>
            <a:r>
              <a:rPr lang="en-US" sz="2400"/>
              <a:t>MODEL EVALUATION</a:t>
            </a:r>
          </a:p>
          <a:p>
            <a:pPr marL="342900" indent="-342900">
              <a:buFont typeface="Wingdings"/>
              <a:buChar char="Ø"/>
            </a:pPr>
            <a:r>
              <a:rPr lang="en-US" sz="2400"/>
              <a:t>CONCLUSION</a:t>
            </a:r>
          </a:p>
          <a:p>
            <a:pPr marL="342900" indent="-342900">
              <a:buFont typeface="Wingdings"/>
              <a:buChar char="Ø"/>
            </a:pPr>
            <a:r>
              <a:rPr lang="en-US" sz="240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C7F296-F42E-CDF3-336F-DBDF77633A80}"/>
              </a:ext>
            </a:extLst>
          </p:cNvPr>
          <p:cNvSpPr/>
          <p:nvPr/>
        </p:nvSpPr>
        <p:spPr>
          <a:xfrm>
            <a:off x="1022429" y="443696"/>
            <a:ext cx="10282177" cy="1022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alibri"/>
                <a:ea typeface="Calibri"/>
                <a:cs typeface="Calibri"/>
              </a:rPr>
              <a:t>INTRODUCTION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32A797-9581-79BD-36F9-7F65078D4439}"/>
              </a:ext>
            </a:extLst>
          </p:cNvPr>
          <p:cNvSpPr/>
          <p:nvPr/>
        </p:nvSpPr>
        <p:spPr>
          <a:xfrm>
            <a:off x="1459016" y="1712655"/>
            <a:ext cx="9273954" cy="47272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CNNs utilize convolution and pooling for feature extraction and dimension reduction in image classification.</a:t>
            </a:r>
            <a:endParaRPr lang="en-US" sz="2400" dirty="0"/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ea typeface="+mn-lt"/>
                <a:cs typeface="+mn-lt"/>
              </a:rPr>
              <a:t> Traditional pooling methods overlook uncertainty that can propagate through layers.</a:t>
            </a:r>
            <a:endParaRPr lang="en-US" sz="2400" dirty="0"/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ea typeface="+mn-lt"/>
                <a:cs typeface="+mn-lt"/>
              </a:rPr>
              <a:t>A novel fuzzy pooling approach, based on type-1 fuzzy sets, addresses </a:t>
            </a:r>
            <a:r>
              <a:rPr lang="en-US" sz="2400" b="1" u="sng" dirty="0">
                <a:solidFill>
                  <a:schemeClr val="bg1"/>
                </a:solidFill>
                <a:ea typeface="+mn-lt"/>
                <a:cs typeface="+mn-lt"/>
              </a:rPr>
              <a:t>local imprecision </a:t>
            </a:r>
            <a:r>
              <a:rPr lang="en-US" sz="2400" dirty="0">
                <a:ea typeface="+mn-lt"/>
                <a:cs typeface="+mn-lt"/>
              </a:rPr>
              <a:t>in feature maps.</a:t>
            </a:r>
            <a:endParaRPr lang="en-US" sz="2400" dirty="0"/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ea typeface="+mn-lt"/>
                <a:cs typeface="+mn-lt"/>
              </a:rPr>
              <a:t>Fuzzy pooling includes </a:t>
            </a:r>
            <a:r>
              <a:rPr lang="en-US" sz="2400" b="1" u="sng" dirty="0">
                <a:solidFill>
                  <a:schemeClr val="bg1"/>
                </a:solidFill>
                <a:ea typeface="+mn-lt"/>
                <a:cs typeface="+mn-lt"/>
              </a:rPr>
              <a:t>fuzzification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u="sng" dirty="0">
                <a:solidFill>
                  <a:schemeClr val="bg1"/>
                </a:solidFill>
                <a:ea typeface="+mn-lt"/>
                <a:cs typeface="+mn-lt"/>
              </a:rPr>
              <a:t>aggregatio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b="1" u="sng" dirty="0">
                <a:solidFill>
                  <a:schemeClr val="bg1"/>
                </a:solidFill>
                <a:ea typeface="+mn-lt"/>
                <a:cs typeface="+mn-lt"/>
              </a:rPr>
              <a:t>defuzzification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steps, acting as a drop-in replacement for standard pooling layers.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34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BC053B-68D8-EF9E-1B7B-0169CD833621}"/>
              </a:ext>
            </a:extLst>
          </p:cNvPr>
          <p:cNvSpPr/>
          <p:nvPr/>
        </p:nvSpPr>
        <p:spPr>
          <a:xfrm>
            <a:off x="1178943" y="575094"/>
            <a:ext cx="10078528" cy="1121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/>
                <a:ea typeface="Calibri"/>
                <a:cs typeface="Calibri"/>
              </a:rPr>
              <a:t>CNN ARCHITECTURE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EF212331-C817-13D1-9C7E-6D809FE7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51" y="2323541"/>
            <a:ext cx="7159924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8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4577E-367E-5E9D-BB4B-6C6EB1CA5632}"/>
              </a:ext>
            </a:extLst>
          </p:cNvPr>
          <p:cNvSpPr/>
          <p:nvPr/>
        </p:nvSpPr>
        <p:spPr>
          <a:xfrm>
            <a:off x="925794" y="395318"/>
            <a:ext cx="10411626" cy="798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Calibri"/>
                <a:ea typeface="Calibri"/>
                <a:cs typeface="Calibri"/>
              </a:rPr>
              <a:t>Why to use Pooling Layers?</a:t>
            </a:r>
            <a:endParaRPr lang="en-US" sz="3200">
              <a:latin typeface="Calibri"/>
              <a:ea typeface="Calibri"/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C7F791-097D-83EE-0D4E-01AD1D53BB8C}"/>
              </a:ext>
            </a:extLst>
          </p:cNvPr>
          <p:cNvSpPr/>
          <p:nvPr/>
        </p:nvSpPr>
        <p:spPr>
          <a:xfrm>
            <a:off x="1271232" y="1954436"/>
            <a:ext cx="9535012" cy="3237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Pooling layers are used to reduce the dimensions of the feature maps. It reduces the number of parameters to learn, and the amount of computation performed in the network.</a:t>
            </a:r>
          </a:p>
          <a:p>
            <a:endParaRPr lang="en-US" sz="2400"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>
                <a:latin typeface="Nunito"/>
                <a:ea typeface="Calibri"/>
                <a:cs typeface="Calibri"/>
              </a:rPr>
              <a:t>The pooling layer summarizes the features present in a region of the feature map generated by a convolution layer.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24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1055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9702FE-B202-C9BD-4BAD-05058B02DBB0}"/>
              </a:ext>
            </a:extLst>
          </p:cNvPr>
          <p:cNvSpPr/>
          <p:nvPr/>
        </p:nvSpPr>
        <p:spPr>
          <a:xfrm>
            <a:off x="759111" y="683932"/>
            <a:ext cx="9816375" cy="1025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>
                <a:latin typeface="Calibri"/>
                <a:cs typeface="Calibri"/>
              </a:rPr>
              <a:t>Max Pooling</a:t>
            </a:r>
            <a:endParaRPr lang="en-US" sz="3600">
              <a:latin typeface="Calibri"/>
              <a:cs typeface="Calibri"/>
            </a:endParaRPr>
          </a:p>
          <a:p>
            <a:pPr algn="ctr"/>
            <a:endParaRPr lang="en-US"/>
          </a:p>
        </p:txBody>
      </p:sp>
      <p:pic>
        <p:nvPicPr>
          <p:cNvPr id="3" name="Picture 2" descr="A diagram of a pool&#10;&#10;Description automatically generated">
            <a:extLst>
              <a:ext uri="{FF2B5EF4-FFF2-40B4-BE49-F238E27FC236}">
                <a16:creationId xmlns:a16="http://schemas.microsoft.com/office/drawing/2014/main" id="{132FA5A2-50F8-6231-9CFD-57AB1768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89" y="2964872"/>
            <a:ext cx="4465899" cy="18376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9B4287-EC4B-91A4-AE4C-C7D4577D2002}"/>
              </a:ext>
            </a:extLst>
          </p:cNvPr>
          <p:cNvSpPr/>
          <p:nvPr/>
        </p:nvSpPr>
        <p:spPr>
          <a:xfrm>
            <a:off x="759464" y="1968236"/>
            <a:ext cx="4780569" cy="2319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alibri"/>
                <a:cs typeface="Calibri"/>
              </a:rPr>
              <a:t>Max pooling is a pooling operation that selects the maximum element from the region of the feature map covered by the filter. 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5ECAD-23AB-BDF2-D2B4-67E0AFBC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687850"/>
            <a:ext cx="4816415" cy="143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E06E55-ABC3-63BA-99B5-93CF05415716}"/>
              </a:ext>
            </a:extLst>
          </p:cNvPr>
          <p:cNvSpPr/>
          <p:nvPr/>
        </p:nvSpPr>
        <p:spPr>
          <a:xfrm>
            <a:off x="771646" y="1726833"/>
            <a:ext cx="5546201" cy="2479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>
                <a:latin typeface="Calibri"/>
                <a:cs typeface="Calibri"/>
              </a:rPr>
              <a:t>Average pooling computes the average of the elements present in the region of feature map covered by the filter. 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5C93C3-FA82-F46D-2250-9A0FB3ADD663}"/>
              </a:ext>
            </a:extLst>
          </p:cNvPr>
          <p:cNvSpPr/>
          <p:nvPr/>
        </p:nvSpPr>
        <p:spPr>
          <a:xfrm>
            <a:off x="747623" y="603849"/>
            <a:ext cx="10514943" cy="9776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/>
                <a:cs typeface="Calibri"/>
              </a:rPr>
              <a:t>Average Pooling</a:t>
            </a:r>
          </a:p>
        </p:txBody>
      </p:sp>
      <p:pic>
        <p:nvPicPr>
          <p:cNvPr id="7" name="Picture 6" descr="A diagram of a pool&#10;&#10;Description automatically generated">
            <a:extLst>
              <a:ext uri="{FF2B5EF4-FFF2-40B4-BE49-F238E27FC236}">
                <a16:creationId xmlns:a16="http://schemas.microsoft.com/office/drawing/2014/main" id="{290C4E47-CA20-FCFD-A919-BBA5DD0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97" y="2699283"/>
            <a:ext cx="4350151" cy="2157721"/>
          </a:xfrm>
          <a:prstGeom prst="rect">
            <a:avLst/>
          </a:prstGeom>
        </p:spPr>
      </p:pic>
      <p:pic>
        <p:nvPicPr>
          <p:cNvPr id="2" name="Picture 1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FCF12DFA-0A0A-D6B2-A63B-A1D5C18E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97" y="4704499"/>
            <a:ext cx="5111152" cy="16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C7F296-F42E-CDF3-336F-DBDF77633A80}"/>
              </a:ext>
            </a:extLst>
          </p:cNvPr>
          <p:cNvSpPr/>
          <p:nvPr/>
        </p:nvSpPr>
        <p:spPr>
          <a:xfrm>
            <a:off x="1022429" y="443696"/>
            <a:ext cx="10282177" cy="1022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latin typeface="Calibri"/>
                <a:ea typeface="Calibri"/>
                <a:cs typeface="Calibri"/>
              </a:rPr>
              <a:t>Fuzzy Pooling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503106-4555-A497-8934-086960DBB2CD}"/>
              </a:ext>
            </a:extLst>
          </p:cNvPr>
          <p:cNvSpPr/>
          <p:nvPr/>
        </p:nvSpPr>
        <p:spPr>
          <a:xfrm>
            <a:off x="1231515" y="1893455"/>
            <a:ext cx="10083031" cy="4479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/>
              <a:buChar char="§"/>
            </a:pPr>
            <a:r>
              <a:rPr lang="en-US" sz="2800" b="1" dirty="0">
                <a:ea typeface="+mn-lt"/>
                <a:cs typeface="+mn-lt"/>
              </a:rPr>
              <a:t>Fuzzification</a:t>
            </a:r>
            <a:r>
              <a:rPr lang="en-US" sz="2800" dirty="0">
                <a:latin typeface="-webkit-standard"/>
              </a:rPr>
              <a:t>: Converts numerical values in a pooling region into fuzzy values based on defined membership functions.</a:t>
            </a:r>
          </a:p>
          <a:p>
            <a:pPr marL="342900" indent="-342900">
              <a:buFont typeface="Wingdings"/>
              <a:buChar char="§"/>
            </a:pPr>
            <a:endParaRPr lang="en-US" sz="2800" dirty="0">
              <a:latin typeface="-webkit-standard"/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US" sz="2800" b="1" dirty="0">
                <a:ea typeface="+mn-lt"/>
                <a:cs typeface="+mn-lt"/>
              </a:rPr>
              <a:t>Aggregation</a:t>
            </a:r>
            <a:r>
              <a:rPr lang="en-US" sz="2800" dirty="0">
                <a:latin typeface="-webkit-standard"/>
              </a:rPr>
              <a:t>: Combines the fuzzy values in each pooling window, often using a mathematical operation like a fuzzy algebraic sum.</a:t>
            </a:r>
          </a:p>
          <a:p>
            <a:pPr marL="342900" indent="-342900">
              <a:buFont typeface="Wingdings"/>
              <a:buChar char="§"/>
            </a:pPr>
            <a:endParaRPr lang="en-US" sz="2800" dirty="0">
              <a:latin typeface="-webkit-standard"/>
              <a:ea typeface="+mn-lt"/>
              <a:cs typeface="+mn-lt"/>
            </a:endParaRPr>
          </a:p>
          <a:p>
            <a:pPr marL="342900" indent="-342900">
              <a:buFont typeface="Wingdings"/>
              <a:buChar char="§"/>
            </a:pPr>
            <a:r>
              <a:rPr lang="en-US" sz="2800" b="1" dirty="0">
                <a:ea typeface="+mn-lt"/>
                <a:cs typeface="+mn-lt"/>
              </a:rPr>
              <a:t>Defuzzification</a:t>
            </a:r>
            <a:r>
              <a:rPr lang="en-US" sz="2800" dirty="0">
                <a:latin typeface="-webkit-standard"/>
              </a:rPr>
              <a:t>: Produces a single representative value for the pooling region, based on the aggregated fuzzy values.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6990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A3A784-8EDF-9B1B-CB4F-4145D418F4A1}"/>
              </a:ext>
            </a:extLst>
          </p:cNvPr>
          <p:cNvSpPr/>
          <p:nvPr/>
        </p:nvSpPr>
        <p:spPr>
          <a:xfrm>
            <a:off x="1049547" y="444627"/>
            <a:ext cx="10051455" cy="988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NewRomanPSMT"/>
              </a:rPr>
              <a:t>Fuzzy Pooling</a:t>
            </a:r>
            <a:endParaRPr lang="en-US" sz="3200"/>
          </a:p>
        </p:txBody>
      </p:sp>
      <p:pic>
        <p:nvPicPr>
          <p:cNvPr id="5" name="Picture 4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F576A22B-4D65-2CC3-54C8-462FD5B1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24" y="2334918"/>
            <a:ext cx="9816830" cy="33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0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110</cp:revision>
  <dcterms:created xsi:type="dcterms:W3CDTF">2024-11-03T05:34:26Z</dcterms:created>
  <dcterms:modified xsi:type="dcterms:W3CDTF">2024-11-07T13:38:24Z</dcterms:modified>
</cp:coreProperties>
</file>