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DC5EF-553E-4D28-9923-70CD2437E6B5}" v="2" dt="2019-10-28T21:29:26.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77"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ith Burman" userId="6a95769ae97c7de5" providerId="LiveId" clId="{BA9DC5EF-553E-4D28-9923-70CD2437E6B5}"/>
    <pc:docChg chg="addSld modSld">
      <pc:chgData name="Nishith Burman" userId="6a95769ae97c7de5" providerId="LiveId" clId="{BA9DC5EF-553E-4D28-9923-70CD2437E6B5}" dt="2019-10-28T21:29:26.284" v="1"/>
      <pc:docMkLst>
        <pc:docMk/>
      </pc:docMkLst>
      <pc:sldChg chg="add">
        <pc:chgData name="Nishith Burman" userId="6a95769ae97c7de5" providerId="LiveId" clId="{BA9DC5EF-553E-4D28-9923-70CD2437E6B5}" dt="2019-10-28T19:51:14.081" v="0"/>
        <pc:sldMkLst>
          <pc:docMk/>
          <pc:sldMk cId="3716808575" sldId="257"/>
        </pc:sldMkLst>
      </pc:sldChg>
      <pc:sldChg chg="add">
        <pc:chgData name="Nishith Burman" userId="6a95769ae97c7de5" providerId="LiveId" clId="{BA9DC5EF-553E-4D28-9923-70CD2437E6B5}" dt="2019-10-28T21:29:26.284" v="1"/>
        <pc:sldMkLst>
          <pc:docMk/>
          <pc:sldMk cId="127891900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1F2E-EE53-4FEC-A46F-53552273E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E4D08-2403-4B77-BD24-A480290ED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B93C09-B053-4B28-A27D-4BCE9D0729E9}"/>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5" name="Footer Placeholder 4">
            <a:extLst>
              <a:ext uri="{FF2B5EF4-FFF2-40B4-BE49-F238E27FC236}">
                <a16:creationId xmlns:a16="http://schemas.microsoft.com/office/drawing/2014/main" id="{A2360740-A73F-44C1-9AE5-9843D0269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D221C-F6D7-461F-B4A5-E7D8EF495EBA}"/>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174098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374C-6A2C-4AAA-B1B5-E8430A14D2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1A023D-4D47-487F-8AD2-C0F8519E1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A64E-95FD-4D05-8DBB-89BDEBAE1DD4}"/>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5" name="Footer Placeholder 4">
            <a:extLst>
              <a:ext uri="{FF2B5EF4-FFF2-40B4-BE49-F238E27FC236}">
                <a16:creationId xmlns:a16="http://schemas.microsoft.com/office/drawing/2014/main" id="{97FCB805-F013-4C96-9762-F4088E738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7ABA1-A1F5-4956-916D-8CCE9165869D}"/>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118335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FF2E8-E49E-45E3-B8D7-E915E285C3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52C621-0555-4829-8627-69C48A5C6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C1A5F-D384-441F-9F2D-F9A5E809DCA5}"/>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5" name="Footer Placeholder 4">
            <a:extLst>
              <a:ext uri="{FF2B5EF4-FFF2-40B4-BE49-F238E27FC236}">
                <a16:creationId xmlns:a16="http://schemas.microsoft.com/office/drawing/2014/main" id="{AC767986-8F12-45E8-8EF2-5ECA4A599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5D980-BEFA-4ECA-A12D-D26FF33677B9}"/>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161720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8901-CA46-41DC-BF75-74C048EE5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D0F73-F10A-4CC6-8D16-6A9332758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DC2DF-7A48-4D16-AC56-FEB1EF5ED429}"/>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5" name="Footer Placeholder 4">
            <a:extLst>
              <a:ext uri="{FF2B5EF4-FFF2-40B4-BE49-F238E27FC236}">
                <a16:creationId xmlns:a16="http://schemas.microsoft.com/office/drawing/2014/main" id="{1FF26142-44C3-48AE-856C-04775CB11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88A96-1F72-44E3-AC67-66B88D7BBC33}"/>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24334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B5A6-6AE5-4059-8930-6BB62F6B39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81ACA-B8B6-4AC8-92D7-B00DB5AF8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A9E1D8-2F16-4708-8F92-F317025C49DD}"/>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5" name="Footer Placeholder 4">
            <a:extLst>
              <a:ext uri="{FF2B5EF4-FFF2-40B4-BE49-F238E27FC236}">
                <a16:creationId xmlns:a16="http://schemas.microsoft.com/office/drawing/2014/main" id="{DF883E1C-E9D6-4010-86DE-E958D70DD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25D6C-FE4F-4E99-A6AB-78FF7639B4B7}"/>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179284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6F81-B0C3-4478-9B25-B804714AA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CF7DC1-E9F7-41E4-8641-DC2E13B91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4DEC3-D4E2-498F-B0B0-45040D9A0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6CA90-0E65-4774-B934-8E7931E2F2E0}"/>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6" name="Footer Placeholder 5">
            <a:extLst>
              <a:ext uri="{FF2B5EF4-FFF2-40B4-BE49-F238E27FC236}">
                <a16:creationId xmlns:a16="http://schemas.microsoft.com/office/drawing/2014/main" id="{AE7DCA2B-7668-449D-AB53-9337C075C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AF2B0-2BDC-4213-BB97-424DB33B13D8}"/>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4421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5DD3-1309-4F6C-8AA8-660F36749E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2DB2F-C752-43D6-9EC1-2C4E501EC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042C3-3653-4C09-BF7F-E1758A2BC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E7DCA-4C36-4CF9-B208-A068FB771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BC38DE-441E-4535-A8FE-C76EC5868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EA6F1D-1D0A-4035-A8BB-B560970E98D1}"/>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8" name="Footer Placeholder 7">
            <a:extLst>
              <a:ext uri="{FF2B5EF4-FFF2-40B4-BE49-F238E27FC236}">
                <a16:creationId xmlns:a16="http://schemas.microsoft.com/office/drawing/2014/main" id="{6AE74AB0-C00A-4AFD-A637-AD309E1CC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6CA414-4EC0-49E5-B45F-5EBACBC64EF6}"/>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211222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F706-2446-4284-A8D7-417DD08C2C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A8B032-AAAF-4099-8842-E670E3497278}"/>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4" name="Footer Placeholder 3">
            <a:extLst>
              <a:ext uri="{FF2B5EF4-FFF2-40B4-BE49-F238E27FC236}">
                <a16:creationId xmlns:a16="http://schemas.microsoft.com/office/drawing/2014/main" id="{68FE66A8-4B8B-4B77-9882-CA88BE4B69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256F1B-FDF2-4344-B2B0-92077C1A78FA}"/>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169990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7B259-2D06-4877-9BF8-1D427547A35A}"/>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3" name="Footer Placeholder 2">
            <a:extLst>
              <a:ext uri="{FF2B5EF4-FFF2-40B4-BE49-F238E27FC236}">
                <a16:creationId xmlns:a16="http://schemas.microsoft.com/office/drawing/2014/main" id="{B3574A1F-79D3-48D9-8634-96E95EEB7F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23395-6CDB-47F3-9329-9F9A5FFF178D}"/>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213386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93B8-BD75-413B-8937-4540DCF08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53D673-4C0C-432F-A868-D63DC3092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863A4E-DC3B-4581-A105-2A9E4297E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F77B8-174D-4E46-80F4-513FD846C591}"/>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6" name="Footer Placeholder 5">
            <a:extLst>
              <a:ext uri="{FF2B5EF4-FFF2-40B4-BE49-F238E27FC236}">
                <a16:creationId xmlns:a16="http://schemas.microsoft.com/office/drawing/2014/main" id="{D15BE1F6-F597-48ED-AFC5-2CAAB5207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DE669-78F1-45E8-9B39-6696ADE6678F}"/>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231172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D444-6996-428C-817D-AA4C3EB40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B0FDD0-C815-44B7-A406-1B652E060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71B503-4EB5-45AE-9D13-5CA7B0909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FA963-224B-44ED-B6CF-0A878E442A35}"/>
              </a:ext>
            </a:extLst>
          </p:cNvPr>
          <p:cNvSpPr>
            <a:spLocks noGrp="1"/>
          </p:cNvSpPr>
          <p:nvPr>
            <p:ph type="dt" sz="half" idx="10"/>
          </p:nvPr>
        </p:nvSpPr>
        <p:spPr/>
        <p:txBody>
          <a:bodyPr/>
          <a:lstStyle/>
          <a:p>
            <a:fld id="{1123A561-93A1-4BC6-832A-9D589E11629F}" type="datetimeFigureOut">
              <a:rPr lang="en-US" smtClean="0"/>
              <a:t>10/28/2019</a:t>
            </a:fld>
            <a:endParaRPr lang="en-US"/>
          </a:p>
        </p:txBody>
      </p:sp>
      <p:sp>
        <p:nvSpPr>
          <p:cNvPr id="6" name="Footer Placeholder 5">
            <a:extLst>
              <a:ext uri="{FF2B5EF4-FFF2-40B4-BE49-F238E27FC236}">
                <a16:creationId xmlns:a16="http://schemas.microsoft.com/office/drawing/2014/main" id="{B559ABCA-4D2E-4912-B866-E20ED2145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5CDA5-748D-476B-B916-D3676CBCD33C}"/>
              </a:ext>
            </a:extLst>
          </p:cNvPr>
          <p:cNvSpPr>
            <a:spLocks noGrp="1"/>
          </p:cNvSpPr>
          <p:nvPr>
            <p:ph type="sldNum" sz="quarter" idx="12"/>
          </p:nvPr>
        </p:nvSpPr>
        <p:spPr/>
        <p:txBody>
          <a:bodyPr/>
          <a:lstStyle/>
          <a:p>
            <a:fld id="{CD59FCCD-FCED-4216-B601-9D29AA5FC503}" type="slidenum">
              <a:rPr lang="en-US" smtClean="0"/>
              <a:t>‹#›</a:t>
            </a:fld>
            <a:endParaRPr lang="en-US"/>
          </a:p>
        </p:txBody>
      </p:sp>
    </p:spTree>
    <p:extLst>
      <p:ext uri="{BB962C8B-B14F-4D97-AF65-F5344CB8AC3E}">
        <p14:creationId xmlns:p14="http://schemas.microsoft.com/office/powerpoint/2010/main" val="187102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4A6EF-C8CB-4F8D-A2D0-5435FDDDA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F53686-AB81-424E-812E-45C49F04B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EA348-8AC5-4FCD-B908-E46DD87A1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3A561-93A1-4BC6-832A-9D589E11629F}" type="datetimeFigureOut">
              <a:rPr lang="en-US" smtClean="0"/>
              <a:t>10/28/2019</a:t>
            </a:fld>
            <a:endParaRPr lang="en-US"/>
          </a:p>
        </p:txBody>
      </p:sp>
      <p:sp>
        <p:nvSpPr>
          <p:cNvPr id="5" name="Footer Placeholder 4">
            <a:extLst>
              <a:ext uri="{FF2B5EF4-FFF2-40B4-BE49-F238E27FC236}">
                <a16:creationId xmlns:a16="http://schemas.microsoft.com/office/drawing/2014/main" id="{993FC992-821A-4648-B16F-3C1DAE327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22CC8-1AC7-4552-9D72-3A0452A500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9FCCD-FCED-4216-B601-9D29AA5FC503}" type="slidenum">
              <a:rPr lang="en-US" smtClean="0"/>
              <a:t>‹#›</a:t>
            </a:fld>
            <a:endParaRPr lang="en-US"/>
          </a:p>
        </p:txBody>
      </p:sp>
    </p:spTree>
    <p:extLst>
      <p:ext uri="{BB962C8B-B14F-4D97-AF65-F5344CB8AC3E}">
        <p14:creationId xmlns:p14="http://schemas.microsoft.com/office/powerpoint/2010/main" val="169416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E6B236-B27C-49EE-964D-48A7C65EF4B3}"/>
              </a:ext>
            </a:extLst>
          </p:cNvPr>
          <p:cNvSpPr txBox="1"/>
          <p:nvPr/>
        </p:nvSpPr>
        <p:spPr>
          <a:xfrm>
            <a:off x="3670353" y="588579"/>
            <a:ext cx="5601938"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Group </a:t>
            </a:r>
            <a:r>
              <a:rPr lang="en-US" b="1" u="sng" dirty="0">
                <a:solidFill>
                  <a:srgbClr val="0070C0"/>
                </a:solidFill>
                <a:latin typeface="Times New Roman" panose="02020603050405020304" pitchFamily="18" charset="0"/>
                <a:cs typeface="Times New Roman" panose="02020603050405020304" pitchFamily="18" charset="0"/>
              </a:rPr>
              <a:t>07:  Nishith Burman  </a:t>
            </a:r>
            <a:r>
              <a:rPr lang="en-US" b="1" u="sng" dirty="0">
                <a:latin typeface="Times New Roman" panose="02020603050405020304" pitchFamily="18" charset="0"/>
                <a:cs typeface="Times New Roman" panose="02020603050405020304" pitchFamily="18" charset="0"/>
              </a:rPr>
              <a:t>and </a:t>
            </a:r>
            <a:r>
              <a:rPr lang="en-US" b="1" u="sng" dirty="0">
                <a:solidFill>
                  <a:srgbClr val="0070C0"/>
                </a:solidFill>
                <a:latin typeface="Times New Roman" panose="02020603050405020304" pitchFamily="18" charset="0"/>
                <a:cs typeface="Times New Roman" panose="02020603050405020304" pitchFamily="18" charset="0"/>
              </a:rPr>
              <a:t>Gaurav Handa</a:t>
            </a:r>
          </a:p>
        </p:txBody>
      </p:sp>
      <p:sp>
        <p:nvSpPr>
          <p:cNvPr id="6" name="TextBox 5">
            <a:extLst>
              <a:ext uri="{FF2B5EF4-FFF2-40B4-BE49-F238E27FC236}">
                <a16:creationId xmlns:a16="http://schemas.microsoft.com/office/drawing/2014/main" id="{C196C4B5-5433-44CB-AE00-11D34C7EE8C5}"/>
              </a:ext>
            </a:extLst>
          </p:cNvPr>
          <p:cNvSpPr txBox="1"/>
          <p:nvPr/>
        </p:nvSpPr>
        <p:spPr>
          <a:xfrm>
            <a:off x="494062" y="1375774"/>
            <a:ext cx="5601938" cy="5078313"/>
          </a:xfrm>
          <a:prstGeom prst="rect">
            <a:avLst/>
          </a:prstGeom>
          <a:solidFill>
            <a:schemeClr val="bg1">
              <a:lumMod val="95000"/>
            </a:schemeClr>
          </a:solid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r>
              <a:rPr lang="en-US" sz="1200" b="1" u="sng" dirty="0">
                <a:latin typeface="Times New Roman" panose="02020603050405020304" pitchFamily="18" charset="0"/>
                <a:cs typeface="Times New Roman" panose="02020603050405020304" pitchFamily="18" charset="0"/>
              </a:rPr>
              <a:t>PROBLEM</a:t>
            </a:r>
            <a:r>
              <a:rPr lang="en-US" sz="1200" b="1" dirty="0">
                <a:latin typeface="Times New Roman" panose="02020603050405020304" pitchFamily="18" charset="0"/>
                <a:cs typeface="Times New Roman" panose="02020603050405020304" pitchFamily="18" charset="0"/>
              </a:rPr>
              <a:t> </a:t>
            </a:r>
          </a:p>
          <a:p>
            <a:pPr algn="ct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u="sng" dirty="0">
                <a:latin typeface="Times New Roman" panose="02020603050405020304" pitchFamily="18" charset="0"/>
                <a:cs typeface="Times New Roman" panose="02020603050405020304" pitchFamily="18" charset="0"/>
              </a:rPr>
              <a:t>Background</a:t>
            </a:r>
            <a:r>
              <a:rPr lang="en-US" sz="1200" dirty="0">
                <a:latin typeface="Times New Roman" panose="02020603050405020304" pitchFamily="18" charset="0"/>
                <a:cs typeface="Times New Roman" panose="02020603050405020304" pitchFamily="18" charset="0"/>
              </a:rPr>
              <a:t> : Meridian Studies is on the first Educational Consulting Startup that was recently started by Ashwini Sonar in the city of Raipur. Initially it started with just 1 client. But this number gradually increased year after year due to high performance of the company. Because of their really amazing services Meridian Studies is now considered as one of the best educational consulting startups of our state </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AU" sz="1200" u="sng" dirty="0">
                <a:latin typeface="Times New Roman" panose="02020603050405020304" pitchFamily="18" charset="0"/>
                <a:cs typeface="Times New Roman" panose="02020603050405020304" pitchFamily="18" charset="0"/>
              </a:rPr>
              <a:t>Problem Statement</a:t>
            </a:r>
            <a:r>
              <a:rPr lang="en-AU" sz="1200" dirty="0">
                <a:latin typeface="Times New Roman" panose="02020603050405020304" pitchFamily="18" charset="0"/>
                <a:cs typeface="Times New Roman" panose="02020603050405020304" pitchFamily="18" charset="0"/>
              </a:rPr>
              <a:t> : Recently Meridian Studies saw a tremendous increase in their client base. They were also able to open 3 new offices in three different locations. They also added a lot of new employees in the past one year and there are lot of transaction that are taking place each and every week. Initially when the start-up was founded, The owner and some of the employees used to keep track of  everything by recording the events in separate files. But now it has become nearly impossible for the owner and other employees to keep track of each and every activity that is happening on a daily basis in a systematic and concise manner. So the owner has requested us to design a database capable of storing comprehensive information about each and every aspect of their business.</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AU" sz="1200" u="sng" dirty="0">
                <a:latin typeface="Times New Roman" panose="02020603050405020304" pitchFamily="18" charset="0"/>
                <a:cs typeface="Times New Roman" panose="02020603050405020304" pitchFamily="18" charset="0"/>
              </a:rPr>
              <a:t>Objective</a:t>
            </a:r>
            <a:r>
              <a:rPr lang="en-AU" sz="1200" dirty="0">
                <a:latin typeface="Times New Roman" panose="02020603050405020304" pitchFamily="18" charset="0"/>
                <a:cs typeface="Times New Roman" panose="02020603050405020304" pitchFamily="18" charset="0"/>
              </a:rPr>
              <a:t> : The objective of this project is to design a fully functional database capable of storing information regarding each and every aspect of  the business as requested by the owner of the company. We also plan to learn more about the business as it would help us design the database in more appropriate manner.</a:t>
            </a:r>
          </a:p>
          <a:p>
            <a:pPr marL="171450" indent="-171450" algn="just">
              <a:buFont typeface="Arial" panose="020B0604020202020204" pitchFamily="34" charset="0"/>
              <a:buChar char="•"/>
            </a:pPr>
            <a:endParaRPr lang="en-AU"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AU"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5D3D70-74CE-4419-8200-4A4E687937D2}"/>
              </a:ext>
            </a:extLst>
          </p:cNvPr>
          <p:cNvSpPr txBox="1"/>
          <p:nvPr/>
        </p:nvSpPr>
        <p:spPr>
          <a:xfrm>
            <a:off x="6471322" y="1375774"/>
            <a:ext cx="5311705" cy="5078313"/>
          </a:xfrm>
          <a:prstGeom prst="rect">
            <a:avLst/>
          </a:prstGeom>
          <a:solidFill>
            <a:schemeClr val="bg1">
              <a:lumMod val="95000"/>
            </a:schemeClr>
          </a:solid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r>
              <a:rPr lang="en-US" sz="1200" b="1" u="sng" dirty="0">
                <a:latin typeface="Times New Roman" panose="02020603050405020304" pitchFamily="18" charset="0"/>
                <a:cs typeface="Times New Roman" panose="02020603050405020304" pitchFamily="18" charset="0"/>
              </a:rPr>
              <a:t>SOLUTION DESIGN </a:t>
            </a:r>
          </a:p>
          <a:p>
            <a:pPr algn="ctr"/>
            <a:endParaRPr lang="en-US" sz="1200" b="1" u="sng"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u="sng" dirty="0">
                <a:latin typeface="Times New Roman" panose="02020603050405020304" pitchFamily="18" charset="0"/>
                <a:cs typeface="Times New Roman" panose="02020603050405020304" pitchFamily="18" charset="0"/>
              </a:rPr>
              <a:t>Understanding the Business Requirement</a:t>
            </a:r>
            <a:r>
              <a:rPr lang="en-US" sz="1200" dirty="0">
                <a:latin typeface="Times New Roman" panose="02020603050405020304" pitchFamily="18" charset="0"/>
                <a:cs typeface="Times New Roman" panose="02020603050405020304" pitchFamily="18" charset="0"/>
              </a:rPr>
              <a:t> : The first and one of the most important step in designing a database is understanding the business and understanding the requirement of the business. If we have proper understanding of these two aspects we will be able incorporate each and every aspect of business required to run it in our design. So we did a lot of research about the educational consulting industry and we also discussed with owner of the Meridian Studies in detail about the requirement of the business.</a:t>
            </a:r>
          </a:p>
          <a:p>
            <a:pPr algn="just"/>
            <a:endParaRPr lang="en-AU"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AU" sz="1200" u="sng" dirty="0">
                <a:latin typeface="Times New Roman" panose="02020603050405020304" pitchFamily="18" charset="0"/>
                <a:cs typeface="Times New Roman" panose="02020603050405020304" pitchFamily="18" charset="0"/>
              </a:rPr>
              <a:t>Requirement of the Database</a:t>
            </a:r>
            <a:r>
              <a:rPr lang="en-AU"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Based on our research and discussion with the owner we got to know that the database should mainly contain two different kinds of information. First, It should contain information about our Clients, their education and experience details, their scores in different examinations, their family background, their contact details and their admission details etc. Second, It should contain information about employees, branches, other associated organizations and transaction details. </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AU" sz="1200" u="sng" dirty="0">
                <a:latin typeface="Times New Roman" panose="02020603050405020304" pitchFamily="18" charset="0"/>
                <a:cs typeface="Times New Roman" panose="02020603050405020304" pitchFamily="18" charset="0"/>
              </a:rPr>
              <a:t>Approach</a:t>
            </a:r>
            <a:r>
              <a:rPr lang="en-AU" sz="1200" dirty="0">
                <a:latin typeface="Times New Roman" panose="02020603050405020304" pitchFamily="18" charset="0"/>
                <a:cs typeface="Times New Roman" panose="02020603050405020304" pitchFamily="18" charset="0"/>
              </a:rPr>
              <a:t> : After gathering information about the business requirement the next and most difficult part was to connect the dots between different components (entity types) of the business. We are currently working on this part and we are on the verge of finishing this part. After this we would be designing EER and UML model using Visio or Lucid chart. And after that we plan to deploy our model in MySQL. And finally we will be performing different Queries to show full functionality of our database.</a:t>
            </a:r>
          </a:p>
          <a:p>
            <a:pPr algn="just"/>
            <a:r>
              <a:rPr lang="en-AU" sz="12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D0F2B2A6-7285-47A4-A4E5-A25A76DFFCC6}"/>
              </a:ext>
            </a:extLst>
          </p:cNvPr>
          <p:cNvSpPr txBox="1"/>
          <p:nvPr/>
        </p:nvSpPr>
        <p:spPr>
          <a:xfrm>
            <a:off x="0" y="159797"/>
            <a:ext cx="3268523" cy="307777"/>
          </a:xfrm>
          <a:prstGeom prst="rect">
            <a:avLst/>
          </a:prstGeom>
          <a:noFill/>
        </p:spPr>
        <p:txBody>
          <a:bodyPr wrap="none" rtlCol="0">
            <a:spAutoFit/>
          </a:bodyPr>
          <a:lstStyle/>
          <a:p>
            <a:r>
              <a:rPr lang="en-US" sz="1400" b="1" i="1" u="sng" dirty="0">
                <a:latin typeface="Times New Roman" panose="02020603050405020304" pitchFamily="18" charset="0"/>
                <a:cs typeface="Times New Roman" panose="02020603050405020304" pitchFamily="18" charset="0"/>
              </a:rPr>
              <a:t>IE 7275 Data Management for Analytics</a:t>
            </a:r>
          </a:p>
        </p:txBody>
      </p:sp>
      <p:sp>
        <p:nvSpPr>
          <p:cNvPr id="16" name="Rectangle 15">
            <a:extLst>
              <a:ext uri="{FF2B5EF4-FFF2-40B4-BE49-F238E27FC236}">
                <a16:creationId xmlns:a16="http://schemas.microsoft.com/office/drawing/2014/main" id="{35EDB2C1-14AF-452E-8F64-88AA04647A43}"/>
              </a:ext>
            </a:extLst>
          </p:cNvPr>
          <p:cNvSpPr/>
          <p:nvPr/>
        </p:nvSpPr>
        <p:spPr>
          <a:xfrm>
            <a:off x="10609516" y="159796"/>
            <a:ext cx="1582484" cy="307777"/>
          </a:xfrm>
          <a:prstGeom prst="rect">
            <a:avLst/>
          </a:prstGeom>
        </p:spPr>
        <p:txBody>
          <a:bodyPr wrap="none">
            <a:spAutoFit/>
          </a:bodyPr>
          <a:lstStyle/>
          <a:p>
            <a:r>
              <a:rPr lang="en-US" sz="1400" b="1" i="1" u="sng" dirty="0">
                <a:latin typeface="Times New Roman" panose="02020603050405020304" pitchFamily="18" charset="0"/>
                <a:cs typeface="Times New Roman" panose="02020603050405020304" pitchFamily="18" charset="0"/>
              </a:rPr>
              <a:t>Case Study Project</a:t>
            </a:r>
          </a:p>
        </p:txBody>
      </p:sp>
    </p:spTree>
    <p:extLst>
      <p:ext uri="{BB962C8B-B14F-4D97-AF65-F5344CB8AC3E}">
        <p14:creationId xmlns:p14="http://schemas.microsoft.com/office/powerpoint/2010/main" val="51084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80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919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557</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Nishith Burman</dc:creator>
  <cp:lastModifiedBy>Nishith Burman</cp:lastModifiedBy>
  <cp:revision>12</cp:revision>
  <dcterms:created xsi:type="dcterms:W3CDTF">2019-10-28T01:11:00Z</dcterms:created>
  <dcterms:modified xsi:type="dcterms:W3CDTF">2019-10-28T21:29:35Z</dcterms:modified>
</cp:coreProperties>
</file>