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78" r:id="rId5"/>
    <p:sldId id="269" r:id="rId6"/>
    <p:sldId id="258" r:id="rId7"/>
    <p:sldId id="260" r:id="rId8"/>
    <p:sldId id="261" r:id="rId9"/>
    <p:sldId id="263" r:id="rId10"/>
    <p:sldId id="266" r:id="rId11"/>
    <p:sldId id="27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848C0-7F63-40DC-88F4-290FF48A9603}" v="8" dt="2020-04-19T20:34:40.97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599" autoAdjust="0"/>
  </p:normalViewPr>
  <p:slideViewPr>
    <p:cSldViewPr>
      <p:cViewPr varScale="1">
        <p:scale>
          <a:sx n="86" d="100"/>
          <a:sy n="86" d="100"/>
        </p:scale>
        <p:origin x="547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th Burman" userId="6a95769ae97c7de5" providerId="LiveId" clId="{A30848C0-7F63-40DC-88F4-290FF48A9603}"/>
    <pc:docChg chg="undo custSel addSld modSld sldOrd">
      <pc:chgData name="Nishith Burman" userId="6a95769ae97c7de5" providerId="LiveId" clId="{A30848C0-7F63-40DC-88F4-290FF48A9603}" dt="2020-04-19T22:34:37.013" v="474" actId="20577"/>
      <pc:docMkLst>
        <pc:docMk/>
      </pc:docMkLst>
      <pc:sldChg chg="modSp">
        <pc:chgData name="Nishith Burman" userId="6a95769ae97c7de5" providerId="LiveId" clId="{A30848C0-7F63-40DC-88F4-290FF48A9603}" dt="2020-04-19T22:34:37.013" v="474" actId="20577"/>
        <pc:sldMkLst>
          <pc:docMk/>
          <pc:sldMk cId="2128536031" sldId="257"/>
        </pc:sldMkLst>
        <pc:spChg chg="mod">
          <ac:chgData name="Nishith Burman" userId="6a95769ae97c7de5" providerId="LiveId" clId="{A30848C0-7F63-40DC-88F4-290FF48A9603}" dt="2020-04-19T22:34:37.013" v="474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addSp delSp modSp">
        <pc:chgData name="Nishith Burman" userId="6a95769ae97c7de5" providerId="LiveId" clId="{A30848C0-7F63-40DC-88F4-290FF48A9603}" dt="2020-04-19T20:34:49.234" v="450" actId="14100"/>
        <pc:sldMkLst>
          <pc:docMk/>
          <pc:sldMk cId="3847750985" sldId="258"/>
        </pc:sldMkLst>
        <pc:spChg chg="del">
          <ac:chgData name="Nishith Burman" userId="6a95769ae97c7de5" providerId="LiveId" clId="{A30848C0-7F63-40DC-88F4-290FF48A9603}" dt="2020-04-19T20:32:57.509" v="301"/>
          <ac:spMkLst>
            <pc:docMk/>
            <pc:sldMk cId="3847750985" sldId="258"/>
            <ac:spMk id="3" creationId="{00000000-0000-0000-0000-000000000000}"/>
          </ac:spMkLst>
        </pc:spChg>
        <pc:spChg chg="add mod">
          <ac:chgData name="Nishith Burman" userId="6a95769ae97c7de5" providerId="LiveId" clId="{A30848C0-7F63-40DC-88F4-290FF48A9603}" dt="2020-04-19T20:34:05.127" v="445" actId="20577"/>
          <ac:spMkLst>
            <pc:docMk/>
            <pc:sldMk cId="3847750985" sldId="258"/>
            <ac:spMk id="4" creationId="{68A3EA8D-CB00-4793-B55F-7923F1BE7607}"/>
          </ac:spMkLst>
        </pc:spChg>
        <pc:picChg chg="add mod">
          <ac:chgData name="Nishith Burman" userId="6a95769ae97c7de5" providerId="LiveId" clId="{A30848C0-7F63-40DC-88F4-290FF48A9603}" dt="2020-04-19T20:34:49.234" v="450" actId="14100"/>
          <ac:picMkLst>
            <pc:docMk/>
            <pc:sldMk cId="3847750985" sldId="258"/>
            <ac:picMk id="6" creationId="{801198B2-17F6-4690-933A-88C0A76A855F}"/>
          </ac:picMkLst>
        </pc:picChg>
      </pc:sldChg>
      <pc:sldChg chg="modSp">
        <pc:chgData name="Nishith Burman" userId="6a95769ae97c7de5" providerId="LiveId" clId="{A30848C0-7F63-40DC-88F4-290FF48A9603}" dt="2020-04-19T20:29:04.725" v="62" actId="1076"/>
        <pc:sldMkLst>
          <pc:docMk/>
          <pc:sldMk cId="4135151317" sldId="260"/>
        </pc:sldMkLst>
        <pc:spChg chg="mod">
          <ac:chgData name="Nishith Burman" userId="6a95769ae97c7de5" providerId="LiveId" clId="{A30848C0-7F63-40DC-88F4-290FF48A9603}" dt="2020-04-19T20:28:58.970" v="61" actId="1076"/>
          <ac:spMkLst>
            <pc:docMk/>
            <pc:sldMk cId="4135151317" sldId="260"/>
            <ac:spMk id="4" creationId="{00000000-0000-0000-0000-000000000000}"/>
          </ac:spMkLst>
        </pc:spChg>
        <pc:picChg chg="mod">
          <ac:chgData name="Nishith Burman" userId="6a95769ae97c7de5" providerId="LiveId" clId="{A30848C0-7F63-40DC-88F4-290FF48A9603}" dt="2020-04-19T20:29:04.725" v="62" actId="1076"/>
          <ac:picMkLst>
            <pc:docMk/>
            <pc:sldMk cId="4135151317" sldId="260"/>
            <ac:picMk id="10" creationId="{42E65941-559A-4DD6-A167-F0AF5404EB81}"/>
          </ac:picMkLst>
        </pc:picChg>
      </pc:sldChg>
      <pc:sldChg chg="modSp">
        <pc:chgData name="Nishith Burman" userId="6a95769ae97c7de5" providerId="LiveId" clId="{A30848C0-7F63-40DC-88F4-290FF48A9603}" dt="2020-04-19T20:21:40.269" v="15" actId="1076"/>
        <pc:sldMkLst>
          <pc:docMk/>
          <pc:sldMk cId="1797304117" sldId="263"/>
        </pc:sldMkLst>
        <pc:spChg chg="mod">
          <ac:chgData name="Nishith Burman" userId="6a95769ae97c7de5" providerId="LiveId" clId="{A30848C0-7F63-40DC-88F4-290FF48A9603}" dt="2020-04-19T20:21:40.269" v="15" actId="1076"/>
          <ac:spMkLst>
            <pc:docMk/>
            <pc:sldMk cId="1797304117" sldId="263"/>
            <ac:spMk id="3" creationId="{12485603-DD44-4B57-9B8C-F0269E4B8A2D}"/>
          </ac:spMkLst>
        </pc:spChg>
        <pc:spChg chg="mod">
          <ac:chgData name="Nishith Burman" userId="6a95769ae97c7de5" providerId="LiveId" clId="{A30848C0-7F63-40DC-88F4-290FF48A9603}" dt="2020-04-19T20:21:13.318" v="9" actId="20577"/>
          <ac:spMkLst>
            <pc:docMk/>
            <pc:sldMk cId="1797304117" sldId="263"/>
            <ac:spMk id="4" creationId="{00000000-0000-0000-0000-000000000000}"/>
          </ac:spMkLst>
        </pc:spChg>
        <pc:spChg chg="mod">
          <ac:chgData name="Nishith Burman" userId="6a95769ae97c7de5" providerId="LiveId" clId="{A30848C0-7F63-40DC-88F4-290FF48A9603}" dt="2020-04-19T20:20:10.331" v="6" actId="20577"/>
          <ac:spMkLst>
            <pc:docMk/>
            <pc:sldMk cId="1797304117" sldId="263"/>
            <ac:spMk id="6" creationId="{00000000-0000-0000-0000-000000000000}"/>
          </ac:spMkLst>
        </pc:spChg>
      </pc:sldChg>
      <pc:sldChg chg="addSp delSp modSp">
        <pc:chgData name="Nishith Burman" userId="6a95769ae97c7de5" providerId="LiveId" clId="{A30848C0-7F63-40DC-88F4-290FF48A9603}" dt="2020-04-19T20:32:14.774" v="300" actId="20577"/>
        <pc:sldMkLst>
          <pc:docMk/>
          <pc:sldMk cId="1160959328" sldId="266"/>
        </pc:sldMkLst>
        <pc:spChg chg="add mod">
          <ac:chgData name="Nishith Burman" userId="6a95769ae97c7de5" providerId="LiveId" clId="{A30848C0-7F63-40DC-88F4-290FF48A9603}" dt="2020-04-19T20:32:14.774" v="300" actId="20577"/>
          <ac:spMkLst>
            <pc:docMk/>
            <pc:sldMk cId="1160959328" sldId="266"/>
            <ac:spMk id="3" creationId="{01F094FC-36B5-4581-AE1E-BC45E4C53FAB}"/>
          </ac:spMkLst>
        </pc:spChg>
        <pc:spChg chg="del">
          <ac:chgData name="Nishith Burman" userId="6a95769ae97c7de5" providerId="LiveId" clId="{A30848C0-7F63-40DC-88F4-290FF48A9603}" dt="2020-04-19T20:22:07.001" v="17" actId="478"/>
          <ac:spMkLst>
            <pc:docMk/>
            <pc:sldMk cId="1160959328" sldId="266"/>
            <ac:spMk id="4" creationId="{00000000-0000-0000-0000-000000000000}"/>
          </ac:spMkLst>
        </pc:spChg>
        <pc:spChg chg="del">
          <ac:chgData name="Nishith Burman" userId="6a95769ae97c7de5" providerId="LiveId" clId="{A30848C0-7F63-40DC-88F4-290FF48A9603}" dt="2020-04-19T20:22:01.947" v="16" actId="478"/>
          <ac:spMkLst>
            <pc:docMk/>
            <pc:sldMk cId="1160959328" sldId="266"/>
            <ac:spMk id="6" creationId="{00000000-0000-0000-0000-000000000000}"/>
          </ac:spMkLst>
        </pc:spChg>
      </pc:sldChg>
      <pc:sldChg chg="delSp modSp add ord">
        <pc:chgData name="Nishith Burman" userId="6a95769ae97c7de5" providerId="LiveId" clId="{A30848C0-7F63-40DC-88F4-290FF48A9603}" dt="2020-04-19T20:36:22.233" v="451" actId="478"/>
        <pc:sldMkLst>
          <pc:docMk/>
          <pc:sldMk cId="1100206009" sldId="279"/>
        </pc:sldMkLst>
        <pc:spChg chg="mod">
          <ac:chgData name="Nishith Burman" userId="6a95769ae97c7de5" providerId="LiveId" clId="{A30848C0-7F63-40DC-88F4-290FF48A9603}" dt="2020-04-19T20:24:07.192" v="50" actId="20577"/>
          <ac:spMkLst>
            <pc:docMk/>
            <pc:sldMk cId="1100206009" sldId="279"/>
            <ac:spMk id="2" creationId="{256145AE-9C81-45DE-8F5D-7F14F9C88D45}"/>
          </ac:spMkLst>
        </pc:spChg>
        <pc:spChg chg="del">
          <ac:chgData name="Nishith Burman" userId="6a95769ae97c7de5" providerId="LiveId" clId="{A30848C0-7F63-40DC-88F4-290FF48A9603}" dt="2020-04-19T20:36:22.233" v="451" actId="478"/>
          <ac:spMkLst>
            <pc:docMk/>
            <pc:sldMk cId="1100206009" sldId="279"/>
            <ac:spMk id="3" creationId="{B79D8D12-0C3E-4170-8216-08990E3B07B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</cdr:x>
      <cdr:y>0.30514</cdr:y>
    </cdr:from>
    <cdr:to>
      <cdr:x>1</cdr:x>
      <cdr:y>0.57113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2B42D75-9931-41F6-9261-CE036AAC696F}"/>
            </a:ext>
          </a:extLst>
        </cdr:cNvPr>
        <cdr:cNvSpPr txBox="1"/>
      </cdr:nvSpPr>
      <cdr:spPr>
        <a:xfrm xmlns:a="http://schemas.openxmlformats.org/drawingml/2006/main">
          <a:off x="557486" y="835140"/>
          <a:ext cx="2216078" cy="7279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>
              <a:solidFill>
                <a:schemeClr val="bg1"/>
              </a:solidFill>
            </a:rPr>
            <a:t>        </a:t>
          </a:r>
        </a:p>
      </cdr:txBody>
    </cdr:sp>
  </cdr:relSizeAnchor>
  <cdr:relSizeAnchor xmlns:cdr="http://schemas.openxmlformats.org/drawingml/2006/chartDrawing">
    <cdr:from>
      <cdr:x>0.24152</cdr:x>
      <cdr:y>0.463</cdr:y>
    </cdr:from>
    <cdr:to>
      <cdr:x>0.88372</cdr:x>
      <cdr:y>0.68634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CFD2753-1EAD-45EA-91AC-C672BD1864C1}"/>
            </a:ext>
          </a:extLst>
        </cdr:cNvPr>
        <cdr:cNvSpPr txBox="1"/>
      </cdr:nvSpPr>
      <cdr:spPr>
        <a:xfrm xmlns:a="http://schemas.openxmlformats.org/drawingml/2006/main">
          <a:off x="670033" y="1267532"/>
          <a:ext cx="1781665" cy="611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800" dirty="0">
            <a:solidFill>
              <a:schemeClr val="bg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533400"/>
            <a:ext cx="9296399" cy="2667000"/>
          </a:xfrm>
        </p:spPr>
        <p:txBody>
          <a:bodyPr/>
          <a:lstStyle/>
          <a:p>
            <a:r>
              <a:rPr lang="en-US" dirty="0"/>
              <a:t>Value iteration vs SARSA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1" y="3657601"/>
            <a:ext cx="9143999" cy="1066800"/>
          </a:xfrm>
        </p:spPr>
        <p:txBody>
          <a:bodyPr/>
          <a:lstStyle/>
          <a:p>
            <a:r>
              <a:rPr lang="en-US" dirty="0"/>
              <a:t>A comparative analysis of both the algorithm for the Beer Pong Task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094FC-36B5-4581-AE1E-BC45E4C53FAB}"/>
              </a:ext>
            </a:extLst>
          </p:cNvPr>
          <p:cNvSpPr txBox="1"/>
          <p:nvPr/>
        </p:nvSpPr>
        <p:spPr>
          <a:xfrm>
            <a:off x="1522414" y="2286000"/>
            <a:ext cx="5791197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We have studied SARSA and value iteration by implementing those algorithm in a simple real world problem.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We have found out Value Iteration was giving a better result by a very small margin for this particular problem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45AE-9C81-45DE-8F5D-7F14F9C8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1002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8839198" cy="4267200"/>
          </a:xfrm>
        </p:spPr>
        <p:txBody>
          <a:bodyPr/>
          <a:lstStyle/>
          <a:p>
            <a:r>
              <a:rPr lang="en-US" dirty="0"/>
              <a:t>Implement reinforcement learning algorithm</a:t>
            </a:r>
          </a:p>
          <a:p>
            <a:r>
              <a:rPr lang="en-US" dirty="0"/>
              <a:t>Implement one model free algorithm and one model based algorithm (SARSA and Value Iteration)</a:t>
            </a:r>
          </a:p>
          <a:p>
            <a:r>
              <a:rPr lang="en-US" dirty="0"/>
              <a:t>Find the algorithm which is  </a:t>
            </a:r>
            <a:r>
              <a:rPr lang="en-US"/>
              <a:t>better  for a specific </a:t>
            </a:r>
            <a:r>
              <a:rPr lang="en-US" dirty="0"/>
              <a:t>no. of episodes.</a:t>
            </a:r>
          </a:p>
          <a:p>
            <a:r>
              <a:rPr lang="en-US" dirty="0"/>
              <a:t>Discuss the merits and demerits of each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87AB-BED9-4B88-813F-7A298520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small amount of work has been done on this problem.</a:t>
            </a:r>
          </a:p>
          <a:p>
            <a:r>
              <a:rPr lang="en-US" dirty="0"/>
              <a:t>Dr. Osborne use this problem to implement Temporal Difference algorithm, Value Iteration and Q- learning algorithm</a:t>
            </a:r>
          </a:p>
          <a:p>
            <a:r>
              <a:rPr lang="en-US" dirty="0"/>
              <a:t>There he compared the performance of all the above mentioned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5434" y="2253280"/>
            <a:ext cx="2677956" cy="2720036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407920"/>
              </p:ext>
            </p:extLst>
          </p:nvPr>
        </p:nvGraphicFramePr>
        <p:xfrm>
          <a:off x="4755434" y="2953730"/>
          <a:ext cx="2773564" cy="2736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C4825-9A54-42A2-962A-529509E8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33390" y="2674527"/>
            <a:ext cx="959052" cy="369077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472222" y="5551596"/>
            <a:ext cx="959052" cy="369077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883509" y="2674527"/>
            <a:ext cx="959052" cy="369077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805844" y="5549577"/>
            <a:ext cx="959052" cy="369077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5487EF-2967-49D9-A806-51F5B8653D4B}"/>
              </a:ext>
            </a:extLst>
          </p:cNvPr>
          <p:cNvSpPr txBox="1"/>
          <p:nvPr/>
        </p:nvSpPr>
        <p:spPr>
          <a:xfrm flipH="1">
            <a:off x="1522412" y="928535"/>
            <a:ext cx="3657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Proposed 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2FF9B-BA4F-48AF-A5E6-EB9E4517B34F}"/>
              </a:ext>
            </a:extLst>
          </p:cNvPr>
          <p:cNvSpPr txBox="1"/>
          <p:nvPr/>
        </p:nvSpPr>
        <p:spPr>
          <a:xfrm>
            <a:off x="2164605" y="2438400"/>
            <a:ext cx="1623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Implement SARSA and Value Iteration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AFE13D-01C7-4203-89F3-7269475EDF19}"/>
              </a:ext>
            </a:extLst>
          </p:cNvPr>
          <p:cNvSpPr txBox="1"/>
          <p:nvPr/>
        </p:nvSpPr>
        <p:spPr>
          <a:xfrm>
            <a:off x="1522412" y="5434153"/>
            <a:ext cx="2405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Compare the performance of both algorithm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93BB72-41AE-4B51-9538-C9F380D0F1FB}"/>
              </a:ext>
            </a:extLst>
          </p:cNvPr>
          <p:cNvSpPr txBox="1"/>
          <p:nvPr/>
        </p:nvSpPr>
        <p:spPr>
          <a:xfrm>
            <a:off x="8520580" y="2443439"/>
            <a:ext cx="229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Portray a basic image of the actions that should be taken from any state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E3EE66-523E-4BA7-BA58-7C9F86CBA21F}"/>
              </a:ext>
            </a:extLst>
          </p:cNvPr>
          <p:cNvSpPr txBox="1"/>
          <p:nvPr/>
        </p:nvSpPr>
        <p:spPr>
          <a:xfrm>
            <a:off x="8520580" y="5257800"/>
            <a:ext cx="229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Discuss the merits and demerits of both algorithms</a:t>
            </a:r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CA70-FF26-4704-8A1F-ADF27CD9E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562599" cy="4267200"/>
          </a:xfrm>
        </p:spPr>
        <p:txBody>
          <a:bodyPr/>
          <a:lstStyle/>
          <a:p>
            <a:r>
              <a:rPr lang="en-US" dirty="0"/>
              <a:t>No. of states in our Environment : 100</a:t>
            </a:r>
          </a:p>
          <a:p>
            <a:r>
              <a:rPr lang="en-US" dirty="0"/>
              <a:t>No. of action that can be taken : 2</a:t>
            </a:r>
          </a:p>
          <a:p>
            <a:r>
              <a:rPr lang="en-US" dirty="0"/>
              <a:t>Actions : 1.) Throw 2.) Change Location</a:t>
            </a:r>
          </a:p>
          <a:p>
            <a:r>
              <a:rPr lang="en-US" dirty="0"/>
              <a:t>Transition Probability : Given</a:t>
            </a:r>
          </a:p>
          <a:p>
            <a:r>
              <a:rPr lang="en-US" dirty="0"/>
              <a:t>Suitable for model based learning : Yes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3EA8D-CB00-4793-B55F-7923F1BE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to do policy evaluation in each and every iteration.</a:t>
            </a:r>
          </a:p>
          <a:p>
            <a:r>
              <a:rPr lang="en-US" dirty="0"/>
              <a:t>Expression of updating the values are shown below:</a:t>
            </a:r>
          </a:p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01198B2-17F6-4690-933A-88C0A76A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3093690"/>
            <a:ext cx="4652162" cy="10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1012" y="2057400"/>
            <a:ext cx="5899971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In SARSA update of current state and action is based on the next state and action.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Formula of SARSA update is shown below: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2E99B-46F2-4B78-8AD0-AB9C3829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93" y="3116546"/>
            <a:ext cx="3779848" cy="388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65941-559A-4DD6-A167-F0AF5404E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93" y="4607950"/>
            <a:ext cx="3779848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4D4D4-47DE-4C87-B8CF-5F822E11A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SARSA</a:t>
            </a:r>
          </a:p>
        </p:txBody>
      </p:sp>
      <p:pic>
        <p:nvPicPr>
          <p:cNvPr id="10" name="Content Placeholder 9" descr="A picture containing white&#10;&#10;Description automatically generated">
            <a:extLst>
              <a:ext uri="{FF2B5EF4-FFF2-40B4-BE49-F238E27FC236}">
                <a16:creationId xmlns:a16="http://schemas.microsoft.com/office/drawing/2014/main" id="{C842A662-40B3-4F46-B217-1C44654234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78" y="3093598"/>
            <a:ext cx="4092295" cy="280440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627915-583E-442C-BDEA-950769349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VALUE ITERATION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FBB8048C-F2FB-404B-9B7F-EF3C5FD3C6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38" y="3093598"/>
            <a:ext cx="4075274" cy="2804403"/>
          </a:xfr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 and demerits of both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1295400"/>
          </a:xfrm>
        </p:spPr>
        <p:txBody>
          <a:bodyPr>
            <a:normAutofit/>
          </a:bodyPr>
          <a:lstStyle/>
          <a:p>
            <a:r>
              <a:rPr lang="en-US" dirty="0"/>
              <a:t>we don’t need to calculate policy evaluation during each sweep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Model free learning environment and does not need complete information of each and every parameter of the environment </a:t>
            </a:r>
          </a:p>
          <a:p>
            <a:r>
              <a:rPr lang="en-US" dirty="0"/>
              <a:t>Updates in SARSA are just based on the next state action – value pair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85603-DD44-4B57-9B8C-F0269E4B8A2D}"/>
              </a:ext>
            </a:extLst>
          </p:cNvPr>
          <p:cNvSpPr txBox="1"/>
          <p:nvPr/>
        </p:nvSpPr>
        <p:spPr>
          <a:xfrm>
            <a:off x="1522413" y="3540972"/>
            <a:ext cx="22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 Value Iteration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FA769-E497-4443-A18E-0169A8ABD861}"/>
              </a:ext>
            </a:extLst>
          </p:cNvPr>
          <p:cNvSpPr txBox="1"/>
          <p:nvPr/>
        </p:nvSpPr>
        <p:spPr>
          <a:xfrm>
            <a:off x="4710022" y="1981200"/>
            <a:ext cx="1600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SARSA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829</TotalTime>
  <Words>338</Words>
  <Application>Microsoft Office PowerPoint</Application>
  <PresentationFormat>Custom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Comic Sans MS</vt:lpstr>
      <vt:lpstr>Consolas</vt:lpstr>
      <vt:lpstr>Corbel</vt:lpstr>
      <vt:lpstr>Chalkboard 16x9</vt:lpstr>
      <vt:lpstr>Value iteration vs SARSA</vt:lpstr>
      <vt:lpstr>Objective</vt:lpstr>
      <vt:lpstr>Previous work done</vt:lpstr>
      <vt:lpstr>PowerPoint Presentation</vt:lpstr>
      <vt:lpstr>Details about the model </vt:lpstr>
      <vt:lpstr>Value Iteration Algorithm</vt:lpstr>
      <vt:lpstr>SARSA</vt:lpstr>
      <vt:lpstr>Performance Comparison</vt:lpstr>
      <vt:lpstr>Merit and demerits of both models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iteration vs SARSA</dc:title>
  <dc:creator>Nishith Burman</dc:creator>
  <cp:lastModifiedBy>Nishith Burman</cp:lastModifiedBy>
  <cp:revision>10</cp:revision>
  <dcterms:created xsi:type="dcterms:W3CDTF">2020-04-19T06:46:04Z</dcterms:created>
  <dcterms:modified xsi:type="dcterms:W3CDTF">2020-04-19T22:34:38Z</dcterms:modified>
</cp:coreProperties>
</file>