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99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306" r:id="rId29"/>
    <p:sldId id="286" r:id="rId30"/>
    <p:sldId id="288" r:id="rId31"/>
    <p:sldId id="309" r:id="rId32"/>
    <p:sldId id="291" r:id="rId33"/>
    <p:sldId id="295" r:id="rId34"/>
    <p:sldId id="293" r:id="rId35"/>
    <p:sldId id="301" r:id="rId36"/>
    <p:sldId id="300" r:id="rId37"/>
    <p:sldId id="307" r:id="rId38"/>
    <p:sldId id="298" r:id="rId39"/>
    <p:sldId id="302" r:id="rId40"/>
    <p:sldId id="303" r:id="rId41"/>
    <p:sldId id="304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B423A-303A-475F-A25E-364C889DCC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3B6ED4C-634E-4A84-B298-3C0AFAD3C71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Introduction</a:t>
          </a:r>
        </a:p>
      </dgm:t>
    </dgm:pt>
    <dgm:pt modelId="{01DB7361-7476-460A-BF05-C79145B3A2DA}" type="parTrans" cxnId="{37E78AD0-BE06-4AEF-8BE2-965AAA185929}">
      <dgm:prSet/>
      <dgm:spPr/>
      <dgm:t>
        <a:bodyPr/>
        <a:lstStyle/>
        <a:p>
          <a:endParaRPr lang="en-US"/>
        </a:p>
      </dgm:t>
    </dgm:pt>
    <dgm:pt modelId="{4326CD35-9450-4379-AD8A-018BC6954ADC}" type="sibTrans" cxnId="{37E78AD0-BE06-4AEF-8BE2-965AAA185929}">
      <dgm:prSet/>
      <dgm:spPr/>
      <dgm:t>
        <a:bodyPr/>
        <a:lstStyle/>
        <a:p>
          <a:endParaRPr lang="en-US"/>
        </a:p>
      </dgm:t>
    </dgm:pt>
    <dgm:pt modelId="{A83248AD-D1B0-4E0C-8FCD-3D99CAE9C6EE}">
      <dgm:prSet custT="1"/>
      <dgm:spPr/>
      <dgm:t>
        <a:bodyPr/>
        <a:lstStyle/>
        <a:p>
          <a:r>
            <a:rPr lang="en-US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Methodology</a:t>
          </a:r>
        </a:p>
      </dgm:t>
    </dgm:pt>
    <dgm:pt modelId="{860FF2A0-03AD-499E-9F91-06ACC01D20F4}" type="parTrans" cxnId="{B888786D-F073-48A4-8134-B9608D321D68}">
      <dgm:prSet/>
      <dgm:spPr/>
      <dgm:t>
        <a:bodyPr/>
        <a:lstStyle/>
        <a:p>
          <a:endParaRPr lang="en-US"/>
        </a:p>
      </dgm:t>
    </dgm:pt>
    <dgm:pt modelId="{106B60EC-6A47-4A88-828F-8A27C31282D2}" type="sibTrans" cxnId="{B888786D-F073-48A4-8134-B9608D321D68}">
      <dgm:prSet/>
      <dgm:spPr/>
      <dgm:t>
        <a:bodyPr/>
        <a:lstStyle/>
        <a:p>
          <a:endParaRPr lang="en-US"/>
        </a:p>
      </dgm:t>
    </dgm:pt>
    <dgm:pt modelId="{A0E5140E-6F80-4064-A3B4-AEC32033A991}">
      <dgm:prSet custT="1"/>
      <dgm:spPr/>
      <dgm:t>
        <a:bodyPr/>
        <a:lstStyle/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Framework</a:t>
          </a:r>
        </a:p>
      </dgm:t>
    </dgm:pt>
    <dgm:pt modelId="{D1801830-E48C-4E54-9664-6003E87ACBF7}" type="parTrans" cxnId="{07664F96-530C-4504-8AF5-BC97FA0200B6}">
      <dgm:prSet/>
      <dgm:spPr/>
      <dgm:t>
        <a:bodyPr/>
        <a:lstStyle/>
        <a:p>
          <a:endParaRPr lang="en-US"/>
        </a:p>
      </dgm:t>
    </dgm:pt>
    <dgm:pt modelId="{1ECEED7B-8A65-4320-8669-D8533CF837D0}" type="sibTrans" cxnId="{07664F96-530C-4504-8AF5-BC97FA0200B6}">
      <dgm:prSet/>
      <dgm:spPr/>
      <dgm:t>
        <a:bodyPr/>
        <a:lstStyle/>
        <a:p>
          <a:endParaRPr lang="en-US"/>
        </a:p>
      </dgm:t>
    </dgm:pt>
    <dgm:pt modelId="{99F4DB89-E3D6-48C1-B855-7D0590882DD6}">
      <dgm:prSet custT="1"/>
      <dgm:spPr/>
      <dgm:t>
        <a:bodyPr/>
        <a:lstStyle/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Description </a:t>
          </a:r>
        </a:p>
      </dgm:t>
    </dgm:pt>
    <dgm:pt modelId="{C9CB48AB-2289-47E1-9595-010CFD489B24}" type="parTrans" cxnId="{62449E4F-C83D-43F6-800E-C32BC8D0E86D}">
      <dgm:prSet/>
      <dgm:spPr/>
      <dgm:t>
        <a:bodyPr/>
        <a:lstStyle/>
        <a:p>
          <a:endParaRPr lang="en-US"/>
        </a:p>
      </dgm:t>
    </dgm:pt>
    <dgm:pt modelId="{1918EE53-CE11-4C0C-8069-9A081EE51C32}" type="sibTrans" cxnId="{62449E4F-C83D-43F6-800E-C32BC8D0E86D}">
      <dgm:prSet/>
      <dgm:spPr/>
      <dgm:t>
        <a:bodyPr/>
        <a:lstStyle/>
        <a:p>
          <a:endParaRPr lang="en-US"/>
        </a:p>
      </dgm:t>
    </dgm:pt>
    <dgm:pt modelId="{96A0A383-95A9-43B6-81C7-4963F2F87E0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Results</a:t>
          </a:r>
        </a:p>
      </dgm:t>
    </dgm:pt>
    <dgm:pt modelId="{F7C58632-BCD6-468C-BF0A-4A2E545CA88B}" type="parTrans" cxnId="{E1B827DA-C44D-4813-86F9-85C7EF659B00}">
      <dgm:prSet/>
      <dgm:spPr/>
      <dgm:t>
        <a:bodyPr/>
        <a:lstStyle/>
        <a:p>
          <a:endParaRPr lang="en-US"/>
        </a:p>
      </dgm:t>
    </dgm:pt>
    <dgm:pt modelId="{D54C1090-A7CD-4F49-B876-2B50AF61705F}" type="sibTrans" cxnId="{E1B827DA-C44D-4813-86F9-85C7EF659B00}">
      <dgm:prSet/>
      <dgm:spPr/>
      <dgm:t>
        <a:bodyPr/>
        <a:lstStyle/>
        <a:p>
          <a:endParaRPr lang="en-US"/>
        </a:p>
      </dgm:t>
    </dgm:pt>
    <dgm:pt modelId="{827733EE-74EC-4C24-8286-4C92CFA9CE6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Conclusion</a:t>
          </a:r>
        </a:p>
      </dgm:t>
    </dgm:pt>
    <dgm:pt modelId="{734985FD-BC6A-44F8-A040-B667B3F2BD27}" type="parTrans" cxnId="{09D65E64-3D8F-44A7-B78E-1B2041041AA3}">
      <dgm:prSet/>
      <dgm:spPr/>
      <dgm:t>
        <a:bodyPr/>
        <a:lstStyle/>
        <a:p>
          <a:endParaRPr lang="en-US"/>
        </a:p>
      </dgm:t>
    </dgm:pt>
    <dgm:pt modelId="{3F35D971-9069-4BEB-97C8-7ECC42600381}" type="sibTrans" cxnId="{09D65E64-3D8F-44A7-B78E-1B2041041AA3}">
      <dgm:prSet/>
      <dgm:spPr/>
      <dgm:t>
        <a:bodyPr/>
        <a:lstStyle/>
        <a:p>
          <a:endParaRPr lang="en-US"/>
        </a:p>
      </dgm:t>
    </dgm:pt>
    <dgm:pt modelId="{59B713D0-A9DD-4F4E-93C6-9CCA2581E920}" type="pres">
      <dgm:prSet presAssocID="{C36B423A-303A-475F-A25E-364C889DCCFB}" presName="root" presStyleCnt="0">
        <dgm:presLayoutVars>
          <dgm:dir/>
          <dgm:resizeHandles val="exact"/>
        </dgm:presLayoutVars>
      </dgm:prSet>
      <dgm:spPr/>
    </dgm:pt>
    <dgm:pt modelId="{D7E105E5-8983-44BC-990F-2714EF9334F1}" type="pres">
      <dgm:prSet presAssocID="{C36B423A-303A-475F-A25E-364C889DCCFB}" presName="container" presStyleCnt="0">
        <dgm:presLayoutVars>
          <dgm:dir/>
          <dgm:resizeHandles val="exact"/>
        </dgm:presLayoutVars>
      </dgm:prSet>
      <dgm:spPr/>
    </dgm:pt>
    <dgm:pt modelId="{27EC0505-D047-4F35-8CC5-B9BA4ABC0F9A}" type="pres">
      <dgm:prSet presAssocID="{D3B6ED4C-634E-4A84-B298-3C0AFAD3C714}" presName="compNode" presStyleCnt="0"/>
      <dgm:spPr/>
    </dgm:pt>
    <dgm:pt modelId="{836B51C8-AB79-4A8B-B8D6-FCD76491950D}" type="pres">
      <dgm:prSet presAssocID="{D3B6ED4C-634E-4A84-B298-3C0AFAD3C714}" presName="iconBgRect" presStyleLbl="bgShp" presStyleIdx="0" presStyleCnt="6"/>
      <dgm:spPr/>
    </dgm:pt>
    <dgm:pt modelId="{3CDD8B48-EFDB-4301-9980-0CDC65763499}" type="pres">
      <dgm:prSet presAssocID="{D3B6ED4C-634E-4A84-B298-3C0AFAD3C714}" presName="iconRect" presStyleLbl="node1" presStyleIdx="0" presStyleCnt="6" custLinFactNeighborX="-139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FED0A468-90E9-4DF1-A61B-E25332F11D93}" type="pres">
      <dgm:prSet presAssocID="{D3B6ED4C-634E-4A84-B298-3C0AFAD3C714}" presName="spaceRect" presStyleCnt="0"/>
      <dgm:spPr/>
    </dgm:pt>
    <dgm:pt modelId="{CBFCEB61-CDEA-4DCB-AD1A-B54454E642CB}" type="pres">
      <dgm:prSet presAssocID="{D3B6ED4C-634E-4A84-B298-3C0AFAD3C714}" presName="textRect" presStyleLbl="revTx" presStyleIdx="0" presStyleCnt="6">
        <dgm:presLayoutVars>
          <dgm:chMax val="1"/>
          <dgm:chPref val="1"/>
        </dgm:presLayoutVars>
      </dgm:prSet>
      <dgm:spPr/>
    </dgm:pt>
    <dgm:pt modelId="{65A8815C-0470-4C31-8CD7-8441DD0616FF}" type="pres">
      <dgm:prSet presAssocID="{4326CD35-9450-4379-AD8A-018BC6954ADC}" presName="sibTrans" presStyleLbl="sibTrans2D1" presStyleIdx="0" presStyleCnt="0"/>
      <dgm:spPr/>
    </dgm:pt>
    <dgm:pt modelId="{490824B7-839A-40E2-AA0A-C585AC43EE9E}" type="pres">
      <dgm:prSet presAssocID="{A83248AD-D1B0-4E0C-8FCD-3D99CAE9C6EE}" presName="compNode" presStyleCnt="0"/>
      <dgm:spPr/>
    </dgm:pt>
    <dgm:pt modelId="{87229B77-91B0-4E58-822A-14C0894C45CC}" type="pres">
      <dgm:prSet presAssocID="{A83248AD-D1B0-4E0C-8FCD-3D99CAE9C6EE}" presName="iconBgRect" presStyleLbl="bgShp" presStyleIdx="1" presStyleCnt="6"/>
      <dgm:spPr/>
    </dgm:pt>
    <dgm:pt modelId="{39F93C5E-E4DD-4BE5-BE88-4FBFBE1E812A}" type="pres">
      <dgm:prSet presAssocID="{A83248AD-D1B0-4E0C-8FCD-3D99CAE9C6E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A2B88889-41EA-4EC5-A495-384B40F788A9}" type="pres">
      <dgm:prSet presAssocID="{A83248AD-D1B0-4E0C-8FCD-3D99CAE9C6EE}" presName="spaceRect" presStyleCnt="0"/>
      <dgm:spPr/>
    </dgm:pt>
    <dgm:pt modelId="{EEC3C345-7319-4F24-B3EE-DE7F1585C826}" type="pres">
      <dgm:prSet presAssocID="{A83248AD-D1B0-4E0C-8FCD-3D99CAE9C6EE}" presName="textRect" presStyleLbl="revTx" presStyleIdx="1" presStyleCnt="6" custScaleX="98807">
        <dgm:presLayoutVars>
          <dgm:chMax val="1"/>
          <dgm:chPref val="1"/>
        </dgm:presLayoutVars>
      </dgm:prSet>
      <dgm:spPr/>
    </dgm:pt>
    <dgm:pt modelId="{6CAFB766-00BF-43FD-94B7-47DC028A7E6E}" type="pres">
      <dgm:prSet presAssocID="{106B60EC-6A47-4A88-828F-8A27C31282D2}" presName="sibTrans" presStyleLbl="sibTrans2D1" presStyleIdx="0" presStyleCnt="0"/>
      <dgm:spPr/>
    </dgm:pt>
    <dgm:pt modelId="{5DD3DA74-25DF-4F93-BA29-FB946E51DB31}" type="pres">
      <dgm:prSet presAssocID="{A0E5140E-6F80-4064-A3B4-AEC32033A991}" presName="compNode" presStyleCnt="0"/>
      <dgm:spPr/>
    </dgm:pt>
    <dgm:pt modelId="{2FF63C70-CFA1-494F-ACF6-7A553177EB26}" type="pres">
      <dgm:prSet presAssocID="{A0E5140E-6F80-4064-A3B4-AEC32033A991}" presName="iconBgRect" presStyleLbl="bgShp" presStyleIdx="2" presStyleCnt="6"/>
      <dgm:spPr/>
    </dgm:pt>
    <dgm:pt modelId="{4F709468-09B1-4E99-92B4-732765258A03}" type="pres">
      <dgm:prSet presAssocID="{A0E5140E-6F80-4064-A3B4-AEC32033A9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F5D3D06E-5594-4730-93EC-503C63017653}" type="pres">
      <dgm:prSet presAssocID="{A0E5140E-6F80-4064-A3B4-AEC32033A991}" presName="spaceRect" presStyleCnt="0"/>
      <dgm:spPr/>
    </dgm:pt>
    <dgm:pt modelId="{892FDA72-AC67-4128-A80E-18409BAFB642}" type="pres">
      <dgm:prSet presAssocID="{A0E5140E-6F80-4064-A3B4-AEC32033A991}" presName="textRect" presStyleLbl="revTx" presStyleIdx="2" presStyleCnt="6">
        <dgm:presLayoutVars>
          <dgm:chMax val="1"/>
          <dgm:chPref val="1"/>
        </dgm:presLayoutVars>
      </dgm:prSet>
      <dgm:spPr/>
    </dgm:pt>
    <dgm:pt modelId="{70CC4472-7D1A-428D-BDE3-150AD85C45B6}" type="pres">
      <dgm:prSet presAssocID="{1ECEED7B-8A65-4320-8669-D8533CF837D0}" presName="sibTrans" presStyleLbl="sibTrans2D1" presStyleIdx="0" presStyleCnt="0"/>
      <dgm:spPr/>
    </dgm:pt>
    <dgm:pt modelId="{E25A46DF-C0DD-4294-8542-D4AC147411BD}" type="pres">
      <dgm:prSet presAssocID="{99F4DB89-E3D6-48C1-B855-7D0590882DD6}" presName="compNode" presStyleCnt="0"/>
      <dgm:spPr/>
    </dgm:pt>
    <dgm:pt modelId="{D64FA734-4BA5-42E0-AE0E-E6451FE639D8}" type="pres">
      <dgm:prSet presAssocID="{99F4DB89-E3D6-48C1-B855-7D0590882DD6}" presName="iconBgRect" presStyleLbl="bgShp" presStyleIdx="3" presStyleCnt="6"/>
      <dgm:spPr/>
    </dgm:pt>
    <dgm:pt modelId="{E0B33E2B-0B99-4183-BE0E-DAAF574E8623}" type="pres">
      <dgm:prSet presAssocID="{99F4DB89-E3D6-48C1-B855-7D0590882DD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E5C653-8D24-44CD-8C9F-48157AC484B7}" type="pres">
      <dgm:prSet presAssocID="{99F4DB89-E3D6-48C1-B855-7D0590882DD6}" presName="spaceRect" presStyleCnt="0"/>
      <dgm:spPr/>
    </dgm:pt>
    <dgm:pt modelId="{4BDC38DC-B355-4C98-A067-E1ACACC37BBB}" type="pres">
      <dgm:prSet presAssocID="{99F4DB89-E3D6-48C1-B855-7D0590882DD6}" presName="textRect" presStyleLbl="revTx" presStyleIdx="3" presStyleCnt="6">
        <dgm:presLayoutVars>
          <dgm:chMax val="1"/>
          <dgm:chPref val="1"/>
        </dgm:presLayoutVars>
      </dgm:prSet>
      <dgm:spPr/>
    </dgm:pt>
    <dgm:pt modelId="{E899179F-1FEA-4AFE-AA87-BAE482A06B00}" type="pres">
      <dgm:prSet presAssocID="{1918EE53-CE11-4C0C-8069-9A081EE51C32}" presName="sibTrans" presStyleLbl="sibTrans2D1" presStyleIdx="0" presStyleCnt="0"/>
      <dgm:spPr/>
    </dgm:pt>
    <dgm:pt modelId="{0DC1D65A-11F6-4C87-8609-3486D4522280}" type="pres">
      <dgm:prSet presAssocID="{96A0A383-95A9-43B6-81C7-4963F2F87E0D}" presName="compNode" presStyleCnt="0"/>
      <dgm:spPr/>
    </dgm:pt>
    <dgm:pt modelId="{2B15CE34-6E3B-4F04-A847-6B26367D364F}" type="pres">
      <dgm:prSet presAssocID="{96A0A383-95A9-43B6-81C7-4963F2F87E0D}" presName="iconBgRect" presStyleLbl="bgShp" presStyleIdx="4" presStyleCnt="6"/>
      <dgm:spPr/>
    </dgm:pt>
    <dgm:pt modelId="{FE88C04D-A30B-4490-8702-1055E8215785}" type="pres">
      <dgm:prSet presAssocID="{96A0A383-95A9-43B6-81C7-4963F2F87E0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1692618A-A940-4FD8-AEA1-86C651A53C15}" type="pres">
      <dgm:prSet presAssocID="{96A0A383-95A9-43B6-81C7-4963F2F87E0D}" presName="spaceRect" presStyleCnt="0"/>
      <dgm:spPr/>
    </dgm:pt>
    <dgm:pt modelId="{54307B53-608E-4E5A-B269-6101F4D51C4E}" type="pres">
      <dgm:prSet presAssocID="{96A0A383-95A9-43B6-81C7-4963F2F87E0D}" presName="textRect" presStyleLbl="revTx" presStyleIdx="4" presStyleCnt="6">
        <dgm:presLayoutVars>
          <dgm:chMax val="1"/>
          <dgm:chPref val="1"/>
        </dgm:presLayoutVars>
      </dgm:prSet>
      <dgm:spPr/>
    </dgm:pt>
    <dgm:pt modelId="{746DD016-D881-4D2F-9646-87C935922983}" type="pres">
      <dgm:prSet presAssocID="{D54C1090-A7CD-4F49-B876-2B50AF61705F}" presName="sibTrans" presStyleLbl="sibTrans2D1" presStyleIdx="0" presStyleCnt="0"/>
      <dgm:spPr/>
    </dgm:pt>
    <dgm:pt modelId="{F01DAF3F-C82F-483F-BCE8-EBF65C197A58}" type="pres">
      <dgm:prSet presAssocID="{827733EE-74EC-4C24-8286-4C92CFA9CE6F}" presName="compNode" presStyleCnt="0"/>
      <dgm:spPr/>
    </dgm:pt>
    <dgm:pt modelId="{B46DC27C-F34E-4AE9-A505-0758F9BB2ED8}" type="pres">
      <dgm:prSet presAssocID="{827733EE-74EC-4C24-8286-4C92CFA9CE6F}" presName="iconBgRect" presStyleLbl="bgShp" presStyleIdx="5" presStyleCnt="6"/>
      <dgm:spPr/>
    </dgm:pt>
    <dgm:pt modelId="{F6A1EB44-1BC7-47F1-9D57-6FA27D498805}" type="pres">
      <dgm:prSet presAssocID="{827733EE-74EC-4C24-8286-4C92CFA9CE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D37762A-DABC-4228-9B7C-3788BC174200}" type="pres">
      <dgm:prSet presAssocID="{827733EE-74EC-4C24-8286-4C92CFA9CE6F}" presName="spaceRect" presStyleCnt="0"/>
      <dgm:spPr/>
    </dgm:pt>
    <dgm:pt modelId="{602D7BCF-C4B7-4363-B371-53DAEE39B54F}" type="pres">
      <dgm:prSet presAssocID="{827733EE-74EC-4C24-8286-4C92CFA9CE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63CAC00-4445-4D27-B4EE-F84C6985CC8E}" type="presOf" srcId="{1ECEED7B-8A65-4320-8669-D8533CF837D0}" destId="{70CC4472-7D1A-428D-BDE3-150AD85C45B6}" srcOrd="0" destOrd="0" presId="urn:microsoft.com/office/officeart/2018/2/layout/IconCircleList"/>
    <dgm:cxn modelId="{99456F11-4E16-45A5-915E-F73FF30C4876}" type="presOf" srcId="{A0E5140E-6F80-4064-A3B4-AEC32033A991}" destId="{892FDA72-AC67-4128-A80E-18409BAFB642}" srcOrd="0" destOrd="0" presId="urn:microsoft.com/office/officeart/2018/2/layout/IconCircleList"/>
    <dgm:cxn modelId="{81499830-512B-4913-A3FD-3073B8CCB0FD}" type="presOf" srcId="{A83248AD-D1B0-4E0C-8FCD-3D99CAE9C6EE}" destId="{EEC3C345-7319-4F24-B3EE-DE7F1585C826}" srcOrd="0" destOrd="0" presId="urn:microsoft.com/office/officeart/2018/2/layout/IconCircleList"/>
    <dgm:cxn modelId="{72D3D440-3773-4117-9311-00F0551BC5CA}" type="presOf" srcId="{96A0A383-95A9-43B6-81C7-4963F2F87E0D}" destId="{54307B53-608E-4E5A-B269-6101F4D51C4E}" srcOrd="0" destOrd="0" presId="urn:microsoft.com/office/officeart/2018/2/layout/IconCircleList"/>
    <dgm:cxn modelId="{5B4DD660-9C87-4927-82D1-B35A113B28EC}" type="presOf" srcId="{4326CD35-9450-4379-AD8A-018BC6954ADC}" destId="{65A8815C-0470-4C31-8CD7-8441DD0616FF}" srcOrd="0" destOrd="0" presId="urn:microsoft.com/office/officeart/2018/2/layout/IconCircleList"/>
    <dgm:cxn modelId="{09D65E64-3D8F-44A7-B78E-1B2041041AA3}" srcId="{C36B423A-303A-475F-A25E-364C889DCCFB}" destId="{827733EE-74EC-4C24-8286-4C92CFA9CE6F}" srcOrd="5" destOrd="0" parTransId="{734985FD-BC6A-44F8-A040-B667B3F2BD27}" sibTransId="{3F35D971-9069-4BEB-97C8-7ECC42600381}"/>
    <dgm:cxn modelId="{B888786D-F073-48A4-8134-B9608D321D68}" srcId="{C36B423A-303A-475F-A25E-364C889DCCFB}" destId="{A83248AD-D1B0-4E0C-8FCD-3D99CAE9C6EE}" srcOrd="1" destOrd="0" parTransId="{860FF2A0-03AD-499E-9F91-06ACC01D20F4}" sibTransId="{106B60EC-6A47-4A88-828F-8A27C31282D2}"/>
    <dgm:cxn modelId="{62449E4F-C83D-43F6-800E-C32BC8D0E86D}" srcId="{C36B423A-303A-475F-A25E-364C889DCCFB}" destId="{99F4DB89-E3D6-48C1-B855-7D0590882DD6}" srcOrd="3" destOrd="0" parTransId="{C9CB48AB-2289-47E1-9595-010CFD489B24}" sibTransId="{1918EE53-CE11-4C0C-8069-9A081EE51C32}"/>
    <dgm:cxn modelId="{07664F96-530C-4504-8AF5-BC97FA0200B6}" srcId="{C36B423A-303A-475F-A25E-364C889DCCFB}" destId="{A0E5140E-6F80-4064-A3B4-AEC32033A991}" srcOrd="2" destOrd="0" parTransId="{D1801830-E48C-4E54-9664-6003E87ACBF7}" sibTransId="{1ECEED7B-8A65-4320-8669-D8533CF837D0}"/>
    <dgm:cxn modelId="{FE25919A-E9B6-4A8F-B5F1-7F843A9C209D}" type="presOf" srcId="{827733EE-74EC-4C24-8286-4C92CFA9CE6F}" destId="{602D7BCF-C4B7-4363-B371-53DAEE39B54F}" srcOrd="0" destOrd="0" presId="urn:microsoft.com/office/officeart/2018/2/layout/IconCircleList"/>
    <dgm:cxn modelId="{48ABB69A-038E-4A02-A279-C17138DA2A3D}" type="presOf" srcId="{D54C1090-A7CD-4F49-B876-2B50AF61705F}" destId="{746DD016-D881-4D2F-9646-87C935922983}" srcOrd="0" destOrd="0" presId="urn:microsoft.com/office/officeart/2018/2/layout/IconCircleList"/>
    <dgm:cxn modelId="{9610B4B9-2086-45C2-A59A-FCB774105561}" type="presOf" srcId="{106B60EC-6A47-4A88-828F-8A27C31282D2}" destId="{6CAFB766-00BF-43FD-94B7-47DC028A7E6E}" srcOrd="0" destOrd="0" presId="urn:microsoft.com/office/officeart/2018/2/layout/IconCircleList"/>
    <dgm:cxn modelId="{37E78AD0-BE06-4AEF-8BE2-965AAA185929}" srcId="{C36B423A-303A-475F-A25E-364C889DCCFB}" destId="{D3B6ED4C-634E-4A84-B298-3C0AFAD3C714}" srcOrd="0" destOrd="0" parTransId="{01DB7361-7476-460A-BF05-C79145B3A2DA}" sibTransId="{4326CD35-9450-4379-AD8A-018BC6954ADC}"/>
    <dgm:cxn modelId="{4DD7C2D6-67AF-4BEC-8E39-6B4F58CC9B1D}" type="presOf" srcId="{1918EE53-CE11-4C0C-8069-9A081EE51C32}" destId="{E899179F-1FEA-4AFE-AA87-BAE482A06B00}" srcOrd="0" destOrd="0" presId="urn:microsoft.com/office/officeart/2018/2/layout/IconCircleList"/>
    <dgm:cxn modelId="{E1B827DA-C44D-4813-86F9-85C7EF659B00}" srcId="{C36B423A-303A-475F-A25E-364C889DCCFB}" destId="{96A0A383-95A9-43B6-81C7-4963F2F87E0D}" srcOrd="4" destOrd="0" parTransId="{F7C58632-BCD6-468C-BF0A-4A2E545CA88B}" sibTransId="{D54C1090-A7CD-4F49-B876-2B50AF61705F}"/>
    <dgm:cxn modelId="{8FEA0EDF-16B7-4920-B988-73AD361F3EB5}" type="presOf" srcId="{99F4DB89-E3D6-48C1-B855-7D0590882DD6}" destId="{4BDC38DC-B355-4C98-A067-E1ACACC37BBB}" srcOrd="0" destOrd="0" presId="urn:microsoft.com/office/officeart/2018/2/layout/IconCircleList"/>
    <dgm:cxn modelId="{F5DA68F2-067F-4B41-AC61-559C86AA7D18}" type="presOf" srcId="{D3B6ED4C-634E-4A84-B298-3C0AFAD3C714}" destId="{CBFCEB61-CDEA-4DCB-AD1A-B54454E642CB}" srcOrd="0" destOrd="0" presId="urn:microsoft.com/office/officeart/2018/2/layout/IconCircleList"/>
    <dgm:cxn modelId="{296CB1FE-B9F4-4C61-8A89-579E53BFF8F0}" type="presOf" srcId="{C36B423A-303A-475F-A25E-364C889DCCFB}" destId="{59B713D0-A9DD-4F4E-93C6-9CCA2581E920}" srcOrd="0" destOrd="0" presId="urn:microsoft.com/office/officeart/2018/2/layout/IconCircleList"/>
    <dgm:cxn modelId="{392B8C93-C36C-49B0-92C7-52093A3792EA}" type="presParOf" srcId="{59B713D0-A9DD-4F4E-93C6-9CCA2581E920}" destId="{D7E105E5-8983-44BC-990F-2714EF9334F1}" srcOrd="0" destOrd="0" presId="urn:microsoft.com/office/officeart/2018/2/layout/IconCircleList"/>
    <dgm:cxn modelId="{2AC066F4-7AD3-42D0-B377-1C114F3D9BED}" type="presParOf" srcId="{D7E105E5-8983-44BC-990F-2714EF9334F1}" destId="{27EC0505-D047-4F35-8CC5-B9BA4ABC0F9A}" srcOrd="0" destOrd="0" presId="urn:microsoft.com/office/officeart/2018/2/layout/IconCircleList"/>
    <dgm:cxn modelId="{91B2096D-6988-48FD-BA1A-6347E1AB46BB}" type="presParOf" srcId="{27EC0505-D047-4F35-8CC5-B9BA4ABC0F9A}" destId="{836B51C8-AB79-4A8B-B8D6-FCD76491950D}" srcOrd="0" destOrd="0" presId="urn:microsoft.com/office/officeart/2018/2/layout/IconCircleList"/>
    <dgm:cxn modelId="{0E82F822-87F4-4F07-8B22-CF7D8DECA3DA}" type="presParOf" srcId="{27EC0505-D047-4F35-8CC5-B9BA4ABC0F9A}" destId="{3CDD8B48-EFDB-4301-9980-0CDC65763499}" srcOrd="1" destOrd="0" presId="urn:microsoft.com/office/officeart/2018/2/layout/IconCircleList"/>
    <dgm:cxn modelId="{219219B0-4497-4E4B-914B-E4122CB121A3}" type="presParOf" srcId="{27EC0505-D047-4F35-8CC5-B9BA4ABC0F9A}" destId="{FED0A468-90E9-4DF1-A61B-E25332F11D93}" srcOrd="2" destOrd="0" presId="urn:microsoft.com/office/officeart/2018/2/layout/IconCircleList"/>
    <dgm:cxn modelId="{E17DF98B-245B-415E-ACBE-6C44EBA4B699}" type="presParOf" srcId="{27EC0505-D047-4F35-8CC5-B9BA4ABC0F9A}" destId="{CBFCEB61-CDEA-4DCB-AD1A-B54454E642CB}" srcOrd="3" destOrd="0" presId="urn:microsoft.com/office/officeart/2018/2/layout/IconCircleList"/>
    <dgm:cxn modelId="{A4FF1B9F-3BB5-4059-820F-090857F3F905}" type="presParOf" srcId="{D7E105E5-8983-44BC-990F-2714EF9334F1}" destId="{65A8815C-0470-4C31-8CD7-8441DD0616FF}" srcOrd="1" destOrd="0" presId="urn:microsoft.com/office/officeart/2018/2/layout/IconCircleList"/>
    <dgm:cxn modelId="{DA7FD889-C05E-421B-A942-48A311FCB32B}" type="presParOf" srcId="{D7E105E5-8983-44BC-990F-2714EF9334F1}" destId="{490824B7-839A-40E2-AA0A-C585AC43EE9E}" srcOrd="2" destOrd="0" presId="urn:microsoft.com/office/officeart/2018/2/layout/IconCircleList"/>
    <dgm:cxn modelId="{F907E4B2-0567-43C6-AE00-48AC54F0B9C9}" type="presParOf" srcId="{490824B7-839A-40E2-AA0A-C585AC43EE9E}" destId="{87229B77-91B0-4E58-822A-14C0894C45CC}" srcOrd="0" destOrd="0" presId="urn:microsoft.com/office/officeart/2018/2/layout/IconCircleList"/>
    <dgm:cxn modelId="{A72D3572-8C8D-4785-B85D-4D8BD906D908}" type="presParOf" srcId="{490824B7-839A-40E2-AA0A-C585AC43EE9E}" destId="{39F93C5E-E4DD-4BE5-BE88-4FBFBE1E812A}" srcOrd="1" destOrd="0" presId="urn:microsoft.com/office/officeart/2018/2/layout/IconCircleList"/>
    <dgm:cxn modelId="{CBC13899-AEE2-4574-B4BB-ED057314E8CB}" type="presParOf" srcId="{490824B7-839A-40E2-AA0A-C585AC43EE9E}" destId="{A2B88889-41EA-4EC5-A495-384B40F788A9}" srcOrd="2" destOrd="0" presId="urn:microsoft.com/office/officeart/2018/2/layout/IconCircleList"/>
    <dgm:cxn modelId="{E8A034F2-23CD-4A87-AC41-BE7A904B638A}" type="presParOf" srcId="{490824B7-839A-40E2-AA0A-C585AC43EE9E}" destId="{EEC3C345-7319-4F24-B3EE-DE7F1585C826}" srcOrd="3" destOrd="0" presId="urn:microsoft.com/office/officeart/2018/2/layout/IconCircleList"/>
    <dgm:cxn modelId="{34C66303-2E83-4A44-8552-A32356D96D19}" type="presParOf" srcId="{D7E105E5-8983-44BC-990F-2714EF9334F1}" destId="{6CAFB766-00BF-43FD-94B7-47DC028A7E6E}" srcOrd="3" destOrd="0" presId="urn:microsoft.com/office/officeart/2018/2/layout/IconCircleList"/>
    <dgm:cxn modelId="{01B96191-75D3-4070-9626-9F244CB2242E}" type="presParOf" srcId="{D7E105E5-8983-44BC-990F-2714EF9334F1}" destId="{5DD3DA74-25DF-4F93-BA29-FB946E51DB31}" srcOrd="4" destOrd="0" presId="urn:microsoft.com/office/officeart/2018/2/layout/IconCircleList"/>
    <dgm:cxn modelId="{F66F8EE0-DD8F-48D4-8D44-46626DD2E701}" type="presParOf" srcId="{5DD3DA74-25DF-4F93-BA29-FB946E51DB31}" destId="{2FF63C70-CFA1-494F-ACF6-7A553177EB26}" srcOrd="0" destOrd="0" presId="urn:microsoft.com/office/officeart/2018/2/layout/IconCircleList"/>
    <dgm:cxn modelId="{3AA4EE49-3D05-4A7F-8886-0930AE8058F9}" type="presParOf" srcId="{5DD3DA74-25DF-4F93-BA29-FB946E51DB31}" destId="{4F709468-09B1-4E99-92B4-732765258A03}" srcOrd="1" destOrd="0" presId="urn:microsoft.com/office/officeart/2018/2/layout/IconCircleList"/>
    <dgm:cxn modelId="{2483FF85-0B74-4523-8EEB-DDA191668DE9}" type="presParOf" srcId="{5DD3DA74-25DF-4F93-BA29-FB946E51DB31}" destId="{F5D3D06E-5594-4730-93EC-503C63017653}" srcOrd="2" destOrd="0" presId="urn:microsoft.com/office/officeart/2018/2/layout/IconCircleList"/>
    <dgm:cxn modelId="{BAA8330E-ED8F-46A4-8E30-89129989FFD5}" type="presParOf" srcId="{5DD3DA74-25DF-4F93-BA29-FB946E51DB31}" destId="{892FDA72-AC67-4128-A80E-18409BAFB642}" srcOrd="3" destOrd="0" presId="urn:microsoft.com/office/officeart/2018/2/layout/IconCircleList"/>
    <dgm:cxn modelId="{4323D21C-A2EA-48C6-8A3E-0B1F9BFDB45F}" type="presParOf" srcId="{D7E105E5-8983-44BC-990F-2714EF9334F1}" destId="{70CC4472-7D1A-428D-BDE3-150AD85C45B6}" srcOrd="5" destOrd="0" presId="urn:microsoft.com/office/officeart/2018/2/layout/IconCircleList"/>
    <dgm:cxn modelId="{7ABCC94E-2800-48F3-B1C7-201404DA5D2F}" type="presParOf" srcId="{D7E105E5-8983-44BC-990F-2714EF9334F1}" destId="{E25A46DF-C0DD-4294-8542-D4AC147411BD}" srcOrd="6" destOrd="0" presId="urn:microsoft.com/office/officeart/2018/2/layout/IconCircleList"/>
    <dgm:cxn modelId="{A582B2FC-E843-4E1D-BF0B-3BBB73923143}" type="presParOf" srcId="{E25A46DF-C0DD-4294-8542-D4AC147411BD}" destId="{D64FA734-4BA5-42E0-AE0E-E6451FE639D8}" srcOrd="0" destOrd="0" presId="urn:microsoft.com/office/officeart/2018/2/layout/IconCircleList"/>
    <dgm:cxn modelId="{6D34DBA9-60B0-4C7A-969C-F51E6A1E7433}" type="presParOf" srcId="{E25A46DF-C0DD-4294-8542-D4AC147411BD}" destId="{E0B33E2B-0B99-4183-BE0E-DAAF574E8623}" srcOrd="1" destOrd="0" presId="urn:microsoft.com/office/officeart/2018/2/layout/IconCircleList"/>
    <dgm:cxn modelId="{503D8247-C089-412D-AA67-7BECB3D9BA3E}" type="presParOf" srcId="{E25A46DF-C0DD-4294-8542-D4AC147411BD}" destId="{12E5C653-8D24-44CD-8C9F-48157AC484B7}" srcOrd="2" destOrd="0" presId="urn:microsoft.com/office/officeart/2018/2/layout/IconCircleList"/>
    <dgm:cxn modelId="{613DDC77-702F-43C1-B097-0DE0E85A6287}" type="presParOf" srcId="{E25A46DF-C0DD-4294-8542-D4AC147411BD}" destId="{4BDC38DC-B355-4C98-A067-E1ACACC37BBB}" srcOrd="3" destOrd="0" presId="urn:microsoft.com/office/officeart/2018/2/layout/IconCircleList"/>
    <dgm:cxn modelId="{79E72FCE-5058-4D19-AF01-FFC4EA587489}" type="presParOf" srcId="{D7E105E5-8983-44BC-990F-2714EF9334F1}" destId="{E899179F-1FEA-4AFE-AA87-BAE482A06B00}" srcOrd="7" destOrd="0" presId="urn:microsoft.com/office/officeart/2018/2/layout/IconCircleList"/>
    <dgm:cxn modelId="{1856FE28-551E-447C-B795-126CCD071BBB}" type="presParOf" srcId="{D7E105E5-8983-44BC-990F-2714EF9334F1}" destId="{0DC1D65A-11F6-4C87-8609-3486D4522280}" srcOrd="8" destOrd="0" presId="urn:microsoft.com/office/officeart/2018/2/layout/IconCircleList"/>
    <dgm:cxn modelId="{DD15D49F-F2E5-4D9A-ABD2-49649FF8555F}" type="presParOf" srcId="{0DC1D65A-11F6-4C87-8609-3486D4522280}" destId="{2B15CE34-6E3B-4F04-A847-6B26367D364F}" srcOrd="0" destOrd="0" presId="urn:microsoft.com/office/officeart/2018/2/layout/IconCircleList"/>
    <dgm:cxn modelId="{8FA024A1-9A85-4AAD-8ADA-78C046F6248E}" type="presParOf" srcId="{0DC1D65A-11F6-4C87-8609-3486D4522280}" destId="{FE88C04D-A30B-4490-8702-1055E8215785}" srcOrd="1" destOrd="0" presId="urn:microsoft.com/office/officeart/2018/2/layout/IconCircleList"/>
    <dgm:cxn modelId="{3AECFC3F-61D1-47AA-930E-55DCEEB2FCEE}" type="presParOf" srcId="{0DC1D65A-11F6-4C87-8609-3486D4522280}" destId="{1692618A-A940-4FD8-AEA1-86C651A53C15}" srcOrd="2" destOrd="0" presId="urn:microsoft.com/office/officeart/2018/2/layout/IconCircleList"/>
    <dgm:cxn modelId="{D8EC506B-9CA0-4808-89EF-08E4A69DF4C1}" type="presParOf" srcId="{0DC1D65A-11F6-4C87-8609-3486D4522280}" destId="{54307B53-608E-4E5A-B269-6101F4D51C4E}" srcOrd="3" destOrd="0" presId="urn:microsoft.com/office/officeart/2018/2/layout/IconCircleList"/>
    <dgm:cxn modelId="{9BA56D95-B8D7-49FB-9929-A45F4C05A12F}" type="presParOf" srcId="{D7E105E5-8983-44BC-990F-2714EF9334F1}" destId="{746DD016-D881-4D2F-9646-87C935922983}" srcOrd="9" destOrd="0" presId="urn:microsoft.com/office/officeart/2018/2/layout/IconCircleList"/>
    <dgm:cxn modelId="{4BF7A5FA-A76E-41F6-8337-7CC7882C74F9}" type="presParOf" srcId="{D7E105E5-8983-44BC-990F-2714EF9334F1}" destId="{F01DAF3F-C82F-483F-BCE8-EBF65C197A58}" srcOrd="10" destOrd="0" presId="urn:microsoft.com/office/officeart/2018/2/layout/IconCircleList"/>
    <dgm:cxn modelId="{67FF4758-7F57-4842-8BC2-3AC1EB759938}" type="presParOf" srcId="{F01DAF3F-C82F-483F-BCE8-EBF65C197A58}" destId="{B46DC27C-F34E-4AE9-A505-0758F9BB2ED8}" srcOrd="0" destOrd="0" presId="urn:microsoft.com/office/officeart/2018/2/layout/IconCircleList"/>
    <dgm:cxn modelId="{B415B77B-E468-4559-9F5E-4CB6A698D373}" type="presParOf" srcId="{F01DAF3F-C82F-483F-BCE8-EBF65C197A58}" destId="{F6A1EB44-1BC7-47F1-9D57-6FA27D498805}" srcOrd="1" destOrd="0" presId="urn:microsoft.com/office/officeart/2018/2/layout/IconCircleList"/>
    <dgm:cxn modelId="{5851D2C8-AF70-4EFD-BCCC-94D95F506058}" type="presParOf" srcId="{F01DAF3F-C82F-483F-BCE8-EBF65C197A58}" destId="{2D37762A-DABC-4228-9B7C-3788BC174200}" srcOrd="2" destOrd="0" presId="urn:microsoft.com/office/officeart/2018/2/layout/IconCircleList"/>
    <dgm:cxn modelId="{5D5ADE47-904B-44D7-916D-E9B9378EE6F3}" type="presParOf" srcId="{F01DAF3F-C82F-483F-BCE8-EBF65C197A58}" destId="{602D7BCF-C4B7-4363-B371-53DAEE39B5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51C8-AB79-4A8B-B8D6-FCD76491950D}">
      <dsp:nvSpPr>
        <dsp:cNvPr id="0" name=""/>
        <dsp:cNvSpPr/>
      </dsp:nvSpPr>
      <dsp:spPr>
        <a:xfrm>
          <a:off x="60328" y="82643"/>
          <a:ext cx="687606" cy="6876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D8B48-EFDB-4301-9980-0CDC65763499}">
      <dsp:nvSpPr>
        <dsp:cNvPr id="0" name=""/>
        <dsp:cNvSpPr/>
      </dsp:nvSpPr>
      <dsp:spPr>
        <a:xfrm>
          <a:off x="149047" y="227040"/>
          <a:ext cx="398811" cy="398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EB61-CDEA-4DCB-AD1A-B54454E642CB}">
      <dsp:nvSpPr>
        <dsp:cNvPr id="0" name=""/>
        <dsp:cNvSpPr/>
      </dsp:nvSpPr>
      <dsp:spPr>
        <a:xfrm>
          <a:off x="895279" y="82643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Introduction</a:t>
          </a:r>
        </a:p>
      </dsp:txBody>
      <dsp:txXfrm>
        <a:off x="895279" y="82643"/>
        <a:ext cx="1620787" cy="687606"/>
      </dsp:txXfrm>
    </dsp:sp>
    <dsp:sp modelId="{87229B77-91B0-4E58-822A-14C0894C45CC}">
      <dsp:nvSpPr>
        <dsp:cNvPr id="0" name=""/>
        <dsp:cNvSpPr/>
      </dsp:nvSpPr>
      <dsp:spPr>
        <a:xfrm>
          <a:off x="2798476" y="82643"/>
          <a:ext cx="687606" cy="6876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93C5E-E4DD-4BE5-BE88-4FBFBE1E812A}">
      <dsp:nvSpPr>
        <dsp:cNvPr id="0" name=""/>
        <dsp:cNvSpPr/>
      </dsp:nvSpPr>
      <dsp:spPr>
        <a:xfrm>
          <a:off x="2942873" y="227040"/>
          <a:ext cx="398811" cy="398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3C345-7319-4F24-B3EE-DE7F1585C826}">
      <dsp:nvSpPr>
        <dsp:cNvPr id="0" name=""/>
        <dsp:cNvSpPr/>
      </dsp:nvSpPr>
      <dsp:spPr>
        <a:xfrm>
          <a:off x="3643095" y="82643"/>
          <a:ext cx="1601451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Methodology</a:t>
          </a:r>
        </a:p>
      </dsp:txBody>
      <dsp:txXfrm>
        <a:off x="3643095" y="82643"/>
        <a:ext cx="1601451" cy="687606"/>
      </dsp:txXfrm>
    </dsp:sp>
    <dsp:sp modelId="{2FF63C70-CFA1-494F-ACF6-7A553177EB26}">
      <dsp:nvSpPr>
        <dsp:cNvPr id="0" name=""/>
        <dsp:cNvSpPr/>
      </dsp:nvSpPr>
      <dsp:spPr>
        <a:xfrm>
          <a:off x="60328" y="1344156"/>
          <a:ext cx="687606" cy="6876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09468-09B1-4E99-92B4-732765258A03}">
      <dsp:nvSpPr>
        <dsp:cNvPr id="0" name=""/>
        <dsp:cNvSpPr/>
      </dsp:nvSpPr>
      <dsp:spPr>
        <a:xfrm>
          <a:off x="204725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FDA72-AC67-4128-A80E-18409BAFB642}">
      <dsp:nvSpPr>
        <dsp:cNvPr id="0" name=""/>
        <dsp:cNvSpPr/>
      </dsp:nvSpPr>
      <dsp:spPr>
        <a:xfrm>
          <a:off x="895279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Framework</a:t>
          </a:r>
        </a:p>
      </dsp:txBody>
      <dsp:txXfrm>
        <a:off x="895279" y="1344156"/>
        <a:ext cx="1620787" cy="687606"/>
      </dsp:txXfrm>
    </dsp:sp>
    <dsp:sp modelId="{D64FA734-4BA5-42E0-AE0E-E6451FE639D8}">
      <dsp:nvSpPr>
        <dsp:cNvPr id="0" name=""/>
        <dsp:cNvSpPr/>
      </dsp:nvSpPr>
      <dsp:spPr>
        <a:xfrm>
          <a:off x="2798476" y="1344156"/>
          <a:ext cx="687606" cy="6876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33E2B-0B99-4183-BE0E-DAAF574E8623}">
      <dsp:nvSpPr>
        <dsp:cNvPr id="0" name=""/>
        <dsp:cNvSpPr/>
      </dsp:nvSpPr>
      <dsp:spPr>
        <a:xfrm>
          <a:off x="2942873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C38DC-B355-4C98-A067-E1ACACC37BBB}">
      <dsp:nvSpPr>
        <dsp:cNvPr id="0" name=""/>
        <dsp:cNvSpPr/>
      </dsp:nvSpPr>
      <dsp:spPr>
        <a:xfrm>
          <a:off x="3633427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Description </a:t>
          </a:r>
        </a:p>
      </dsp:txBody>
      <dsp:txXfrm>
        <a:off x="3633427" y="1344156"/>
        <a:ext cx="1620787" cy="687606"/>
      </dsp:txXfrm>
    </dsp:sp>
    <dsp:sp modelId="{2B15CE34-6E3B-4F04-A847-6B26367D364F}">
      <dsp:nvSpPr>
        <dsp:cNvPr id="0" name=""/>
        <dsp:cNvSpPr/>
      </dsp:nvSpPr>
      <dsp:spPr>
        <a:xfrm>
          <a:off x="60328" y="2605669"/>
          <a:ext cx="687606" cy="6876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8C04D-A30B-4490-8702-1055E8215785}">
      <dsp:nvSpPr>
        <dsp:cNvPr id="0" name=""/>
        <dsp:cNvSpPr/>
      </dsp:nvSpPr>
      <dsp:spPr>
        <a:xfrm>
          <a:off x="204725" y="2750067"/>
          <a:ext cx="398811" cy="3988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07B53-608E-4E5A-B269-6101F4D51C4E}">
      <dsp:nvSpPr>
        <dsp:cNvPr id="0" name=""/>
        <dsp:cNvSpPr/>
      </dsp:nvSpPr>
      <dsp:spPr>
        <a:xfrm>
          <a:off x="895279" y="2605669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Results</a:t>
          </a:r>
        </a:p>
      </dsp:txBody>
      <dsp:txXfrm>
        <a:off x="895279" y="2605669"/>
        <a:ext cx="1620787" cy="687606"/>
      </dsp:txXfrm>
    </dsp:sp>
    <dsp:sp modelId="{B46DC27C-F34E-4AE9-A505-0758F9BB2ED8}">
      <dsp:nvSpPr>
        <dsp:cNvPr id="0" name=""/>
        <dsp:cNvSpPr/>
      </dsp:nvSpPr>
      <dsp:spPr>
        <a:xfrm>
          <a:off x="2798476" y="2605669"/>
          <a:ext cx="687606" cy="6876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1EB44-1BC7-47F1-9D57-6FA27D498805}">
      <dsp:nvSpPr>
        <dsp:cNvPr id="0" name=""/>
        <dsp:cNvSpPr/>
      </dsp:nvSpPr>
      <dsp:spPr>
        <a:xfrm>
          <a:off x="2942873" y="2750067"/>
          <a:ext cx="398811" cy="3988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D7BCF-C4B7-4363-B371-53DAEE39B54F}">
      <dsp:nvSpPr>
        <dsp:cNvPr id="0" name=""/>
        <dsp:cNvSpPr/>
      </dsp:nvSpPr>
      <dsp:spPr>
        <a:xfrm>
          <a:off x="3633427" y="2605669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Conclusion</a:t>
          </a:r>
        </a:p>
      </dsp:txBody>
      <dsp:txXfrm>
        <a:off x="3633427" y="2605669"/>
        <a:ext cx="1620787" cy="68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9D96-3FAB-2B57-2CF5-2DBBE0A7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2022-43C4-5467-6534-6BF28337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ACE8-D74A-87E9-398F-31C5E67C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0C43-0FE6-4DB8-8343-BD4C59949D08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E969-693D-2F7C-D0B4-D16E4DED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0BF9-F35A-FC9C-174E-DA522EEA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444E-54AB-4530-B190-46796BDEB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2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5815-2625-7B33-85D1-0E8E5F773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C6629-3D33-54ED-AADB-B10018679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A4F2-E191-4985-3D6D-9D7D1739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0C43-0FE6-4DB8-8343-BD4C59949D08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252B-455D-FC3C-C04B-AAA4A8BF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5F71-BC76-0481-2B88-6D831CD5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444E-54AB-4530-B190-46796BDEB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1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4AD98-1600-B2A6-F0C1-3B4C3EA2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18E3-DE0B-E0A5-9B4B-7D2752C2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2154-740E-87CB-45EC-55E9E48EA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0C43-0FE6-4DB8-8343-BD4C59949D08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7330-A0F1-E00E-0DBB-C8CF870F5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B6DA-5B3F-8824-B7A1-8C84C0AF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444E-54AB-4530-B190-46796BDEB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pi.oregonstate.edu/mic/health-disease/skin-health/peptide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3B477-9BA9-3A3D-FA35-E76E1554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1" y="1266824"/>
            <a:ext cx="10534650" cy="270557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BITTER PEPTIDES FROM SEQUENCE USING MACHINE LEARNING TECHNIQUES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69F7B-0003-44AF-A3E1-2BDD24378464}"/>
              </a:ext>
            </a:extLst>
          </p:cNvPr>
          <p:cNvSpPr/>
          <p:nvPr/>
        </p:nvSpPr>
        <p:spPr>
          <a:xfrm>
            <a:off x="819150" y="5072360"/>
            <a:ext cx="10248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Thesis Defense Presentation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by</a:t>
            </a:r>
          </a:p>
          <a:p>
            <a:pPr algn="ctr"/>
            <a:r>
              <a:rPr lang="en-US" sz="2000" b="1" cap="all" dirty="0" err="1">
                <a:solidFill>
                  <a:schemeClr val="bg1">
                    <a:lumMod val="95000"/>
                  </a:schemeClr>
                </a:solidFill>
              </a:rPr>
              <a:t>Nishitha</a:t>
            </a:r>
            <a:r>
              <a:rPr lang="en-US" sz="2000" b="1" cap="all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cap="all" dirty="0" err="1">
                <a:solidFill>
                  <a:schemeClr val="bg1">
                    <a:lumMod val="95000"/>
                  </a:schemeClr>
                </a:solidFill>
              </a:rPr>
              <a:t>Yendapally</a:t>
            </a:r>
            <a:endParaRPr lang="en-US" sz="2000" b="1" cap="all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2000" b="1" cap="all" dirty="0">
                <a:solidFill>
                  <a:schemeClr val="bg1">
                    <a:lumMod val="95000"/>
                  </a:schemeClr>
                </a:solidFill>
              </a:rPr>
              <a:t>Date: 07-26-2022 </a:t>
            </a:r>
          </a:p>
          <a:p>
            <a:pPr algn="ctr"/>
            <a:r>
              <a:rPr lang="en-US" sz="2000" b="1" cap="all" dirty="0">
                <a:solidFill>
                  <a:schemeClr val="bg1">
                    <a:lumMod val="95000"/>
                  </a:schemeClr>
                </a:solidFill>
              </a:rPr>
              <a:t>Time: 11:00am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AC868-0267-498B-ADD6-0C1E6BE3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Novelty of The Proposed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1DD6-AD9D-40C8-B670-4501D405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" y="2012865"/>
            <a:ext cx="5609690" cy="416409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This research proposes to explore various machine learning techniques specifically, stacking-based approaches for an effective prediction of bitter peptides directly from the peptide sequence. </a:t>
            </a:r>
          </a:p>
          <a:p>
            <a:r>
              <a:rPr lang="en-US" sz="1700" dirty="0"/>
              <a:t>In addition, this work we explore K-</a:t>
            </a:r>
            <a:r>
              <a:rPr lang="en-US" sz="1700" dirty="0" err="1"/>
              <a:t>mers</a:t>
            </a:r>
            <a:r>
              <a:rPr lang="en-US" sz="1700" dirty="0"/>
              <a:t> extraction techniques to extract 2-mers. Then these 2-mers are passed to TFIDF and count vectorizer for the feature extraction.</a:t>
            </a:r>
          </a:p>
          <a:p>
            <a:r>
              <a:rPr lang="en-US" sz="1700" dirty="0"/>
              <a:t>Experiments are performed to compare the models trained on TFIDF and count vectorizer feature extraction techniques to identify which extraction technique yields better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9AB6D-3375-4558-9D80-1F8B4016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13" y="2548143"/>
            <a:ext cx="4296585" cy="309354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23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EBAE-853B-40D1-94E4-49B3B4F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Methodology -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9930F020-2C08-2E07-4169-1E070FFF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ECFC-4832-48E3-A3E7-888C3322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Benchmark dataset: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research, we use BTP640 dataset that was previously established by </a:t>
            </a:r>
            <a:r>
              <a:rPr lang="en-US" dirty="0" err="1"/>
              <a:t>Charoenkwan</a:t>
            </a:r>
            <a:r>
              <a:rPr lang="en-US" dirty="0"/>
              <a:t> et al 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8A6CF-D15F-4187-B2C9-2934D245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980C-8960-40A0-BD0C-82135451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BTP640 dataset contains of 320-bitter and 320 non-bitter non redundant peptides.</a:t>
            </a:r>
          </a:p>
          <a:p>
            <a:r>
              <a:rPr lang="en-US" sz="2000" dirty="0"/>
              <a:t>BTP640 dataset was randomly divided into a training subset (named BTP-CV) and an independent test subset (called BTP-TS) with 0.8:0.2(80:20) of split ratio. </a:t>
            </a:r>
          </a:p>
          <a:p>
            <a:r>
              <a:rPr lang="en-US" sz="2000" dirty="0"/>
              <a:t>BTP-CV dataset contains 256 bitter and 256 non-bitter peptides  that are utilized for validation and training.</a:t>
            </a:r>
          </a:p>
          <a:p>
            <a:r>
              <a:rPr lang="en-US" sz="2000" dirty="0"/>
              <a:t>BTP-TS contains 64 bitter peptides and 64 non-bitter peptides that are utilized for independent testing.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CF345-E23D-4720-8B30-3B6C187E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marL="0" marR="0" lvl="0" indent="2286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/>
              <a:t>Number of Bitter and Non-Bitter peptides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A240F8-7A3D-4822-B875-A3F2F6095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84169"/>
              </p:ext>
            </p:extLst>
          </p:nvPr>
        </p:nvGraphicFramePr>
        <p:xfrm>
          <a:off x="838200" y="2004056"/>
          <a:ext cx="10515603" cy="4201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6383">
                  <a:extLst>
                    <a:ext uri="{9D8B030D-6E8A-4147-A177-3AD203B41FA5}">
                      <a16:colId xmlns:a16="http://schemas.microsoft.com/office/drawing/2014/main" val="734245526"/>
                    </a:ext>
                  </a:extLst>
                </a:gridCol>
                <a:gridCol w="3075156">
                  <a:extLst>
                    <a:ext uri="{9D8B030D-6E8A-4147-A177-3AD203B41FA5}">
                      <a16:colId xmlns:a16="http://schemas.microsoft.com/office/drawing/2014/main" val="3550983297"/>
                    </a:ext>
                  </a:extLst>
                </a:gridCol>
                <a:gridCol w="1938160">
                  <a:extLst>
                    <a:ext uri="{9D8B030D-6E8A-4147-A177-3AD203B41FA5}">
                      <a16:colId xmlns:a16="http://schemas.microsoft.com/office/drawing/2014/main" val="3093994554"/>
                    </a:ext>
                  </a:extLst>
                </a:gridCol>
                <a:gridCol w="2315904">
                  <a:extLst>
                    <a:ext uri="{9D8B030D-6E8A-4147-A177-3AD203B41FA5}">
                      <a16:colId xmlns:a16="http://schemas.microsoft.com/office/drawing/2014/main" val="2024813792"/>
                    </a:ext>
                  </a:extLst>
                </a:gridCol>
              </a:tblGrid>
              <a:tr h="12052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Number of peptides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BitterPeptides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Non-Bitter Peptides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extLst>
                  <a:ext uri="{0D108BD9-81ED-4DB2-BD59-A6C34878D82A}">
                    <a16:rowId xmlns:a16="http://schemas.microsoft.com/office/drawing/2014/main" val="3319963999"/>
                  </a:ext>
                </a:extLst>
              </a:tr>
              <a:tr h="5862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Benchmark Dataset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extLst>
                  <a:ext uri="{0D108BD9-81ED-4DB2-BD59-A6C34878D82A}">
                    <a16:rowId xmlns:a16="http://schemas.microsoft.com/office/drawing/2014/main" val="321573012"/>
                  </a:ext>
                </a:extLst>
              </a:tr>
              <a:tr h="12052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Training Dataset (BTP-CV)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extLst>
                  <a:ext uri="{0D108BD9-81ED-4DB2-BD59-A6C34878D82A}">
                    <a16:rowId xmlns:a16="http://schemas.microsoft.com/office/drawing/2014/main" val="1641390622"/>
                  </a:ext>
                </a:extLst>
              </a:tr>
              <a:tr h="12052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Testing Dataset (BTP-TS)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064" marR="116064" marT="0" marB="0"/>
                </a:tc>
                <a:extLst>
                  <a:ext uri="{0D108BD9-81ED-4DB2-BD59-A6C34878D82A}">
                    <a16:rowId xmlns:a16="http://schemas.microsoft.com/office/drawing/2014/main" val="161280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1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6C832-F4CC-4D51-9660-4FC46576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 REPRESENTATION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64B7-7107-45F8-A8A7-C94174FA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following can be used to represent a peptide sequence (P):</a:t>
            </a:r>
          </a:p>
          <a:p>
            <a:pPr marL="0" indent="0">
              <a:buNone/>
            </a:pPr>
            <a:r>
              <a:rPr lang="en-US" sz="2400" b="1" dirty="0"/>
              <a:t> 	P</a:t>
            </a:r>
            <a:r>
              <a:rPr lang="en-US" sz="2400" dirty="0"/>
              <a:t>= p</a:t>
            </a:r>
            <a:r>
              <a:rPr lang="en-US" sz="2400" baseline="-25000" dirty="0"/>
              <a:t>1</a:t>
            </a:r>
            <a:r>
              <a:rPr lang="en-US" sz="2400" dirty="0"/>
              <a:t> p</a:t>
            </a:r>
            <a:r>
              <a:rPr lang="en-US" sz="2400" baseline="-25000" dirty="0"/>
              <a:t>2</a:t>
            </a:r>
            <a:r>
              <a:rPr lang="en-US" sz="2400" dirty="0"/>
              <a:t> p</a:t>
            </a:r>
            <a:r>
              <a:rPr lang="en-US" sz="2400" baseline="-25000" dirty="0"/>
              <a:t>3</a:t>
            </a:r>
            <a:r>
              <a:rPr lang="en-US" sz="2400" dirty="0"/>
              <a:t>…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 				(1)</a:t>
            </a:r>
          </a:p>
          <a:p>
            <a:r>
              <a:rPr lang="en-US" sz="2400" dirty="0"/>
              <a:t>Where p</a:t>
            </a:r>
            <a:r>
              <a:rPr lang="en-US" sz="2400" baseline="-25000" dirty="0"/>
              <a:t>i</a:t>
            </a:r>
            <a:r>
              <a:rPr lang="en-US" sz="2400" dirty="0"/>
              <a:t> and N stand for the protein P’s,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residue and the length of the peptide, respectively. </a:t>
            </a:r>
          </a:p>
          <a:p>
            <a:r>
              <a:rPr lang="en-US" sz="2400" dirty="0"/>
              <a:t>The residue p</a:t>
            </a:r>
            <a:r>
              <a:rPr lang="en-US" sz="2400" baseline="-25000" dirty="0"/>
              <a:t>i</a:t>
            </a:r>
            <a:r>
              <a:rPr lang="en-US" sz="2400" dirty="0"/>
              <a:t>  is a member of the natural amino acid group, which also consists of the following amino acids: A, C, D, E, F, G, H, I, K, L, M, N, P, Q, R, S, T, V, W, and 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4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48D12-1925-49B2-BBA1-6CACC9C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FEATURE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247C-5B40-4A17-AD3E-AFD2C9A0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400" dirty="0"/>
              <a:t>In this research, various feature extraction techniques are utilized for accurate prediction of bitter peptides from the peptide sequences. </a:t>
            </a:r>
          </a:p>
          <a:p>
            <a:endParaRPr lang="en-US" sz="2400" dirty="0"/>
          </a:p>
          <a:p>
            <a:r>
              <a:rPr lang="en-US" sz="2400" dirty="0"/>
              <a:t>NLP techniques like TFIDF and count vectorization using K-</a:t>
            </a:r>
            <a:r>
              <a:rPr lang="en-US" sz="2400" dirty="0" err="1"/>
              <a:t>mers</a:t>
            </a:r>
            <a:r>
              <a:rPr lang="en-US" sz="2400" dirty="0"/>
              <a:t> counting are utilized for analyzing the sequences of data. The features extracted from the dataset is 316 and the value of k=2 for K-</a:t>
            </a:r>
            <a:r>
              <a:rPr lang="en-US" sz="2400" dirty="0" err="1"/>
              <a:t>mer</a:t>
            </a:r>
            <a:r>
              <a:rPr lang="en-US" sz="2400" dirty="0"/>
              <a:t> counting.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26DD-9BC2-4225-9AF8-5292B07A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38" y="640080"/>
            <a:ext cx="9367203" cy="1188720"/>
          </a:xfrm>
        </p:spPr>
        <p:txBody>
          <a:bodyPr>
            <a:normAutofit/>
          </a:bodyPr>
          <a:lstStyle/>
          <a:p>
            <a:r>
              <a:rPr lang="en-US" sz="3600" dirty="0"/>
              <a:t>Feature Extraction: K-</a:t>
            </a:r>
            <a:r>
              <a:rPr lang="en-US" sz="3600" dirty="0" err="1"/>
              <a:t>mers</a:t>
            </a: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5DCF-C2BF-4B47-9382-27BC0BE3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Feature extraction is the most crucial step in transforming the raw data into the numerical values.</a:t>
            </a:r>
          </a:p>
          <a:p>
            <a:r>
              <a:rPr lang="en-US" sz="2400" dirty="0"/>
              <a:t>In this process of Feature extraction, K-</a:t>
            </a:r>
            <a:r>
              <a:rPr lang="en-US" sz="2400" dirty="0" err="1"/>
              <a:t>mers</a:t>
            </a:r>
            <a:r>
              <a:rPr lang="en-US" sz="2400" dirty="0"/>
              <a:t> extraction techniques is the very important to extract the 2-mers from the peptide sequence.</a:t>
            </a:r>
          </a:p>
          <a:p>
            <a:r>
              <a:rPr lang="en-US" sz="2400" dirty="0"/>
              <a:t>K-</a:t>
            </a:r>
            <a:r>
              <a:rPr lang="en-US" sz="2400" dirty="0" err="1"/>
              <a:t>mers</a:t>
            </a:r>
            <a:r>
              <a:rPr lang="en-US" sz="2400" dirty="0"/>
              <a:t> extraction Technique:  In this technique the sequence is broken into the set of fixed-size chunks known as k-</a:t>
            </a:r>
            <a:r>
              <a:rPr lang="en-US" sz="2400" dirty="0" err="1"/>
              <a:t>mers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1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3EEDE-C0DE-447A-A0A6-DC29B795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Extraction- NLP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9BD1-6254-49E7-9E48-A9C5BCDE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Once the 2-mers are extracted from the sequence. Then these 2-mers are passed to TFIDF and count vectorizer for the feature extraction.</a:t>
            </a:r>
          </a:p>
          <a:p>
            <a:pPr marL="0" indent="0">
              <a:buNone/>
            </a:pPr>
            <a:r>
              <a:rPr lang="en-US" sz="2400" b="1" dirty="0"/>
              <a:t>TERM FREQUENCY-INVERSE DOCUMENT FREQUENCY (TFIDF):</a:t>
            </a:r>
          </a:p>
          <a:p>
            <a:r>
              <a:rPr lang="en-US" sz="2400" dirty="0"/>
              <a:t>Term Frequency-inverse document frequency, or TF-IDF, is a statistical metric that assesses how relevant a word is to a document within a collection of documents.</a:t>
            </a:r>
          </a:p>
          <a:p>
            <a:r>
              <a:rPr lang="en-US" sz="2400" dirty="0"/>
              <a:t>This is a popular method for document representation in NLP that is based on information retrieval techniques.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E6E3-D30A-4CF4-985F-8345C4B9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495425"/>
            <a:ext cx="9541764" cy="430464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TFIDF is split into two parts term-frequency and inverse document frequency.</a:t>
            </a:r>
          </a:p>
          <a:p>
            <a:endParaRPr lang="en-US" sz="2200" dirty="0"/>
          </a:p>
          <a:p>
            <a:r>
              <a:rPr lang="en-US" sz="2200" dirty="0"/>
              <a:t>TF (Term Frequency) indicates the number of times a word </a:t>
            </a:r>
            <a:r>
              <a:rPr lang="en-US" sz="2200" i="1" dirty="0" err="1"/>
              <a:t>i</a:t>
            </a:r>
            <a:r>
              <a:rPr lang="en-US" sz="2200" dirty="0"/>
              <a:t> (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dirty="0"/>
              <a:t>) appears in a particular document </a:t>
            </a:r>
            <a:r>
              <a:rPr lang="en-US" sz="2200" i="1" dirty="0"/>
              <a:t>j</a:t>
            </a:r>
            <a:r>
              <a:rPr lang="en-US" sz="2200" dirty="0"/>
              <a:t> (</a:t>
            </a:r>
            <a:r>
              <a:rPr lang="en-US" sz="2200" i="1" dirty="0" err="1"/>
              <a:t>d</a:t>
            </a:r>
            <a:r>
              <a:rPr lang="en-US" sz="2200" i="1" baseline="-25000" dirty="0" err="1"/>
              <a:t>j</a:t>
            </a:r>
            <a:r>
              <a:rPr lang="en-US" sz="2200" dirty="0"/>
              <a:t>), and IDF(Inverse Document Frequency) denotes the inverse document frequency for the target word. </a:t>
            </a:r>
          </a:p>
          <a:p>
            <a:endParaRPr lang="en-US" sz="2200" dirty="0"/>
          </a:p>
          <a:p>
            <a:r>
              <a:rPr lang="en-US" sz="2200" dirty="0"/>
              <a:t>The TF-IDF of a term is calculated by multiplying TF and IDF scores.</a:t>
            </a:r>
          </a:p>
          <a:p>
            <a:pPr marL="0" indent="0">
              <a:buNone/>
            </a:pPr>
            <a:r>
              <a:rPr lang="en-US" sz="2200" dirty="0"/>
              <a:t>		TF-IDF=TF∗IDF</a:t>
            </a:r>
          </a:p>
          <a:p>
            <a:r>
              <a:rPr lang="en-US" sz="2200" dirty="0"/>
              <a:t>Number of features extracted is 316.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06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257-2697-4188-9445-D6B8C23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Feature Extraction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CD2A-FDEB-4E6A-826D-2E186132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Count Vectorizer:</a:t>
            </a:r>
          </a:p>
          <a:p>
            <a:r>
              <a:rPr lang="en-US" sz="2200" dirty="0"/>
              <a:t>In this research we also used Count vectorizer to compare with the TFIDF.</a:t>
            </a:r>
          </a:p>
          <a:p>
            <a:r>
              <a:rPr lang="en-US" sz="2200" dirty="0"/>
              <a:t>In general, Count Vectorizer is </a:t>
            </a:r>
            <a:r>
              <a:rPr lang="en-US" sz="2200" b="1" dirty="0"/>
              <a:t>used to convert a peptide sequence to a vector of term/token counts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86704B2F-29A3-E667-1B38-359753C8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67EB9B3-B86D-4DBA-884F-FB8B8382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25327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C65D-B987-4856-8AC3-7A632CFC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1C1B9-CE1A-8E00-B2C0-7208623AD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8" r="16508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E0F0C4-A454-2238-8943-0CA0B0656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040421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6676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BC73-075C-4F9A-A109-6926AC56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B972-426C-4836-9253-1D577493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Then we used a feature selection technique to extract relevant features to train our model. </a:t>
            </a:r>
          </a:p>
          <a:p>
            <a:r>
              <a:rPr lang="en-US" sz="2200" dirty="0"/>
              <a:t>The feature selection technique utilized in this model is </a:t>
            </a:r>
            <a:r>
              <a:rPr lang="en-US" sz="2200" dirty="0" err="1"/>
              <a:t>f_regression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f_regression</a:t>
            </a:r>
            <a:r>
              <a:rPr lang="en-US" sz="2200" dirty="0"/>
              <a:t>:  </a:t>
            </a:r>
            <a:r>
              <a:rPr lang="en-US" sz="2200" dirty="0" err="1"/>
              <a:t>f_regression</a:t>
            </a:r>
            <a:r>
              <a:rPr lang="en-US" sz="2200" dirty="0"/>
              <a:t> is derived from </a:t>
            </a:r>
            <a:r>
              <a:rPr lang="en-US" sz="2200" dirty="0" err="1"/>
              <a:t>r_regression</a:t>
            </a:r>
            <a:r>
              <a:rPr lang="en-US" sz="2200" dirty="0"/>
              <a:t> and will rank features in the same order if all the features are positively correlated with the target.</a:t>
            </a:r>
          </a:p>
          <a:p>
            <a:r>
              <a:rPr lang="en-US" sz="2200" dirty="0"/>
              <a:t>f_regression </a:t>
            </a:r>
            <a:r>
              <a:rPr lang="en-US" altLang="en-US" sz="2200" dirty="0"/>
              <a:t>is therefore recommended as a feature selection criterion to identify potentially predictive feature for a downstream classifier, irrespective of the sign of the association with the target variable.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0D7B59-5DBF-4B8D-9B31-0E9DDFBE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1993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189D8-E891-4D75-8498-D7FA7F41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2493-D0D1-44FE-8CD1-989AF17B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/>
              <a:t>Stacking-based model is utilized to develop a predictor of Bitter peptide from the peptide sequences.</a:t>
            </a:r>
          </a:p>
          <a:p>
            <a:r>
              <a:rPr lang="en-US" sz="2400"/>
              <a:t>This model can help to increase the efficiency, as the information from one or more models are combined to train a new model.</a:t>
            </a:r>
          </a:p>
        </p:txBody>
      </p:sp>
    </p:spTree>
    <p:extLst>
      <p:ext uri="{BB962C8B-B14F-4D97-AF65-F5344CB8AC3E}">
        <p14:creationId xmlns:p14="http://schemas.microsoft.com/office/powerpoint/2010/main" val="32211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E590-806F-4159-B42E-E32C4B13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1266825"/>
            <a:ext cx="9570339" cy="4533243"/>
          </a:xfrm>
        </p:spPr>
        <p:txBody>
          <a:bodyPr>
            <a:normAutofit/>
          </a:bodyPr>
          <a:lstStyle/>
          <a:p>
            <a:r>
              <a:rPr lang="en-US" sz="1700" dirty="0"/>
              <a:t>This thesis implements a 2-layer stacking framework that includes </a:t>
            </a:r>
          </a:p>
          <a:p>
            <a:pPr marL="571500" indent="-571500">
              <a:buAutoNum type="romanLcParenR"/>
            </a:pPr>
            <a:r>
              <a:rPr lang="en-US" sz="1700" dirty="0"/>
              <a:t>Base-Layer and</a:t>
            </a:r>
          </a:p>
          <a:p>
            <a:pPr marL="571500" indent="-571500">
              <a:buAutoNum type="romanLcParenR"/>
            </a:pPr>
            <a:r>
              <a:rPr lang="en-US" sz="1700" dirty="0"/>
              <a:t>Meta-Layer.</a:t>
            </a:r>
          </a:p>
          <a:p>
            <a:r>
              <a:rPr lang="en-US" sz="1700" dirty="0"/>
              <a:t>The first stage for this model is the Base-Layer, may contain several machine learning models. </a:t>
            </a:r>
          </a:p>
          <a:p>
            <a:r>
              <a:rPr lang="en-US" sz="1700" dirty="0"/>
              <a:t>The models in the Base-Layer are selected because the underlying operating principle is different so that they can pass valuable information to the Meta-Layer.</a:t>
            </a:r>
          </a:p>
          <a:p>
            <a:r>
              <a:rPr lang="en-US" sz="1700" dirty="0"/>
              <a:t>The models in the Base-Layer are trained to generate prediction probabilities for each amino acid, which are consequently appended to the original input features of the amino acid and passed on to the Meta-Layer for improved training.</a:t>
            </a:r>
          </a:p>
          <a:p>
            <a:r>
              <a:rPr lang="en-US" sz="1700" dirty="0"/>
              <a:t>The Meta-Layer produces the final predictions. 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470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407864-676C-4C2D-A2C1-1FB3868D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165"/>
            <a:ext cx="10515600" cy="36542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C3F0EF-E230-4145-9658-0E17131182C6}"/>
              </a:ext>
            </a:extLst>
          </p:cNvPr>
          <p:cNvSpPr/>
          <p:nvPr/>
        </p:nvSpPr>
        <p:spPr>
          <a:xfrm>
            <a:off x="1704975" y="502307"/>
            <a:ext cx="74961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Architecture of a stacking-based model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DFB1C-5202-4B6D-B32B-5D9BD137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Performance Assessment Metrics</a:t>
            </a:r>
            <a:br>
              <a:rPr lang="en-US" sz="3100" b="1" dirty="0"/>
            </a:br>
            <a:endParaRPr lang="en-US" sz="3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F8F0BEF-2AFE-4522-933B-3D5BD0096E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6120507"/>
                  </p:ext>
                </p:extLst>
              </p:nvPr>
            </p:nvGraphicFramePr>
            <p:xfrm>
              <a:off x="1581170" y="1926266"/>
              <a:ext cx="9029661" cy="4357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56037">
                      <a:extLst>
                        <a:ext uri="{9D8B030D-6E8A-4147-A177-3AD203B41FA5}">
                          <a16:colId xmlns:a16="http://schemas.microsoft.com/office/drawing/2014/main" val="2018953489"/>
                        </a:ext>
                      </a:extLst>
                    </a:gridCol>
                    <a:gridCol w="5473624">
                      <a:extLst>
                        <a:ext uri="{9D8B030D-6E8A-4147-A177-3AD203B41FA5}">
                          <a16:colId xmlns:a16="http://schemas.microsoft.com/office/drawing/2014/main" val="1901124090"/>
                        </a:ext>
                      </a:extLst>
                    </a:gridCol>
                  </a:tblGrid>
                  <a:tr h="3629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Metric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Metric Definition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extLst>
                      <a:ext uri="{0D108BD9-81ED-4DB2-BD59-A6C34878D82A}">
                        <a16:rowId xmlns:a16="http://schemas.microsoft.com/office/drawing/2014/main" val="3173797878"/>
                      </a:ext>
                    </a:extLst>
                  </a:tr>
                  <a:tr h="7622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Sensitivity (</a:t>
                          </a:r>
                          <a:r>
                            <a:rPr lang="en-US" sz="1300" dirty="0" err="1">
                              <a:effectLst/>
                            </a:rPr>
                            <a:t>Sny</a:t>
                          </a:r>
                          <a:r>
                            <a:rPr lang="en-US" sz="1300" dirty="0">
                              <a:effectLst/>
                            </a:rPr>
                            <a:t>)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extLst>
                      <a:ext uri="{0D108BD9-81ED-4DB2-BD59-A6C34878D82A}">
                        <a16:rowId xmlns:a16="http://schemas.microsoft.com/office/drawing/2014/main" val="3850731706"/>
                      </a:ext>
                    </a:extLst>
                  </a:tr>
                  <a:tr h="7622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Specificity (Spy)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extLst>
                      <a:ext uri="{0D108BD9-81ED-4DB2-BD59-A6C34878D82A}">
                        <a16:rowId xmlns:a16="http://schemas.microsoft.com/office/drawing/2014/main" val="3355104180"/>
                      </a:ext>
                    </a:extLst>
                  </a:tr>
                  <a:tr h="7622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Accuracy. (Acy)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extLst>
                      <a:ext uri="{0D108BD9-81ED-4DB2-BD59-A6C34878D82A}">
                        <a16:rowId xmlns:a16="http://schemas.microsoft.com/office/drawing/2014/main" val="4059931292"/>
                      </a:ext>
                    </a:extLst>
                  </a:tr>
                  <a:tr h="7646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F1 score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extLst>
                      <a:ext uri="{0D108BD9-81ED-4DB2-BD59-A6C34878D82A}">
                        <a16:rowId xmlns:a16="http://schemas.microsoft.com/office/drawing/2014/main" val="65394065"/>
                      </a:ext>
                    </a:extLst>
                  </a:tr>
                  <a:tr h="9430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Mathew’s correlation-coefficient (MaCC)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</m:d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𝐹𝑃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en-US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𝑇𝑃</m:t>
                                            </m:r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𝐹𝑁</m:t>
                                            </m:r>
                                          </m:e>
                                        </m:d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d>
                                          <m:dPr>
                                            <m:ctrlPr>
                                              <a:rPr lang="en-US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𝑇𝑃</m:t>
                                            </m:r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𝐹𝑃</m:t>
                                            </m:r>
                                          </m:e>
                                        </m:d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d>
                                          <m:dPr>
                                            <m:ctrlPr>
                                              <a:rPr lang="en-US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𝑇𝑁</m:t>
                                            </m:r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𝐹𝑃</m:t>
                                            </m:r>
                                          </m:e>
                                        </m:d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∗(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extLst>
                      <a:ext uri="{0D108BD9-81ED-4DB2-BD59-A6C34878D82A}">
                        <a16:rowId xmlns:a16="http://schemas.microsoft.com/office/drawing/2014/main" val="1002073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F8F0BEF-2AFE-4522-933B-3D5BD0096E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6120507"/>
                  </p:ext>
                </p:extLst>
              </p:nvPr>
            </p:nvGraphicFramePr>
            <p:xfrm>
              <a:off x="1581170" y="1926266"/>
              <a:ext cx="9029661" cy="4357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56037">
                      <a:extLst>
                        <a:ext uri="{9D8B030D-6E8A-4147-A177-3AD203B41FA5}">
                          <a16:colId xmlns:a16="http://schemas.microsoft.com/office/drawing/2014/main" val="2018953489"/>
                        </a:ext>
                      </a:extLst>
                    </a:gridCol>
                    <a:gridCol w="5473624">
                      <a:extLst>
                        <a:ext uri="{9D8B030D-6E8A-4147-A177-3AD203B41FA5}">
                          <a16:colId xmlns:a16="http://schemas.microsoft.com/office/drawing/2014/main" val="1901124090"/>
                        </a:ext>
                      </a:extLst>
                    </a:gridCol>
                  </a:tblGrid>
                  <a:tr h="3629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Metric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Metric Definition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extLst>
                      <a:ext uri="{0D108BD9-81ED-4DB2-BD59-A6C34878D82A}">
                        <a16:rowId xmlns:a16="http://schemas.microsoft.com/office/drawing/2014/main" val="3173797878"/>
                      </a:ext>
                    </a:extLst>
                  </a:tr>
                  <a:tr h="7622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Sensitivity (Sny)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863" marR="71863" marT="0" marB="0">
                        <a:blipFill>
                          <a:blip r:embed="rId2"/>
                          <a:stretch>
                            <a:fillRect l="-65145" t="-48800" r="-445" b="-426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731706"/>
                      </a:ext>
                    </a:extLst>
                  </a:tr>
                  <a:tr h="7622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Specificity (Spy)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863" marR="71863" marT="0" marB="0">
                        <a:blipFill>
                          <a:blip r:embed="rId2"/>
                          <a:stretch>
                            <a:fillRect l="-65145" t="-148800" r="-445" b="-326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104180"/>
                      </a:ext>
                    </a:extLst>
                  </a:tr>
                  <a:tr h="7622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Accuracy. (Acy)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863" marR="71863" marT="0" marB="0">
                        <a:blipFill>
                          <a:blip r:embed="rId2"/>
                          <a:stretch>
                            <a:fillRect l="-65145" t="-248800" r="-445" b="-226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931292"/>
                      </a:ext>
                    </a:extLst>
                  </a:tr>
                  <a:tr h="7646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F1 score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863" marR="71863" marT="0" marB="0">
                        <a:blipFill>
                          <a:blip r:embed="rId2"/>
                          <a:stretch>
                            <a:fillRect l="-65145" t="-346032" r="-445" b="-1246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94065"/>
                      </a:ext>
                    </a:extLst>
                  </a:tr>
                  <a:tr h="9430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Mathew’s correlation-coefficient (MaCC)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1863" marR="71863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863" marR="71863" marT="0" marB="0">
                        <a:blipFill>
                          <a:blip r:embed="rId2"/>
                          <a:stretch>
                            <a:fillRect l="-65145" t="-362581" r="-445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073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7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D326-F8B2-4D3C-9E66-ABED4815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2CF2-A35C-439A-829B-23D0CE7F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Stacking-based framework is utilized for the classification of bitter peptides from the peptide sequence.</a:t>
            </a:r>
          </a:p>
          <a:p>
            <a:r>
              <a:rPr lang="en-US" sz="2000" dirty="0"/>
              <a:t>First, the BTP640 dataset are collected</a:t>
            </a:r>
          </a:p>
          <a:p>
            <a:pPr lvl="0"/>
            <a:r>
              <a:rPr lang="en-US" sz="2000" dirty="0"/>
              <a:t>The benchmark dataset consists of 640 peptide sequences containing both the bitter and Non-bitter peptides.</a:t>
            </a:r>
          </a:p>
          <a:p>
            <a:r>
              <a:rPr lang="en-US" sz="2000" dirty="0"/>
              <a:t>On the peptide sequences K-</a:t>
            </a:r>
            <a:r>
              <a:rPr lang="en-US" sz="2000" dirty="0" err="1"/>
              <a:t>mers</a:t>
            </a:r>
            <a:r>
              <a:rPr lang="en-US" sz="2000" dirty="0"/>
              <a:t> extraction techniques are used to extract 2-mers then followed by next steps.</a:t>
            </a:r>
          </a:p>
          <a:p>
            <a:pPr lvl="0"/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AF1EE94-8C87-6040-CDDB-5CD21CEB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1F8C1-2601-4633-9436-FD8D1907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52BE-CD31-4082-A9F8-8DBD06B1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Feature Extraction is performed on the sequence of 2-mers, here we use NLP.</a:t>
            </a:r>
          </a:p>
          <a:p>
            <a:r>
              <a:rPr lang="en-US" sz="2000" dirty="0"/>
              <a:t>TFIDF and count vectorizer for extraction of features available in the dataset.</a:t>
            </a:r>
          </a:p>
          <a:p>
            <a:pPr lvl="0"/>
            <a:r>
              <a:rPr lang="en-US" sz="2000" dirty="0"/>
              <a:t>Extracted Feature set 640x316 is utilized as an input to the machine learning(ML) algorithms and Stacking-based ensemble architecture  is utilized after the appropriate transformation of the feature vector into the feature matrix. </a:t>
            </a:r>
          </a:p>
        </p:txBody>
      </p:sp>
    </p:spTree>
    <p:extLst>
      <p:ext uri="{BB962C8B-B14F-4D97-AF65-F5344CB8AC3E}">
        <p14:creationId xmlns:p14="http://schemas.microsoft.com/office/powerpoint/2010/main" val="28230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185ED-CAC8-4CB2-980D-16F1C18A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CBBC-A7F4-4B24-8FFD-F985209A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997" y="2383603"/>
            <a:ext cx="9821634" cy="361795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Stacking based architecture employs three machine learning algorithms as the Base-Layer and the Random forest as the Meta-Layer classifier.</a:t>
            </a:r>
          </a:p>
          <a:p>
            <a:pPr lvl="0"/>
            <a:r>
              <a:rPr lang="en-US" sz="2000" dirty="0"/>
              <a:t>After that, the trained architecture is evaluated using 10-fold cross validation and Independent Testing. </a:t>
            </a:r>
          </a:p>
          <a:p>
            <a:pPr lvl="0"/>
            <a:r>
              <a:rPr lang="en-US" sz="2000" dirty="0"/>
              <a:t>Model's performance is evaluated based on the accuracy, sensitivity, specificity and MCC scores. </a:t>
            </a:r>
          </a:p>
        </p:txBody>
      </p:sp>
    </p:spTree>
    <p:extLst>
      <p:ext uri="{BB962C8B-B14F-4D97-AF65-F5344CB8AC3E}">
        <p14:creationId xmlns:p14="http://schemas.microsoft.com/office/powerpoint/2010/main" val="9202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E6A62-6139-40D1-95A5-527A1418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15FE-212D-461B-B574-C9A13E40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this research, a 10-fold Cross Validation is utilized for comparing the outcomes of the suggested approach with the other Machine learning approaches.</a:t>
            </a:r>
          </a:p>
          <a:p>
            <a:r>
              <a:rPr lang="en-US" sz="2400" dirty="0"/>
              <a:t> First, the data is divided into ten equal sized folds, where 9-folds are utilized to train, and the remaining fold is utilized to test the method. </a:t>
            </a:r>
          </a:p>
          <a:p>
            <a:r>
              <a:rPr lang="en-US" sz="2400" dirty="0"/>
              <a:t>This procedure continues until each fold is tested at least once.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56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A3FE0-8543-4FD9-86FA-78A1E52D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Stacking-Based Model: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A66DC1-C4A4-4D48-B884-9CF30F98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326" y="673082"/>
            <a:ext cx="6446590" cy="551183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5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3C9C4-3839-48E3-B5C9-646FB976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Introduction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EA73-48CC-45E3-8232-DCCA1BE8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What are peptides?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peptides are the strings of amino acids typically comprising 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2–50 amino acids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They are smaller versions of proteins.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971BD-D2DA-4F05-BF19-EFFC0D70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16" y="1883520"/>
            <a:ext cx="6596652" cy="29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26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1D4F-01A5-4C9C-A4F8-AB9B301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Stacking-Based Model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BBFD-A8A7-4879-863E-110C7E14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algorithms used in the Base-Layer are Gaussian Naïve Bayes, Gradient-Boosting Algorithm and ADA-Boosting Algorithm.</a:t>
            </a:r>
          </a:p>
          <a:p>
            <a:r>
              <a:rPr lang="en-US" sz="2400" dirty="0"/>
              <a:t>Gaussian Naïve Bayes is utilized in this model for better prediction of peptides.</a:t>
            </a:r>
          </a:p>
          <a:p>
            <a:pPr lvl="0"/>
            <a:r>
              <a:rPr lang="en-US" sz="2400" dirty="0"/>
              <a:t>Gaussian Naive Bayes :</a:t>
            </a:r>
            <a:r>
              <a:rPr lang="en-US" b="1" dirty="0"/>
              <a:t> </a:t>
            </a:r>
            <a:r>
              <a:rPr lang="en-US" sz="2400" dirty="0"/>
              <a:t>Machine learning algorithm used for many classification functions and is based on the Bayes theorem. Gaussian Naïve Bayes is the extension of naïve Bayes.</a:t>
            </a:r>
          </a:p>
          <a:p>
            <a:r>
              <a:rPr lang="en-US" sz="2400" dirty="0"/>
              <a:t>Gradient Boosting Algorithm and ADA-Boosting algorithm are the other two main powerful algorithms used in this model in the Base-Layer.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1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F2562-BFC0-4794-AA1A-98E7E151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Stacking-Based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D772-1A5B-4983-92D4-E074E8D0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 dirty="0"/>
              <a:t>Gradient Boosting Algorithm: Gradient boosting algorithm can be used for predicting not only continuous target variable but also categorical target variable.</a:t>
            </a:r>
          </a:p>
          <a:p>
            <a:r>
              <a:rPr lang="en-US" sz="2500" dirty="0"/>
              <a:t>ADA Boosting Algorithm: Adaptive Boosting is one of ensemble boosting classifier. It combines multiple classifiers to increase the accuracy of classifiers.</a:t>
            </a:r>
          </a:p>
          <a:p>
            <a:r>
              <a:rPr lang="en-US" sz="2500" dirty="0"/>
              <a:t>As a meta layer Random Forest is used in which combines various decision trees into a forest or final model of decision trees that ultimately provides more accurate and consistent predictions.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2771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A8FF17-06F6-4058-9F08-9834A39C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 from different 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5710-D17C-416A-8317-1F1CE0C6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of scores between feature extraction techniques TFIDF and Count Vectorizer.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48B131-8A55-4DBF-A33F-C02102D3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7" y="1580016"/>
            <a:ext cx="68294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A8DFD-30BE-44D8-B995-E89EF7F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/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8EB89CAF-9452-4B01-BF22-7C9F0DCFE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684154"/>
              </p:ext>
            </p:extLst>
          </p:nvPr>
        </p:nvGraphicFramePr>
        <p:xfrm>
          <a:off x="919791" y="713127"/>
          <a:ext cx="4738075" cy="543174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106018">
                  <a:extLst>
                    <a:ext uri="{9D8B030D-6E8A-4147-A177-3AD203B41FA5}">
                      <a16:colId xmlns:a16="http://schemas.microsoft.com/office/drawing/2014/main" val="3455214657"/>
                    </a:ext>
                  </a:extLst>
                </a:gridCol>
                <a:gridCol w="736444">
                  <a:extLst>
                    <a:ext uri="{9D8B030D-6E8A-4147-A177-3AD203B41FA5}">
                      <a16:colId xmlns:a16="http://schemas.microsoft.com/office/drawing/2014/main" val="4247755721"/>
                    </a:ext>
                  </a:extLst>
                </a:gridCol>
                <a:gridCol w="738697">
                  <a:extLst>
                    <a:ext uri="{9D8B030D-6E8A-4147-A177-3AD203B41FA5}">
                      <a16:colId xmlns:a16="http://schemas.microsoft.com/office/drawing/2014/main" val="1402344077"/>
                    </a:ext>
                  </a:extLst>
                </a:gridCol>
                <a:gridCol w="775775">
                  <a:extLst>
                    <a:ext uri="{9D8B030D-6E8A-4147-A177-3AD203B41FA5}">
                      <a16:colId xmlns:a16="http://schemas.microsoft.com/office/drawing/2014/main" val="860866091"/>
                    </a:ext>
                  </a:extLst>
                </a:gridCol>
                <a:gridCol w="701620">
                  <a:extLst>
                    <a:ext uri="{9D8B030D-6E8A-4147-A177-3AD203B41FA5}">
                      <a16:colId xmlns:a16="http://schemas.microsoft.com/office/drawing/2014/main" val="274291909"/>
                    </a:ext>
                  </a:extLst>
                </a:gridCol>
                <a:gridCol w="679521">
                  <a:extLst>
                    <a:ext uri="{9D8B030D-6E8A-4147-A177-3AD203B41FA5}">
                      <a16:colId xmlns:a16="http://schemas.microsoft.com/office/drawing/2014/main" val="585306219"/>
                    </a:ext>
                  </a:extLst>
                </a:gridCol>
              </a:tblGrid>
              <a:tr h="939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Benchmark Dataset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97351" marT="97351" marB="97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en-US" sz="1300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%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97351" marT="97351" marB="97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en-US" sz="13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%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97351" marT="97351" marB="97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13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cy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97351" marT="97351" marB="97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1300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acy</a:t>
                      </a:r>
                      <a:r>
                        <a:rPr lang="en-US" sz="13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97351" marT="97351" marB="97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MaCC</a:t>
                      </a: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%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97351" marT="97351" marB="973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982967"/>
                  </a:ext>
                </a:extLst>
              </a:tr>
              <a:tr h="754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Stacking-based model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78.5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85.0</a:t>
                      </a:r>
                      <a:endParaRPr 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80.4</a:t>
                      </a:r>
                      <a:endParaRPr 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80.4</a:t>
                      </a:r>
                      <a:endParaRPr 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60.5</a:t>
                      </a:r>
                      <a:endParaRPr 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200232"/>
                  </a:ext>
                </a:extLst>
              </a:tr>
              <a:tr h="345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62.8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81.6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72.2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72.0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45.3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65895"/>
                  </a:ext>
                </a:extLst>
              </a:tr>
              <a:tr h="669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 classifier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89.8</a:t>
                      </a:r>
                      <a:endParaRPr 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48.4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69.1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69.1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42.0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150241"/>
                  </a:ext>
                </a:extLst>
              </a:tr>
              <a:tr h="345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Naïve Bayes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78.1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76.9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77.5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77.6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55.0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51426"/>
                  </a:ext>
                </a:extLst>
              </a:tr>
              <a:tr h="507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67.2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71.0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42.3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199955"/>
                  </a:ext>
                </a:extLst>
              </a:tr>
              <a:tr h="507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K-Nearest Neighbor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60.1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82.4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71.2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71.2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43.6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74334"/>
                  </a:ext>
                </a:extLst>
              </a:tr>
              <a:tr h="507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Gradient-Boosting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83.5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65.2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74.4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49.6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34064"/>
                  </a:ext>
                </a:extLst>
              </a:tr>
              <a:tr h="507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ADA-Boosting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64.8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85.0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51.0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5339"/>
                  </a:ext>
                </a:extLst>
              </a:tr>
              <a:tr h="345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Decision-Tree</a:t>
                      </a:r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66.7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78.1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72.4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72.4</a:t>
                      </a: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45.2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2252" marR="84371" marT="84371" marB="843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19412"/>
                  </a:ext>
                </a:extLst>
              </a:tr>
            </a:tbl>
          </a:graphicData>
        </a:graphic>
      </p:graphicFrame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A99ED809-E13B-4055-9D6D-1AAA7A9F0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913" y="2602254"/>
            <a:ext cx="5137150" cy="27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E9C06-90E9-414E-9EE7-0CC4CE38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0268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685CA78-5953-4D4C-B13E-54F252D38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969545"/>
              </p:ext>
            </p:extLst>
          </p:nvPr>
        </p:nvGraphicFramePr>
        <p:xfrm>
          <a:off x="643467" y="1172429"/>
          <a:ext cx="5290721" cy="4604495"/>
        </p:xfrm>
        <a:graphic>
          <a:graphicData uri="http://schemas.openxmlformats.org/drawingml/2006/table">
            <a:tbl>
              <a:tblPr firstRow="1" firstCol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338058">
                  <a:extLst>
                    <a:ext uri="{9D8B030D-6E8A-4147-A177-3AD203B41FA5}">
                      <a16:colId xmlns:a16="http://schemas.microsoft.com/office/drawing/2014/main" val="4246457315"/>
                    </a:ext>
                  </a:extLst>
                </a:gridCol>
                <a:gridCol w="781482">
                  <a:extLst>
                    <a:ext uri="{9D8B030D-6E8A-4147-A177-3AD203B41FA5}">
                      <a16:colId xmlns:a16="http://schemas.microsoft.com/office/drawing/2014/main" val="2075836936"/>
                    </a:ext>
                  </a:extLst>
                </a:gridCol>
                <a:gridCol w="781482">
                  <a:extLst>
                    <a:ext uri="{9D8B030D-6E8A-4147-A177-3AD203B41FA5}">
                      <a16:colId xmlns:a16="http://schemas.microsoft.com/office/drawing/2014/main" val="1584494521"/>
                    </a:ext>
                  </a:extLst>
                </a:gridCol>
                <a:gridCol w="796386">
                  <a:extLst>
                    <a:ext uri="{9D8B030D-6E8A-4147-A177-3AD203B41FA5}">
                      <a16:colId xmlns:a16="http://schemas.microsoft.com/office/drawing/2014/main" val="198009498"/>
                    </a:ext>
                  </a:extLst>
                </a:gridCol>
                <a:gridCol w="716900">
                  <a:extLst>
                    <a:ext uri="{9D8B030D-6E8A-4147-A177-3AD203B41FA5}">
                      <a16:colId xmlns:a16="http://schemas.microsoft.com/office/drawing/2014/main" val="1343968848"/>
                    </a:ext>
                  </a:extLst>
                </a:gridCol>
                <a:gridCol w="876413">
                  <a:extLst>
                    <a:ext uri="{9D8B030D-6E8A-4147-A177-3AD203B41FA5}">
                      <a16:colId xmlns:a16="http://schemas.microsoft.com/office/drawing/2014/main" val="2093196850"/>
                    </a:ext>
                  </a:extLst>
                </a:gridCol>
              </a:tblGrid>
              <a:tr h="8419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>
                          <a:solidFill>
                            <a:schemeClr val="tx1"/>
                          </a:solidFill>
                          <a:effectLst/>
                        </a:rPr>
                        <a:t>Independent Test Dataset</a:t>
                      </a:r>
                      <a:endParaRPr lang="en-US" sz="10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060" marR="117060" marT="117060" marB="117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1000" b="1" cap="all" spc="60" baseline="-25000" dirty="0">
                          <a:solidFill>
                            <a:schemeClr val="tx1"/>
                          </a:solidFill>
                          <a:effectLst/>
                        </a:rPr>
                        <a:t>en</a:t>
                      </a: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060" marR="117060" marT="117060" marB="117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1000" b="1" cap="all" spc="60" baseline="-25000" dirty="0">
                          <a:solidFill>
                            <a:schemeClr val="tx1"/>
                          </a:solidFill>
                          <a:effectLst/>
                        </a:rPr>
                        <a:t>py</a:t>
                      </a: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060" marR="117060" marT="117060" marB="117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000" b="1" cap="all" spc="60" baseline="-25000" dirty="0">
                          <a:solidFill>
                            <a:schemeClr val="tx1"/>
                          </a:solidFill>
                          <a:effectLst/>
                        </a:rPr>
                        <a:t>cy</a:t>
                      </a: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060" marR="117060" marT="117060" marB="117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 dirty="0" err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000" b="1" cap="all" spc="60" baseline="-25000" dirty="0" err="1">
                          <a:solidFill>
                            <a:schemeClr val="tx1"/>
                          </a:solidFill>
                          <a:effectLst/>
                        </a:rPr>
                        <a:t>acy</a:t>
                      </a:r>
                      <a:r>
                        <a:rPr lang="en-US" sz="1000" b="1" cap="all" spc="60" baseline="-25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060" marR="117060" marT="117060" marB="117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all" spc="60" dirty="0">
                          <a:solidFill>
                            <a:schemeClr val="tx1"/>
                          </a:solidFill>
                          <a:effectLst/>
                        </a:rPr>
                        <a:t>MCC %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060" marR="117060" marT="117060" marB="1170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09737"/>
                  </a:ext>
                </a:extLst>
              </a:tr>
              <a:tr h="9072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Stacking-based model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85.9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88.2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79.6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76.6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46684"/>
                  </a:ext>
                </a:extLst>
              </a:tr>
              <a:tr h="316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89.0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81.6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82.8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72.2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66.1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6111"/>
                  </a:ext>
                </a:extLst>
              </a:tr>
              <a:tr h="431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Random Forest classifier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93.7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48.4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77.3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69.1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57.8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46537"/>
                  </a:ext>
                </a:extLst>
              </a:tr>
              <a:tr h="316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Naïve Bayes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89.0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76.9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86.7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77.5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73.5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77580"/>
                  </a:ext>
                </a:extLst>
              </a:tr>
              <a:tr h="431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92.1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82.0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71.0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65.4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007403"/>
                  </a:ext>
                </a:extLst>
              </a:tr>
              <a:tr h="316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K-Nearest Neighbor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78.1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82.4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76.5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71.2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53.1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61569"/>
                  </a:ext>
                </a:extLst>
              </a:tr>
              <a:tr h="40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Gradient-Boosting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95.3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68.3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84.3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74.2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70.4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64519"/>
                  </a:ext>
                </a:extLst>
              </a:tr>
              <a:tr h="316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ADA-Boosting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68.7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85.1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78.1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57.2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77562"/>
                  </a:ext>
                </a:extLst>
              </a:tr>
              <a:tr h="316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Decision-Tree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71.8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78.1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79.6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72.5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60.1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780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588206"/>
                  </a:ext>
                </a:extLst>
              </a:tr>
            </a:tbl>
          </a:graphicData>
        </a:graphic>
      </p:graphicFrame>
      <p:pic>
        <p:nvPicPr>
          <p:cNvPr id="26" name="Content Placeholder 7">
            <a:extLst>
              <a:ext uri="{FF2B5EF4-FFF2-40B4-BE49-F238E27FC236}">
                <a16:creationId xmlns:a16="http://schemas.microsoft.com/office/drawing/2014/main" id="{B3A568D7-841C-493C-82F3-A7D823A07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121" y="1958512"/>
            <a:ext cx="5137150" cy="294097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87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5E8D06-DF55-43E7-9CF6-CFA00D2D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06D8-18BB-4C6F-8AFD-8177E6119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376" y="891540"/>
            <a:ext cx="6100192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84C0A-8223-49FF-8700-5E9C34F9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52" y="1054121"/>
            <a:ext cx="5067537" cy="1193856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7CA8FF-E6A9-88D6-5946-9F935101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408844"/>
            <a:ext cx="5067294" cy="3391224"/>
          </a:xfrm>
        </p:spPr>
        <p:txBody>
          <a:bodyPr>
            <a:normAutofit/>
          </a:bodyPr>
          <a:lstStyle/>
          <a:p>
            <a:r>
              <a:rPr lang="en-US" sz="2000" dirty="0"/>
              <a:t>After analyzing all the scores our model outperforms compare with the other machine learning algorithms and with the </a:t>
            </a:r>
            <a:r>
              <a:rPr lang="en-US" sz="2000" dirty="0" err="1"/>
              <a:t>iBitter</a:t>
            </a:r>
            <a:r>
              <a:rPr lang="en-US" sz="2000" dirty="0"/>
              <a:t>-SCM.</a:t>
            </a:r>
          </a:p>
          <a:p>
            <a:r>
              <a:rPr lang="en-US" sz="2100" dirty="0"/>
              <a:t>The proposed model performs 4.62% more accuracy score and 7% more MCC score compared with the </a:t>
            </a:r>
            <a:r>
              <a:rPr lang="en-US" sz="2100" dirty="0" err="1"/>
              <a:t>iBitter</a:t>
            </a:r>
            <a:r>
              <a:rPr lang="en-US" sz="2100" dirty="0"/>
              <a:t>-SCM which applies training using 10-fold cross validation and testing on the model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B14253A-4FD0-48A8-B676-6E448BDAB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132337"/>
              </p:ext>
            </p:extLst>
          </p:nvPr>
        </p:nvGraphicFramePr>
        <p:xfrm>
          <a:off x="6822569" y="2408843"/>
          <a:ext cx="5126278" cy="1978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961">
                  <a:extLst>
                    <a:ext uri="{9D8B030D-6E8A-4147-A177-3AD203B41FA5}">
                      <a16:colId xmlns:a16="http://schemas.microsoft.com/office/drawing/2014/main" val="2190684473"/>
                    </a:ext>
                  </a:extLst>
                </a:gridCol>
                <a:gridCol w="732219">
                  <a:extLst>
                    <a:ext uri="{9D8B030D-6E8A-4147-A177-3AD203B41FA5}">
                      <a16:colId xmlns:a16="http://schemas.microsoft.com/office/drawing/2014/main" val="1302670983"/>
                    </a:ext>
                  </a:extLst>
                </a:gridCol>
                <a:gridCol w="732220">
                  <a:extLst>
                    <a:ext uri="{9D8B030D-6E8A-4147-A177-3AD203B41FA5}">
                      <a16:colId xmlns:a16="http://schemas.microsoft.com/office/drawing/2014/main" val="4162810079"/>
                    </a:ext>
                  </a:extLst>
                </a:gridCol>
                <a:gridCol w="732219">
                  <a:extLst>
                    <a:ext uri="{9D8B030D-6E8A-4147-A177-3AD203B41FA5}">
                      <a16:colId xmlns:a16="http://schemas.microsoft.com/office/drawing/2014/main" val="1505235852"/>
                    </a:ext>
                  </a:extLst>
                </a:gridCol>
                <a:gridCol w="784439">
                  <a:extLst>
                    <a:ext uri="{9D8B030D-6E8A-4147-A177-3AD203B41FA5}">
                      <a16:colId xmlns:a16="http://schemas.microsoft.com/office/drawing/2014/main" val="1783945071"/>
                    </a:ext>
                  </a:extLst>
                </a:gridCol>
                <a:gridCol w="732220">
                  <a:extLst>
                    <a:ext uri="{9D8B030D-6E8A-4147-A177-3AD203B41FA5}">
                      <a16:colId xmlns:a16="http://schemas.microsoft.com/office/drawing/2014/main" val="1517095294"/>
                    </a:ext>
                  </a:extLst>
                </a:gridCol>
              </a:tblGrid>
              <a:tr h="7821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Independent Dataset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r>
                        <a:rPr lang="en-US" sz="1100" baseline="-25000" dirty="0">
                          <a:effectLst/>
                        </a:rPr>
                        <a:t>ens</a:t>
                      </a:r>
                      <a:r>
                        <a:rPr lang="en-US" sz="1100" dirty="0">
                          <a:effectLst/>
                        </a:rPr>
                        <a:t> 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r>
                        <a:rPr lang="en-US" sz="1100" baseline="-25000">
                          <a:effectLst/>
                        </a:rPr>
                        <a:t>pec</a:t>
                      </a:r>
                      <a:r>
                        <a:rPr lang="en-US" sz="1100">
                          <a:effectLst/>
                        </a:rPr>
                        <a:t>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r>
                        <a:rPr lang="en-US" sz="1100" baseline="-25000">
                          <a:effectLst/>
                        </a:rPr>
                        <a:t>ccu</a:t>
                      </a:r>
                      <a:r>
                        <a:rPr lang="en-US" sz="1100">
                          <a:effectLst/>
                        </a:rPr>
                        <a:t>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r>
                        <a:rPr lang="en-US" sz="1100" baseline="-25000">
                          <a:effectLst/>
                        </a:rPr>
                        <a:t>acc </a:t>
                      </a:r>
                      <a:r>
                        <a:rPr lang="en-US" sz="11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MCC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223306640"/>
                  </a:ext>
                </a:extLst>
              </a:tr>
              <a:tr h="7831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Proposed Method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85.9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80.07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88.28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79.68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2985559148"/>
                  </a:ext>
                </a:extLst>
              </a:tr>
              <a:tr h="4129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iBitter-SCM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84.38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0.904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68.88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71" marR="62871" marT="0" marB="0"/>
                </a:tc>
                <a:extLst>
                  <a:ext uri="{0D108BD9-81ED-4DB2-BD59-A6C34878D82A}">
                    <a16:rowId xmlns:a16="http://schemas.microsoft.com/office/drawing/2014/main" val="193262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AF83-314C-432A-919B-794884C4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95F6-5B77-4C9D-B148-F662A6F2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this research, we have applied a novel feature extraction technique called K-</a:t>
            </a:r>
            <a:r>
              <a:rPr lang="en-US" sz="2400" dirty="0" err="1"/>
              <a:t>mers</a:t>
            </a:r>
            <a:r>
              <a:rPr lang="en-US" sz="2400" dirty="0"/>
              <a:t> counting in combination of NLP technique TFIDF and stacking-based algorithm for the prediction of bitter peptides from peptide sequence. </a:t>
            </a:r>
          </a:p>
          <a:p>
            <a:r>
              <a:rPr lang="en-US" sz="2400" dirty="0"/>
              <a:t>From our result there was a great improvement in the accuracy and the MCC scores of the prediction of bitter peptides by 4.62% and 7.8% in the proposed method.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5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505F-603C-4F1D-934F-37EE9B9A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AC4-3581-4671-BF2A-97ECD2D7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This research work would serve as a reference point in the field of bioinformatics.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The proposed model outperforms the </a:t>
            </a:r>
            <a:r>
              <a:rPr lang="en-US" sz="2600" dirty="0" err="1"/>
              <a:t>iBitterSCM</a:t>
            </a:r>
            <a:r>
              <a:rPr lang="en-US" sz="2600" dirty="0"/>
              <a:t> method and other Machine-learning methods. Hence this research has the potential to aid in the identification of significant bitter peptides.</a:t>
            </a:r>
          </a:p>
          <a:p>
            <a:r>
              <a:rPr lang="en-US" sz="2600" dirty="0"/>
              <a:t>Which contributes to the creation of novel medications.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760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E5EF3-9B86-4085-B180-B4ED2D10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D95B-8F9C-4E81-870F-EF2DF1C5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/>
              <a:t>Dagan-Wiener,A. et al. (2017) Bitter or not? BitterPredict, a tool for predicting taste from chemical structure. Sci. Rep., 7, 1–13.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Huang,W. et al. (2016) BitterX: a tool for understanding bitter taste in humans. Sci. Rep., 6, 23450.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Pripp,A. and Ardo,Y. (2007) Modelling relationship between angiotensin-(I)-converting enzyme inhibition and the bitter taste of peptides. Food Chem., 102, 880–888.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Zheng, Suqing, et al. "e-Bitter: bitterant prediction by the consensus voting from the machine-learning methods." Frontiers in chemistry 6 (2018): 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Phasit Charoenkwan, Janchai Yana, Nalini Schaduangrat, Chanin Nantasenamat, Md. Mehedi Hasan, Watshara Shoombuatong, iBitter-SCM: Identification and characterization of bitter peptides using a scoring card method with propensity scores of dipeptides Genomics,Volume 112, Issue 4,2020,Pages 2813-2822,ISSN 0888-7543,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Arroyo-Ferna´ndez,I. et al. (2019) Unsupervised sentence representations as word information series: revisiting TF–IDF. Comput. Speech Language, 56,107–129.</a:t>
            </a:r>
          </a:p>
        </p:txBody>
      </p:sp>
    </p:spTree>
    <p:extLst>
      <p:ext uri="{BB962C8B-B14F-4D97-AF65-F5344CB8AC3E}">
        <p14:creationId xmlns:p14="http://schemas.microsoft.com/office/powerpoint/2010/main" val="1928583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49BB-A7F5-4E68-A7DE-4E8ACDF9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D3DE-209E-4246-9763-7A62F3BC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7"/>
            </a:pPr>
            <a:r>
              <a:rPr lang="en-US" sz="1500" dirty="0" err="1"/>
              <a:t>Charoenkwan,P</a:t>
            </a:r>
            <a:r>
              <a:rPr lang="en-US" sz="1500" dirty="0"/>
              <a:t>. et al. (2020a) </a:t>
            </a:r>
            <a:r>
              <a:rPr lang="en-US" sz="1500" dirty="0" err="1"/>
              <a:t>iAMY</a:t>
            </a:r>
            <a:r>
              <a:rPr lang="en-US" sz="1500" dirty="0"/>
              <a:t>-SCM: improved prediction and analysis of amyloid proteins using a scoring card method with propensity scores of dipeptides. Genomics, 112, 2813–2822.</a:t>
            </a:r>
          </a:p>
          <a:p>
            <a:pPr marL="514350" indent="-514350">
              <a:buAutoNum type="arabicPeriod" startAt="7"/>
            </a:pPr>
            <a:r>
              <a:rPr lang="en-US" sz="1500" dirty="0" err="1"/>
              <a:t>Charoenkwan,P</a:t>
            </a:r>
            <a:r>
              <a:rPr lang="en-US" sz="1500" dirty="0"/>
              <a:t>. et al. (2020b) </a:t>
            </a:r>
            <a:r>
              <a:rPr lang="en-US" sz="1500" dirty="0" err="1"/>
              <a:t>iDPPIV</a:t>
            </a:r>
            <a:r>
              <a:rPr lang="en-US" sz="1500" dirty="0"/>
              <a:t>-SCM: a sequence-based predictor for identifying and analyzing dipeptidyl peptidase IV (DPP-IV) inhibitory peptides using a scoring card method. J. Proteome Res., 19, 4125–4136.</a:t>
            </a:r>
          </a:p>
          <a:p>
            <a:pPr marL="514350" indent="-514350">
              <a:buAutoNum type="arabicPeriod" startAt="7"/>
            </a:pPr>
            <a:r>
              <a:rPr lang="en-US" sz="1500" dirty="0" err="1"/>
              <a:t>Charoenkwan,P</a:t>
            </a:r>
            <a:r>
              <a:rPr lang="en-US" sz="1500" dirty="0"/>
              <a:t>. et al. (2020c) </a:t>
            </a:r>
            <a:r>
              <a:rPr lang="en-US" sz="1500" dirty="0" err="1"/>
              <a:t>iUmami</a:t>
            </a:r>
            <a:r>
              <a:rPr lang="en-US" sz="1500" dirty="0"/>
              <a:t>-SCM: a novel sequence-based predictor for prediction and analysis of umami peptides using a scoring card method with propensity scores of dipeptides. J. Chem. Inf. Model., 60,6666–6678</a:t>
            </a:r>
          </a:p>
          <a:p>
            <a:pPr marL="514350" indent="-514350">
              <a:buAutoNum type="arabicPeriod" startAt="7"/>
            </a:pPr>
            <a:r>
              <a:rPr lang="en-US" sz="1500" dirty="0" err="1"/>
              <a:t>Charoenkwan,P</a:t>
            </a:r>
            <a:r>
              <a:rPr lang="en-US" sz="1500" dirty="0"/>
              <a:t>. et al. (2020d) </a:t>
            </a:r>
            <a:r>
              <a:rPr lang="en-US" sz="1500" dirty="0" err="1"/>
              <a:t>iBitter</a:t>
            </a:r>
            <a:r>
              <a:rPr lang="en-US" sz="1500" dirty="0"/>
              <a:t>-SCM: identification and characterization of bitter peptides using a scoring card method with propensity scores of dipeptides. Genomics, 112, 2813-2822</a:t>
            </a:r>
          </a:p>
          <a:p>
            <a:pPr marL="514350" indent="-514350">
              <a:buAutoNum type="arabicPeriod" startAt="7"/>
            </a:pPr>
            <a:r>
              <a:rPr lang="en-US" sz="1500" dirty="0" err="1"/>
              <a:t>Wei,L</a:t>
            </a:r>
            <a:r>
              <a:rPr lang="en-US" sz="1500" dirty="0"/>
              <a:t>. et al. (2020) Computational prediction and interpretation of cell-specific replication origin sites from multiple eukaryotes by exploiting stacking framework. Brief. </a:t>
            </a:r>
            <a:r>
              <a:rPr lang="en-US" sz="1500" dirty="0" err="1"/>
              <a:t>Bioinform</a:t>
            </a:r>
            <a:r>
              <a:rPr lang="en-US" sz="1500" dirty="0"/>
              <a:t>., 2020, bbaa275</a:t>
            </a:r>
          </a:p>
          <a:p>
            <a:pPr marL="514350" indent="-514350">
              <a:buAutoNum type="arabicPeriod" startAt="7"/>
            </a:pPr>
            <a:r>
              <a:rPr lang="en-US" sz="1500" dirty="0"/>
              <a:t>A. Aizawa, “An information-theoretic perspective of </a:t>
            </a:r>
            <a:r>
              <a:rPr lang="en-US" sz="1500" dirty="0" err="1"/>
              <a:t>tf</a:t>
            </a:r>
            <a:r>
              <a:rPr lang="en-US" sz="1500" dirty="0"/>
              <a:t>–</a:t>
            </a:r>
            <a:r>
              <a:rPr lang="en-US" sz="1500" dirty="0" err="1"/>
              <a:t>idf</a:t>
            </a:r>
            <a:r>
              <a:rPr lang="en-US" sz="1500" dirty="0"/>
              <a:t> measures.,” </a:t>
            </a:r>
            <a:r>
              <a:rPr lang="en-US" sz="1500" i="1" dirty="0"/>
              <a:t>Information Processing &amp; Management, </a:t>
            </a:r>
            <a:r>
              <a:rPr lang="en-US" sz="1500" dirty="0"/>
              <a:t>pp. 45-65, 2003.</a:t>
            </a:r>
          </a:p>
          <a:p>
            <a:pPr marL="514350" indent="-514350">
              <a:buAutoNum type="arabicPeriod" startAt="7"/>
            </a:pPr>
            <a:r>
              <a:rPr lang="en-US" sz="1500" dirty="0" err="1"/>
              <a:t>Chen,K</a:t>
            </a:r>
            <a:r>
              <a:rPr lang="en-US" sz="1500" dirty="0"/>
              <a:t>. et al. (2016) Turning from TF-IDF to TF-IGM for term weighting in text classification. Expert Syst. Appl., 66, 245–260.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1543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BC92-F509-4FA3-9EE6-ABB0E4C3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1BB5-5D25-4ACC-9140-69B96E61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3D view of </a:t>
            </a:r>
            <a:r>
              <a:rPr lang="en-US" dirty="0"/>
              <a:t>peptide</a:t>
            </a:r>
            <a:r>
              <a:rPr lang="en-US" sz="2400" dirty="0"/>
              <a:t> sequence: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(a) Linear peptide</a:t>
            </a:r>
          </a:p>
          <a:p>
            <a:r>
              <a:rPr lang="en-US" sz="2400" dirty="0"/>
              <a:t>(b)</a:t>
            </a:r>
            <a:r>
              <a:rPr lang="el-GR" sz="2400" dirty="0"/>
              <a:t> α-</a:t>
            </a:r>
            <a:r>
              <a:rPr lang="en-US" sz="2400" dirty="0"/>
              <a:t>helical peptide</a:t>
            </a:r>
          </a:p>
          <a:p>
            <a:r>
              <a:rPr lang="en-US" sz="2400" dirty="0"/>
              <a:t>(c) </a:t>
            </a:r>
            <a:r>
              <a:rPr lang="el-GR" sz="2400" dirty="0"/>
              <a:t> β-</a:t>
            </a:r>
            <a:r>
              <a:rPr lang="en-US" sz="2400" dirty="0"/>
              <a:t>sheeted peptide</a:t>
            </a:r>
          </a:p>
          <a:p>
            <a:r>
              <a:rPr lang="en-US" sz="2400" dirty="0"/>
              <a:t>(d) peptide including both α-helix and β-sheet</a:t>
            </a:r>
          </a:p>
          <a:p>
            <a:r>
              <a:rPr lang="en-US" sz="2400" dirty="0"/>
              <a:t>Amino acid chain with fewer than 20 are called as oligopeptides include dipeptides, tripeptides and tetrapeptides .</a:t>
            </a:r>
            <a:endParaRPr lang="en-US" dirty="0"/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0335F-C8BF-43AE-B7DE-F5C73F99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146256"/>
            <a:ext cx="4475531" cy="25622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27204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EF875-0463-4188-8C9C-F23A5899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4E2D-B5B2-46F2-9524-C29C2328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13"/>
            </a:pPr>
            <a:r>
              <a:rPr lang="en-US" sz="1900"/>
              <a:t>Mikolov,T. et al. (2013) Efficient estimation of word representations in vector space. arXiv preprint arXiv:1301.3781.</a:t>
            </a:r>
          </a:p>
          <a:p>
            <a:pPr marL="514350" indent="-514350">
              <a:buAutoNum type="arabicPeriod" startAt="13"/>
            </a:pPr>
            <a:r>
              <a:rPr lang="en-US" sz="1900"/>
              <a:t>Tahir,M. et al. (2020) Prediction of N6-methyladenosine sites using convolution neural network model based on distributed feature representations. Neural Netw., 129, 385–391.</a:t>
            </a:r>
          </a:p>
          <a:p>
            <a:pPr marL="514350" indent="-514350">
              <a:buAutoNum type="arabicPeriod" startAt="13"/>
            </a:pPr>
            <a:r>
              <a:rPr lang="en-US" sz="1900"/>
              <a:t>Wu,C. et al. (2019) PTPD: predicting therapeutic peptides by deep learning and word2vec. BMC Bioinformatics, 20, 1–8</a:t>
            </a:r>
          </a:p>
          <a:p>
            <a:pPr marL="514350" indent="-514350">
              <a:buAutoNum type="arabicPeriod" startAt="13"/>
            </a:pPr>
            <a:r>
              <a:rPr lang="en-US" sz="1900"/>
              <a:t>Arroyo-Ferna´ndez,I. et al. (2019) Unsupervised sentence representations as word information series: revisiting TF–IDF. Comput. Speech Language, 56,107–129</a:t>
            </a:r>
          </a:p>
          <a:p>
            <a:pPr marL="514350" indent="-514350">
              <a:buAutoNum type="arabicPeriod" startAt="13"/>
            </a:pPr>
            <a:r>
              <a:rPr lang="en-US" sz="1900"/>
              <a:t>Asgari,E. and Mofrad,M.R. (2015) Continuous distributed representation of biological sequences for deep proteomics and genomics. PLoS One, 10,e0141287.</a:t>
            </a:r>
          </a:p>
          <a:p>
            <a:pPr marL="514350" indent="-514350">
              <a:buAutoNum type="arabicPeriod" startAt="13"/>
            </a:pPr>
            <a:r>
              <a:rPr lang="en-US" sz="1900"/>
              <a:t>Habibi,M. et al. (2017) Deep learning with word embeddings improves biomedical named entity recognition. Bioinformatics, 33, i37–i48.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23253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6932C-BB90-4FA2-B5C3-B751451A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BCCD4-E08A-471F-9D90-E80F5DA0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3F9BB-6437-4DB0-8047-59C044ED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06E0-9521-4723-AF61-0D3404BB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825142"/>
            <a:ext cx="5198231" cy="373176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Confusion?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People may confuse peptides with proteins.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Both proteins and peptides are made up of amino acids, but peptides contain far fewer amino acids than proteins. Like proteins, peptides are naturally present in foods.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Peptides may be easier for the body to absorb than proteins because they are smaller and more broken down than proteins.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BADD0A3-D4A6-46FC-82FF-EC71120A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6" r="3" b="3"/>
          <a:stretch/>
        </p:blipFill>
        <p:spPr>
          <a:xfrm>
            <a:off x="8018881" y="780837"/>
            <a:ext cx="3549819" cy="538025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9807643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DCDE-6619-4DDF-AC4B-BC2D4169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7C0-5863-44F1-8549-6009DDBD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Uses of Peptides?</a:t>
            </a:r>
          </a:p>
          <a:p>
            <a:r>
              <a:rPr lang="en-US" sz="2400" dirty="0"/>
              <a:t>Peptides are useful in the development of drugs to combat critical diseases. </a:t>
            </a:r>
          </a:p>
          <a:p>
            <a:r>
              <a:rPr lang="en-US" sz="2400" dirty="0"/>
              <a:t>These drugs have a bitter taste by nature.</a:t>
            </a:r>
          </a:p>
          <a:p>
            <a:r>
              <a:rPr lang="en-US" sz="2400" dirty="0"/>
              <a:t>Thus, it is important to reduce the bitterness of these medicines to enhance taste and, as a result, increase drug compliance.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7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12925-2147-4841-8465-D9C37CAC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3F03-608D-4092-AFB2-48DE9DD2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Identifying bitter peptides are tedious, expensive, and time-consuming and it plays a vital role in nutritional studies.</a:t>
            </a:r>
          </a:p>
          <a:p>
            <a:r>
              <a:rPr lang="en-US" sz="2000" dirty="0"/>
              <a:t>Differentiating bitter from non-bitter peptides quickly and accurately is important using computational algorithms, given that in the post-genomic age, the volume of peptides produced.</a:t>
            </a:r>
          </a:p>
          <a:p>
            <a:r>
              <a:rPr lang="en-US" sz="2000" dirty="0"/>
              <a:t>The main purpose of this research is prediction of bitter peptides from the peptide sequence.</a:t>
            </a:r>
          </a:p>
          <a:p>
            <a:r>
              <a:rPr lang="en-US" sz="2000" dirty="0"/>
              <a:t>The identification and characterization of bitter peptides is crucial for the medical development.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2723B-4A7D-4C55-9E26-86EAC49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11FD-DC78-4ED5-9B7E-F134389B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Identifying bitterness in peptides is time consuming. In post genomic age the peptides are identified manually which takes lot of effort.</a:t>
            </a:r>
          </a:p>
          <a:p>
            <a:r>
              <a:rPr lang="en-US" sz="2400" dirty="0"/>
              <a:t>Literature presents several remarkable researches on the identifying the bitter peptides. </a:t>
            </a:r>
          </a:p>
          <a:p>
            <a:r>
              <a:rPr lang="en-US" sz="2400" dirty="0"/>
              <a:t>Several authors have used machine learning and statistical models for identifying the peptides bitterness.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04F3-C4DE-481D-B5D6-2EDFCA53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40F8-BBE0-4331-A355-E0B4CDB4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iBitter</a:t>
            </a:r>
            <a:r>
              <a:rPr lang="en-US" sz="2400" dirty="0"/>
              <a:t>-SCM is one method for the prediction of bitterness in peptides.</a:t>
            </a:r>
          </a:p>
          <a:p>
            <a:r>
              <a:rPr lang="en-US" sz="2400" dirty="0"/>
              <a:t>It uses the scoring card approach with propensity ratings for 20-amino acids and 400-dipeptides to differentiate bitterness and non-bitterness of the peptides.</a:t>
            </a:r>
          </a:p>
          <a:p>
            <a:r>
              <a:rPr lang="en-US" sz="2400" dirty="0"/>
              <a:t>Independent testing and 10 cross validation methods are used to examine five machine learning classifiers: K-Nearest </a:t>
            </a:r>
            <a:r>
              <a:rPr lang="en-US" sz="2400" dirty="0" err="1"/>
              <a:t>Neighbour</a:t>
            </a:r>
            <a:r>
              <a:rPr lang="en-US" sz="2400" dirty="0"/>
              <a:t> (KNN), Random Forest (RF), Nave Bayes (NB), Support Vector Machine (SVM), and Decision Tree (DT).</a:t>
            </a:r>
          </a:p>
          <a:p>
            <a:r>
              <a:rPr lang="en-US" sz="2400" dirty="0"/>
              <a:t>The other method is BERT4Bitter which uses the bidirectional encoder representation from transformer for prediction of peptides.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7883</TotalTime>
  <Words>2815</Words>
  <Application>Microsoft Office PowerPoint</Application>
  <PresentationFormat>Widescreen</PresentationFormat>
  <Paragraphs>362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PREDICTING BITTER PEPTIDES FROM SEQUENCE USING MACHINE LEARNING TECHNIQUES </vt:lpstr>
      <vt:lpstr>Outline</vt:lpstr>
      <vt:lpstr>Introduction </vt:lpstr>
      <vt:lpstr>Introduction</vt:lpstr>
      <vt:lpstr>Introduction</vt:lpstr>
      <vt:lpstr>Introduction</vt:lpstr>
      <vt:lpstr>Introduction</vt:lpstr>
      <vt:lpstr>Literature Review</vt:lpstr>
      <vt:lpstr>Literature Review</vt:lpstr>
      <vt:lpstr>Novelty of The Proposed Research</vt:lpstr>
      <vt:lpstr>Methodology - Datasets</vt:lpstr>
      <vt:lpstr>Datasets</vt:lpstr>
      <vt:lpstr>Number of Bitter and Non-Bitter peptides</vt:lpstr>
      <vt:lpstr>FEATURE REPRESENTATION </vt:lpstr>
      <vt:lpstr>FEATURE REPRESENTATION</vt:lpstr>
      <vt:lpstr>Feature Extraction: K-mers  </vt:lpstr>
      <vt:lpstr>Feature Extraction- NLP</vt:lpstr>
      <vt:lpstr>PowerPoint Presentation</vt:lpstr>
      <vt:lpstr> Feature Extraction </vt:lpstr>
      <vt:lpstr>Feature Selection</vt:lpstr>
      <vt:lpstr>Framework</vt:lpstr>
      <vt:lpstr>PowerPoint Presentation</vt:lpstr>
      <vt:lpstr>PowerPoint Presentation</vt:lpstr>
      <vt:lpstr>Performance Assessment Metrics </vt:lpstr>
      <vt:lpstr>Model description</vt:lpstr>
      <vt:lpstr>Model description</vt:lpstr>
      <vt:lpstr>Model description</vt:lpstr>
      <vt:lpstr>Model description</vt:lpstr>
      <vt:lpstr>Stacking-Based Model:</vt:lpstr>
      <vt:lpstr>Stacking-Based Model</vt:lpstr>
      <vt:lpstr>Stacking-Based Model</vt:lpstr>
      <vt:lpstr>Results from different experiments:</vt:lpstr>
      <vt:lpstr>Results</vt:lpstr>
      <vt:lpstr>Results</vt:lpstr>
      <vt:lpstr>Results</vt:lpstr>
      <vt:lpstr>Conclusion</vt:lpstr>
      <vt:lpstr>Conclusion</vt:lpstr>
      <vt:lpstr>References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YENDAPALLY, NISHITHA</dc:creator>
  <cp:lastModifiedBy>YENDAPALLY, NISHITHA</cp:lastModifiedBy>
  <cp:revision>142</cp:revision>
  <dcterms:created xsi:type="dcterms:W3CDTF">2022-07-14T18:48:36Z</dcterms:created>
  <dcterms:modified xsi:type="dcterms:W3CDTF">2022-07-26T17:06:09Z</dcterms:modified>
</cp:coreProperties>
</file>