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8" r:id="rId4"/>
    <p:sldId id="259" r:id="rId5"/>
    <p:sldId id="260" r:id="rId6"/>
    <p:sldId id="278" r:id="rId7"/>
    <p:sldId id="261" r:id="rId8"/>
    <p:sldId id="266" r:id="rId9"/>
    <p:sldId id="279" r:id="rId10"/>
    <p:sldId id="262" r:id="rId11"/>
    <p:sldId id="263" r:id="rId12"/>
    <p:sldId id="264" r:id="rId13"/>
    <p:sldId id="267" r:id="rId14"/>
    <p:sldId id="265" r:id="rId15"/>
    <p:sldId id="280" r:id="rId16"/>
    <p:sldId id="269" r:id="rId17"/>
    <p:sldId id="270" r:id="rId18"/>
    <p:sldId id="271" r:id="rId19"/>
    <p:sldId id="281" r:id="rId20"/>
    <p:sldId id="282" r:id="rId21"/>
    <p:sldId id="283" r:id="rId22"/>
    <p:sldId id="272" r:id="rId23"/>
    <p:sldId id="273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9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tha kommula" userId="a8e0d2e531ec8705" providerId="LiveId" clId="{7BD095C8-F5E0-4EB3-AE2F-86400594D8AC}"/>
    <pc:docChg chg="custSel delSld modSld">
      <pc:chgData name="Nishitha kommula" userId="a8e0d2e531ec8705" providerId="LiveId" clId="{7BD095C8-F5E0-4EB3-AE2F-86400594D8AC}" dt="2025-07-09T05:24:57.658" v="127" actId="1076"/>
      <pc:docMkLst>
        <pc:docMk/>
      </pc:docMkLst>
      <pc:sldChg chg="modSp mod">
        <pc:chgData name="Nishitha kommula" userId="a8e0d2e531ec8705" providerId="LiveId" clId="{7BD095C8-F5E0-4EB3-AE2F-86400594D8AC}" dt="2025-07-08T16:28:06.492" v="3" actId="14100"/>
        <pc:sldMkLst>
          <pc:docMk/>
          <pc:sldMk cId="0" sldId="263"/>
        </pc:sldMkLst>
        <pc:picChg chg="mod">
          <ac:chgData name="Nishitha kommula" userId="a8e0d2e531ec8705" providerId="LiveId" clId="{7BD095C8-F5E0-4EB3-AE2F-86400594D8AC}" dt="2025-07-08T16:28:06.492" v="3" actId="14100"/>
          <ac:picMkLst>
            <pc:docMk/>
            <pc:sldMk cId="0" sldId="263"/>
            <ac:picMk id="5" creationId="{D222110F-E405-BA79-E425-D44DDD421D3B}"/>
          </ac:picMkLst>
        </pc:picChg>
      </pc:sldChg>
      <pc:sldChg chg="modSp mod">
        <pc:chgData name="Nishitha kommula" userId="a8e0d2e531ec8705" providerId="LiveId" clId="{7BD095C8-F5E0-4EB3-AE2F-86400594D8AC}" dt="2025-07-08T16:27:40.889" v="0" actId="14100"/>
        <pc:sldMkLst>
          <pc:docMk/>
          <pc:sldMk cId="0" sldId="265"/>
        </pc:sldMkLst>
        <pc:graphicFrameChg chg="modGraphic">
          <ac:chgData name="Nishitha kommula" userId="a8e0d2e531ec8705" providerId="LiveId" clId="{7BD095C8-F5E0-4EB3-AE2F-86400594D8AC}" dt="2025-07-08T16:27:40.889" v="0" actId="14100"/>
          <ac:graphicFrameMkLst>
            <pc:docMk/>
            <pc:sldMk cId="0" sldId="265"/>
            <ac:graphicFrameMk id="4" creationId="{E274D350-9B9A-314F-F5B4-03D889E99809}"/>
          </ac:graphicFrameMkLst>
        </pc:graphicFrameChg>
      </pc:sldChg>
      <pc:sldChg chg="addSp delSp modSp mod">
        <pc:chgData name="Nishitha kommula" userId="a8e0d2e531ec8705" providerId="LiveId" clId="{7BD095C8-F5E0-4EB3-AE2F-86400594D8AC}" dt="2025-07-09T05:24:57.658" v="127" actId="1076"/>
        <pc:sldMkLst>
          <pc:docMk/>
          <pc:sldMk cId="4235874084" sldId="280"/>
        </pc:sldMkLst>
        <pc:spChg chg="mod">
          <ac:chgData name="Nishitha kommula" userId="a8e0d2e531ec8705" providerId="LiveId" clId="{7BD095C8-F5E0-4EB3-AE2F-86400594D8AC}" dt="2025-07-09T05:22:17.081" v="25" actId="1076"/>
          <ac:spMkLst>
            <pc:docMk/>
            <pc:sldMk cId="4235874084" sldId="280"/>
            <ac:spMk id="3" creationId="{84BBAFF0-7F27-055D-C3C3-6CEC28ABA285}"/>
          </ac:spMkLst>
        </pc:spChg>
        <pc:spChg chg="add mod">
          <ac:chgData name="Nishitha kommula" userId="a8e0d2e531ec8705" providerId="LiveId" clId="{7BD095C8-F5E0-4EB3-AE2F-86400594D8AC}" dt="2025-07-09T05:23:40.648" v="65" actId="1076"/>
          <ac:spMkLst>
            <pc:docMk/>
            <pc:sldMk cId="4235874084" sldId="280"/>
            <ac:spMk id="5" creationId="{E807D680-02EE-F06E-E9A0-DF425F645382}"/>
          </ac:spMkLst>
        </pc:spChg>
        <pc:spChg chg="add del mod">
          <ac:chgData name="Nishitha kommula" userId="a8e0d2e531ec8705" providerId="LiveId" clId="{7BD095C8-F5E0-4EB3-AE2F-86400594D8AC}" dt="2025-07-09T05:24:44.121" v="124"/>
          <ac:spMkLst>
            <pc:docMk/>
            <pc:sldMk cId="4235874084" sldId="280"/>
            <ac:spMk id="6" creationId="{7BBDB651-ABA2-4484-19F3-41F04835EF39}"/>
          </ac:spMkLst>
        </pc:spChg>
        <pc:spChg chg="add del mod">
          <ac:chgData name="Nishitha kommula" userId="a8e0d2e531ec8705" providerId="LiveId" clId="{7BD095C8-F5E0-4EB3-AE2F-86400594D8AC}" dt="2025-07-09T05:24:44.121" v="126"/>
          <ac:spMkLst>
            <pc:docMk/>
            <pc:sldMk cId="4235874084" sldId="280"/>
            <ac:spMk id="7" creationId="{6A410C46-77FE-487B-6827-D79B9FE72FBD}"/>
          </ac:spMkLst>
        </pc:spChg>
        <pc:spChg chg="add mod">
          <ac:chgData name="Nishitha kommula" userId="a8e0d2e531ec8705" providerId="LiveId" clId="{7BD095C8-F5E0-4EB3-AE2F-86400594D8AC}" dt="2025-07-09T05:24:43.161" v="122" actId="14100"/>
          <ac:spMkLst>
            <pc:docMk/>
            <pc:sldMk cId="4235874084" sldId="280"/>
            <ac:spMk id="8" creationId="{5FBFD1FE-1A3A-9D31-1E47-AC193FAAF52E}"/>
          </ac:spMkLst>
        </pc:spChg>
        <pc:picChg chg="add mod modCrop">
          <ac:chgData name="Nishitha kommula" userId="a8e0d2e531ec8705" providerId="LiveId" clId="{7BD095C8-F5E0-4EB3-AE2F-86400594D8AC}" dt="2025-07-09T05:24:57.658" v="127" actId="1076"/>
          <ac:picMkLst>
            <pc:docMk/>
            <pc:sldMk cId="4235874084" sldId="280"/>
            <ac:picMk id="2" creationId="{8E2C2B66-73D5-07CF-49A1-DFAACADDDDCD}"/>
          </ac:picMkLst>
        </pc:picChg>
        <pc:picChg chg="add mod modCrop">
          <ac:chgData name="Nishitha kommula" userId="a8e0d2e531ec8705" providerId="LiveId" clId="{7BD095C8-F5E0-4EB3-AE2F-86400594D8AC}" dt="2025-07-09T05:22:27.176" v="26" actId="1076"/>
          <ac:picMkLst>
            <pc:docMk/>
            <pc:sldMk cId="4235874084" sldId="280"/>
            <ac:picMk id="4" creationId="{93C57384-8A2B-EE3B-9BC6-A963C6CA46A0}"/>
          </ac:picMkLst>
        </pc:picChg>
        <pc:picChg chg="del">
          <ac:chgData name="Nishitha kommula" userId="a8e0d2e531ec8705" providerId="LiveId" clId="{7BD095C8-F5E0-4EB3-AE2F-86400594D8AC}" dt="2025-07-09T05:17:16.342" v="5" actId="21"/>
          <ac:picMkLst>
            <pc:docMk/>
            <pc:sldMk cId="4235874084" sldId="280"/>
            <ac:picMk id="12" creationId="{7CE4C0A3-4F15-269E-8B85-D19F9B457DEF}"/>
          </ac:picMkLst>
        </pc:picChg>
      </pc:sldChg>
      <pc:sldChg chg="del">
        <pc:chgData name="Nishitha kommula" userId="a8e0d2e531ec8705" providerId="LiveId" clId="{7BD095C8-F5E0-4EB3-AE2F-86400594D8AC}" dt="2025-07-09T05:17:11.751" v="4" actId="2696"/>
        <pc:sldMkLst>
          <pc:docMk/>
          <pc:sldMk cId="1420104641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5A34-EFDF-D8F5-6DD2-633F5114A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1" y="2214711"/>
            <a:ext cx="7747680" cy="1631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3200" b="1" dirty="0"/>
              <a:t>TEAM-A3</a:t>
            </a:r>
            <a:br>
              <a:rPr lang="en-IN" sz="3200" b="1" dirty="0">
                <a:latin typeface="Arial Black" panose="020B0A04020102020204" pitchFamily="34" charset="0"/>
              </a:rPr>
            </a:br>
            <a:r>
              <a:rPr lang="en-IN" sz="3200" b="1" dirty="0">
                <a:latin typeface="Arial Black" panose="020B0A04020102020204" pitchFamily="34" charset="0"/>
              </a:rPr>
              <a:t>Online Payment Fraud Detection 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9B84C17D-A7FD-801A-C5BD-9F1426FD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960" y="841248"/>
            <a:ext cx="6483096" cy="113385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Hyderabad University College of Engineering, Science &amp; Technology</a:t>
            </a:r>
          </a:p>
        </p:txBody>
      </p:sp>
      <p:pic>
        <p:nvPicPr>
          <p:cNvPr id="2049" name="Picture 3" descr="Jawaharlal Nehru Technological University, Hyderabad | LeARN | Pupilfirst">
            <a:extLst>
              <a:ext uri="{FF2B5EF4-FFF2-40B4-BE49-F238E27FC236}">
                <a16:creationId xmlns:a16="http://schemas.microsoft.com/office/drawing/2014/main" id="{D228912A-929E-C936-D24D-5613A081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83" y="496841"/>
            <a:ext cx="2273542" cy="18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22EE9E3-CC56-EBF8-61B5-5A20594C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45" y="-428242"/>
            <a:ext cx="131599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135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0B52C45-1B7B-A075-6CC8-3BCDE82422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33945" y="-181188"/>
            <a:ext cx="13159958" cy="196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25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</a:t>
            </a:r>
            <a:endParaRPr lang="en-US" altLang="en-US" sz="135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469D0-0BB2-6BAE-195B-9F2227E1ECF6}"/>
              </a:ext>
            </a:extLst>
          </p:cNvPr>
          <p:cNvSpPr txBox="1"/>
          <p:nvPr/>
        </p:nvSpPr>
        <p:spPr>
          <a:xfrm>
            <a:off x="712001" y="3967466"/>
            <a:ext cx="8022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                                                                   Guided by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B.Srivathsav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(220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11A6603)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Naresh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N.Ananya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Sri(22011A6619)                                        Assistant Professor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K.Nishitha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(22011A6620)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G.Shivani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Aaradhya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(22011A6624)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40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3114"/>
            <a:ext cx="8556171" cy="4525963"/>
          </a:xfrm>
        </p:spPr>
        <p:txBody>
          <a:bodyPr>
            <a:normAutofit/>
          </a:bodyPr>
          <a:lstStyle/>
          <a:p>
            <a:r>
              <a:rPr lang="en-US" dirty="0"/>
              <a:t>Data Collected from Kaggle datasets</a:t>
            </a:r>
          </a:p>
          <a:p>
            <a:r>
              <a:rPr dirty="0"/>
              <a:t>Data includes columns: type, amount, </a:t>
            </a:r>
            <a:r>
              <a:rPr dirty="0" err="1"/>
              <a:t>balances,</a:t>
            </a:r>
            <a:r>
              <a:rPr lang="en-US" dirty="0" err="1"/>
              <a:t>name</a:t>
            </a:r>
            <a:r>
              <a:rPr lang="en-US" dirty="0"/>
              <a:t>,</a:t>
            </a:r>
            <a:r>
              <a:rPr dirty="0"/>
              <a:t> etc.</a:t>
            </a:r>
          </a:p>
          <a:p>
            <a:r>
              <a:rPr dirty="0"/>
              <a:t>Target label: </a:t>
            </a:r>
            <a:r>
              <a:rPr dirty="0" err="1"/>
              <a:t>isFraud</a:t>
            </a:r>
            <a:r>
              <a:rPr dirty="0"/>
              <a:t> (0 = legit, 1 = fraud)</a:t>
            </a:r>
            <a:endParaRPr lang="en-US" dirty="0"/>
          </a:p>
          <a:p>
            <a:r>
              <a:rPr lang="en-IN" dirty="0"/>
              <a:t>Handled class imbalance using SMOTE</a:t>
            </a:r>
          </a:p>
          <a:p>
            <a:r>
              <a:rPr lang="en-IN" dirty="0"/>
              <a:t>(</a:t>
            </a:r>
            <a:r>
              <a:rPr lang="en-US" dirty="0"/>
              <a:t>SMOTE generates synthetic samples for the minority class (fraud) This balances the class distribution)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261"/>
            <a:ext cx="8229600" cy="1143000"/>
          </a:xfrm>
        </p:spPr>
        <p:txBody>
          <a:bodyPr/>
          <a:lstStyle/>
          <a:p>
            <a:r>
              <a:rPr dirty="0"/>
              <a:t>Understanding Transaction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697" y="1319985"/>
            <a:ext cx="8599714" cy="4525963"/>
          </a:xfrm>
        </p:spPr>
        <p:txBody>
          <a:bodyPr/>
          <a:lstStyle/>
          <a:p>
            <a:r>
              <a:rPr dirty="0"/>
              <a:t>TRANSFER: Money sent to another user.</a:t>
            </a:r>
          </a:p>
          <a:p>
            <a:r>
              <a:rPr dirty="0"/>
              <a:t>CASH_OUT: Withdrawal from account.</a:t>
            </a:r>
          </a:p>
          <a:p>
            <a:r>
              <a:rPr dirty="0"/>
              <a:t>DEBIT: Internal deduction (charges).</a:t>
            </a:r>
          </a:p>
          <a:p>
            <a:r>
              <a:rPr dirty="0"/>
              <a:t>PAYMENT: To merchants.</a:t>
            </a:r>
            <a:endParaRPr lang="en-US" dirty="0"/>
          </a:p>
          <a:p>
            <a:r>
              <a:rPr lang="en-IN" dirty="0"/>
              <a:t>Filtered for relevant transaction types</a:t>
            </a:r>
            <a:r>
              <a:rPr lang="en-US" dirty="0"/>
              <a:t> so Focus on TRANSFER &amp; CASH_OUT (high fraud risk).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2110F-E405-BA79-E425-D44DDD421D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15"/>
          <a:stretch>
            <a:fillRect/>
          </a:stretch>
        </p:blipFill>
        <p:spPr>
          <a:xfrm>
            <a:off x="319061" y="4805407"/>
            <a:ext cx="8472242" cy="14652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Selected: amount, balances, type</a:t>
            </a:r>
            <a:r>
              <a:rPr lang="en-US" dirty="0"/>
              <a:t>(key features that impact fraud prediction, removing irrelevant ones.)</a:t>
            </a:r>
          </a:p>
          <a:p>
            <a:r>
              <a:rPr lang="en-US" dirty="0"/>
              <a:t>Handled missing or inconsistent values.</a:t>
            </a:r>
          </a:p>
          <a:p>
            <a:r>
              <a:rPr dirty="0"/>
              <a:t>Encoded 'type' using label encoding</a:t>
            </a:r>
          </a:p>
          <a:p>
            <a:r>
              <a:rPr dirty="0"/>
              <a:t>Normalized values with </a:t>
            </a:r>
            <a:r>
              <a:rPr dirty="0" err="1"/>
              <a:t>MinMaxScaler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80-20 train-test split</a:t>
            </a:r>
          </a:p>
          <a:p>
            <a:r>
              <a:rPr dirty="0"/>
              <a:t> Model trained with balanced class weights</a:t>
            </a:r>
            <a:endParaRPr lang="en-US" dirty="0"/>
          </a:p>
          <a:p>
            <a:r>
              <a:rPr lang="en-US" dirty="0"/>
              <a:t> Applied multiple machine learning algorithms on the dataset.</a:t>
            </a:r>
            <a:endParaRPr dirty="0"/>
          </a:p>
          <a:p>
            <a:r>
              <a:rPr dirty="0"/>
              <a:t> Evaluation on unseen test data</a:t>
            </a:r>
            <a:endParaRPr lang="en-US" dirty="0"/>
          </a:p>
          <a:p>
            <a:r>
              <a:rPr lang="en-US" b="1" dirty="0"/>
              <a:t>Evaluation Metrics: </a:t>
            </a:r>
            <a:r>
              <a:rPr lang="en-US" dirty="0"/>
              <a:t>Accuracy, Precision, Recall, and F1-score were used.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06286"/>
            <a:ext cx="8617131" cy="23687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Implemented both Random Forest and Logistic Regression models.</a:t>
            </a:r>
          </a:p>
          <a:p>
            <a:r>
              <a:rPr lang="en-US" dirty="0"/>
              <a:t>Random Forest Classifier selected for deployment due to higher accuracy and better handling of fraud detection.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74D350-9B9A-314F-F5B4-03D889E99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034930"/>
              </p:ext>
            </p:extLst>
          </p:nvPr>
        </p:nvGraphicFramePr>
        <p:xfrm>
          <a:off x="544285" y="3429000"/>
          <a:ext cx="9113520" cy="3154362"/>
        </p:xfrm>
        <a:graphic>
          <a:graphicData uri="http://schemas.openxmlformats.org/drawingml/2006/table">
            <a:tbl>
              <a:tblPr/>
              <a:tblGrid>
                <a:gridCol w="3037840">
                  <a:extLst>
                    <a:ext uri="{9D8B030D-6E8A-4147-A177-3AD203B41FA5}">
                      <a16:colId xmlns:a16="http://schemas.microsoft.com/office/drawing/2014/main" val="108458335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2549601494"/>
                    </a:ext>
                  </a:extLst>
                </a:gridCol>
                <a:gridCol w="3037840">
                  <a:extLst>
                    <a:ext uri="{9D8B030D-6E8A-4147-A177-3AD203B41FA5}">
                      <a16:colId xmlns:a16="http://schemas.microsoft.com/office/drawing/2014/main" val="3864200733"/>
                    </a:ext>
                  </a:extLst>
                </a:gridCol>
              </a:tblGrid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989875"/>
                  </a:ext>
                </a:extLst>
              </a:tr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Very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387520"/>
                  </a:ext>
                </a:extLst>
              </a:tr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Fraud Recall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(~85%)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Low (~60%)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35683"/>
                  </a:ext>
                </a:extLst>
              </a:tr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Handles Imbalance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Excellent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Needs balancing tricks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361459"/>
                  </a:ext>
                </a:extLst>
              </a:tr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Training Time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271730"/>
                  </a:ext>
                </a:extLst>
              </a:tr>
              <a:tr h="525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Interpretability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563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BAFF0-7F27-055D-C3C3-6CEC28ABA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595" y="123610"/>
            <a:ext cx="3383280" cy="93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Model Evaluation</a:t>
            </a:r>
            <a:endParaRPr lang="en-IN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2C2B66-73D5-07CF-49A1-DFAACADDD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" t="4660" r="4179"/>
          <a:stretch>
            <a:fillRect/>
          </a:stretch>
        </p:blipFill>
        <p:spPr bwMode="auto">
          <a:xfrm>
            <a:off x="840374" y="706270"/>
            <a:ext cx="6644641" cy="30122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57384-8A2B-EE3B-9BC6-A963C6CA4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6" t="5556"/>
          <a:stretch>
            <a:fillRect/>
          </a:stretch>
        </p:blipFill>
        <p:spPr bwMode="auto">
          <a:xfrm>
            <a:off x="840375" y="3819626"/>
            <a:ext cx="6644641" cy="29147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7D680-02EE-F06E-E9A0-DF425F645382}"/>
              </a:ext>
            </a:extLst>
          </p:cNvPr>
          <p:cNvSpPr txBox="1"/>
          <p:nvPr/>
        </p:nvSpPr>
        <p:spPr>
          <a:xfrm>
            <a:off x="7620003" y="4744782"/>
            <a:ext cx="1367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FD1FE-1A3A-9D31-1E47-AC193FAAF52E}"/>
              </a:ext>
            </a:extLst>
          </p:cNvPr>
          <p:cNvSpPr txBox="1"/>
          <p:nvPr/>
        </p:nvSpPr>
        <p:spPr>
          <a:xfrm>
            <a:off x="7750629" y="1833155"/>
            <a:ext cx="112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</a:t>
            </a:r>
          </a:p>
          <a:p>
            <a:r>
              <a:rPr lang="en-US" dirty="0"/>
              <a:t>Forest </a:t>
            </a:r>
          </a:p>
          <a:p>
            <a:r>
              <a:rPr lang="en-US" dirty="0"/>
              <a:t>classifier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87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Web </a:t>
            </a:r>
            <a:r>
              <a:rPr lang="en-US" dirty="0"/>
              <a:t>Interface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600200"/>
            <a:ext cx="8164286" cy="4525963"/>
          </a:xfrm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Built using Flask framework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Simple form to enter transaction details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Provides real-time fraud prediction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Shows result as Fraud or Genuine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Loads model using pickle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Clean and user-friendly design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Severe class imbalance</a:t>
            </a:r>
          </a:p>
          <a:p>
            <a:r>
              <a:rPr dirty="0"/>
              <a:t> Many zero-value features</a:t>
            </a:r>
          </a:p>
          <a:p>
            <a:r>
              <a:rPr dirty="0"/>
              <a:t> Variability in transaction types</a:t>
            </a:r>
          </a:p>
          <a:p>
            <a:r>
              <a:rPr dirty="0"/>
              <a:t> Simplifying user input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Used </a:t>
            </a:r>
            <a:r>
              <a:rPr dirty="0" err="1"/>
              <a:t>class_weight</a:t>
            </a:r>
            <a:r>
              <a:rPr dirty="0"/>
              <a:t>='balanced' in </a:t>
            </a:r>
            <a:r>
              <a:rPr dirty="0" err="1"/>
              <a:t>RandomForest</a:t>
            </a:r>
            <a:endParaRPr dirty="0"/>
          </a:p>
          <a:p>
            <a:r>
              <a:rPr dirty="0"/>
              <a:t> Focused on meaningful transaction types</a:t>
            </a:r>
          </a:p>
          <a:p>
            <a:r>
              <a:rPr dirty="0"/>
              <a:t> Preprocessed data using normalization and encoding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C328-C99F-E73E-A5B0-D36F24B0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90114" cy="7529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4C07-ABCA-FEB8-6261-082F9F57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990"/>
            <a:ext cx="8503920" cy="5020174"/>
          </a:xfrm>
        </p:spPr>
        <p:txBody>
          <a:bodyPr/>
          <a:lstStyle/>
          <a:p>
            <a:r>
              <a:rPr lang="en-IN" dirty="0"/>
              <a:t>Our Project User Interface After Deploying: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FD497-C8FC-DF52-3316-8DF84533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76" y="1715589"/>
            <a:ext cx="8078424" cy="47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0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038D22-1C74-D576-C7E3-0C124FDE84C5}"/>
              </a:ext>
            </a:extLst>
          </p:cNvPr>
          <p:cNvSpPr txBox="1"/>
          <p:nvPr/>
        </p:nvSpPr>
        <p:spPr>
          <a:xfrm>
            <a:off x="388983" y="761899"/>
            <a:ext cx="7318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                                                     </a:t>
            </a:r>
            <a:r>
              <a:rPr lang="en-US" sz="3200" b="1" dirty="0"/>
              <a:t>TABLE OF CONTENTS</a:t>
            </a:r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7C6B0-74C4-E2B2-303A-9EFB3D97C1A2}"/>
              </a:ext>
            </a:extLst>
          </p:cNvPr>
          <p:cNvSpPr txBox="1"/>
          <p:nvPr/>
        </p:nvSpPr>
        <p:spPr>
          <a:xfrm>
            <a:off x="1024980" y="1477182"/>
            <a:ext cx="68400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1.Introduction</a:t>
            </a:r>
          </a:p>
          <a:p>
            <a:r>
              <a:rPr lang="en-US" sz="2800" dirty="0"/>
              <a:t>2.Problem statement</a:t>
            </a:r>
          </a:p>
          <a:p>
            <a:r>
              <a:rPr lang="en-US" sz="2800" dirty="0"/>
              <a:t>3.Objectives</a:t>
            </a:r>
          </a:p>
          <a:p>
            <a:r>
              <a:rPr lang="en-US" sz="2800" dirty="0"/>
              <a:t>4.Scope</a:t>
            </a:r>
          </a:p>
          <a:p>
            <a:r>
              <a:rPr lang="en-US" sz="2800" dirty="0"/>
              <a:t>5.Tools and technologies used</a:t>
            </a:r>
          </a:p>
          <a:p>
            <a:r>
              <a:rPr lang="en-US" sz="2800" dirty="0"/>
              <a:t>6.</a:t>
            </a:r>
            <a:r>
              <a:rPr lang="en-IN" sz="2800" dirty="0"/>
              <a:t>Project Workflow</a:t>
            </a:r>
            <a:endParaRPr lang="en-US" sz="2800" dirty="0"/>
          </a:p>
          <a:p>
            <a:r>
              <a:rPr lang="en-GB" sz="2800" dirty="0"/>
              <a:t>7</a:t>
            </a:r>
            <a:r>
              <a:rPr lang="en-US" sz="2800" dirty="0"/>
              <a:t>.Proposed methods</a:t>
            </a:r>
          </a:p>
          <a:p>
            <a:r>
              <a:rPr lang="en-GB" sz="2800" dirty="0"/>
              <a:t>8.</a:t>
            </a:r>
            <a:r>
              <a:rPr lang="en-US" sz="2800" dirty="0"/>
              <a:t>Implementation</a:t>
            </a:r>
          </a:p>
          <a:p>
            <a:r>
              <a:rPr lang="en-GB" sz="2800" dirty="0"/>
              <a:t>9</a:t>
            </a:r>
            <a:r>
              <a:rPr lang="en-US" sz="2800" dirty="0"/>
              <a:t>.Result</a:t>
            </a:r>
          </a:p>
          <a:p>
            <a:r>
              <a:rPr lang="en-US" sz="2800" dirty="0"/>
              <a:t>1</a:t>
            </a:r>
            <a:r>
              <a:rPr lang="en-GB" sz="2800" dirty="0"/>
              <a:t>0</a:t>
            </a:r>
            <a:r>
              <a:rPr lang="en-US" sz="2800" dirty="0"/>
              <a:t>.Conclusion</a:t>
            </a:r>
          </a:p>
        </p:txBody>
      </p:sp>
    </p:spTree>
    <p:extLst>
      <p:ext uri="{BB962C8B-B14F-4D97-AF65-F5344CB8AC3E}">
        <p14:creationId xmlns:p14="http://schemas.microsoft.com/office/powerpoint/2010/main" val="133668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C2915-7F07-2B58-5BBF-60A34221F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269" y="344547"/>
            <a:ext cx="7410993" cy="605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67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69D101-2711-BB7F-5ABD-01ECBDD65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46" y="456106"/>
            <a:ext cx="7536654" cy="589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7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Early fraud detection</a:t>
            </a:r>
          </a:p>
          <a:p>
            <a:r>
              <a:rPr dirty="0"/>
              <a:t> No dependency on sensitive user credentials</a:t>
            </a:r>
          </a:p>
          <a:p>
            <a:r>
              <a:rPr dirty="0"/>
              <a:t> Enhanced user trust</a:t>
            </a:r>
          </a:p>
          <a:p>
            <a:r>
              <a:rPr dirty="0"/>
              <a:t> Can be integrated with e-commerce, banking, wallets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Online Banking Systems</a:t>
            </a:r>
          </a:p>
          <a:p>
            <a:r>
              <a:rPr dirty="0"/>
              <a:t> Digital Wallet Providers</a:t>
            </a:r>
          </a:p>
          <a:p>
            <a:r>
              <a:rPr dirty="0"/>
              <a:t> E-commerce Payment Platforms</a:t>
            </a:r>
          </a:p>
          <a:p>
            <a:r>
              <a:rPr dirty="0"/>
              <a:t> Mobile Banking Apps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Built a robust fraud detection system</a:t>
            </a:r>
          </a:p>
          <a:p>
            <a:r>
              <a:rPr dirty="0"/>
              <a:t> Integrated ML model into a web application</a:t>
            </a:r>
          </a:p>
          <a:p>
            <a:r>
              <a:rPr dirty="0"/>
              <a:t> Improved digital payment security</a:t>
            </a:r>
          </a:p>
          <a:p>
            <a:r>
              <a:rPr dirty="0"/>
              <a:t> Thank you 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payment fraud involves unauthorized transactions using stolen or fake info.</a:t>
            </a:r>
          </a:p>
          <a:p>
            <a:r>
              <a:t>India saw digital fraud rise to ₹14.57B by March 2024 (RBI).</a:t>
            </a:r>
          </a:p>
          <a:p>
            <a:r>
              <a:t>Detecting fraud ensures data security and trust in digital payments.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</a:t>
            </a:r>
            <a:r>
              <a:rPr lang="en-US" b="1" dirty="0"/>
              <a:t> Statement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Rapid growth in online transactions led to increase in fraud.</a:t>
            </a:r>
          </a:p>
          <a:p>
            <a:r>
              <a:rPr dirty="0"/>
              <a:t>Manual or rule-based systems are ineffective.</a:t>
            </a:r>
          </a:p>
          <a:p>
            <a:r>
              <a:rPr dirty="0"/>
              <a:t>Need for intelligent systems to flag suspicious behavior early.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Detect fraudulent transactions using ML.</a:t>
            </a:r>
          </a:p>
          <a:p>
            <a:r>
              <a:rPr dirty="0"/>
              <a:t>Preprocess and analyze data.</a:t>
            </a:r>
          </a:p>
          <a:p>
            <a:r>
              <a:rPr dirty="0"/>
              <a:t>Develop a </a:t>
            </a:r>
            <a:r>
              <a:rPr lang="en-GB" dirty="0"/>
              <a:t>user interface </a:t>
            </a:r>
            <a:r>
              <a:rPr dirty="0"/>
              <a:t>for real-time fraud detection.</a:t>
            </a:r>
          </a:p>
          <a:p>
            <a:r>
              <a:rPr dirty="0"/>
              <a:t>Strengthen digital payment security.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037D-9EF6-8B6D-38DC-78944712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436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Scope of the Project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C47F4-9F52-40F7-B3A7-DD6AE29A9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204" y="1572199"/>
            <a:ext cx="67467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Fraud Detection Using Historical Data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Prediction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Multi-Model Evaluation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Web Application Integration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for Large Datasets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Educational Value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Foundation for Advanced Systems</a:t>
            </a:r>
          </a:p>
        </p:txBody>
      </p:sp>
    </p:spTree>
    <p:extLst>
      <p:ext uri="{BB962C8B-B14F-4D97-AF65-F5344CB8AC3E}">
        <p14:creationId xmlns:p14="http://schemas.microsoft.com/office/powerpoint/2010/main" val="41229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</a:t>
            </a:r>
          </a:p>
          <a:p>
            <a:r>
              <a:rPr dirty="0"/>
              <a:t>Pandas, NumPy for data manipulation</a:t>
            </a:r>
          </a:p>
          <a:p>
            <a:r>
              <a:rPr dirty="0"/>
              <a:t>Scikit-learn for machine learning</a:t>
            </a:r>
          </a:p>
          <a:p>
            <a:r>
              <a:rPr dirty="0"/>
              <a:t>Matplotlib for visualization</a:t>
            </a:r>
            <a:endParaRPr lang="en-US" dirty="0"/>
          </a:p>
          <a:p>
            <a:r>
              <a:rPr lang="en-IN" dirty="0"/>
              <a:t>Flask for deployment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5E7FB-7024-A1C3-CD3C-13A3430E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114" y="1226049"/>
            <a:ext cx="3713805" cy="557070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95C2-0015-1E8D-62EB-205D6047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916CD7-ADD0-0BAE-0511-B48E9C212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7621" y="1493822"/>
            <a:ext cx="74375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 and Exploration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Preprocessing and Feature Selection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Train-Test Split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Model Implementation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Evaluation and Comparison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with Flask Web Application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Input and Real-Time Prediction</a:t>
            </a:r>
          </a:p>
        </p:txBody>
      </p:sp>
    </p:spTree>
    <p:extLst>
      <p:ext uri="{BB962C8B-B14F-4D97-AF65-F5344CB8AC3E}">
        <p14:creationId xmlns:p14="http://schemas.microsoft.com/office/powerpoint/2010/main" val="3300140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683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Office Theme</vt:lpstr>
      <vt:lpstr>TEAM-A3 Online Payment Fraud Detection </vt:lpstr>
      <vt:lpstr>PowerPoint Presentation</vt:lpstr>
      <vt:lpstr>Introduction</vt:lpstr>
      <vt:lpstr>Problem Statement</vt:lpstr>
      <vt:lpstr>Project Objectives</vt:lpstr>
      <vt:lpstr>Scope of the Project</vt:lpstr>
      <vt:lpstr>Tools &amp; Technologies Used</vt:lpstr>
      <vt:lpstr>Project Workflow</vt:lpstr>
      <vt:lpstr>Proposed Methods</vt:lpstr>
      <vt:lpstr>Dataset Overview</vt:lpstr>
      <vt:lpstr>Understanding Transaction Types</vt:lpstr>
      <vt:lpstr>Feature Engineering</vt:lpstr>
      <vt:lpstr>Training &amp; Testing</vt:lpstr>
      <vt:lpstr>Model Selection</vt:lpstr>
      <vt:lpstr>PowerPoint Presentation</vt:lpstr>
      <vt:lpstr>Web Interface</vt:lpstr>
      <vt:lpstr>Challenges Faced</vt:lpstr>
      <vt:lpstr>Solutions Implemented</vt:lpstr>
      <vt:lpstr>Results</vt:lpstr>
      <vt:lpstr>PowerPoint Presentation</vt:lpstr>
      <vt:lpstr>PowerPoint Presentation</vt:lpstr>
      <vt:lpstr>Benefits of Our Model</vt:lpstr>
      <vt:lpstr>Application Areas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TEAM-A3 Online Payment Fraud Detection</dc:title>
  <dc:subject/>
  <dc:creator>Nishitha reddy</dc:creator>
  <cp:keywords/>
  <dc:description>generated using python-pptx</dc:description>
  <cp:lastModifiedBy>Nishitha kommula</cp:lastModifiedBy>
  <cp:revision>9</cp:revision>
  <dcterms:created xsi:type="dcterms:W3CDTF">2013-01-27T09:14:16Z</dcterms:created>
  <dcterms:modified xsi:type="dcterms:W3CDTF">2025-07-09T05:25:46Z</dcterms:modified>
  <cp:category/>
</cp:coreProperties>
</file>