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0" r:id="rId1"/>
  </p:sldMasterIdLst>
  <p:sldIdLst>
    <p:sldId id="256" r:id="rId2"/>
    <p:sldId id="257"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AA7E50-3ECB-452B-BE96-C7F446A83E9B}"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284EC5A-E7DD-4EBD-A9D4-E35DFEA0EC3F}" type="slidenum">
              <a:rPr lang="en-US" smtClean="0"/>
              <a:t>‹#›</a:t>
            </a:fld>
            <a:endParaRPr lang="en-US"/>
          </a:p>
        </p:txBody>
      </p:sp>
    </p:spTree>
    <p:extLst>
      <p:ext uri="{BB962C8B-B14F-4D97-AF65-F5344CB8AC3E}">
        <p14:creationId xmlns:p14="http://schemas.microsoft.com/office/powerpoint/2010/main" val="3247587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AA7E50-3ECB-452B-BE96-C7F446A83E9B}"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84EC5A-E7DD-4EBD-A9D4-E35DFEA0EC3F}" type="slidenum">
              <a:rPr lang="en-US" smtClean="0"/>
              <a:t>‹#›</a:t>
            </a:fld>
            <a:endParaRPr lang="en-US"/>
          </a:p>
        </p:txBody>
      </p:sp>
    </p:spTree>
    <p:extLst>
      <p:ext uri="{BB962C8B-B14F-4D97-AF65-F5344CB8AC3E}">
        <p14:creationId xmlns:p14="http://schemas.microsoft.com/office/powerpoint/2010/main" val="3817893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AA7E50-3ECB-452B-BE96-C7F446A83E9B}"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84EC5A-E7DD-4EBD-A9D4-E35DFEA0EC3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05432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AAA7E50-3ECB-452B-BE96-C7F446A83E9B}"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84EC5A-E7DD-4EBD-A9D4-E35DFEA0EC3F}" type="slidenum">
              <a:rPr lang="en-US" smtClean="0"/>
              <a:t>‹#›</a:t>
            </a:fld>
            <a:endParaRPr lang="en-US"/>
          </a:p>
        </p:txBody>
      </p:sp>
    </p:spTree>
    <p:extLst>
      <p:ext uri="{BB962C8B-B14F-4D97-AF65-F5344CB8AC3E}">
        <p14:creationId xmlns:p14="http://schemas.microsoft.com/office/powerpoint/2010/main" val="2623024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AAA7E50-3ECB-452B-BE96-C7F446A83E9B}"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84EC5A-E7DD-4EBD-A9D4-E35DFEA0EC3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43075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AAA7E50-3ECB-452B-BE96-C7F446A83E9B}"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84EC5A-E7DD-4EBD-A9D4-E35DFEA0EC3F}" type="slidenum">
              <a:rPr lang="en-US" smtClean="0"/>
              <a:t>‹#›</a:t>
            </a:fld>
            <a:endParaRPr lang="en-US"/>
          </a:p>
        </p:txBody>
      </p:sp>
    </p:spTree>
    <p:extLst>
      <p:ext uri="{BB962C8B-B14F-4D97-AF65-F5344CB8AC3E}">
        <p14:creationId xmlns:p14="http://schemas.microsoft.com/office/powerpoint/2010/main" val="19272330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AA7E50-3ECB-452B-BE96-C7F446A83E9B}"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84EC5A-E7DD-4EBD-A9D4-E35DFEA0EC3F}" type="slidenum">
              <a:rPr lang="en-US" smtClean="0"/>
              <a:t>‹#›</a:t>
            </a:fld>
            <a:endParaRPr lang="en-US"/>
          </a:p>
        </p:txBody>
      </p:sp>
    </p:spTree>
    <p:extLst>
      <p:ext uri="{BB962C8B-B14F-4D97-AF65-F5344CB8AC3E}">
        <p14:creationId xmlns:p14="http://schemas.microsoft.com/office/powerpoint/2010/main" val="2195770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AA7E50-3ECB-452B-BE96-C7F446A83E9B}"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84EC5A-E7DD-4EBD-A9D4-E35DFEA0EC3F}" type="slidenum">
              <a:rPr lang="en-US" smtClean="0"/>
              <a:t>‹#›</a:t>
            </a:fld>
            <a:endParaRPr lang="en-US"/>
          </a:p>
        </p:txBody>
      </p:sp>
    </p:spTree>
    <p:extLst>
      <p:ext uri="{BB962C8B-B14F-4D97-AF65-F5344CB8AC3E}">
        <p14:creationId xmlns:p14="http://schemas.microsoft.com/office/powerpoint/2010/main" val="3049909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AA7E50-3ECB-452B-BE96-C7F446A83E9B}"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84EC5A-E7DD-4EBD-A9D4-E35DFEA0EC3F}" type="slidenum">
              <a:rPr lang="en-US" smtClean="0"/>
              <a:t>‹#›</a:t>
            </a:fld>
            <a:endParaRPr lang="en-US"/>
          </a:p>
        </p:txBody>
      </p:sp>
    </p:spTree>
    <p:extLst>
      <p:ext uri="{BB962C8B-B14F-4D97-AF65-F5344CB8AC3E}">
        <p14:creationId xmlns:p14="http://schemas.microsoft.com/office/powerpoint/2010/main" val="1356919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AA7E50-3ECB-452B-BE96-C7F446A83E9B}"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84EC5A-E7DD-4EBD-A9D4-E35DFEA0EC3F}" type="slidenum">
              <a:rPr lang="en-US" smtClean="0"/>
              <a:t>‹#›</a:t>
            </a:fld>
            <a:endParaRPr lang="en-US"/>
          </a:p>
        </p:txBody>
      </p:sp>
    </p:spTree>
    <p:extLst>
      <p:ext uri="{BB962C8B-B14F-4D97-AF65-F5344CB8AC3E}">
        <p14:creationId xmlns:p14="http://schemas.microsoft.com/office/powerpoint/2010/main" val="4105273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AA7E50-3ECB-452B-BE96-C7F446A83E9B}"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284EC5A-E7DD-4EBD-A9D4-E35DFEA0EC3F}" type="slidenum">
              <a:rPr lang="en-US" smtClean="0"/>
              <a:t>‹#›</a:t>
            </a:fld>
            <a:endParaRPr lang="en-US"/>
          </a:p>
        </p:txBody>
      </p:sp>
    </p:spTree>
    <p:extLst>
      <p:ext uri="{BB962C8B-B14F-4D97-AF65-F5344CB8AC3E}">
        <p14:creationId xmlns:p14="http://schemas.microsoft.com/office/powerpoint/2010/main" val="3235366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AA7E50-3ECB-452B-BE96-C7F446A83E9B}" type="datetimeFigureOut">
              <a:rPr lang="en-US" smtClean="0"/>
              <a:t>4/7/2021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284EC5A-E7DD-4EBD-A9D4-E35DFEA0EC3F}" type="slidenum">
              <a:rPr lang="en-US" smtClean="0"/>
              <a:t>‹#›</a:t>
            </a:fld>
            <a:endParaRPr lang="en-US"/>
          </a:p>
        </p:txBody>
      </p:sp>
    </p:spTree>
    <p:extLst>
      <p:ext uri="{BB962C8B-B14F-4D97-AF65-F5344CB8AC3E}">
        <p14:creationId xmlns:p14="http://schemas.microsoft.com/office/powerpoint/2010/main" val="125883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AA7E50-3ECB-452B-BE96-C7F446A83E9B}" type="datetimeFigureOut">
              <a:rPr lang="en-US" smtClean="0"/>
              <a:t>4/7/2021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284EC5A-E7DD-4EBD-A9D4-E35DFEA0EC3F}" type="slidenum">
              <a:rPr lang="en-US" smtClean="0"/>
              <a:t>‹#›</a:t>
            </a:fld>
            <a:endParaRPr lang="en-US"/>
          </a:p>
        </p:txBody>
      </p:sp>
    </p:spTree>
    <p:extLst>
      <p:ext uri="{BB962C8B-B14F-4D97-AF65-F5344CB8AC3E}">
        <p14:creationId xmlns:p14="http://schemas.microsoft.com/office/powerpoint/2010/main" val="178036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AA7E50-3ECB-452B-BE96-C7F446A83E9B}" type="datetimeFigureOut">
              <a:rPr lang="en-US" smtClean="0"/>
              <a:t>4/7/2021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284EC5A-E7DD-4EBD-A9D4-E35DFEA0EC3F}" type="slidenum">
              <a:rPr lang="en-US" smtClean="0"/>
              <a:t>‹#›</a:t>
            </a:fld>
            <a:endParaRPr lang="en-US"/>
          </a:p>
        </p:txBody>
      </p:sp>
    </p:spTree>
    <p:extLst>
      <p:ext uri="{BB962C8B-B14F-4D97-AF65-F5344CB8AC3E}">
        <p14:creationId xmlns:p14="http://schemas.microsoft.com/office/powerpoint/2010/main" val="4126954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AA7E50-3ECB-452B-BE96-C7F446A83E9B}"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284EC5A-E7DD-4EBD-A9D4-E35DFEA0EC3F}" type="slidenum">
              <a:rPr lang="en-US" smtClean="0"/>
              <a:t>‹#›</a:t>
            </a:fld>
            <a:endParaRPr lang="en-US"/>
          </a:p>
        </p:txBody>
      </p:sp>
    </p:spTree>
    <p:extLst>
      <p:ext uri="{BB962C8B-B14F-4D97-AF65-F5344CB8AC3E}">
        <p14:creationId xmlns:p14="http://schemas.microsoft.com/office/powerpoint/2010/main" val="1022410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AA7E50-3ECB-452B-BE96-C7F446A83E9B}"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84EC5A-E7DD-4EBD-A9D4-E35DFEA0EC3F}" type="slidenum">
              <a:rPr lang="en-US" smtClean="0"/>
              <a:t>‹#›</a:t>
            </a:fld>
            <a:endParaRPr lang="en-US"/>
          </a:p>
        </p:txBody>
      </p:sp>
    </p:spTree>
    <p:extLst>
      <p:ext uri="{BB962C8B-B14F-4D97-AF65-F5344CB8AC3E}">
        <p14:creationId xmlns:p14="http://schemas.microsoft.com/office/powerpoint/2010/main" val="1719847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AAA7E50-3ECB-452B-BE96-C7F446A83E9B}" type="datetimeFigureOut">
              <a:rPr lang="en-US" smtClean="0"/>
              <a:t>4/7/2021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284EC5A-E7DD-4EBD-A9D4-E35DFEA0EC3F}" type="slidenum">
              <a:rPr lang="en-US" smtClean="0"/>
              <a:t>‹#›</a:t>
            </a:fld>
            <a:endParaRPr lang="en-US"/>
          </a:p>
        </p:txBody>
      </p:sp>
    </p:spTree>
    <p:extLst>
      <p:ext uri="{BB962C8B-B14F-4D97-AF65-F5344CB8AC3E}">
        <p14:creationId xmlns:p14="http://schemas.microsoft.com/office/powerpoint/2010/main" val="1880657757"/>
      </p:ext>
    </p:extLst>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 id="2147483952" r:id="rId12"/>
    <p:sldLayoutId id="2147483953" r:id="rId13"/>
    <p:sldLayoutId id="2147483954" r:id="rId14"/>
    <p:sldLayoutId id="2147483955" r:id="rId15"/>
    <p:sldLayoutId id="2147483956"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A61ED-ED95-487F-BEAF-15905CAF4BFA}"/>
              </a:ext>
            </a:extLst>
          </p:cNvPr>
          <p:cNvSpPr>
            <a:spLocks noGrp="1"/>
          </p:cNvSpPr>
          <p:nvPr>
            <p:ph type="ctrTitle"/>
          </p:nvPr>
        </p:nvSpPr>
        <p:spPr/>
        <p:txBody>
          <a:bodyPr/>
          <a:lstStyle/>
          <a:p>
            <a:r>
              <a:rPr lang="en-US" dirty="0"/>
              <a:t>Café Great</a:t>
            </a:r>
          </a:p>
        </p:txBody>
      </p:sp>
      <p:sp>
        <p:nvSpPr>
          <p:cNvPr id="3" name="Subtitle 2">
            <a:extLst>
              <a:ext uri="{FF2B5EF4-FFF2-40B4-BE49-F238E27FC236}">
                <a16:creationId xmlns:a16="http://schemas.microsoft.com/office/drawing/2014/main" id="{AEC8348D-96DD-405E-ADEC-A1136C7B6C5D}"/>
              </a:ext>
            </a:extLst>
          </p:cNvPr>
          <p:cNvSpPr>
            <a:spLocks noGrp="1"/>
          </p:cNvSpPr>
          <p:nvPr>
            <p:ph type="subTitle" idx="1"/>
          </p:nvPr>
        </p:nvSpPr>
        <p:spPr/>
        <p:txBody>
          <a:bodyPr/>
          <a:lstStyle/>
          <a:p>
            <a:r>
              <a:rPr lang="en-US" dirty="0"/>
              <a:t>MRA Assignment</a:t>
            </a:r>
          </a:p>
        </p:txBody>
      </p:sp>
    </p:spTree>
    <p:extLst>
      <p:ext uri="{BB962C8B-B14F-4D97-AF65-F5344CB8AC3E}">
        <p14:creationId xmlns:p14="http://schemas.microsoft.com/office/powerpoint/2010/main" val="2303892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B99C3-6C03-4F02-B942-74323E449DFF}"/>
              </a:ext>
            </a:extLst>
          </p:cNvPr>
          <p:cNvSpPr>
            <a:spLocks noGrp="1"/>
          </p:cNvSpPr>
          <p:nvPr>
            <p:ph type="title"/>
          </p:nvPr>
        </p:nvSpPr>
        <p:spPr>
          <a:xfrm>
            <a:off x="2592925" y="289249"/>
            <a:ext cx="8911687" cy="766151"/>
          </a:xfrm>
        </p:spPr>
        <p:txBody>
          <a:bodyPr>
            <a:normAutofit/>
          </a:bodyPr>
          <a:lstStyle/>
          <a:p>
            <a:pPr algn="r"/>
            <a:r>
              <a:rPr lang="en-US" sz="2800" dirty="0"/>
              <a:t>Café Great</a:t>
            </a:r>
          </a:p>
        </p:txBody>
      </p:sp>
      <p:sp>
        <p:nvSpPr>
          <p:cNvPr id="3" name="Content Placeholder 2">
            <a:extLst>
              <a:ext uri="{FF2B5EF4-FFF2-40B4-BE49-F238E27FC236}">
                <a16:creationId xmlns:a16="http://schemas.microsoft.com/office/drawing/2014/main" id="{750B5217-1C49-4FA6-B7A2-80467D2DB6F1}"/>
              </a:ext>
            </a:extLst>
          </p:cNvPr>
          <p:cNvSpPr>
            <a:spLocks noGrp="1"/>
          </p:cNvSpPr>
          <p:nvPr>
            <p:ph idx="1"/>
          </p:nvPr>
        </p:nvSpPr>
        <p:spPr>
          <a:xfrm>
            <a:off x="1590853" y="755780"/>
            <a:ext cx="9913760" cy="6027575"/>
          </a:xfrm>
        </p:spPr>
        <p:txBody>
          <a:bodyPr>
            <a:normAutofit/>
          </a:bodyPr>
          <a:lstStyle/>
          <a:p>
            <a:pPr marL="0" indent="0">
              <a:buNone/>
            </a:pPr>
            <a:r>
              <a:rPr lang="en-US" sz="2000" b="1" dirty="0"/>
              <a:t>Top Selling Items at different times of the day</a:t>
            </a:r>
          </a:p>
          <a:p>
            <a:pPr marL="0" indent="0">
              <a:buNone/>
            </a:pPr>
            <a:endParaRPr lang="en-US" sz="2000" b="1" dirty="0"/>
          </a:p>
          <a:p>
            <a:pPr marL="0" indent="0">
              <a:buNone/>
            </a:pPr>
            <a:endParaRPr lang="en-US" dirty="0"/>
          </a:p>
          <a:p>
            <a:pPr marL="0" indent="0">
              <a:buNone/>
            </a:pPr>
            <a:endParaRPr lang="en-US" dirty="0"/>
          </a:p>
          <a:p>
            <a:pPr marL="0" indent="0">
              <a:buNone/>
            </a:pPr>
            <a:endParaRPr lang="en-US" dirty="0"/>
          </a:p>
        </p:txBody>
      </p:sp>
      <p:sp>
        <p:nvSpPr>
          <p:cNvPr id="5" name="Oval 4">
            <a:extLst>
              <a:ext uri="{FF2B5EF4-FFF2-40B4-BE49-F238E27FC236}">
                <a16:creationId xmlns:a16="http://schemas.microsoft.com/office/drawing/2014/main" id="{6529C732-6D4B-4B76-B227-77417AB07380}"/>
              </a:ext>
            </a:extLst>
          </p:cNvPr>
          <p:cNvSpPr/>
          <p:nvPr/>
        </p:nvSpPr>
        <p:spPr>
          <a:xfrm flipH="1">
            <a:off x="1799818" y="1888877"/>
            <a:ext cx="3593275" cy="254417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Cappuccino</a:t>
            </a:r>
          </a:p>
          <a:p>
            <a:pPr algn="ctr"/>
            <a:r>
              <a:rPr lang="en-US" dirty="0"/>
              <a:t>Great Lakes Shake</a:t>
            </a:r>
          </a:p>
          <a:p>
            <a:pPr algn="ctr"/>
            <a:r>
              <a:rPr lang="en-US" dirty="0"/>
              <a:t>Red Bull Energy Drink </a:t>
            </a:r>
          </a:p>
          <a:p>
            <a:pPr algn="ctr"/>
            <a:r>
              <a:rPr lang="en-US" dirty="0"/>
              <a:t>Red Bull sheesha</a:t>
            </a:r>
          </a:p>
          <a:p>
            <a:pPr algn="ctr"/>
            <a:r>
              <a:rPr lang="en-US" dirty="0"/>
              <a:t>Caffe Latte</a:t>
            </a:r>
          </a:p>
          <a:p>
            <a:pPr algn="ctr"/>
            <a:r>
              <a:rPr lang="en-US" dirty="0"/>
              <a:t>Masala Chai cutting</a:t>
            </a:r>
          </a:p>
        </p:txBody>
      </p:sp>
      <p:sp>
        <p:nvSpPr>
          <p:cNvPr id="9" name="Rectangle 8">
            <a:extLst>
              <a:ext uri="{FF2B5EF4-FFF2-40B4-BE49-F238E27FC236}">
                <a16:creationId xmlns:a16="http://schemas.microsoft.com/office/drawing/2014/main" id="{A28AC03E-EF02-42AC-AE02-81630DF287B1}"/>
              </a:ext>
            </a:extLst>
          </p:cNvPr>
          <p:cNvSpPr/>
          <p:nvPr/>
        </p:nvSpPr>
        <p:spPr>
          <a:xfrm>
            <a:off x="2500108" y="1535423"/>
            <a:ext cx="2192694" cy="2705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2am to 10:59am</a:t>
            </a:r>
          </a:p>
        </p:txBody>
      </p:sp>
      <p:sp>
        <p:nvSpPr>
          <p:cNvPr id="10" name="Rectangle 9">
            <a:extLst>
              <a:ext uri="{FF2B5EF4-FFF2-40B4-BE49-F238E27FC236}">
                <a16:creationId xmlns:a16="http://schemas.microsoft.com/office/drawing/2014/main" id="{00C49E16-39B8-47CD-B700-1F6139C823DD}"/>
              </a:ext>
            </a:extLst>
          </p:cNvPr>
          <p:cNvSpPr/>
          <p:nvPr/>
        </p:nvSpPr>
        <p:spPr>
          <a:xfrm>
            <a:off x="7772396" y="1832435"/>
            <a:ext cx="2192694" cy="2705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11am to 3:59pm</a:t>
            </a:r>
          </a:p>
        </p:txBody>
      </p:sp>
      <p:sp>
        <p:nvSpPr>
          <p:cNvPr id="11" name="Oval 10">
            <a:extLst>
              <a:ext uri="{FF2B5EF4-FFF2-40B4-BE49-F238E27FC236}">
                <a16:creationId xmlns:a16="http://schemas.microsoft.com/office/drawing/2014/main" id="{B08321AF-BDD8-45C6-8A35-067A88FC3321}"/>
              </a:ext>
            </a:extLst>
          </p:cNvPr>
          <p:cNvSpPr/>
          <p:nvPr/>
        </p:nvSpPr>
        <p:spPr>
          <a:xfrm flipH="1">
            <a:off x="6326152" y="2207713"/>
            <a:ext cx="5085182" cy="445066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Nirvana Hookah Single</a:t>
            </a:r>
          </a:p>
          <a:p>
            <a:pPr algn="ctr"/>
            <a:r>
              <a:rPr lang="en-US" dirty="0"/>
              <a:t>Cappuccino</a:t>
            </a:r>
          </a:p>
          <a:p>
            <a:pPr algn="ctr"/>
            <a:r>
              <a:rPr lang="en-US" dirty="0"/>
              <a:t>Mint Flavor Single</a:t>
            </a:r>
          </a:p>
          <a:p>
            <a:pPr algn="ctr"/>
            <a:r>
              <a:rPr lang="en-US" dirty="0"/>
              <a:t>Great Lakes Shake</a:t>
            </a:r>
          </a:p>
          <a:p>
            <a:pPr algn="ctr"/>
            <a:r>
              <a:rPr lang="en-US" dirty="0"/>
              <a:t>Qua Mineral Water (1000ML)</a:t>
            </a:r>
          </a:p>
          <a:p>
            <a:pPr algn="ctr"/>
            <a:r>
              <a:rPr lang="en-US" dirty="0"/>
              <a:t>Sambuca</a:t>
            </a:r>
          </a:p>
          <a:p>
            <a:pPr algn="ctr"/>
            <a:r>
              <a:rPr lang="en-US" dirty="0"/>
              <a:t>Calcutta Mint</a:t>
            </a:r>
          </a:p>
          <a:p>
            <a:pPr algn="ctr"/>
            <a:r>
              <a:rPr lang="en-US" dirty="0"/>
              <a:t>Poutine with Fries</a:t>
            </a:r>
          </a:p>
          <a:p>
            <a:pPr algn="ctr"/>
            <a:r>
              <a:rPr lang="en-US" dirty="0"/>
              <a:t>Caffe Latte</a:t>
            </a:r>
          </a:p>
          <a:p>
            <a:pPr algn="ctr"/>
            <a:r>
              <a:rPr lang="en-US" dirty="0"/>
              <a:t>BMT Panini</a:t>
            </a:r>
          </a:p>
          <a:p>
            <a:pPr algn="ctr"/>
            <a:r>
              <a:rPr lang="en-US" dirty="0"/>
              <a:t>Lemon Iced tea</a:t>
            </a:r>
          </a:p>
          <a:p>
            <a:pPr algn="ctr"/>
            <a:r>
              <a:rPr lang="en-US" dirty="0"/>
              <a:t>Masala chai cutting</a:t>
            </a:r>
          </a:p>
          <a:p>
            <a:pPr algn="ctr"/>
            <a:r>
              <a:rPr lang="en-US" dirty="0" err="1"/>
              <a:t>Phillycream</a:t>
            </a:r>
            <a:r>
              <a:rPr lang="en-US" dirty="0"/>
              <a:t> cheese &amp; chilly pan</a:t>
            </a:r>
          </a:p>
          <a:p>
            <a:pPr algn="ctr"/>
            <a:r>
              <a:rPr lang="en-US" dirty="0"/>
              <a:t>Jr CHL Avalanche</a:t>
            </a:r>
          </a:p>
        </p:txBody>
      </p:sp>
    </p:spTree>
    <p:extLst>
      <p:ext uri="{BB962C8B-B14F-4D97-AF65-F5344CB8AC3E}">
        <p14:creationId xmlns:p14="http://schemas.microsoft.com/office/powerpoint/2010/main" val="3577700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B99C3-6C03-4F02-B942-74323E449DFF}"/>
              </a:ext>
            </a:extLst>
          </p:cNvPr>
          <p:cNvSpPr>
            <a:spLocks noGrp="1"/>
          </p:cNvSpPr>
          <p:nvPr>
            <p:ph type="title"/>
          </p:nvPr>
        </p:nvSpPr>
        <p:spPr>
          <a:xfrm>
            <a:off x="2592925" y="289249"/>
            <a:ext cx="8911687" cy="766151"/>
          </a:xfrm>
        </p:spPr>
        <p:txBody>
          <a:bodyPr>
            <a:normAutofit/>
          </a:bodyPr>
          <a:lstStyle/>
          <a:p>
            <a:pPr algn="r"/>
            <a:r>
              <a:rPr lang="en-US" sz="2800" dirty="0"/>
              <a:t>Café Great</a:t>
            </a:r>
          </a:p>
        </p:txBody>
      </p:sp>
      <p:sp>
        <p:nvSpPr>
          <p:cNvPr id="3" name="Content Placeholder 2">
            <a:extLst>
              <a:ext uri="{FF2B5EF4-FFF2-40B4-BE49-F238E27FC236}">
                <a16:creationId xmlns:a16="http://schemas.microsoft.com/office/drawing/2014/main" id="{750B5217-1C49-4FA6-B7A2-80467D2DB6F1}"/>
              </a:ext>
            </a:extLst>
          </p:cNvPr>
          <p:cNvSpPr>
            <a:spLocks noGrp="1"/>
          </p:cNvSpPr>
          <p:nvPr>
            <p:ph idx="1"/>
          </p:nvPr>
        </p:nvSpPr>
        <p:spPr>
          <a:xfrm>
            <a:off x="1604865" y="727788"/>
            <a:ext cx="9899748" cy="6055567"/>
          </a:xfrm>
        </p:spPr>
        <p:txBody>
          <a:bodyPr>
            <a:normAutofit/>
          </a:bodyPr>
          <a:lstStyle/>
          <a:p>
            <a:pPr marL="0" indent="0">
              <a:buNone/>
            </a:pPr>
            <a:r>
              <a:rPr lang="en-US" sz="2000" b="1" dirty="0"/>
              <a:t>Top Selling Items at different times of the day</a:t>
            </a:r>
          </a:p>
          <a:p>
            <a:pPr marL="0" indent="0">
              <a:buNone/>
            </a:pPr>
            <a:endParaRPr lang="en-US" sz="2000" b="1" dirty="0"/>
          </a:p>
          <a:p>
            <a:pPr marL="0" indent="0">
              <a:buNone/>
            </a:pPr>
            <a:endParaRPr lang="en-US" dirty="0"/>
          </a:p>
          <a:p>
            <a:pPr marL="0" indent="0">
              <a:buNone/>
            </a:pPr>
            <a:endParaRPr lang="en-US" dirty="0"/>
          </a:p>
          <a:p>
            <a:pPr marL="0" indent="0">
              <a:buNone/>
            </a:pPr>
            <a:endParaRPr lang="en-US" dirty="0"/>
          </a:p>
        </p:txBody>
      </p:sp>
      <p:sp>
        <p:nvSpPr>
          <p:cNvPr id="9" name="Rectangle 8">
            <a:extLst>
              <a:ext uri="{FF2B5EF4-FFF2-40B4-BE49-F238E27FC236}">
                <a16:creationId xmlns:a16="http://schemas.microsoft.com/office/drawing/2014/main" id="{A28AC03E-EF02-42AC-AE02-81630DF287B1}"/>
              </a:ext>
            </a:extLst>
          </p:cNvPr>
          <p:cNvSpPr/>
          <p:nvPr/>
        </p:nvSpPr>
        <p:spPr>
          <a:xfrm>
            <a:off x="1941522" y="1459731"/>
            <a:ext cx="2192694" cy="2705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4pm to 7:59pm</a:t>
            </a:r>
          </a:p>
        </p:txBody>
      </p:sp>
      <p:sp>
        <p:nvSpPr>
          <p:cNvPr id="10" name="Rectangle 9">
            <a:extLst>
              <a:ext uri="{FF2B5EF4-FFF2-40B4-BE49-F238E27FC236}">
                <a16:creationId xmlns:a16="http://schemas.microsoft.com/office/drawing/2014/main" id="{00C49E16-39B8-47CD-B700-1F6139C823DD}"/>
              </a:ext>
            </a:extLst>
          </p:cNvPr>
          <p:cNvSpPr/>
          <p:nvPr/>
        </p:nvSpPr>
        <p:spPr>
          <a:xfrm>
            <a:off x="8590386" y="1419294"/>
            <a:ext cx="2192694" cy="2705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8pm to 10:59pm</a:t>
            </a:r>
          </a:p>
        </p:txBody>
      </p:sp>
      <p:sp>
        <p:nvSpPr>
          <p:cNvPr id="11" name="Oval 10">
            <a:extLst>
              <a:ext uri="{FF2B5EF4-FFF2-40B4-BE49-F238E27FC236}">
                <a16:creationId xmlns:a16="http://schemas.microsoft.com/office/drawing/2014/main" id="{B08321AF-BDD8-45C6-8A35-067A88FC3321}"/>
              </a:ext>
            </a:extLst>
          </p:cNvPr>
          <p:cNvSpPr/>
          <p:nvPr/>
        </p:nvSpPr>
        <p:spPr>
          <a:xfrm flipH="1">
            <a:off x="7436497" y="1794322"/>
            <a:ext cx="4581331" cy="3269356"/>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Nirvana Hookah Single</a:t>
            </a:r>
          </a:p>
          <a:p>
            <a:pPr algn="ctr"/>
            <a:r>
              <a:rPr lang="en-US" dirty="0"/>
              <a:t>Cappuccino</a:t>
            </a:r>
          </a:p>
          <a:p>
            <a:pPr algn="ctr"/>
            <a:r>
              <a:rPr lang="en-US" dirty="0"/>
              <a:t>Mint Flavor Single</a:t>
            </a:r>
          </a:p>
          <a:p>
            <a:pPr algn="ctr"/>
            <a:r>
              <a:rPr lang="en-US" dirty="0"/>
              <a:t>Great Lakes Shake</a:t>
            </a:r>
          </a:p>
          <a:p>
            <a:pPr algn="ctr"/>
            <a:r>
              <a:rPr lang="en-US" dirty="0"/>
              <a:t>Carlsberg</a:t>
            </a:r>
          </a:p>
          <a:p>
            <a:pPr algn="ctr"/>
            <a:r>
              <a:rPr lang="en-US" dirty="0"/>
              <a:t>Sambuca</a:t>
            </a:r>
          </a:p>
          <a:p>
            <a:pPr algn="ctr"/>
            <a:r>
              <a:rPr lang="en-US" dirty="0"/>
              <a:t>Poutine with Fries</a:t>
            </a:r>
          </a:p>
          <a:p>
            <a:pPr algn="ctr"/>
            <a:r>
              <a:rPr lang="en-US" dirty="0"/>
              <a:t>Tuborg</a:t>
            </a:r>
          </a:p>
          <a:p>
            <a:pPr algn="ctr"/>
            <a:r>
              <a:rPr lang="en-US" dirty="0"/>
              <a:t>Jr CHL Avalanche</a:t>
            </a:r>
          </a:p>
          <a:p>
            <a:pPr algn="ctr"/>
            <a:r>
              <a:rPr lang="en-US" dirty="0"/>
              <a:t>BMT Panini</a:t>
            </a:r>
          </a:p>
          <a:p>
            <a:pPr algn="ctr"/>
            <a:r>
              <a:rPr lang="en-US" dirty="0"/>
              <a:t>Moroccan Mint Tea</a:t>
            </a:r>
          </a:p>
        </p:txBody>
      </p:sp>
      <p:sp>
        <p:nvSpPr>
          <p:cNvPr id="12" name="Oval 11">
            <a:extLst>
              <a:ext uri="{FF2B5EF4-FFF2-40B4-BE49-F238E27FC236}">
                <a16:creationId xmlns:a16="http://schemas.microsoft.com/office/drawing/2014/main" id="{0314E392-687E-451F-B0CC-ED636006C824}"/>
              </a:ext>
            </a:extLst>
          </p:cNvPr>
          <p:cNvSpPr/>
          <p:nvPr/>
        </p:nvSpPr>
        <p:spPr>
          <a:xfrm flipH="1">
            <a:off x="624353" y="1794322"/>
            <a:ext cx="4827032" cy="4014223"/>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Nirvana Hookah Single</a:t>
            </a:r>
          </a:p>
          <a:p>
            <a:pPr algn="ctr"/>
            <a:r>
              <a:rPr lang="en-US" dirty="0"/>
              <a:t>Cappuccino</a:t>
            </a:r>
          </a:p>
          <a:p>
            <a:pPr algn="ctr"/>
            <a:r>
              <a:rPr lang="en-US" dirty="0"/>
              <a:t>Great Lakes Shake</a:t>
            </a:r>
          </a:p>
          <a:p>
            <a:pPr algn="ctr"/>
            <a:r>
              <a:rPr lang="en-US" dirty="0"/>
              <a:t>Mint Flavor Single</a:t>
            </a:r>
          </a:p>
          <a:p>
            <a:pPr algn="ctr"/>
            <a:r>
              <a:rPr lang="en-US" dirty="0"/>
              <a:t>Sambuca</a:t>
            </a:r>
          </a:p>
          <a:p>
            <a:pPr algn="ctr"/>
            <a:r>
              <a:rPr lang="en-US" dirty="0"/>
              <a:t>Poutine with Fries</a:t>
            </a:r>
          </a:p>
          <a:p>
            <a:pPr algn="ctr"/>
            <a:r>
              <a:rPr lang="en-US" dirty="0"/>
              <a:t>Calcutta Mint</a:t>
            </a:r>
          </a:p>
          <a:p>
            <a:pPr algn="ctr"/>
            <a:r>
              <a:rPr lang="en-US" dirty="0"/>
              <a:t>Masala chai cutting</a:t>
            </a:r>
          </a:p>
          <a:p>
            <a:pPr algn="ctr"/>
            <a:r>
              <a:rPr lang="en-US" dirty="0"/>
              <a:t>Jr CHL Avalanche</a:t>
            </a:r>
          </a:p>
          <a:p>
            <a:pPr algn="ctr"/>
            <a:r>
              <a:rPr lang="en-US" dirty="0"/>
              <a:t>Qua Mineral Water (1000ML)</a:t>
            </a:r>
          </a:p>
          <a:p>
            <a:pPr algn="ctr"/>
            <a:r>
              <a:rPr lang="en-US" dirty="0"/>
              <a:t>BMT Panini</a:t>
            </a:r>
          </a:p>
          <a:p>
            <a:pPr algn="ctr"/>
            <a:r>
              <a:rPr lang="en-US" dirty="0"/>
              <a:t>Lemon Iced tea</a:t>
            </a:r>
          </a:p>
          <a:p>
            <a:pPr algn="ctr"/>
            <a:r>
              <a:rPr lang="en-US" dirty="0"/>
              <a:t>Caffe Latte</a:t>
            </a:r>
          </a:p>
        </p:txBody>
      </p:sp>
      <p:sp>
        <p:nvSpPr>
          <p:cNvPr id="13" name="Oval 12">
            <a:extLst>
              <a:ext uri="{FF2B5EF4-FFF2-40B4-BE49-F238E27FC236}">
                <a16:creationId xmlns:a16="http://schemas.microsoft.com/office/drawing/2014/main" id="{F040C83F-FC0C-444E-8CD1-64B18A0A8271}"/>
              </a:ext>
            </a:extLst>
          </p:cNvPr>
          <p:cNvSpPr/>
          <p:nvPr/>
        </p:nvSpPr>
        <p:spPr>
          <a:xfrm flipH="1">
            <a:off x="4685510" y="4544008"/>
            <a:ext cx="4187902" cy="2441973"/>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Nirvana Hookah Single</a:t>
            </a:r>
          </a:p>
          <a:p>
            <a:pPr algn="ctr"/>
            <a:r>
              <a:rPr lang="en-US" dirty="0"/>
              <a:t>Mint Flavor Single</a:t>
            </a:r>
          </a:p>
          <a:p>
            <a:pPr algn="ctr"/>
            <a:r>
              <a:rPr lang="en-US" dirty="0"/>
              <a:t>Sambuca</a:t>
            </a:r>
          </a:p>
          <a:p>
            <a:pPr algn="ctr"/>
            <a:r>
              <a:rPr lang="en-US" dirty="0"/>
              <a:t>Cappuccino</a:t>
            </a:r>
          </a:p>
          <a:p>
            <a:pPr algn="ctr"/>
            <a:r>
              <a:rPr lang="en-US" dirty="0"/>
              <a:t>Great Lakes Shake</a:t>
            </a:r>
          </a:p>
          <a:p>
            <a:pPr algn="ctr"/>
            <a:r>
              <a:rPr lang="en-US" dirty="0"/>
              <a:t>Qua Mineral Water (1000ML)</a:t>
            </a:r>
          </a:p>
          <a:p>
            <a:pPr algn="ctr"/>
            <a:r>
              <a:rPr lang="en-US" dirty="0"/>
              <a:t>Carlsberg</a:t>
            </a:r>
          </a:p>
        </p:txBody>
      </p:sp>
      <p:sp>
        <p:nvSpPr>
          <p:cNvPr id="14" name="Rectangle 13">
            <a:extLst>
              <a:ext uri="{FF2B5EF4-FFF2-40B4-BE49-F238E27FC236}">
                <a16:creationId xmlns:a16="http://schemas.microsoft.com/office/drawing/2014/main" id="{BE118065-4747-4493-A20B-1A96B9B9A7EA}"/>
              </a:ext>
            </a:extLst>
          </p:cNvPr>
          <p:cNvSpPr/>
          <p:nvPr/>
        </p:nvSpPr>
        <p:spPr>
          <a:xfrm>
            <a:off x="5635690" y="4206088"/>
            <a:ext cx="2015396" cy="2632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11pm to 1:59am</a:t>
            </a:r>
          </a:p>
        </p:txBody>
      </p:sp>
    </p:spTree>
    <p:extLst>
      <p:ext uri="{BB962C8B-B14F-4D97-AF65-F5344CB8AC3E}">
        <p14:creationId xmlns:p14="http://schemas.microsoft.com/office/powerpoint/2010/main" val="161370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B99C3-6C03-4F02-B942-74323E449DFF}"/>
              </a:ext>
            </a:extLst>
          </p:cNvPr>
          <p:cNvSpPr>
            <a:spLocks noGrp="1"/>
          </p:cNvSpPr>
          <p:nvPr>
            <p:ph type="title"/>
          </p:nvPr>
        </p:nvSpPr>
        <p:spPr>
          <a:xfrm>
            <a:off x="2592925" y="289249"/>
            <a:ext cx="8911687" cy="766151"/>
          </a:xfrm>
        </p:spPr>
        <p:txBody>
          <a:bodyPr>
            <a:normAutofit/>
          </a:bodyPr>
          <a:lstStyle/>
          <a:p>
            <a:pPr algn="r"/>
            <a:r>
              <a:rPr lang="en-US" sz="2800" dirty="0"/>
              <a:t>Café Great</a:t>
            </a:r>
          </a:p>
        </p:txBody>
      </p:sp>
      <p:sp>
        <p:nvSpPr>
          <p:cNvPr id="3" name="Content Placeholder 2">
            <a:extLst>
              <a:ext uri="{FF2B5EF4-FFF2-40B4-BE49-F238E27FC236}">
                <a16:creationId xmlns:a16="http://schemas.microsoft.com/office/drawing/2014/main" id="{750B5217-1C49-4FA6-B7A2-80467D2DB6F1}"/>
              </a:ext>
            </a:extLst>
          </p:cNvPr>
          <p:cNvSpPr>
            <a:spLocks noGrp="1"/>
          </p:cNvSpPr>
          <p:nvPr>
            <p:ph idx="1"/>
          </p:nvPr>
        </p:nvSpPr>
        <p:spPr>
          <a:xfrm>
            <a:off x="1590853" y="793102"/>
            <a:ext cx="9913760" cy="5990253"/>
          </a:xfrm>
        </p:spPr>
        <p:txBody>
          <a:bodyPr>
            <a:normAutofit/>
          </a:bodyPr>
          <a:lstStyle/>
          <a:p>
            <a:pPr marL="0" indent="0">
              <a:buNone/>
            </a:pPr>
            <a:r>
              <a:rPr lang="en-US" sz="2000" b="1" dirty="0"/>
              <a:t>Customer preferences based on time of the day</a:t>
            </a:r>
          </a:p>
          <a:p>
            <a:pPr marL="0" indent="0">
              <a:buNone/>
            </a:pPr>
            <a:endParaRPr lang="en-US" dirty="0"/>
          </a:p>
        </p:txBody>
      </p:sp>
      <p:sp>
        <p:nvSpPr>
          <p:cNvPr id="6" name="Flowchart: Alternate Process 5">
            <a:extLst>
              <a:ext uri="{FF2B5EF4-FFF2-40B4-BE49-F238E27FC236}">
                <a16:creationId xmlns:a16="http://schemas.microsoft.com/office/drawing/2014/main" id="{1B315233-70BF-4A72-A270-332700999942}"/>
              </a:ext>
            </a:extLst>
          </p:cNvPr>
          <p:cNvSpPr/>
          <p:nvPr/>
        </p:nvSpPr>
        <p:spPr>
          <a:xfrm>
            <a:off x="1659276" y="5159829"/>
            <a:ext cx="9363287" cy="1625658"/>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dirty="0"/>
              <a:t>Peak time for selling Food is between 4pm – 8pm followed by 8pm-11pm</a:t>
            </a:r>
          </a:p>
          <a:p>
            <a:pPr marL="285750" indent="-285750">
              <a:buFont typeface="Arial" panose="020B0604020202020204" pitchFamily="34" charset="0"/>
              <a:buChar char="•"/>
            </a:pPr>
            <a:r>
              <a:rPr lang="en-US" dirty="0"/>
              <a:t>Peak time of consumption of Beverages is also between 4pm – 8pm</a:t>
            </a:r>
          </a:p>
          <a:p>
            <a:pPr marL="285750" indent="-285750">
              <a:buFont typeface="Arial" panose="020B0604020202020204" pitchFamily="34" charset="0"/>
              <a:buChar char="•"/>
            </a:pPr>
            <a:r>
              <a:rPr lang="en-US" dirty="0"/>
              <a:t>Peak time for selling Tobacco products are also between 4pm – 8pm</a:t>
            </a:r>
          </a:p>
          <a:p>
            <a:pPr marL="285750" indent="-285750">
              <a:buFont typeface="Arial" panose="020B0604020202020204" pitchFamily="34" charset="0"/>
              <a:buChar char="•"/>
            </a:pPr>
            <a:r>
              <a:rPr lang="en-US" dirty="0"/>
              <a:t>Peak time for selling Liquor and Wines are between 8pm – 11pm</a:t>
            </a:r>
          </a:p>
        </p:txBody>
      </p:sp>
      <p:pic>
        <p:nvPicPr>
          <p:cNvPr id="8" name="Picture 7">
            <a:extLst>
              <a:ext uri="{FF2B5EF4-FFF2-40B4-BE49-F238E27FC236}">
                <a16:creationId xmlns:a16="http://schemas.microsoft.com/office/drawing/2014/main" id="{D834D395-3890-4941-B45C-2FDEEDFB2918}"/>
              </a:ext>
            </a:extLst>
          </p:cNvPr>
          <p:cNvPicPr>
            <a:picLocks noChangeAspect="1"/>
          </p:cNvPicPr>
          <p:nvPr/>
        </p:nvPicPr>
        <p:blipFill>
          <a:blip r:embed="rId2"/>
          <a:stretch>
            <a:fillRect/>
          </a:stretch>
        </p:blipFill>
        <p:spPr>
          <a:xfrm>
            <a:off x="10342594" y="2556622"/>
            <a:ext cx="1359937" cy="1876425"/>
          </a:xfrm>
          <a:prstGeom prst="rect">
            <a:avLst/>
          </a:prstGeom>
        </p:spPr>
      </p:pic>
      <p:pic>
        <p:nvPicPr>
          <p:cNvPr id="10" name="Picture 9">
            <a:extLst>
              <a:ext uri="{FF2B5EF4-FFF2-40B4-BE49-F238E27FC236}">
                <a16:creationId xmlns:a16="http://schemas.microsoft.com/office/drawing/2014/main" id="{B4927643-BE1A-4387-833C-4089537E88AF}"/>
              </a:ext>
            </a:extLst>
          </p:cNvPr>
          <p:cNvPicPr>
            <a:picLocks noChangeAspect="1"/>
          </p:cNvPicPr>
          <p:nvPr/>
        </p:nvPicPr>
        <p:blipFill>
          <a:blip r:embed="rId3"/>
          <a:stretch>
            <a:fillRect/>
          </a:stretch>
        </p:blipFill>
        <p:spPr>
          <a:xfrm>
            <a:off x="1659276" y="1454309"/>
            <a:ext cx="7904602" cy="3553408"/>
          </a:xfrm>
          <a:prstGeom prst="rect">
            <a:avLst/>
          </a:prstGeom>
        </p:spPr>
      </p:pic>
    </p:spTree>
    <p:extLst>
      <p:ext uri="{BB962C8B-B14F-4D97-AF65-F5344CB8AC3E}">
        <p14:creationId xmlns:p14="http://schemas.microsoft.com/office/powerpoint/2010/main" val="2005008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B99C3-6C03-4F02-B942-74323E449DFF}"/>
              </a:ext>
            </a:extLst>
          </p:cNvPr>
          <p:cNvSpPr>
            <a:spLocks noGrp="1"/>
          </p:cNvSpPr>
          <p:nvPr>
            <p:ph type="title"/>
          </p:nvPr>
        </p:nvSpPr>
        <p:spPr>
          <a:xfrm>
            <a:off x="2592925" y="289249"/>
            <a:ext cx="8911687" cy="766151"/>
          </a:xfrm>
        </p:spPr>
        <p:txBody>
          <a:bodyPr>
            <a:normAutofit/>
          </a:bodyPr>
          <a:lstStyle/>
          <a:p>
            <a:pPr algn="r"/>
            <a:r>
              <a:rPr lang="en-US" sz="2800" dirty="0"/>
              <a:t>Café Great</a:t>
            </a:r>
          </a:p>
        </p:txBody>
      </p:sp>
      <p:sp>
        <p:nvSpPr>
          <p:cNvPr id="3" name="Content Placeholder 2">
            <a:extLst>
              <a:ext uri="{FF2B5EF4-FFF2-40B4-BE49-F238E27FC236}">
                <a16:creationId xmlns:a16="http://schemas.microsoft.com/office/drawing/2014/main" id="{750B5217-1C49-4FA6-B7A2-80467D2DB6F1}"/>
              </a:ext>
            </a:extLst>
          </p:cNvPr>
          <p:cNvSpPr>
            <a:spLocks noGrp="1"/>
          </p:cNvSpPr>
          <p:nvPr>
            <p:ph idx="1"/>
          </p:nvPr>
        </p:nvSpPr>
        <p:spPr>
          <a:xfrm>
            <a:off x="1590853" y="746449"/>
            <a:ext cx="9913760" cy="6036906"/>
          </a:xfrm>
        </p:spPr>
        <p:txBody>
          <a:bodyPr>
            <a:normAutofit/>
          </a:bodyPr>
          <a:lstStyle/>
          <a:p>
            <a:pPr marL="0" indent="0">
              <a:buNone/>
            </a:pPr>
            <a:r>
              <a:rPr lang="en-US" sz="2000" b="1" dirty="0"/>
              <a:t>Customer preferences based on Day of the week</a:t>
            </a:r>
          </a:p>
          <a:p>
            <a:pPr marL="0" indent="0">
              <a:buNone/>
            </a:pPr>
            <a:endParaRPr lang="en-US" dirty="0"/>
          </a:p>
        </p:txBody>
      </p:sp>
      <p:sp>
        <p:nvSpPr>
          <p:cNvPr id="6" name="Flowchart: Alternate Process 5">
            <a:extLst>
              <a:ext uri="{FF2B5EF4-FFF2-40B4-BE49-F238E27FC236}">
                <a16:creationId xmlns:a16="http://schemas.microsoft.com/office/drawing/2014/main" id="{1B315233-70BF-4A72-A270-332700999942}"/>
              </a:ext>
            </a:extLst>
          </p:cNvPr>
          <p:cNvSpPr/>
          <p:nvPr/>
        </p:nvSpPr>
        <p:spPr>
          <a:xfrm>
            <a:off x="1659276" y="5673011"/>
            <a:ext cx="9363287" cy="1112475"/>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Customers preferences of the Category is pretty much constant for every day of the week with Food being sold the highest followed by Beverage and Tobacco</a:t>
            </a:r>
          </a:p>
        </p:txBody>
      </p:sp>
      <p:pic>
        <p:nvPicPr>
          <p:cNvPr id="8" name="Picture 7">
            <a:extLst>
              <a:ext uri="{FF2B5EF4-FFF2-40B4-BE49-F238E27FC236}">
                <a16:creationId xmlns:a16="http://schemas.microsoft.com/office/drawing/2014/main" id="{D834D395-3890-4941-B45C-2FDEEDFB2918}"/>
              </a:ext>
            </a:extLst>
          </p:cNvPr>
          <p:cNvPicPr>
            <a:picLocks noChangeAspect="1"/>
          </p:cNvPicPr>
          <p:nvPr/>
        </p:nvPicPr>
        <p:blipFill>
          <a:blip r:embed="rId2"/>
          <a:stretch>
            <a:fillRect/>
          </a:stretch>
        </p:blipFill>
        <p:spPr>
          <a:xfrm>
            <a:off x="10342594" y="2556622"/>
            <a:ext cx="1359937" cy="1876425"/>
          </a:xfrm>
          <a:prstGeom prst="rect">
            <a:avLst/>
          </a:prstGeom>
        </p:spPr>
      </p:pic>
      <p:pic>
        <p:nvPicPr>
          <p:cNvPr id="9" name="Picture 8">
            <a:extLst>
              <a:ext uri="{FF2B5EF4-FFF2-40B4-BE49-F238E27FC236}">
                <a16:creationId xmlns:a16="http://schemas.microsoft.com/office/drawing/2014/main" id="{C3C37765-91D4-456B-88B2-3DD5FFCC839D}"/>
              </a:ext>
            </a:extLst>
          </p:cNvPr>
          <p:cNvPicPr>
            <a:picLocks noChangeAspect="1"/>
          </p:cNvPicPr>
          <p:nvPr/>
        </p:nvPicPr>
        <p:blipFill>
          <a:blip r:embed="rId3"/>
          <a:stretch>
            <a:fillRect/>
          </a:stretch>
        </p:blipFill>
        <p:spPr>
          <a:xfrm>
            <a:off x="1659276" y="1464905"/>
            <a:ext cx="8352471" cy="3974841"/>
          </a:xfrm>
          <a:prstGeom prst="rect">
            <a:avLst/>
          </a:prstGeom>
        </p:spPr>
      </p:pic>
    </p:spTree>
    <p:extLst>
      <p:ext uri="{BB962C8B-B14F-4D97-AF65-F5344CB8AC3E}">
        <p14:creationId xmlns:p14="http://schemas.microsoft.com/office/powerpoint/2010/main" val="3123174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B99C3-6C03-4F02-B942-74323E449DFF}"/>
              </a:ext>
            </a:extLst>
          </p:cNvPr>
          <p:cNvSpPr>
            <a:spLocks noGrp="1"/>
          </p:cNvSpPr>
          <p:nvPr>
            <p:ph type="title"/>
          </p:nvPr>
        </p:nvSpPr>
        <p:spPr>
          <a:xfrm>
            <a:off x="2592925" y="289249"/>
            <a:ext cx="8911687" cy="766151"/>
          </a:xfrm>
        </p:spPr>
        <p:txBody>
          <a:bodyPr>
            <a:normAutofit/>
          </a:bodyPr>
          <a:lstStyle/>
          <a:p>
            <a:pPr algn="r"/>
            <a:r>
              <a:rPr lang="en-US" sz="2800" dirty="0"/>
              <a:t>Café Great</a:t>
            </a:r>
          </a:p>
        </p:txBody>
      </p:sp>
      <p:sp>
        <p:nvSpPr>
          <p:cNvPr id="3" name="Content Placeholder 2">
            <a:extLst>
              <a:ext uri="{FF2B5EF4-FFF2-40B4-BE49-F238E27FC236}">
                <a16:creationId xmlns:a16="http://schemas.microsoft.com/office/drawing/2014/main" id="{750B5217-1C49-4FA6-B7A2-80467D2DB6F1}"/>
              </a:ext>
            </a:extLst>
          </p:cNvPr>
          <p:cNvSpPr>
            <a:spLocks noGrp="1"/>
          </p:cNvSpPr>
          <p:nvPr>
            <p:ph idx="1"/>
          </p:nvPr>
        </p:nvSpPr>
        <p:spPr>
          <a:xfrm>
            <a:off x="1590853" y="895739"/>
            <a:ext cx="9913760" cy="5887616"/>
          </a:xfrm>
        </p:spPr>
        <p:txBody>
          <a:bodyPr>
            <a:normAutofit/>
          </a:bodyPr>
          <a:lstStyle/>
          <a:p>
            <a:pPr marL="0" indent="0">
              <a:buNone/>
            </a:pPr>
            <a:r>
              <a:rPr lang="en-US" sz="2000" b="1" dirty="0"/>
              <a:t>Items that can be taken off the Menu</a:t>
            </a:r>
          </a:p>
          <a:p>
            <a:r>
              <a:rPr lang="en-US" sz="1400" dirty="0"/>
              <a:t>There are about 316 Items that were ordered less than 50 times in an entire year. These items can be taken off the Menu after discussion</a:t>
            </a:r>
          </a:p>
        </p:txBody>
      </p:sp>
      <p:pic>
        <p:nvPicPr>
          <p:cNvPr id="10" name="Picture 9">
            <a:extLst>
              <a:ext uri="{FF2B5EF4-FFF2-40B4-BE49-F238E27FC236}">
                <a16:creationId xmlns:a16="http://schemas.microsoft.com/office/drawing/2014/main" id="{242DC418-9AAC-4063-9378-A251020CBAB4}"/>
              </a:ext>
            </a:extLst>
          </p:cNvPr>
          <p:cNvPicPr>
            <a:picLocks noChangeAspect="1"/>
          </p:cNvPicPr>
          <p:nvPr/>
        </p:nvPicPr>
        <p:blipFill>
          <a:blip r:embed="rId2"/>
          <a:stretch>
            <a:fillRect/>
          </a:stretch>
        </p:blipFill>
        <p:spPr>
          <a:xfrm>
            <a:off x="1474238" y="2043404"/>
            <a:ext cx="1749430" cy="4739951"/>
          </a:xfrm>
          <a:prstGeom prst="rect">
            <a:avLst/>
          </a:prstGeom>
        </p:spPr>
      </p:pic>
      <p:pic>
        <p:nvPicPr>
          <p:cNvPr id="12" name="Picture 11">
            <a:extLst>
              <a:ext uri="{FF2B5EF4-FFF2-40B4-BE49-F238E27FC236}">
                <a16:creationId xmlns:a16="http://schemas.microsoft.com/office/drawing/2014/main" id="{A586AF62-6DDD-4ABD-85AB-0D21C727DC6C}"/>
              </a:ext>
            </a:extLst>
          </p:cNvPr>
          <p:cNvPicPr>
            <a:picLocks noChangeAspect="1"/>
          </p:cNvPicPr>
          <p:nvPr/>
        </p:nvPicPr>
        <p:blipFill>
          <a:blip r:embed="rId3"/>
          <a:stretch>
            <a:fillRect/>
          </a:stretch>
        </p:blipFill>
        <p:spPr>
          <a:xfrm>
            <a:off x="3115820" y="2043404"/>
            <a:ext cx="1931481" cy="4739950"/>
          </a:xfrm>
          <a:prstGeom prst="rect">
            <a:avLst/>
          </a:prstGeom>
        </p:spPr>
      </p:pic>
      <p:pic>
        <p:nvPicPr>
          <p:cNvPr id="14" name="Picture 13">
            <a:extLst>
              <a:ext uri="{FF2B5EF4-FFF2-40B4-BE49-F238E27FC236}">
                <a16:creationId xmlns:a16="http://schemas.microsoft.com/office/drawing/2014/main" id="{E911F195-E2A7-41A5-B7E5-6CC2716900D7}"/>
              </a:ext>
            </a:extLst>
          </p:cNvPr>
          <p:cNvPicPr>
            <a:picLocks noChangeAspect="1"/>
          </p:cNvPicPr>
          <p:nvPr/>
        </p:nvPicPr>
        <p:blipFill>
          <a:blip r:embed="rId4"/>
          <a:stretch>
            <a:fillRect/>
          </a:stretch>
        </p:blipFill>
        <p:spPr>
          <a:xfrm>
            <a:off x="4998484" y="2051689"/>
            <a:ext cx="2029115" cy="4739952"/>
          </a:xfrm>
          <a:prstGeom prst="rect">
            <a:avLst/>
          </a:prstGeom>
        </p:spPr>
      </p:pic>
      <p:pic>
        <p:nvPicPr>
          <p:cNvPr id="16" name="Picture 15">
            <a:extLst>
              <a:ext uri="{FF2B5EF4-FFF2-40B4-BE49-F238E27FC236}">
                <a16:creationId xmlns:a16="http://schemas.microsoft.com/office/drawing/2014/main" id="{7FE1F791-A5FC-46BF-B1F3-6213AAC8C123}"/>
              </a:ext>
            </a:extLst>
          </p:cNvPr>
          <p:cNvPicPr>
            <a:picLocks noChangeAspect="1"/>
          </p:cNvPicPr>
          <p:nvPr/>
        </p:nvPicPr>
        <p:blipFill>
          <a:blip r:embed="rId5"/>
          <a:stretch>
            <a:fillRect/>
          </a:stretch>
        </p:blipFill>
        <p:spPr>
          <a:xfrm>
            <a:off x="7027599" y="2043401"/>
            <a:ext cx="2171117" cy="4739951"/>
          </a:xfrm>
          <a:prstGeom prst="rect">
            <a:avLst/>
          </a:prstGeom>
        </p:spPr>
      </p:pic>
      <p:pic>
        <p:nvPicPr>
          <p:cNvPr id="18" name="Picture 17">
            <a:extLst>
              <a:ext uri="{FF2B5EF4-FFF2-40B4-BE49-F238E27FC236}">
                <a16:creationId xmlns:a16="http://schemas.microsoft.com/office/drawing/2014/main" id="{1056ADF3-CE8E-460D-B2F6-5F777B14F63A}"/>
              </a:ext>
            </a:extLst>
          </p:cNvPr>
          <p:cNvPicPr>
            <a:picLocks noChangeAspect="1"/>
          </p:cNvPicPr>
          <p:nvPr/>
        </p:nvPicPr>
        <p:blipFill>
          <a:blip r:embed="rId6"/>
          <a:stretch>
            <a:fillRect/>
          </a:stretch>
        </p:blipFill>
        <p:spPr>
          <a:xfrm>
            <a:off x="9198716" y="2043401"/>
            <a:ext cx="1914043" cy="4748240"/>
          </a:xfrm>
          <a:prstGeom prst="rect">
            <a:avLst/>
          </a:prstGeom>
        </p:spPr>
      </p:pic>
    </p:spTree>
    <p:extLst>
      <p:ext uri="{BB962C8B-B14F-4D97-AF65-F5344CB8AC3E}">
        <p14:creationId xmlns:p14="http://schemas.microsoft.com/office/powerpoint/2010/main" val="2882561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B99C3-6C03-4F02-B942-74323E449DFF}"/>
              </a:ext>
            </a:extLst>
          </p:cNvPr>
          <p:cNvSpPr>
            <a:spLocks noGrp="1"/>
          </p:cNvSpPr>
          <p:nvPr>
            <p:ph type="title"/>
          </p:nvPr>
        </p:nvSpPr>
        <p:spPr>
          <a:xfrm>
            <a:off x="2592925" y="289249"/>
            <a:ext cx="8911687" cy="766151"/>
          </a:xfrm>
        </p:spPr>
        <p:txBody>
          <a:bodyPr>
            <a:normAutofit/>
          </a:bodyPr>
          <a:lstStyle/>
          <a:p>
            <a:pPr algn="r"/>
            <a:r>
              <a:rPr lang="en-US" sz="2800" dirty="0"/>
              <a:t>Café Great</a:t>
            </a:r>
          </a:p>
        </p:txBody>
      </p:sp>
      <p:sp>
        <p:nvSpPr>
          <p:cNvPr id="3" name="Content Placeholder 2">
            <a:extLst>
              <a:ext uri="{FF2B5EF4-FFF2-40B4-BE49-F238E27FC236}">
                <a16:creationId xmlns:a16="http://schemas.microsoft.com/office/drawing/2014/main" id="{750B5217-1C49-4FA6-B7A2-80467D2DB6F1}"/>
              </a:ext>
            </a:extLst>
          </p:cNvPr>
          <p:cNvSpPr>
            <a:spLocks noGrp="1"/>
          </p:cNvSpPr>
          <p:nvPr>
            <p:ph idx="1"/>
          </p:nvPr>
        </p:nvSpPr>
        <p:spPr>
          <a:xfrm>
            <a:off x="1590853" y="923731"/>
            <a:ext cx="9913760" cy="5859624"/>
          </a:xfrm>
        </p:spPr>
        <p:txBody>
          <a:bodyPr>
            <a:normAutofit/>
          </a:bodyPr>
          <a:lstStyle/>
          <a:p>
            <a:pPr marL="0" indent="0">
              <a:buNone/>
            </a:pPr>
            <a:r>
              <a:rPr lang="en-US" sz="2000" b="1" dirty="0"/>
              <a:t>Items that can be taken off the Menu</a:t>
            </a:r>
          </a:p>
          <a:p>
            <a:pPr marL="0" indent="0">
              <a:buNone/>
            </a:pPr>
            <a:endParaRPr lang="en-US" dirty="0"/>
          </a:p>
        </p:txBody>
      </p:sp>
      <p:pic>
        <p:nvPicPr>
          <p:cNvPr id="5" name="Picture 4">
            <a:extLst>
              <a:ext uri="{FF2B5EF4-FFF2-40B4-BE49-F238E27FC236}">
                <a16:creationId xmlns:a16="http://schemas.microsoft.com/office/drawing/2014/main" id="{17520733-99D6-4C44-84F5-69D6F42C117E}"/>
              </a:ext>
            </a:extLst>
          </p:cNvPr>
          <p:cNvPicPr>
            <a:picLocks noChangeAspect="1"/>
          </p:cNvPicPr>
          <p:nvPr/>
        </p:nvPicPr>
        <p:blipFill>
          <a:blip r:embed="rId2"/>
          <a:stretch>
            <a:fillRect/>
          </a:stretch>
        </p:blipFill>
        <p:spPr>
          <a:xfrm>
            <a:off x="3378070" y="1558211"/>
            <a:ext cx="1945238" cy="5094515"/>
          </a:xfrm>
          <a:prstGeom prst="rect">
            <a:avLst/>
          </a:prstGeom>
        </p:spPr>
      </p:pic>
      <p:pic>
        <p:nvPicPr>
          <p:cNvPr id="7" name="Picture 6">
            <a:extLst>
              <a:ext uri="{FF2B5EF4-FFF2-40B4-BE49-F238E27FC236}">
                <a16:creationId xmlns:a16="http://schemas.microsoft.com/office/drawing/2014/main" id="{2CA5D2CD-C51C-48D5-BBD7-44ACBE02C6FB}"/>
              </a:ext>
            </a:extLst>
          </p:cNvPr>
          <p:cNvPicPr>
            <a:picLocks noChangeAspect="1"/>
          </p:cNvPicPr>
          <p:nvPr/>
        </p:nvPicPr>
        <p:blipFill>
          <a:blip r:embed="rId3"/>
          <a:stretch>
            <a:fillRect/>
          </a:stretch>
        </p:blipFill>
        <p:spPr>
          <a:xfrm>
            <a:off x="5323309" y="1558211"/>
            <a:ext cx="1945238" cy="5094515"/>
          </a:xfrm>
          <a:prstGeom prst="rect">
            <a:avLst/>
          </a:prstGeom>
        </p:spPr>
      </p:pic>
      <p:pic>
        <p:nvPicPr>
          <p:cNvPr id="9" name="Picture 8">
            <a:extLst>
              <a:ext uri="{FF2B5EF4-FFF2-40B4-BE49-F238E27FC236}">
                <a16:creationId xmlns:a16="http://schemas.microsoft.com/office/drawing/2014/main" id="{712C0E67-8821-4DC5-B9DC-A566BB8395CF}"/>
              </a:ext>
            </a:extLst>
          </p:cNvPr>
          <p:cNvPicPr>
            <a:picLocks noChangeAspect="1"/>
          </p:cNvPicPr>
          <p:nvPr/>
        </p:nvPicPr>
        <p:blipFill>
          <a:blip r:embed="rId4"/>
          <a:stretch>
            <a:fillRect/>
          </a:stretch>
        </p:blipFill>
        <p:spPr>
          <a:xfrm>
            <a:off x="7268547" y="1558211"/>
            <a:ext cx="2212306" cy="5094516"/>
          </a:xfrm>
          <a:prstGeom prst="rect">
            <a:avLst/>
          </a:prstGeom>
        </p:spPr>
      </p:pic>
      <p:pic>
        <p:nvPicPr>
          <p:cNvPr id="13" name="Picture 12">
            <a:extLst>
              <a:ext uri="{FF2B5EF4-FFF2-40B4-BE49-F238E27FC236}">
                <a16:creationId xmlns:a16="http://schemas.microsoft.com/office/drawing/2014/main" id="{71AFAAC6-7DC3-4634-B31A-7C145278EBC2}"/>
              </a:ext>
            </a:extLst>
          </p:cNvPr>
          <p:cNvPicPr>
            <a:picLocks noChangeAspect="1"/>
          </p:cNvPicPr>
          <p:nvPr/>
        </p:nvPicPr>
        <p:blipFill>
          <a:blip r:embed="rId5"/>
          <a:stretch>
            <a:fillRect/>
          </a:stretch>
        </p:blipFill>
        <p:spPr>
          <a:xfrm>
            <a:off x="9480854" y="1558211"/>
            <a:ext cx="2023758" cy="3623264"/>
          </a:xfrm>
          <a:prstGeom prst="rect">
            <a:avLst/>
          </a:prstGeom>
        </p:spPr>
      </p:pic>
      <p:pic>
        <p:nvPicPr>
          <p:cNvPr id="21" name="Picture 20">
            <a:extLst>
              <a:ext uri="{FF2B5EF4-FFF2-40B4-BE49-F238E27FC236}">
                <a16:creationId xmlns:a16="http://schemas.microsoft.com/office/drawing/2014/main" id="{8423AB64-0A45-4CC4-96E3-916B77DD91F2}"/>
              </a:ext>
            </a:extLst>
          </p:cNvPr>
          <p:cNvPicPr>
            <a:picLocks noChangeAspect="1"/>
          </p:cNvPicPr>
          <p:nvPr/>
        </p:nvPicPr>
        <p:blipFill>
          <a:blip r:embed="rId6"/>
          <a:stretch>
            <a:fillRect/>
          </a:stretch>
        </p:blipFill>
        <p:spPr>
          <a:xfrm>
            <a:off x="1432832" y="1558211"/>
            <a:ext cx="1945238" cy="5094515"/>
          </a:xfrm>
          <a:prstGeom prst="rect">
            <a:avLst/>
          </a:prstGeom>
        </p:spPr>
      </p:pic>
    </p:spTree>
    <p:extLst>
      <p:ext uri="{BB962C8B-B14F-4D97-AF65-F5344CB8AC3E}">
        <p14:creationId xmlns:p14="http://schemas.microsoft.com/office/powerpoint/2010/main" val="1039056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B99C3-6C03-4F02-B942-74323E449DFF}"/>
              </a:ext>
            </a:extLst>
          </p:cNvPr>
          <p:cNvSpPr>
            <a:spLocks noGrp="1"/>
          </p:cNvSpPr>
          <p:nvPr>
            <p:ph type="title"/>
          </p:nvPr>
        </p:nvSpPr>
        <p:spPr>
          <a:xfrm>
            <a:off x="2592925" y="289249"/>
            <a:ext cx="8911687" cy="766151"/>
          </a:xfrm>
        </p:spPr>
        <p:txBody>
          <a:bodyPr>
            <a:normAutofit/>
          </a:bodyPr>
          <a:lstStyle/>
          <a:p>
            <a:pPr algn="r"/>
            <a:r>
              <a:rPr lang="en-US" sz="2800" dirty="0"/>
              <a:t>Café Great</a:t>
            </a:r>
          </a:p>
        </p:txBody>
      </p:sp>
      <p:sp>
        <p:nvSpPr>
          <p:cNvPr id="3" name="Content Placeholder 2">
            <a:extLst>
              <a:ext uri="{FF2B5EF4-FFF2-40B4-BE49-F238E27FC236}">
                <a16:creationId xmlns:a16="http://schemas.microsoft.com/office/drawing/2014/main" id="{750B5217-1C49-4FA6-B7A2-80467D2DB6F1}"/>
              </a:ext>
            </a:extLst>
          </p:cNvPr>
          <p:cNvSpPr>
            <a:spLocks noGrp="1"/>
          </p:cNvSpPr>
          <p:nvPr>
            <p:ph idx="1"/>
          </p:nvPr>
        </p:nvSpPr>
        <p:spPr>
          <a:xfrm>
            <a:off x="1590853" y="923731"/>
            <a:ext cx="9913760" cy="5859624"/>
          </a:xfrm>
        </p:spPr>
        <p:txBody>
          <a:bodyPr>
            <a:normAutofit/>
          </a:bodyPr>
          <a:lstStyle/>
          <a:p>
            <a:pPr marL="0" indent="0">
              <a:buNone/>
            </a:pPr>
            <a:r>
              <a:rPr lang="en-US" sz="2000" b="1" dirty="0"/>
              <a:t>Trends across the Month</a:t>
            </a:r>
          </a:p>
          <a:p>
            <a:pPr marL="0" indent="0">
              <a:buNone/>
            </a:pPr>
            <a:endParaRPr lang="en-US" dirty="0"/>
          </a:p>
        </p:txBody>
      </p:sp>
      <p:sp>
        <p:nvSpPr>
          <p:cNvPr id="6" name="Flowchart: Alternate Process 5">
            <a:extLst>
              <a:ext uri="{FF2B5EF4-FFF2-40B4-BE49-F238E27FC236}">
                <a16:creationId xmlns:a16="http://schemas.microsoft.com/office/drawing/2014/main" id="{1B315233-70BF-4A72-A270-332700999942}"/>
              </a:ext>
            </a:extLst>
          </p:cNvPr>
          <p:cNvSpPr/>
          <p:nvPr/>
        </p:nvSpPr>
        <p:spPr>
          <a:xfrm>
            <a:off x="1659276" y="5673011"/>
            <a:ext cx="9363287" cy="1112475"/>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dirty="0"/>
              <a:t>The month of December has the highest sales</a:t>
            </a:r>
          </a:p>
          <a:p>
            <a:pPr marL="285750" indent="-285750">
              <a:buFont typeface="Arial" panose="020B0604020202020204" pitchFamily="34" charset="0"/>
              <a:buChar char="•"/>
            </a:pPr>
            <a:r>
              <a:rPr lang="en-US" dirty="0"/>
              <a:t>After a drop in sales in June, there is a gradual increase in sales in the month of July and August</a:t>
            </a:r>
          </a:p>
        </p:txBody>
      </p:sp>
      <p:pic>
        <p:nvPicPr>
          <p:cNvPr id="5" name="Picture 4">
            <a:extLst>
              <a:ext uri="{FF2B5EF4-FFF2-40B4-BE49-F238E27FC236}">
                <a16:creationId xmlns:a16="http://schemas.microsoft.com/office/drawing/2014/main" id="{B9236CF8-6011-467A-9AAF-CE732D83BC60}"/>
              </a:ext>
            </a:extLst>
          </p:cNvPr>
          <p:cNvPicPr>
            <a:picLocks noChangeAspect="1"/>
          </p:cNvPicPr>
          <p:nvPr/>
        </p:nvPicPr>
        <p:blipFill>
          <a:blip r:embed="rId2"/>
          <a:stretch>
            <a:fillRect/>
          </a:stretch>
        </p:blipFill>
        <p:spPr>
          <a:xfrm>
            <a:off x="1659276" y="1595536"/>
            <a:ext cx="9363287" cy="3844211"/>
          </a:xfrm>
          <a:prstGeom prst="rect">
            <a:avLst/>
          </a:prstGeom>
        </p:spPr>
      </p:pic>
    </p:spTree>
    <p:extLst>
      <p:ext uri="{BB962C8B-B14F-4D97-AF65-F5344CB8AC3E}">
        <p14:creationId xmlns:p14="http://schemas.microsoft.com/office/powerpoint/2010/main" val="220685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B99C3-6C03-4F02-B942-74323E449DFF}"/>
              </a:ext>
            </a:extLst>
          </p:cNvPr>
          <p:cNvSpPr>
            <a:spLocks noGrp="1"/>
          </p:cNvSpPr>
          <p:nvPr>
            <p:ph type="title"/>
          </p:nvPr>
        </p:nvSpPr>
        <p:spPr>
          <a:xfrm>
            <a:off x="2592925" y="289249"/>
            <a:ext cx="8911687" cy="766151"/>
          </a:xfrm>
        </p:spPr>
        <p:txBody>
          <a:bodyPr>
            <a:normAutofit/>
          </a:bodyPr>
          <a:lstStyle/>
          <a:p>
            <a:pPr algn="r"/>
            <a:r>
              <a:rPr lang="en-US" sz="2800" dirty="0"/>
              <a:t>Café Great</a:t>
            </a:r>
          </a:p>
        </p:txBody>
      </p:sp>
      <p:sp>
        <p:nvSpPr>
          <p:cNvPr id="3" name="Content Placeholder 2">
            <a:extLst>
              <a:ext uri="{FF2B5EF4-FFF2-40B4-BE49-F238E27FC236}">
                <a16:creationId xmlns:a16="http://schemas.microsoft.com/office/drawing/2014/main" id="{750B5217-1C49-4FA6-B7A2-80467D2DB6F1}"/>
              </a:ext>
            </a:extLst>
          </p:cNvPr>
          <p:cNvSpPr>
            <a:spLocks noGrp="1"/>
          </p:cNvSpPr>
          <p:nvPr>
            <p:ph idx="1"/>
          </p:nvPr>
        </p:nvSpPr>
        <p:spPr>
          <a:xfrm>
            <a:off x="1590853" y="811763"/>
            <a:ext cx="9913760" cy="5971592"/>
          </a:xfrm>
        </p:spPr>
        <p:txBody>
          <a:bodyPr>
            <a:normAutofit/>
          </a:bodyPr>
          <a:lstStyle/>
          <a:p>
            <a:pPr marL="0" indent="0">
              <a:buNone/>
            </a:pPr>
            <a:r>
              <a:rPr lang="en-US" sz="2000" b="1" dirty="0"/>
              <a:t>Trends across the Month – Category wise</a:t>
            </a:r>
          </a:p>
          <a:p>
            <a:pPr marL="0" indent="0">
              <a:buNone/>
            </a:pPr>
            <a:endParaRPr lang="en-US" dirty="0"/>
          </a:p>
        </p:txBody>
      </p:sp>
      <p:sp>
        <p:nvSpPr>
          <p:cNvPr id="6" name="Flowchart: Alternate Process 5">
            <a:extLst>
              <a:ext uri="{FF2B5EF4-FFF2-40B4-BE49-F238E27FC236}">
                <a16:creationId xmlns:a16="http://schemas.microsoft.com/office/drawing/2014/main" id="{1B315233-70BF-4A72-A270-332700999942}"/>
              </a:ext>
            </a:extLst>
          </p:cNvPr>
          <p:cNvSpPr/>
          <p:nvPr/>
        </p:nvSpPr>
        <p:spPr>
          <a:xfrm>
            <a:off x="1659276" y="5673011"/>
            <a:ext cx="9363287" cy="1112475"/>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dirty="0"/>
              <a:t>The months of July, August and December notice sharp increase in sales for Food and Beverages</a:t>
            </a:r>
          </a:p>
          <a:p>
            <a:pPr marL="285750" indent="-285750">
              <a:buFont typeface="Arial" panose="020B0604020202020204" pitchFamily="34" charset="0"/>
              <a:buChar char="•"/>
            </a:pPr>
            <a:r>
              <a:rPr lang="en-US" dirty="0"/>
              <a:t>From April to June the sales is usually low for all the products</a:t>
            </a:r>
          </a:p>
        </p:txBody>
      </p:sp>
      <p:pic>
        <p:nvPicPr>
          <p:cNvPr id="7" name="Picture 6">
            <a:extLst>
              <a:ext uri="{FF2B5EF4-FFF2-40B4-BE49-F238E27FC236}">
                <a16:creationId xmlns:a16="http://schemas.microsoft.com/office/drawing/2014/main" id="{326CA9EC-CE03-4AD7-9ED4-1E5BC94310C5}"/>
              </a:ext>
            </a:extLst>
          </p:cNvPr>
          <p:cNvPicPr>
            <a:picLocks noChangeAspect="1"/>
          </p:cNvPicPr>
          <p:nvPr/>
        </p:nvPicPr>
        <p:blipFill>
          <a:blip r:embed="rId2"/>
          <a:stretch>
            <a:fillRect/>
          </a:stretch>
        </p:blipFill>
        <p:spPr>
          <a:xfrm>
            <a:off x="1659277" y="1296955"/>
            <a:ext cx="8585736" cy="4226768"/>
          </a:xfrm>
          <a:prstGeom prst="rect">
            <a:avLst/>
          </a:prstGeom>
        </p:spPr>
      </p:pic>
      <p:sp>
        <p:nvSpPr>
          <p:cNvPr id="8" name="Content Placeholder 2">
            <a:extLst>
              <a:ext uri="{FF2B5EF4-FFF2-40B4-BE49-F238E27FC236}">
                <a16:creationId xmlns:a16="http://schemas.microsoft.com/office/drawing/2014/main" id="{CAABD0B4-E62C-4513-B6B1-23CC18D3B7FA}"/>
              </a:ext>
            </a:extLst>
          </p:cNvPr>
          <p:cNvSpPr txBox="1">
            <a:spLocks/>
          </p:cNvSpPr>
          <p:nvPr/>
        </p:nvSpPr>
        <p:spPr>
          <a:xfrm>
            <a:off x="1590852" y="925862"/>
            <a:ext cx="9913760" cy="585962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dirty="0"/>
          </a:p>
        </p:txBody>
      </p:sp>
      <p:pic>
        <p:nvPicPr>
          <p:cNvPr id="9" name="Picture 8">
            <a:extLst>
              <a:ext uri="{FF2B5EF4-FFF2-40B4-BE49-F238E27FC236}">
                <a16:creationId xmlns:a16="http://schemas.microsoft.com/office/drawing/2014/main" id="{25957DCC-851A-4CFE-95E9-E191C5BE0172}"/>
              </a:ext>
            </a:extLst>
          </p:cNvPr>
          <p:cNvPicPr>
            <a:picLocks noChangeAspect="1"/>
          </p:cNvPicPr>
          <p:nvPr/>
        </p:nvPicPr>
        <p:blipFill>
          <a:blip r:embed="rId3"/>
          <a:stretch>
            <a:fillRect/>
          </a:stretch>
        </p:blipFill>
        <p:spPr>
          <a:xfrm>
            <a:off x="10532723" y="2541133"/>
            <a:ext cx="1359937" cy="1876425"/>
          </a:xfrm>
          <a:prstGeom prst="rect">
            <a:avLst/>
          </a:prstGeom>
        </p:spPr>
      </p:pic>
    </p:spTree>
    <p:extLst>
      <p:ext uri="{BB962C8B-B14F-4D97-AF65-F5344CB8AC3E}">
        <p14:creationId xmlns:p14="http://schemas.microsoft.com/office/powerpoint/2010/main" val="1496628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FE1FE-D2FD-4AAF-A586-B2E81602AEDE}"/>
              </a:ext>
            </a:extLst>
          </p:cNvPr>
          <p:cNvSpPr>
            <a:spLocks noGrp="1"/>
          </p:cNvSpPr>
          <p:nvPr>
            <p:ph type="title"/>
          </p:nvPr>
        </p:nvSpPr>
        <p:spPr>
          <a:xfrm>
            <a:off x="7999413" y="128848"/>
            <a:ext cx="3505199" cy="784126"/>
          </a:xfrm>
        </p:spPr>
        <p:txBody>
          <a:bodyPr>
            <a:normAutofit/>
          </a:bodyPr>
          <a:lstStyle/>
          <a:p>
            <a:pPr algn="r"/>
            <a:r>
              <a:rPr lang="en-US" sz="2800" dirty="0"/>
              <a:t>Café Great</a:t>
            </a:r>
          </a:p>
        </p:txBody>
      </p:sp>
      <p:sp>
        <p:nvSpPr>
          <p:cNvPr id="4" name="Text Placeholder 3">
            <a:extLst>
              <a:ext uri="{FF2B5EF4-FFF2-40B4-BE49-F238E27FC236}">
                <a16:creationId xmlns:a16="http://schemas.microsoft.com/office/drawing/2014/main" id="{5D172B39-67DD-43AC-809E-DA6828D03F3C}"/>
              </a:ext>
            </a:extLst>
          </p:cNvPr>
          <p:cNvSpPr>
            <a:spLocks noGrp="1"/>
          </p:cNvSpPr>
          <p:nvPr>
            <p:ph type="body" sz="half" idx="2"/>
          </p:nvPr>
        </p:nvSpPr>
        <p:spPr>
          <a:xfrm>
            <a:off x="2113352" y="2509934"/>
            <a:ext cx="2803881" cy="1838131"/>
          </a:xfrm>
        </p:spPr>
        <p:txBody>
          <a:bodyPr>
            <a:normAutofit/>
          </a:bodyPr>
          <a:lstStyle/>
          <a:p>
            <a:pPr algn="ctr"/>
            <a:r>
              <a:rPr lang="en-US" sz="3600" b="1" dirty="0"/>
              <a:t>Menu Analysis</a:t>
            </a:r>
          </a:p>
        </p:txBody>
      </p:sp>
      <p:pic>
        <p:nvPicPr>
          <p:cNvPr id="8" name="Picture 7">
            <a:extLst>
              <a:ext uri="{FF2B5EF4-FFF2-40B4-BE49-F238E27FC236}">
                <a16:creationId xmlns:a16="http://schemas.microsoft.com/office/drawing/2014/main" id="{F0B3564A-EB76-470B-9BC2-DA635A629DC5}"/>
              </a:ext>
            </a:extLst>
          </p:cNvPr>
          <p:cNvPicPr>
            <a:picLocks noChangeAspect="1"/>
          </p:cNvPicPr>
          <p:nvPr/>
        </p:nvPicPr>
        <p:blipFill>
          <a:blip r:embed="rId2"/>
          <a:stretch>
            <a:fillRect/>
          </a:stretch>
        </p:blipFill>
        <p:spPr>
          <a:xfrm>
            <a:off x="5215812" y="1129004"/>
            <a:ext cx="6520577" cy="5414963"/>
          </a:xfrm>
          <a:prstGeom prst="rect">
            <a:avLst/>
          </a:prstGeom>
        </p:spPr>
      </p:pic>
    </p:spTree>
    <p:extLst>
      <p:ext uri="{BB962C8B-B14F-4D97-AF65-F5344CB8AC3E}">
        <p14:creationId xmlns:p14="http://schemas.microsoft.com/office/powerpoint/2010/main" val="568181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B99C3-6C03-4F02-B942-74323E449DFF}"/>
              </a:ext>
            </a:extLst>
          </p:cNvPr>
          <p:cNvSpPr>
            <a:spLocks noGrp="1"/>
          </p:cNvSpPr>
          <p:nvPr>
            <p:ph type="title"/>
          </p:nvPr>
        </p:nvSpPr>
        <p:spPr>
          <a:xfrm>
            <a:off x="2592925" y="289249"/>
            <a:ext cx="8911687" cy="766151"/>
          </a:xfrm>
        </p:spPr>
        <p:txBody>
          <a:bodyPr>
            <a:normAutofit/>
          </a:bodyPr>
          <a:lstStyle/>
          <a:p>
            <a:pPr algn="r"/>
            <a:r>
              <a:rPr lang="en-US" sz="2800" dirty="0"/>
              <a:t>Café Great</a:t>
            </a:r>
          </a:p>
        </p:txBody>
      </p:sp>
      <p:sp>
        <p:nvSpPr>
          <p:cNvPr id="3" name="Content Placeholder 2">
            <a:extLst>
              <a:ext uri="{FF2B5EF4-FFF2-40B4-BE49-F238E27FC236}">
                <a16:creationId xmlns:a16="http://schemas.microsoft.com/office/drawing/2014/main" id="{750B5217-1C49-4FA6-B7A2-80467D2DB6F1}"/>
              </a:ext>
            </a:extLst>
          </p:cNvPr>
          <p:cNvSpPr>
            <a:spLocks noGrp="1"/>
          </p:cNvSpPr>
          <p:nvPr>
            <p:ph idx="1"/>
          </p:nvPr>
        </p:nvSpPr>
        <p:spPr>
          <a:xfrm>
            <a:off x="1590853" y="923731"/>
            <a:ext cx="9913760" cy="5859624"/>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8" name="Content Placeholder 2">
            <a:extLst>
              <a:ext uri="{FF2B5EF4-FFF2-40B4-BE49-F238E27FC236}">
                <a16:creationId xmlns:a16="http://schemas.microsoft.com/office/drawing/2014/main" id="{CAABD0B4-E62C-4513-B6B1-23CC18D3B7FA}"/>
              </a:ext>
            </a:extLst>
          </p:cNvPr>
          <p:cNvSpPr txBox="1">
            <a:spLocks/>
          </p:cNvSpPr>
          <p:nvPr/>
        </p:nvSpPr>
        <p:spPr>
          <a:xfrm>
            <a:off x="1590852" y="839755"/>
            <a:ext cx="9913760" cy="594573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000" b="1" dirty="0"/>
              <a:t>Suggestions For Best Combo Meals</a:t>
            </a:r>
          </a:p>
          <a:p>
            <a:r>
              <a:rPr lang="en-US" sz="1600" dirty="0"/>
              <a:t>On performing a Market Basket Analysis of the Menu items based on the purchasing pattern of the customers, below is the list of Most preferred combos</a:t>
            </a:r>
          </a:p>
          <a:p>
            <a:pPr marL="0" indent="0">
              <a:buNone/>
            </a:pPr>
            <a:r>
              <a:rPr lang="en-US" dirty="0"/>
              <a:t> </a:t>
            </a:r>
          </a:p>
          <a:p>
            <a:pPr marL="0" indent="0">
              <a:buFont typeface="Wingdings 3" charset="2"/>
              <a:buNone/>
            </a:pPr>
            <a:endParaRPr lang="en-US" dirty="0"/>
          </a:p>
        </p:txBody>
      </p:sp>
      <p:graphicFrame>
        <p:nvGraphicFramePr>
          <p:cNvPr id="10" name="Table 9">
            <a:extLst>
              <a:ext uri="{FF2B5EF4-FFF2-40B4-BE49-F238E27FC236}">
                <a16:creationId xmlns:a16="http://schemas.microsoft.com/office/drawing/2014/main" id="{4BFFC855-E98F-437C-B19C-D4E729217423}"/>
              </a:ext>
            </a:extLst>
          </p:cNvPr>
          <p:cNvGraphicFramePr>
            <a:graphicFrameLocks noGrp="1"/>
          </p:cNvGraphicFramePr>
          <p:nvPr>
            <p:extLst>
              <p:ext uri="{D42A27DB-BD31-4B8C-83A1-F6EECF244321}">
                <p14:modId xmlns:p14="http://schemas.microsoft.com/office/powerpoint/2010/main" val="2248120349"/>
              </p:ext>
            </p:extLst>
          </p:nvPr>
        </p:nvGraphicFramePr>
        <p:xfrm>
          <a:off x="979714" y="1988664"/>
          <a:ext cx="5952929" cy="4828806"/>
        </p:xfrm>
        <a:graphic>
          <a:graphicData uri="http://schemas.openxmlformats.org/drawingml/2006/table">
            <a:tbl>
              <a:tblPr>
                <a:tableStyleId>{5C22544A-7EE6-4342-B048-85BDC9FD1C3A}</a:tableStyleId>
              </a:tblPr>
              <a:tblGrid>
                <a:gridCol w="1279226">
                  <a:extLst>
                    <a:ext uri="{9D8B030D-6E8A-4147-A177-3AD203B41FA5}">
                      <a16:colId xmlns:a16="http://schemas.microsoft.com/office/drawing/2014/main" val="1024038552"/>
                    </a:ext>
                  </a:extLst>
                </a:gridCol>
                <a:gridCol w="3606006">
                  <a:extLst>
                    <a:ext uri="{9D8B030D-6E8A-4147-A177-3AD203B41FA5}">
                      <a16:colId xmlns:a16="http://schemas.microsoft.com/office/drawing/2014/main" val="1529696899"/>
                    </a:ext>
                  </a:extLst>
                </a:gridCol>
                <a:gridCol w="584211">
                  <a:extLst>
                    <a:ext uri="{9D8B030D-6E8A-4147-A177-3AD203B41FA5}">
                      <a16:colId xmlns:a16="http://schemas.microsoft.com/office/drawing/2014/main" val="3366350517"/>
                    </a:ext>
                  </a:extLst>
                </a:gridCol>
                <a:gridCol w="483486">
                  <a:extLst>
                    <a:ext uri="{9D8B030D-6E8A-4147-A177-3AD203B41FA5}">
                      <a16:colId xmlns:a16="http://schemas.microsoft.com/office/drawing/2014/main" val="2193821276"/>
                    </a:ext>
                  </a:extLst>
                </a:gridCol>
              </a:tblGrid>
              <a:tr h="344368">
                <a:tc>
                  <a:txBody>
                    <a:bodyPr/>
                    <a:lstStyle/>
                    <a:p>
                      <a:pPr algn="l" fontAlgn="b"/>
                      <a:r>
                        <a:rPr lang="en-US" sz="1100" u="none" strike="noStrike">
                          <a:effectLst/>
                        </a:rPr>
                        <a:t>Item -Consequent</a:t>
                      </a:r>
                      <a:endParaRPr lang="en-US" sz="11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Item - Antecedent</a:t>
                      </a:r>
                      <a:endParaRPr lang="en-US" sz="1100" b="1" i="0" u="none" strike="noStrike">
                        <a:solidFill>
                          <a:srgbClr val="FFFFFF"/>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Confidence</a:t>
                      </a:r>
                      <a:endParaRPr lang="en-US" sz="1100" b="1" i="0" u="none" strike="noStrike">
                        <a:solidFill>
                          <a:srgbClr val="FFFFFF"/>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Lift</a:t>
                      </a:r>
                      <a:endParaRPr lang="en-US" sz="1100" b="1"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68380088"/>
                  </a:ext>
                </a:extLst>
              </a:tr>
              <a:tr h="191316">
                <a:tc rowSpan="5">
                  <a:txBody>
                    <a:bodyPr/>
                    <a:lstStyle/>
                    <a:p>
                      <a:pPr algn="ctr" fontAlgn="ctr"/>
                      <a:r>
                        <a:rPr lang="en-US" sz="1100" u="none" strike="noStrike">
                          <a:effectLst/>
                        </a:rPr>
                        <a:t>Caffe latte</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US" sz="1100" u="none" strike="noStrike">
                          <a:effectLst/>
                        </a:rPr>
                        <a:t>ADD VANILLA FLAVOUR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80%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26.7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1433288"/>
                  </a:ext>
                </a:extLst>
              </a:tr>
              <a:tr h="183663">
                <a:tc vMerge="1">
                  <a:txBody>
                    <a:bodyPr/>
                    <a:lstStyle/>
                    <a:p>
                      <a:endParaRPr lang="en-US"/>
                    </a:p>
                  </a:txBody>
                  <a:tcPr/>
                </a:tc>
                <a:tc>
                  <a:txBody>
                    <a:bodyPr/>
                    <a:lstStyle/>
                    <a:p>
                      <a:pPr algn="l" fontAlgn="b"/>
                      <a:r>
                        <a:rPr lang="en-US" sz="1100" u="none" strike="noStrike">
                          <a:effectLst/>
                        </a:rPr>
                        <a:t>ADD CARAMEL FLAVOUR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64%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21.3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6006594"/>
                  </a:ext>
                </a:extLst>
              </a:tr>
              <a:tr h="183663">
                <a:tc vMerge="1">
                  <a:txBody>
                    <a:bodyPr/>
                    <a:lstStyle/>
                    <a:p>
                      <a:endParaRPr lang="en-US"/>
                    </a:p>
                  </a:txBody>
                  <a:tcPr/>
                </a:tc>
                <a:tc>
                  <a:txBody>
                    <a:bodyPr/>
                    <a:lstStyle/>
                    <a:p>
                      <a:pPr algn="l" fontAlgn="b"/>
                      <a:r>
                        <a:rPr lang="en-US" sz="1100" u="none" strike="noStrike" dirty="0">
                          <a:effectLst/>
                        </a:rPr>
                        <a:t>ADD HAZELNUT FLAVOUR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55%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18.2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1822041"/>
                  </a:ext>
                </a:extLst>
              </a:tr>
              <a:tr h="183663">
                <a:tc vMerge="1">
                  <a:txBody>
                    <a:bodyPr/>
                    <a:lstStyle/>
                    <a:p>
                      <a:endParaRPr lang="en-US"/>
                    </a:p>
                  </a:txBody>
                  <a:tcPr/>
                </a:tc>
                <a:tc>
                  <a:txBody>
                    <a:bodyPr/>
                    <a:lstStyle/>
                    <a:p>
                      <a:pPr algn="l" fontAlgn="b"/>
                      <a:r>
                        <a:rPr lang="en-US" sz="1100" u="none" strike="noStrike">
                          <a:effectLst/>
                        </a:rPr>
                        <a:t>ADD IRISH CREAM FLAVOUR}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64%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21.4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82457049"/>
                  </a:ext>
                </a:extLst>
              </a:tr>
              <a:tr h="183663">
                <a:tc vMerge="1">
                  <a:txBody>
                    <a:bodyPr/>
                    <a:lstStyle/>
                    <a:p>
                      <a:endParaRPr lang="en-US"/>
                    </a:p>
                  </a:txBody>
                  <a:tcPr/>
                </a:tc>
                <a:tc>
                  <a:txBody>
                    <a:bodyPr/>
                    <a:lstStyle/>
                    <a:p>
                      <a:pPr algn="l" fontAlgn="b"/>
                      <a:r>
                        <a:rPr lang="en-US" sz="1100" u="none" strike="noStrike">
                          <a:effectLst/>
                        </a:rPr>
                        <a:t>ADD CINNAMON FLAVOUR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62%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20.9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65086379"/>
                  </a:ext>
                </a:extLst>
              </a:tr>
              <a:tr h="183663">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0083319"/>
                  </a:ext>
                </a:extLst>
              </a:tr>
              <a:tr h="344368">
                <a:tc rowSpan="12">
                  <a:txBody>
                    <a:bodyPr/>
                    <a:lstStyle/>
                    <a:p>
                      <a:pPr algn="ctr" fontAlgn="ctr"/>
                      <a:r>
                        <a:rPr lang="en-US" sz="1100" u="none" strike="noStrike" dirty="0">
                          <a:effectLst/>
                        </a:rPr>
                        <a:t>Sambuca</a:t>
                      </a: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1100" u="none" strike="noStrike" dirty="0">
                          <a:effectLst/>
                        </a:rPr>
                        <a:t>GREAT LAKES SHAKE,QUA  MINERAL WATER(1000ML),RED BULL 2+1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14.8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93261229"/>
                  </a:ext>
                </a:extLst>
              </a:tr>
              <a:tr h="344368">
                <a:tc vMerge="1">
                  <a:txBody>
                    <a:bodyPr/>
                    <a:lstStyle/>
                    <a:p>
                      <a:endParaRPr lang="en-US"/>
                    </a:p>
                  </a:txBody>
                  <a:tcPr/>
                </a:tc>
                <a:tc>
                  <a:txBody>
                    <a:bodyPr/>
                    <a:lstStyle/>
                    <a:p>
                      <a:pPr algn="l" fontAlgn="b"/>
                      <a:r>
                        <a:rPr lang="it-IT" sz="1100" u="none" strike="noStrike" dirty="0">
                          <a:effectLst/>
                        </a:rPr>
                        <a:t>B.M.T. PANINI,MAGGI NDL ARRABIATA,QUA  MINERAL WATER(1000ML)</a:t>
                      </a:r>
                      <a:endParaRPr lang="it-IT"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80%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12.7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61403281"/>
                  </a:ext>
                </a:extLst>
              </a:tr>
              <a:tr h="344368">
                <a:tc vMerge="1">
                  <a:txBody>
                    <a:bodyPr/>
                    <a:lstStyle/>
                    <a:p>
                      <a:endParaRPr lang="en-US"/>
                    </a:p>
                  </a:txBody>
                  <a:tcPr/>
                </a:tc>
                <a:tc>
                  <a:txBody>
                    <a:bodyPr/>
                    <a:lstStyle/>
                    <a:p>
                      <a:pPr algn="l" fontAlgn="b"/>
                      <a:r>
                        <a:rPr lang="en-US" sz="1100" u="none" strike="noStrike">
                          <a:effectLst/>
                        </a:rPr>
                        <a:t>GREAT LAKES SHAKE,QUA  MINERAL WATER(1000ML),RED BULL ENERGY DRINK</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70%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11.1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2632840"/>
                  </a:ext>
                </a:extLst>
              </a:tr>
              <a:tr h="183663">
                <a:tc vMerge="1">
                  <a:txBody>
                    <a:bodyPr/>
                    <a:lstStyle/>
                    <a:p>
                      <a:endParaRPr lang="en-US"/>
                    </a:p>
                  </a:txBody>
                  <a:tcPr/>
                </a:tc>
                <a:tc>
                  <a:txBody>
                    <a:bodyPr/>
                    <a:lstStyle/>
                    <a:p>
                      <a:pPr algn="l" fontAlgn="b"/>
                      <a:r>
                        <a:rPr lang="it-IT" sz="1100" u="none" strike="noStrike">
                          <a:effectLst/>
                        </a:rPr>
                        <a:t>MAGGI NDL ARRABIATA,RED BULL 2+1}</a:t>
                      </a:r>
                      <a:endParaRPr lang="it-IT"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54%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8.6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85368800"/>
                  </a:ext>
                </a:extLst>
              </a:tr>
              <a:tr h="183663">
                <a:tc vMerge="1">
                  <a:txBody>
                    <a:bodyPr/>
                    <a:lstStyle/>
                    <a:p>
                      <a:endParaRPr lang="en-US"/>
                    </a:p>
                  </a:txBody>
                  <a:tcPr/>
                </a:tc>
                <a:tc>
                  <a:txBody>
                    <a:bodyPr/>
                    <a:lstStyle/>
                    <a:p>
                      <a:pPr algn="l" fontAlgn="b"/>
                      <a:r>
                        <a:rPr lang="en-US" sz="1100" u="none" strike="noStrike">
                          <a:effectLst/>
                        </a:rPr>
                        <a:t>QUA  MINERAL WATER(1000ML),RED BULL 2+1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53%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8.5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61355502"/>
                  </a:ext>
                </a:extLst>
              </a:tr>
              <a:tr h="183663">
                <a:tc vMerge="1">
                  <a:txBody>
                    <a:bodyPr/>
                    <a:lstStyle/>
                    <a:p>
                      <a:endParaRPr lang="en-US"/>
                    </a:p>
                  </a:txBody>
                  <a:tcPr/>
                </a:tc>
                <a:tc>
                  <a:txBody>
                    <a:bodyPr/>
                    <a:lstStyle/>
                    <a:p>
                      <a:pPr algn="l" fontAlgn="b"/>
                      <a:r>
                        <a:rPr lang="en-US" sz="1100" u="none" strike="noStrike">
                          <a:effectLst/>
                        </a:rPr>
                        <a:t>GREAT LAKES SHAKE,RED BULL 2+1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51%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20222614"/>
                  </a:ext>
                </a:extLst>
              </a:tr>
              <a:tr h="344368">
                <a:tc vMerge="1">
                  <a:txBody>
                    <a:bodyPr/>
                    <a:lstStyle/>
                    <a:p>
                      <a:endParaRPr lang="en-US"/>
                    </a:p>
                  </a:txBody>
                  <a:tcPr/>
                </a:tc>
                <a:tc>
                  <a:txBody>
                    <a:bodyPr/>
                    <a:lstStyle/>
                    <a:p>
                      <a:pPr algn="l" fontAlgn="b"/>
                      <a:r>
                        <a:rPr lang="en-US" sz="1100" u="none" strike="noStrike">
                          <a:effectLst/>
                        </a:rPr>
                        <a:t>B.M.T. PANINI,GREAT LAKES SHAKE,QUA  MINERAL WATER(1000ML)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47%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47228884"/>
                  </a:ext>
                </a:extLst>
              </a:tr>
              <a:tr h="183663">
                <a:tc vMerge="1">
                  <a:txBody>
                    <a:bodyPr/>
                    <a:lstStyle/>
                    <a:p>
                      <a:endParaRPr lang="en-US"/>
                    </a:p>
                  </a:txBody>
                  <a:tcPr/>
                </a:tc>
                <a:tc>
                  <a:txBody>
                    <a:bodyPr/>
                    <a:lstStyle/>
                    <a:p>
                      <a:pPr algn="l" fontAlgn="b"/>
                      <a:r>
                        <a:rPr lang="it-IT" sz="1100" u="none" strike="noStrike">
                          <a:effectLst/>
                        </a:rPr>
                        <a:t>B.M.T. PANINI,MAGGI NDL ARRABIATA</a:t>
                      </a:r>
                      <a:endParaRPr lang="it-IT"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47%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7.4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23660411"/>
                  </a:ext>
                </a:extLst>
              </a:tr>
              <a:tr h="183663">
                <a:tc vMerge="1">
                  <a:txBody>
                    <a:bodyPr/>
                    <a:lstStyle/>
                    <a:p>
                      <a:endParaRPr lang="en-US"/>
                    </a:p>
                  </a:txBody>
                  <a:tcPr/>
                </a:tc>
                <a:tc>
                  <a:txBody>
                    <a:bodyPr/>
                    <a:lstStyle/>
                    <a:p>
                      <a:pPr algn="l" fontAlgn="b"/>
                      <a:r>
                        <a:rPr lang="en-US" sz="1100" u="none" strike="noStrike">
                          <a:effectLst/>
                        </a:rPr>
                        <a:t>B.M.T. PANINI,RED BULL 2+1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41%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53110297"/>
                  </a:ext>
                </a:extLst>
              </a:tr>
              <a:tr h="344368">
                <a:tc vMerge="1">
                  <a:txBody>
                    <a:bodyPr/>
                    <a:lstStyle/>
                    <a:p>
                      <a:endParaRPr lang="en-US"/>
                    </a:p>
                  </a:txBody>
                  <a:tcPr/>
                </a:tc>
                <a:tc>
                  <a:txBody>
                    <a:bodyPr/>
                    <a:lstStyle/>
                    <a:p>
                      <a:pPr algn="l" fontAlgn="b"/>
                      <a:r>
                        <a:rPr lang="it-IT" sz="1100" u="none" strike="noStrike">
                          <a:effectLst/>
                        </a:rPr>
                        <a:t>MAGGI NDL ARRABIATA,QUA  MINERAL WATER(1000ML)</a:t>
                      </a:r>
                      <a:endParaRPr lang="it-IT"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40%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6.3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57814118"/>
                  </a:ext>
                </a:extLst>
              </a:tr>
              <a:tr h="183663">
                <a:tc vMerge="1">
                  <a:txBody>
                    <a:bodyPr/>
                    <a:lstStyle/>
                    <a:p>
                      <a:endParaRPr lang="en-US"/>
                    </a:p>
                  </a:txBody>
                  <a:tcPr/>
                </a:tc>
                <a:tc>
                  <a:txBody>
                    <a:bodyPr/>
                    <a:lstStyle/>
                    <a:p>
                      <a:pPr algn="l" fontAlgn="b"/>
                      <a:r>
                        <a:rPr lang="en-US" sz="1100" u="none" strike="noStrike">
                          <a:effectLst/>
                        </a:rPr>
                        <a:t>MAGGI NDLCREAM/ CHEE/GARLIC,RED BULL 2+1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41%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6.4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4883626"/>
                  </a:ext>
                </a:extLst>
              </a:tr>
              <a:tr h="183663">
                <a:tc vMerge="1">
                  <a:txBody>
                    <a:bodyPr/>
                    <a:lstStyle/>
                    <a:p>
                      <a:endParaRPr lang="en-US"/>
                    </a:p>
                  </a:txBody>
                  <a:tcPr/>
                </a:tc>
                <a:tc>
                  <a:txBody>
                    <a:bodyPr/>
                    <a:lstStyle/>
                    <a:p>
                      <a:pPr algn="l" fontAlgn="b"/>
                      <a:r>
                        <a:rPr lang="en-US" sz="1100" u="none" strike="noStrike">
                          <a:effectLst/>
                        </a:rPr>
                        <a:t>PHILLYCREAM CHEESE &amp;CHILLY PAN,RED BULL 2+1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7.1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72521232"/>
                  </a:ext>
                </a:extLst>
              </a:tr>
              <a:tr h="183663">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16762825"/>
                  </a:ext>
                </a:extLst>
              </a:tr>
              <a:tr h="183663">
                <a:tc>
                  <a:txBody>
                    <a:bodyPr/>
                    <a:lstStyle/>
                    <a:p>
                      <a:pPr algn="ctr" fontAlgn="ctr"/>
                      <a:r>
                        <a:rPr lang="en-US" sz="1100" u="none" strike="noStrike">
                          <a:effectLst/>
                        </a:rPr>
                        <a:t>N R G HOOKAH</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US" sz="1100" u="none" strike="noStrike">
                          <a:effectLst/>
                        </a:rPr>
                        <a:t>2 RED BULL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3332.5</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79910424"/>
                  </a:ext>
                </a:extLst>
              </a:tr>
            </a:tbl>
          </a:graphicData>
        </a:graphic>
      </p:graphicFrame>
      <p:graphicFrame>
        <p:nvGraphicFramePr>
          <p:cNvPr id="11" name="Table 10">
            <a:extLst>
              <a:ext uri="{FF2B5EF4-FFF2-40B4-BE49-F238E27FC236}">
                <a16:creationId xmlns:a16="http://schemas.microsoft.com/office/drawing/2014/main" id="{59EA634C-D634-4014-B882-7C1401BEB8EC}"/>
              </a:ext>
            </a:extLst>
          </p:cNvPr>
          <p:cNvGraphicFramePr>
            <a:graphicFrameLocks noGrp="1"/>
          </p:cNvGraphicFramePr>
          <p:nvPr>
            <p:extLst>
              <p:ext uri="{D42A27DB-BD31-4B8C-83A1-F6EECF244321}">
                <p14:modId xmlns:p14="http://schemas.microsoft.com/office/powerpoint/2010/main" val="4154371870"/>
              </p:ext>
            </p:extLst>
          </p:nvPr>
        </p:nvGraphicFramePr>
        <p:xfrm>
          <a:off x="7086582" y="2220686"/>
          <a:ext cx="4665271" cy="4590777"/>
        </p:xfrm>
        <a:graphic>
          <a:graphicData uri="http://schemas.openxmlformats.org/drawingml/2006/table">
            <a:tbl>
              <a:tblPr>
                <a:tableStyleId>{5C22544A-7EE6-4342-B048-85BDC9FD1C3A}</a:tableStyleId>
              </a:tblPr>
              <a:tblGrid>
                <a:gridCol w="1002520">
                  <a:extLst>
                    <a:ext uri="{9D8B030D-6E8A-4147-A177-3AD203B41FA5}">
                      <a16:colId xmlns:a16="http://schemas.microsoft.com/office/drawing/2014/main" val="3526432899"/>
                    </a:ext>
                  </a:extLst>
                </a:gridCol>
                <a:gridCol w="2826001">
                  <a:extLst>
                    <a:ext uri="{9D8B030D-6E8A-4147-A177-3AD203B41FA5}">
                      <a16:colId xmlns:a16="http://schemas.microsoft.com/office/drawing/2014/main" val="1672444966"/>
                    </a:ext>
                  </a:extLst>
                </a:gridCol>
                <a:gridCol w="457844">
                  <a:extLst>
                    <a:ext uri="{9D8B030D-6E8A-4147-A177-3AD203B41FA5}">
                      <a16:colId xmlns:a16="http://schemas.microsoft.com/office/drawing/2014/main" val="4136534586"/>
                    </a:ext>
                  </a:extLst>
                </a:gridCol>
                <a:gridCol w="378906">
                  <a:extLst>
                    <a:ext uri="{9D8B030D-6E8A-4147-A177-3AD203B41FA5}">
                      <a16:colId xmlns:a16="http://schemas.microsoft.com/office/drawing/2014/main" val="527275110"/>
                    </a:ext>
                  </a:extLst>
                </a:gridCol>
              </a:tblGrid>
              <a:tr h="339972">
                <a:tc rowSpan="2">
                  <a:txBody>
                    <a:bodyPr/>
                    <a:lstStyle/>
                    <a:p>
                      <a:pPr algn="ctr" fontAlgn="ctr"/>
                      <a:r>
                        <a:rPr lang="en-US" sz="1100" u="none" strike="noStrike">
                          <a:effectLst/>
                        </a:rPr>
                        <a:t>NIRVANA HOOKAH SINGLE</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US" sz="1100" u="none" strike="noStrike">
                          <a:effectLst/>
                        </a:rPr>
                        <a:t>MOROCCAN MINT TEA,QUA  MINERAL WATER(500ML)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56%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4.7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07519498"/>
                  </a:ext>
                </a:extLst>
              </a:tr>
              <a:tr h="339972">
                <a:tc vMerge="1">
                  <a:txBody>
                    <a:bodyPr/>
                    <a:lstStyle/>
                    <a:p>
                      <a:endParaRPr lang="en-US"/>
                    </a:p>
                  </a:txBody>
                  <a:tcPr/>
                </a:tc>
                <a:tc>
                  <a:txBody>
                    <a:bodyPr/>
                    <a:lstStyle/>
                    <a:p>
                      <a:pPr algn="l" fontAlgn="b"/>
                      <a:r>
                        <a:rPr lang="en-US" sz="1100" u="none" strike="noStrike" dirty="0">
                          <a:effectLst/>
                        </a:rPr>
                        <a:t>QUA  MINERAL WATER(500ML),RED BULL ENERGY DRINK</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48%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71715217"/>
                  </a:ext>
                </a:extLst>
              </a:tr>
              <a:tr h="173764">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15141007"/>
                  </a:ext>
                </a:extLst>
              </a:tr>
              <a:tr h="339972">
                <a:tc rowSpan="5">
                  <a:txBody>
                    <a:bodyPr/>
                    <a:lstStyle/>
                    <a:p>
                      <a:pPr algn="ctr" fontAlgn="ctr"/>
                      <a:r>
                        <a:rPr lang="en-US" sz="1100" u="none" strike="noStrike">
                          <a:effectLst/>
                        </a:rPr>
                        <a:t>B.M.T. PANINI</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it-IT" sz="1100" u="none" strike="noStrike">
                          <a:effectLst/>
                        </a:rPr>
                        <a:t>MAGGI NDL ARRABIATA,QUA  MINERAL WATER(1000ML),SAMBUCA</a:t>
                      </a:r>
                      <a:endParaRPr lang="it-IT"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62%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16.8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22697524"/>
                  </a:ext>
                </a:extLst>
              </a:tr>
              <a:tr h="173764">
                <a:tc vMerge="1">
                  <a:txBody>
                    <a:bodyPr/>
                    <a:lstStyle/>
                    <a:p>
                      <a:endParaRPr lang="en-US"/>
                    </a:p>
                  </a:txBody>
                  <a:tcPr/>
                </a:tc>
                <a:tc>
                  <a:txBody>
                    <a:bodyPr/>
                    <a:lstStyle/>
                    <a:p>
                      <a:pPr algn="l" fontAlgn="b"/>
                      <a:r>
                        <a:rPr lang="en-US" sz="1100" u="none" strike="noStrike">
                          <a:effectLst/>
                        </a:rPr>
                        <a:t>ADD FRIES,MASALA CHAI CUTTING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80492465"/>
                  </a:ext>
                </a:extLst>
              </a:tr>
              <a:tr h="173764">
                <a:tc vMerge="1">
                  <a:txBody>
                    <a:bodyPr/>
                    <a:lstStyle/>
                    <a:p>
                      <a:endParaRPr lang="en-US"/>
                    </a:p>
                  </a:txBody>
                  <a:tcPr/>
                </a:tc>
                <a:tc>
                  <a:txBody>
                    <a:bodyPr/>
                    <a:lstStyle/>
                    <a:p>
                      <a:pPr algn="l" fontAlgn="b"/>
                      <a:r>
                        <a:rPr lang="en-US" sz="1100" u="none" strike="noStrike">
                          <a:effectLst/>
                        </a:rPr>
                        <a:t>MAGGI NDL ARRABIATA,SAMBUCA}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30196501"/>
                  </a:ext>
                </a:extLst>
              </a:tr>
              <a:tr h="290807">
                <a:tc vMerge="1">
                  <a:txBody>
                    <a:bodyPr/>
                    <a:lstStyle/>
                    <a:p>
                      <a:endParaRPr lang="en-US"/>
                    </a:p>
                  </a:txBody>
                  <a:tcPr/>
                </a:tc>
                <a:tc>
                  <a:txBody>
                    <a:bodyPr/>
                    <a:lstStyle/>
                    <a:p>
                      <a:pPr algn="l" fontAlgn="b"/>
                      <a:r>
                        <a:rPr lang="en-US" sz="1100" u="none" strike="noStrike">
                          <a:effectLst/>
                        </a:rPr>
                        <a:t>ADD FRIES,NIRVANA HOOKAH SINGLE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77247707"/>
                  </a:ext>
                </a:extLst>
              </a:tr>
              <a:tr h="290807">
                <a:tc vMerge="1">
                  <a:txBody>
                    <a:bodyPr/>
                    <a:lstStyle/>
                    <a:p>
                      <a:endParaRPr lang="en-US"/>
                    </a:p>
                  </a:txBody>
                  <a:tcPr/>
                </a:tc>
                <a:tc>
                  <a:txBody>
                    <a:bodyPr/>
                    <a:lstStyle/>
                    <a:p>
                      <a:pPr algn="l" fontAlgn="b"/>
                      <a:r>
                        <a:rPr lang="it-IT" sz="1100" u="none" strike="noStrike">
                          <a:effectLst/>
                        </a:rPr>
                        <a:t>CALCUTTA MINT,MAGGI NDL ARRABIATA</a:t>
                      </a:r>
                      <a:endParaRPr lang="it-IT"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13034773"/>
                  </a:ext>
                </a:extLst>
              </a:tr>
              <a:tr h="173764">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61895385"/>
                  </a:ext>
                </a:extLst>
              </a:tr>
              <a:tr h="339972">
                <a:tc>
                  <a:txBody>
                    <a:bodyPr/>
                    <a:lstStyle/>
                    <a:p>
                      <a:pPr algn="ctr" fontAlgn="b"/>
                      <a:r>
                        <a:rPr lang="en-US" sz="1100" u="none" strike="noStrike">
                          <a:effectLst/>
                        </a:rPr>
                        <a:t>SAIGON NOODLES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ADD CHICKEN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55%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959.4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95244008"/>
                  </a:ext>
                </a:extLst>
              </a:tr>
              <a:tr h="173764">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83465937"/>
                  </a:ext>
                </a:extLst>
              </a:tr>
              <a:tr h="339972">
                <a:tc>
                  <a:txBody>
                    <a:bodyPr/>
                    <a:lstStyle/>
                    <a:p>
                      <a:pPr algn="ctr" fontAlgn="b"/>
                      <a:r>
                        <a:rPr lang="en-US" sz="1100" u="none" strike="noStrike">
                          <a:effectLst/>
                        </a:rPr>
                        <a:t>KHEEMA GHOTALA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BUTTERED TOASTS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46%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101.9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38412518"/>
                  </a:ext>
                </a:extLst>
              </a:tr>
              <a:tr h="173764">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32775077"/>
                  </a:ext>
                </a:extLst>
              </a:tr>
              <a:tr h="173764">
                <a:tc rowSpan="2">
                  <a:txBody>
                    <a:bodyPr/>
                    <a:lstStyle/>
                    <a:p>
                      <a:pPr algn="ctr" fontAlgn="ctr"/>
                      <a:r>
                        <a:rPr lang="en-US" sz="1100" u="none" strike="noStrike">
                          <a:effectLst/>
                        </a:rPr>
                        <a:t>GREAT LAKES SHAKE</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US" sz="1100" u="none" strike="noStrike">
                          <a:effectLst/>
                        </a:rPr>
                        <a:t>VANILLA ICECREAM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41%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5.9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62666822"/>
                  </a:ext>
                </a:extLst>
              </a:tr>
              <a:tr h="173764">
                <a:tc vMerge="1">
                  <a:txBody>
                    <a:bodyPr/>
                    <a:lstStyle/>
                    <a:p>
                      <a:endParaRPr lang="en-US"/>
                    </a:p>
                  </a:txBody>
                  <a:tcPr/>
                </a:tc>
                <a:tc>
                  <a:txBody>
                    <a:bodyPr/>
                    <a:lstStyle/>
                    <a:p>
                      <a:pPr algn="l" fontAlgn="b"/>
                      <a:r>
                        <a:rPr lang="en-US" sz="1100" u="none" strike="noStrike">
                          <a:effectLst/>
                        </a:rPr>
                        <a:t>ADD WHIPPED CREAM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5.6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90241090"/>
                  </a:ext>
                </a:extLst>
              </a:tr>
              <a:tr h="173764">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5322342"/>
                  </a:ext>
                </a:extLst>
              </a:tr>
              <a:tr h="717323">
                <a:tc>
                  <a:txBody>
                    <a:bodyPr/>
                    <a:lstStyle/>
                    <a:p>
                      <a:pPr algn="ctr" fontAlgn="ctr"/>
                      <a:r>
                        <a:rPr lang="en-US" sz="1100" u="none" strike="noStrike">
                          <a:effectLst/>
                        </a:rPr>
                        <a:t>LEMON INFUSED CHAR GRILLED VEG</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US" sz="1100" u="none" strike="noStrike">
                          <a:effectLst/>
                        </a:rPr>
                        <a:t>ADD HERB ROAST CHICKEN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46%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79.4</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54436903"/>
                  </a:ext>
                </a:extLst>
              </a:tr>
            </a:tbl>
          </a:graphicData>
        </a:graphic>
      </p:graphicFrame>
    </p:spTree>
    <p:extLst>
      <p:ext uri="{BB962C8B-B14F-4D97-AF65-F5344CB8AC3E}">
        <p14:creationId xmlns:p14="http://schemas.microsoft.com/office/powerpoint/2010/main" val="2932765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B99C3-6C03-4F02-B942-74323E449DFF}"/>
              </a:ext>
            </a:extLst>
          </p:cNvPr>
          <p:cNvSpPr>
            <a:spLocks noGrp="1"/>
          </p:cNvSpPr>
          <p:nvPr>
            <p:ph type="title"/>
          </p:nvPr>
        </p:nvSpPr>
        <p:spPr>
          <a:xfrm>
            <a:off x="2592925" y="289249"/>
            <a:ext cx="8911687" cy="766151"/>
          </a:xfrm>
        </p:spPr>
        <p:txBody>
          <a:bodyPr>
            <a:normAutofit/>
          </a:bodyPr>
          <a:lstStyle/>
          <a:p>
            <a:pPr algn="r"/>
            <a:r>
              <a:rPr lang="en-US" sz="2800" dirty="0"/>
              <a:t>Café Great</a:t>
            </a:r>
          </a:p>
        </p:txBody>
      </p:sp>
      <p:sp>
        <p:nvSpPr>
          <p:cNvPr id="3" name="Content Placeholder 2">
            <a:extLst>
              <a:ext uri="{FF2B5EF4-FFF2-40B4-BE49-F238E27FC236}">
                <a16:creationId xmlns:a16="http://schemas.microsoft.com/office/drawing/2014/main" id="{750B5217-1C49-4FA6-B7A2-80467D2DB6F1}"/>
              </a:ext>
            </a:extLst>
          </p:cNvPr>
          <p:cNvSpPr>
            <a:spLocks noGrp="1"/>
          </p:cNvSpPr>
          <p:nvPr>
            <p:ph idx="1"/>
          </p:nvPr>
        </p:nvSpPr>
        <p:spPr>
          <a:xfrm>
            <a:off x="2295331" y="1119673"/>
            <a:ext cx="9209281" cy="5449078"/>
          </a:xfrm>
        </p:spPr>
        <p:txBody>
          <a:bodyPr>
            <a:normAutofit fontScale="92500" lnSpcReduction="20000"/>
          </a:bodyPr>
          <a:lstStyle/>
          <a:p>
            <a:r>
              <a:rPr lang="en-US" b="1" dirty="0"/>
              <a:t>Background</a:t>
            </a:r>
            <a:r>
              <a:rPr lang="en-US" dirty="0"/>
              <a:t> </a:t>
            </a:r>
          </a:p>
          <a:p>
            <a:pPr marL="400050" lvl="1" indent="0">
              <a:buNone/>
            </a:pPr>
            <a:r>
              <a:rPr lang="en-US" dirty="0"/>
              <a:t>The data set provided constitutes the data of a Café Chain for one of its restaurants. Analyze the dataset with the POS information and come up with the following analysis: </a:t>
            </a:r>
          </a:p>
          <a:p>
            <a:pPr marL="400050" lvl="1" indent="0">
              <a:buNone/>
            </a:pPr>
            <a:r>
              <a:rPr lang="en-US" dirty="0"/>
              <a:t>• Exploratory Analysis </a:t>
            </a:r>
          </a:p>
          <a:p>
            <a:pPr marL="400050" lvl="1" indent="0">
              <a:buNone/>
            </a:pPr>
            <a:r>
              <a:rPr lang="en-US" dirty="0"/>
              <a:t>• Menu Analysis</a:t>
            </a:r>
          </a:p>
          <a:p>
            <a:r>
              <a:rPr lang="en-US" b="1" dirty="0"/>
              <a:t>Dataset : </a:t>
            </a:r>
            <a:r>
              <a:rPr lang="en-US" dirty="0"/>
              <a:t>Café Great Transaction Data set.xlsb </a:t>
            </a:r>
          </a:p>
          <a:p>
            <a:r>
              <a:rPr lang="en-US" b="1" dirty="0"/>
              <a:t>Exploratory Analysis</a:t>
            </a:r>
          </a:p>
          <a:p>
            <a:pPr algn="l">
              <a:buFont typeface="Arial" panose="020B0604020202020204" pitchFamily="34" charset="0"/>
              <a:buChar char="•"/>
            </a:pPr>
            <a:r>
              <a:rPr lang="en-US" sz="1600" dirty="0"/>
              <a:t>Exploratory Analysis of data &amp; an executive summary of your top findings, supported by graphs. </a:t>
            </a:r>
          </a:p>
          <a:p>
            <a:pPr algn="l">
              <a:buFont typeface="Arial" panose="020B0604020202020204" pitchFamily="34" charset="0"/>
              <a:buChar char="•"/>
            </a:pPr>
            <a:r>
              <a:rPr lang="en-US" sz="1600" dirty="0"/>
              <a:t>What kind of trends do you notice in terms of consumer behavior over different times of the day and different days of the week? Can you give concrete recommendations based on the same? </a:t>
            </a:r>
          </a:p>
          <a:p>
            <a:pPr algn="l">
              <a:buFont typeface="Arial" panose="020B0604020202020204" pitchFamily="34" charset="0"/>
              <a:buChar char="•"/>
            </a:pPr>
            <a:r>
              <a:rPr lang="en-US" sz="1600" dirty="0"/>
              <a:t>Are there certain menu items that can be taken off the menu? </a:t>
            </a:r>
          </a:p>
          <a:p>
            <a:pPr algn="l">
              <a:buFont typeface="Arial" panose="020B0604020202020204" pitchFamily="34" charset="0"/>
              <a:buChar char="•"/>
            </a:pPr>
            <a:r>
              <a:rPr lang="en-US" sz="1600" dirty="0"/>
              <a:t>Are there trends across months that you are able to notice?</a:t>
            </a:r>
            <a:endParaRPr lang="en-US" sz="1600" b="1" dirty="0"/>
          </a:p>
          <a:p>
            <a:r>
              <a:rPr lang="en-US" b="1" dirty="0"/>
              <a:t>Menu Analysis</a:t>
            </a:r>
          </a:p>
          <a:p>
            <a:pPr marL="400050" lvl="1" indent="0">
              <a:buNone/>
            </a:pPr>
            <a:r>
              <a:rPr lang="en-US" dirty="0"/>
              <a:t>Identify the most popular combos that can be suggested to the restaurant chain after a thorough analysis of the most commonly occurring sets of menu items in the customer orders. The restaurant doesn’t have any combo meals. Can you suggest the best combo meals?          </a:t>
            </a:r>
          </a:p>
        </p:txBody>
      </p:sp>
    </p:spTree>
    <p:extLst>
      <p:ext uri="{BB962C8B-B14F-4D97-AF65-F5344CB8AC3E}">
        <p14:creationId xmlns:p14="http://schemas.microsoft.com/office/powerpoint/2010/main" val="1796249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B99C3-6C03-4F02-B942-74323E449DFF}"/>
              </a:ext>
            </a:extLst>
          </p:cNvPr>
          <p:cNvSpPr>
            <a:spLocks noGrp="1"/>
          </p:cNvSpPr>
          <p:nvPr>
            <p:ph type="title"/>
          </p:nvPr>
        </p:nvSpPr>
        <p:spPr>
          <a:xfrm>
            <a:off x="2592925" y="289249"/>
            <a:ext cx="8911687" cy="766151"/>
          </a:xfrm>
        </p:spPr>
        <p:txBody>
          <a:bodyPr>
            <a:normAutofit/>
          </a:bodyPr>
          <a:lstStyle/>
          <a:p>
            <a:pPr algn="r"/>
            <a:r>
              <a:rPr lang="en-US" sz="2800" dirty="0"/>
              <a:t>Café Great</a:t>
            </a:r>
          </a:p>
        </p:txBody>
      </p:sp>
      <p:sp>
        <p:nvSpPr>
          <p:cNvPr id="3" name="Content Placeholder 2">
            <a:extLst>
              <a:ext uri="{FF2B5EF4-FFF2-40B4-BE49-F238E27FC236}">
                <a16:creationId xmlns:a16="http://schemas.microsoft.com/office/drawing/2014/main" id="{750B5217-1C49-4FA6-B7A2-80467D2DB6F1}"/>
              </a:ext>
            </a:extLst>
          </p:cNvPr>
          <p:cNvSpPr>
            <a:spLocks noGrp="1"/>
          </p:cNvSpPr>
          <p:nvPr>
            <p:ph idx="1"/>
          </p:nvPr>
        </p:nvSpPr>
        <p:spPr>
          <a:xfrm>
            <a:off x="1590853" y="923731"/>
            <a:ext cx="9913760" cy="5859624"/>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8" name="Content Placeholder 2">
            <a:extLst>
              <a:ext uri="{FF2B5EF4-FFF2-40B4-BE49-F238E27FC236}">
                <a16:creationId xmlns:a16="http://schemas.microsoft.com/office/drawing/2014/main" id="{CAABD0B4-E62C-4513-B6B1-23CC18D3B7FA}"/>
              </a:ext>
            </a:extLst>
          </p:cNvPr>
          <p:cNvSpPr txBox="1">
            <a:spLocks/>
          </p:cNvSpPr>
          <p:nvPr/>
        </p:nvSpPr>
        <p:spPr>
          <a:xfrm>
            <a:off x="1590852" y="839755"/>
            <a:ext cx="9913760" cy="594573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000" b="1" dirty="0"/>
              <a:t>Suggestions For Best Combo Meals</a:t>
            </a:r>
          </a:p>
          <a:p>
            <a:r>
              <a:rPr lang="en-US" dirty="0"/>
              <a:t> </a:t>
            </a:r>
            <a:r>
              <a:rPr lang="en-US" sz="1600" dirty="0"/>
              <a:t>Graph of Association for Top 20 rules </a:t>
            </a:r>
          </a:p>
          <a:p>
            <a:pPr marL="0" indent="0">
              <a:buFont typeface="Wingdings 3" charset="2"/>
              <a:buNone/>
            </a:pPr>
            <a:endParaRPr lang="en-US" dirty="0"/>
          </a:p>
        </p:txBody>
      </p:sp>
      <p:pic>
        <p:nvPicPr>
          <p:cNvPr id="5" name="Picture 4">
            <a:extLst>
              <a:ext uri="{FF2B5EF4-FFF2-40B4-BE49-F238E27FC236}">
                <a16:creationId xmlns:a16="http://schemas.microsoft.com/office/drawing/2014/main" id="{3DC4C5CD-B0DC-49B1-9836-4353143B450A}"/>
              </a:ext>
            </a:extLst>
          </p:cNvPr>
          <p:cNvPicPr>
            <a:picLocks noChangeAspect="1"/>
          </p:cNvPicPr>
          <p:nvPr/>
        </p:nvPicPr>
        <p:blipFill>
          <a:blip r:embed="rId2"/>
          <a:stretch>
            <a:fillRect/>
          </a:stretch>
        </p:blipFill>
        <p:spPr>
          <a:xfrm>
            <a:off x="1222310" y="1757949"/>
            <a:ext cx="7147249" cy="5025407"/>
          </a:xfrm>
          <a:prstGeom prst="rect">
            <a:avLst/>
          </a:prstGeom>
        </p:spPr>
      </p:pic>
      <p:pic>
        <p:nvPicPr>
          <p:cNvPr id="7" name="Picture 6">
            <a:extLst>
              <a:ext uri="{FF2B5EF4-FFF2-40B4-BE49-F238E27FC236}">
                <a16:creationId xmlns:a16="http://schemas.microsoft.com/office/drawing/2014/main" id="{58C6FB44-3B86-497C-A710-282CCA8401B0}"/>
              </a:ext>
            </a:extLst>
          </p:cNvPr>
          <p:cNvPicPr>
            <a:picLocks noChangeAspect="1"/>
          </p:cNvPicPr>
          <p:nvPr/>
        </p:nvPicPr>
        <p:blipFill>
          <a:blip r:embed="rId3"/>
          <a:stretch>
            <a:fillRect/>
          </a:stretch>
        </p:blipFill>
        <p:spPr>
          <a:xfrm>
            <a:off x="8639449" y="1757949"/>
            <a:ext cx="1786245" cy="489371"/>
          </a:xfrm>
          <a:prstGeom prst="rect">
            <a:avLst/>
          </a:prstGeom>
        </p:spPr>
      </p:pic>
      <p:sp>
        <p:nvSpPr>
          <p:cNvPr id="9" name="Flowchart: Alternate Process 8">
            <a:extLst>
              <a:ext uri="{FF2B5EF4-FFF2-40B4-BE49-F238E27FC236}">
                <a16:creationId xmlns:a16="http://schemas.microsoft.com/office/drawing/2014/main" id="{A3991035-57E9-43CC-B844-9C50ADE0A14C}"/>
              </a:ext>
            </a:extLst>
          </p:cNvPr>
          <p:cNvSpPr/>
          <p:nvPr/>
        </p:nvSpPr>
        <p:spPr>
          <a:xfrm>
            <a:off x="8639446" y="4017970"/>
            <a:ext cx="3221589" cy="1259632"/>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t>Confidence: It indicates how frequently the items Antecedents and Consequents are bought together, for the no. of times Antecedent is bought.</a:t>
            </a:r>
          </a:p>
        </p:txBody>
      </p:sp>
      <p:sp>
        <p:nvSpPr>
          <p:cNvPr id="12" name="Flowchart: Alternate Process 11">
            <a:extLst>
              <a:ext uri="{FF2B5EF4-FFF2-40B4-BE49-F238E27FC236}">
                <a16:creationId xmlns:a16="http://schemas.microsoft.com/office/drawing/2014/main" id="{C3F26A7F-CB37-430F-9F22-E3C7EAEC08D6}"/>
              </a:ext>
            </a:extLst>
          </p:cNvPr>
          <p:cNvSpPr/>
          <p:nvPr/>
        </p:nvSpPr>
        <p:spPr>
          <a:xfrm>
            <a:off x="8639447" y="5425638"/>
            <a:ext cx="3221589" cy="1259632"/>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t>Lift: It indicates the strength of a rule over the randomness of Antecedents and Consequents being bought together. More the lift more is the strength of the rule.</a:t>
            </a:r>
          </a:p>
        </p:txBody>
      </p:sp>
      <p:sp>
        <p:nvSpPr>
          <p:cNvPr id="13" name="Flowchart: Alternate Process 12">
            <a:extLst>
              <a:ext uri="{FF2B5EF4-FFF2-40B4-BE49-F238E27FC236}">
                <a16:creationId xmlns:a16="http://schemas.microsoft.com/office/drawing/2014/main" id="{B9A5F4A3-C480-4464-A924-11D970BB291A}"/>
              </a:ext>
            </a:extLst>
          </p:cNvPr>
          <p:cNvSpPr/>
          <p:nvPr/>
        </p:nvSpPr>
        <p:spPr>
          <a:xfrm>
            <a:off x="8639449" y="2558055"/>
            <a:ext cx="3221589" cy="1311879"/>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t>Support: It tells us about the combination of items bought together frequently. It gives the part of transactions that contain both Antecedents and Consequents</a:t>
            </a:r>
            <a:r>
              <a:rPr lang="en-US" sz="1400" b="0" i="0" dirty="0">
                <a:solidFill>
                  <a:srgbClr val="292929"/>
                </a:solidFill>
                <a:effectLst/>
                <a:latin typeface="charter"/>
              </a:rPr>
              <a:t>.</a:t>
            </a:r>
            <a:endParaRPr lang="en-US" sz="1400" dirty="0"/>
          </a:p>
        </p:txBody>
      </p:sp>
    </p:spTree>
    <p:extLst>
      <p:ext uri="{BB962C8B-B14F-4D97-AF65-F5344CB8AC3E}">
        <p14:creationId xmlns:p14="http://schemas.microsoft.com/office/powerpoint/2010/main" val="125857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B99C3-6C03-4F02-B942-74323E449DFF}"/>
              </a:ext>
            </a:extLst>
          </p:cNvPr>
          <p:cNvSpPr>
            <a:spLocks noGrp="1"/>
          </p:cNvSpPr>
          <p:nvPr>
            <p:ph type="title"/>
          </p:nvPr>
        </p:nvSpPr>
        <p:spPr>
          <a:xfrm>
            <a:off x="2592925" y="289249"/>
            <a:ext cx="8911687" cy="766151"/>
          </a:xfrm>
        </p:spPr>
        <p:txBody>
          <a:bodyPr>
            <a:normAutofit/>
          </a:bodyPr>
          <a:lstStyle/>
          <a:p>
            <a:pPr algn="r"/>
            <a:r>
              <a:rPr lang="en-US" sz="2800" dirty="0"/>
              <a:t>Café Great</a:t>
            </a:r>
          </a:p>
        </p:txBody>
      </p:sp>
      <p:sp>
        <p:nvSpPr>
          <p:cNvPr id="3" name="Content Placeholder 2">
            <a:extLst>
              <a:ext uri="{FF2B5EF4-FFF2-40B4-BE49-F238E27FC236}">
                <a16:creationId xmlns:a16="http://schemas.microsoft.com/office/drawing/2014/main" id="{750B5217-1C49-4FA6-B7A2-80467D2DB6F1}"/>
              </a:ext>
            </a:extLst>
          </p:cNvPr>
          <p:cNvSpPr>
            <a:spLocks noGrp="1"/>
          </p:cNvSpPr>
          <p:nvPr>
            <p:ph idx="1"/>
          </p:nvPr>
        </p:nvSpPr>
        <p:spPr>
          <a:xfrm>
            <a:off x="1590853" y="923731"/>
            <a:ext cx="9913760" cy="5859624"/>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8" name="Content Placeholder 2">
            <a:extLst>
              <a:ext uri="{FF2B5EF4-FFF2-40B4-BE49-F238E27FC236}">
                <a16:creationId xmlns:a16="http://schemas.microsoft.com/office/drawing/2014/main" id="{CAABD0B4-E62C-4513-B6B1-23CC18D3B7FA}"/>
              </a:ext>
            </a:extLst>
          </p:cNvPr>
          <p:cNvSpPr txBox="1">
            <a:spLocks/>
          </p:cNvSpPr>
          <p:nvPr/>
        </p:nvSpPr>
        <p:spPr>
          <a:xfrm>
            <a:off x="1590852" y="925862"/>
            <a:ext cx="9913760" cy="585962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000" b="1" dirty="0"/>
              <a:t>Suggestions For Best Combo Meals</a:t>
            </a:r>
          </a:p>
          <a:p>
            <a:pPr marL="0" indent="0">
              <a:buFont typeface="Wingdings 3" charset="2"/>
              <a:buNone/>
            </a:pPr>
            <a:endParaRPr lang="en-US" dirty="0"/>
          </a:p>
        </p:txBody>
      </p:sp>
      <p:sp>
        <p:nvSpPr>
          <p:cNvPr id="9" name="Flowchart: Alternate Process 8">
            <a:extLst>
              <a:ext uri="{FF2B5EF4-FFF2-40B4-BE49-F238E27FC236}">
                <a16:creationId xmlns:a16="http://schemas.microsoft.com/office/drawing/2014/main" id="{A3991035-57E9-43CC-B844-9C50ADE0A14C}"/>
              </a:ext>
            </a:extLst>
          </p:cNvPr>
          <p:cNvSpPr/>
          <p:nvPr/>
        </p:nvSpPr>
        <p:spPr>
          <a:xfrm>
            <a:off x="1766303" y="2764279"/>
            <a:ext cx="8911687" cy="837337"/>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t>Great Lakes Shake, QUA Mineral water (1000ML), Red Bull 2+1 with Sambuca is also a very popular Combo among the customers with 93% confidence</a:t>
            </a:r>
          </a:p>
        </p:txBody>
      </p:sp>
      <p:sp>
        <p:nvSpPr>
          <p:cNvPr id="12" name="Flowchart: Alternate Process 11">
            <a:extLst>
              <a:ext uri="{FF2B5EF4-FFF2-40B4-BE49-F238E27FC236}">
                <a16:creationId xmlns:a16="http://schemas.microsoft.com/office/drawing/2014/main" id="{C3F26A7F-CB37-430F-9F22-E3C7EAEC08D6}"/>
              </a:ext>
            </a:extLst>
          </p:cNvPr>
          <p:cNvSpPr/>
          <p:nvPr/>
        </p:nvSpPr>
        <p:spPr>
          <a:xfrm>
            <a:off x="1766303" y="3898553"/>
            <a:ext cx="8911687" cy="726846"/>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t>Saigon Noodles is mostly preferred with Added Chicken which is very clear from a lift of 959.4.</a:t>
            </a:r>
          </a:p>
        </p:txBody>
      </p:sp>
      <p:sp>
        <p:nvSpPr>
          <p:cNvPr id="13" name="Flowchart: Alternate Process 12">
            <a:extLst>
              <a:ext uri="{FF2B5EF4-FFF2-40B4-BE49-F238E27FC236}">
                <a16:creationId xmlns:a16="http://schemas.microsoft.com/office/drawing/2014/main" id="{B9A5F4A3-C480-4464-A924-11D970BB291A}"/>
              </a:ext>
            </a:extLst>
          </p:cNvPr>
          <p:cNvSpPr/>
          <p:nvPr/>
        </p:nvSpPr>
        <p:spPr>
          <a:xfrm>
            <a:off x="1766306" y="1757949"/>
            <a:ext cx="8911687" cy="766151"/>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t>N R G Hookah with 2 Red Bull is the most preferred combo by the customers with 100% confidence and a lift of 3332.5</a:t>
            </a:r>
          </a:p>
        </p:txBody>
      </p:sp>
      <p:sp>
        <p:nvSpPr>
          <p:cNvPr id="10" name="Flowchart: Alternate Process 9">
            <a:extLst>
              <a:ext uri="{FF2B5EF4-FFF2-40B4-BE49-F238E27FC236}">
                <a16:creationId xmlns:a16="http://schemas.microsoft.com/office/drawing/2014/main" id="{740A3EB7-2F24-4E2B-AABB-3650E0DB9B9A}"/>
              </a:ext>
            </a:extLst>
          </p:cNvPr>
          <p:cNvSpPr/>
          <p:nvPr/>
        </p:nvSpPr>
        <p:spPr>
          <a:xfrm>
            <a:off x="1766302" y="4922336"/>
            <a:ext cx="8911687" cy="726847"/>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t>Caffe Latte is mostly preferred with Added Vanilla, Caramel, Irish cream, Cinnamon and Hazelnut Flavors. </a:t>
            </a:r>
          </a:p>
        </p:txBody>
      </p:sp>
      <p:sp>
        <p:nvSpPr>
          <p:cNvPr id="11" name="Flowchart: Alternate Process 10">
            <a:extLst>
              <a:ext uri="{FF2B5EF4-FFF2-40B4-BE49-F238E27FC236}">
                <a16:creationId xmlns:a16="http://schemas.microsoft.com/office/drawing/2014/main" id="{FAEBA313-17F2-47BA-AEBF-F6FD762BB25A}"/>
              </a:ext>
            </a:extLst>
          </p:cNvPr>
          <p:cNvSpPr/>
          <p:nvPr/>
        </p:nvSpPr>
        <p:spPr>
          <a:xfrm>
            <a:off x="1766301" y="5809012"/>
            <a:ext cx="8911687" cy="766151"/>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err="1"/>
              <a:t>Kheema</a:t>
            </a:r>
            <a:r>
              <a:rPr lang="en-US" sz="1400" dirty="0"/>
              <a:t> </a:t>
            </a:r>
            <a:r>
              <a:rPr lang="en-US" sz="1400" dirty="0" err="1"/>
              <a:t>Ghotala</a:t>
            </a:r>
            <a:r>
              <a:rPr lang="en-US" sz="1400" dirty="0"/>
              <a:t> is highly preferred with Buttered Toasts which is suggested by a high lift of 101.9 </a:t>
            </a:r>
          </a:p>
        </p:txBody>
      </p:sp>
    </p:spTree>
    <p:extLst>
      <p:ext uri="{BB962C8B-B14F-4D97-AF65-F5344CB8AC3E}">
        <p14:creationId xmlns:p14="http://schemas.microsoft.com/office/powerpoint/2010/main" val="2005224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B99C3-6C03-4F02-B942-74323E449DFF}"/>
              </a:ext>
            </a:extLst>
          </p:cNvPr>
          <p:cNvSpPr>
            <a:spLocks noGrp="1"/>
          </p:cNvSpPr>
          <p:nvPr>
            <p:ph type="title"/>
          </p:nvPr>
        </p:nvSpPr>
        <p:spPr>
          <a:xfrm>
            <a:off x="2592925" y="289249"/>
            <a:ext cx="8911687" cy="766151"/>
          </a:xfrm>
        </p:spPr>
        <p:txBody>
          <a:bodyPr>
            <a:normAutofit/>
          </a:bodyPr>
          <a:lstStyle/>
          <a:p>
            <a:pPr algn="r"/>
            <a:r>
              <a:rPr lang="en-US" sz="2800" dirty="0"/>
              <a:t>Café Great</a:t>
            </a:r>
          </a:p>
        </p:txBody>
      </p:sp>
      <p:sp>
        <p:nvSpPr>
          <p:cNvPr id="3" name="Content Placeholder 2">
            <a:extLst>
              <a:ext uri="{FF2B5EF4-FFF2-40B4-BE49-F238E27FC236}">
                <a16:creationId xmlns:a16="http://schemas.microsoft.com/office/drawing/2014/main" id="{750B5217-1C49-4FA6-B7A2-80467D2DB6F1}"/>
              </a:ext>
            </a:extLst>
          </p:cNvPr>
          <p:cNvSpPr>
            <a:spLocks noGrp="1"/>
          </p:cNvSpPr>
          <p:nvPr>
            <p:ph idx="1"/>
          </p:nvPr>
        </p:nvSpPr>
        <p:spPr>
          <a:xfrm>
            <a:off x="1590853" y="923731"/>
            <a:ext cx="9913760" cy="5859624"/>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8" name="Content Placeholder 2">
            <a:extLst>
              <a:ext uri="{FF2B5EF4-FFF2-40B4-BE49-F238E27FC236}">
                <a16:creationId xmlns:a16="http://schemas.microsoft.com/office/drawing/2014/main" id="{CAABD0B4-E62C-4513-B6B1-23CC18D3B7FA}"/>
              </a:ext>
            </a:extLst>
          </p:cNvPr>
          <p:cNvSpPr txBox="1">
            <a:spLocks/>
          </p:cNvSpPr>
          <p:nvPr/>
        </p:nvSpPr>
        <p:spPr>
          <a:xfrm>
            <a:off x="1590852" y="925862"/>
            <a:ext cx="9913760" cy="585962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000" b="1" dirty="0"/>
              <a:t>Recommendations</a:t>
            </a:r>
          </a:p>
          <a:p>
            <a:pPr marL="0" indent="0">
              <a:buFont typeface="Wingdings 3" charset="2"/>
              <a:buNone/>
            </a:pPr>
            <a:endParaRPr lang="en-US" dirty="0"/>
          </a:p>
        </p:txBody>
      </p:sp>
      <p:sp>
        <p:nvSpPr>
          <p:cNvPr id="9" name="Flowchart: Alternate Process 8">
            <a:extLst>
              <a:ext uri="{FF2B5EF4-FFF2-40B4-BE49-F238E27FC236}">
                <a16:creationId xmlns:a16="http://schemas.microsoft.com/office/drawing/2014/main" id="{A3991035-57E9-43CC-B844-9C50ADE0A14C}"/>
              </a:ext>
            </a:extLst>
          </p:cNvPr>
          <p:cNvSpPr/>
          <p:nvPr/>
        </p:nvSpPr>
        <p:spPr>
          <a:xfrm>
            <a:off x="1766303" y="2764280"/>
            <a:ext cx="8911687" cy="766150"/>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t>Inclusion of Combo Meals can help in increasing the sales to a very great extent</a:t>
            </a:r>
          </a:p>
        </p:txBody>
      </p:sp>
      <p:sp>
        <p:nvSpPr>
          <p:cNvPr id="12" name="Flowchart: Alternate Process 11">
            <a:extLst>
              <a:ext uri="{FF2B5EF4-FFF2-40B4-BE49-F238E27FC236}">
                <a16:creationId xmlns:a16="http://schemas.microsoft.com/office/drawing/2014/main" id="{C3F26A7F-CB37-430F-9F22-E3C7EAEC08D6}"/>
              </a:ext>
            </a:extLst>
          </p:cNvPr>
          <p:cNvSpPr/>
          <p:nvPr/>
        </p:nvSpPr>
        <p:spPr>
          <a:xfrm>
            <a:off x="1766301" y="3803132"/>
            <a:ext cx="8911687" cy="766151"/>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t>Discounts and 2+1 offers can be provided during the months of April, May and June to boost the sales during these months</a:t>
            </a:r>
          </a:p>
        </p:txBody>
      </p:sp>
      <p:sp>
        <p:nvSpPr>
          <p:cNvPr id="13" name="Flowchart: Alternate Process 12">
            <a:extLst>
              <a:ext uri="{FF2B5EF4-FFF2-40B4-BE49-F238E27FC236}">
                <a16:creationId xmlns:a16="http://schemas.microsoft.com/office/drawing/2014/main" id="{B9A5F4A3-C480-4464-A924-11D970BB291A}"/>
              </a:ext>
            </a:extLst>
          </p:cNvPr>
          <p:cNvSpPr/>
          <p:nvPr/>
        </p:nvSpPr>
        <p:spPr>
          <a:xfrm>
            <a:off x="1766306" y="1757949"/>
            <a:ext cx="8911687" cy="766151"/>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t>Happy Hours offer can be given during afternoon and evening to increase the sales of Liquor</a:t>
            </a:r>
          </a:p>
        </p:txBody>
      </p:sp>
      <p:sp>
        <p:nvSpPr>
          <p:cNvPr id="10" name="Flowchart: Alternate Process 9">
            <a:extLst>
              <a:ext uri="{FF2B5EF4-FFF2-40B4-BE49-F238E27FC236}">
                <a16:creationId xmlns:a16="http://schemas.microsoft.com/office/drawing/2014/main" id="{740A3EB7-2F24-4E2B-AABB-3650E0DB9B9A}"/>
              </a:ext>
            </a:extLst>
          </p:cNvPr>
          <p:cNvSpPr/>
          <p:nvPr/>
        </p:nvSpPr>
        <p:spPr>
          <a:xfrm>
            <a:off x="1766302" y="4883032"/>
            <a:ext cx="8911687" cy="766151"/>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t>Merchandise products can be combined with other high selling product category and can be provided at a discounted rate to improve the sales</a:t>
            </a:r>
          </a:p>
        </p:txBody>
      </p:sp>
      <p:sp>
        <p:nvSpPr>
          <p:cNvPr id="11" name="Flowchart: Alternate Process 10">
            <a:extLst>
              <a:ext uri="{FF2B5EF4-FFF2-40B4-BE49-F238E27FC236}">
                <a16:creationId xmlns:a16="http://schemas.microsoft.com/office/drawing/2014/main" id="{FAEBA313-17F2-47BA-AEBF-F6FD762BB25A}"/>
              </a:ext>
            </a:extLst>
          </p:cNvPr>
          <p:cNvSpPr/>
          <p:nvPr/>
        </p:nvSpPr>
        <p:spPr>
          <a:xfrm>
            <a:off x="1766301" y="5809012"/>
            <a:ext cx="8911687" cy="766151"/>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t>Low selling products as discussed can be removed from the Menu as they don’t constitute much to the revenue.</a:t>
            </a:r>
          </a:p>
        </p:txBody>
      </p:sp>
    </p:spTree>
    <p:extLst>
      <p:ext uri="{BB962C8B-B14F-4D97-AF65-F5344CB8AC3E}">
        <p14:creationId xmlns:p14="http://schemas.microsoft.com/office/powerpoint/2010/main" val="647767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DC97B-33D1-4650-B89C-145AD4CD4AFD}"/>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02862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FE1FE-D2FD-4AAF-A586-B2E81602AEDE}"/>
              </a:ext>
            </a:extLst>
          </p:cNvPr>
          <p:cNvSpPr>
            <a:spLocks noGrp="1"/>
          </p:cNvSpPr>
          <p:nvPr>
            <p:ph type="title"/>
          </p:nvPr>
        </p:nvSpPr>
        <p:spPr>
          <a:xfrm>
            <a:off x="7999413" y="128848"/>
            <a:ext cx="3505199" cy="784126"/>
          </a:xfrm>
        </p:spPr>
        <p:txBody>
          <a:bodyPr>
            <a:normAutofit/>
          </a:bodyPr>
          <a:lstStyle/>
          <a:p>
            <a:pPr algn="r"/>
            <a:r>
              <a:rPr lang="en-US" sz="2800" dirty="0"/>
              <a:t>Café Great</a:t>
            </a:r>
          </a:p>
        </p:txBody>
      </p:sp>
      <p:pic>
        <p:nvPicPr>
          <p:cNvPr id="6" name="Content Placeholder 5">
            <a:extLst>
              <a:ext uri="{FF2B5EF4-FFF2-40B4-BE49-F238E27FC236}">
                <a16:creationId xmlns:a16="http://schemas.microsoft.com/office/drawing/2014/main" id="{0B2E2FEA-D632-45D4-A4F2-6B0FA07FF4D0}"/>
              </a:ext>
            </a:extLst>
          </p:cNvPr>
          <p:cNvPicPr>
            <a:picLocks noGrp="1" noChangeAspect="1"/>
          </p:cNvPicPr>
          <p:nvPr>
            <p:ph idx="1"/>
          </p:nvPr>
        </p:nvPicPr>
        <p:blipFill>
          <a:blip r:embed="rId2"/>
          <a:stretch>
            <a:fillRect/>
          </a:stretch>
        </p:blipFill>
        <p:spPr>
          <a:xfrm>
            <a:off x="5421086" y="1128713"/>
            <a:ext cx="6062723" cy="5374724"/>
          </a:xfrm>
        </p:spPr>
      </p:pic>
      <p:sp>
        <p:nvSpPr>
          <p:cNvPr id="4" name="Text Placeholder 3">
            <a:extLst>
              <a:ext uri="{FF2B5EF4-FFF2-40B4-BE49-F238E27FC236}">
                <a16:creationId xmlns:a16="http://schemas.microsoft.com/office/drawing/2014/main" id="{5D172B39-67DD-43AC-809E-DA6828D03F3C}"/>
              </a:ext>
            </a:extLst>
          </p:cNvPr>
          <p:cNvSpPr>
            <a:spLocks noGrp="1"/>
          </p:cNvSpPr>
          <p:nvPr>
            <p:ph type="body" sz="half" idx="2"/>
          </p:nvPr>
        </p:nvSpPr>
        <p:spPr>
          <a:xfrm>
            <a:off x="2169335" y="2509934"/>
            <a:ext cx="2803881" cy="1838131"/>
          </a:xfrm>
        </p:spPr>
        <p:txBody>
          <a:bodyPr>
            <a:normAutofit/>
          </a:bodyPr>
          <a:lstStyle/>
          <a:p>
            <a:pPr algn="ctr"/>
            <a:r>
              <a:rPr lang="en-US" sz="3600" b="1" dirty="0"/>
              <a:t>Exploratory Analysis</a:t>
            </a:r>
          </a:p>
        </p:txBody>
      </p:sp>
    </p:spTree>
    <p:extLst>
      <p:ext uri="{BB962C8B-B14F-4D97-AF65-F5344CB8AC3E}">
        <p14:creationId xmlns:p14="http://schemas.microsoft.com/office/powerpoint/2010/main" val="4134197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B99C3-6C03-4F02-B942-74323E449DFF}"/>
              </a:ext>
            </a:extLst>
          </p:cNvPr>
          <p:cNvSpPr>
            <a:spLocks noGrp="1"/>
          </p:cNvSpPr>
          <p:nvPr>
            <p:ph type="title"/>
          </p:nvPr>
        </p:nvSpPr>
        <p:spPr>
          <a:xfrm>
            <a:off x="2592925" y="289249"/>
            <a:ext cx="8911687" cy="766151"/>
          </a:xfrm>
        </p:spPr>
        <p:txBody>
          <a:bodyPr>
            <a:normAutofit/>
          </a:bodyPr>
          <a:lstStyle/>
          <a:p>
            <a:pPr algn="r"/>
            <a:r>
              <a:rPr lang="en-US" sz="2800" dirty="0"/>
              <a:t>Café Great</a:t>
            </a:r>
          </a:p>
        </p:txBody>
      </p:sp>
      <p:sp>
        <p:nvSpPr>
          <p:cNvPr id="3" name="Content Placeholder 2">
            <a:extLst>
              <a:ext uri="{FF2B5EF4-FFF2-40B4-BE49-F238E27FC236}">
                <a16:creationId xmlns:a16="http://schemas.microsoft.com/office/drawing/2014/main" id="{750B5217-1C49-4FA6-B7A2-80467D2DB6F1}"/>
              </a:ext>
            </a:extLst>
          </p:cNvPr>
          <p:cNvSpPr>
            <a:spLocks noGrp="1"/>
          </p:cNvSpPr>
          <p:nvPr>
            <p:ph idx="1"/>
          </p:nvPr>
        </p:nvSpPr>
        <p:spPr>
          <a:xfrm>
            <a:off x="1716833" y="923731"/>
            <a:ext cx="9787779" cy="5859624"/>
          </a:xfrm>
        </p:spPr>
        <p:txBody>
          <a:bodyPr>
            <a:normAutofit/>
          </a:bodyPr>
          <a:lstStyle/>
          <a:p>
            <a:pPr marL="0" indent="0">
              <a:buNone/>
            </a:pPr>
            <a:r>
              <a:rPr lang="en-US" sz="2000" b="1" dirty="0"/>
              <a:t>Revenue and Quantity Contribution to each Category</a:t>
            </a:r>
          </a:p>
          <a:p>
            <a:pPr marL="0" indent="0">
              <a:buNone/>
            </a:pPr>
            <a:r>
              <a:rPr lang="en-US" dirty="0"/>
              <a:t>			Share of Revenue							Share of Quantity</a:t>
            </a:r>
          </a:p>
        </p:txBody>
      </p:sp>
      <p:sp>
        <p:nvSpPr>
          <p:cNvPr id="6" name="Flowchart: Alternate Process 5">
            <a:extLst>
              <a:ext uri="{FF2B5EF4-FFF2-40B4-BE49-F238E27FC236}">
                <a16:creationId xmlns:a16="http://schemas.microsoft.com/office/drawing/2014/main" id="{1B315233-70BF-4A72-A270-332700999942}"/>
              </a:ext>
            </a:extLst>
          </p:cNvPr>
          <p:cNvSpPr/>
          <p:nvPr/>
        </p:nvSpPr>
        <p:spPr>
          <a:xfrm>
            <a:off x="2467930" y="5956103"/>
            <a:ext cx="8285583" cy="612648"/>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r>
              <a:rPr lang="en-US" dirty="0"/>
              <a:t>Food and Beverages Item sells more but Tobacco contributes highest to the Sales generating more Revenue</a:t>
            </a:r>
          </a:p>
        </p:txBody>
      </p:sp>
      <p:pic>
        <p:nvPicPr>
          <p:cNvPr id="8" name="Picture 7">
            <a:extLst>
              <a:ext uri="{FF2B5EF4-FFF2-40B4-BE49-F238E27FC236}">
                <a16:creationId xmlns:a16="http://schemas.microsoft.com/office/drawing/2014/main" id="{185B1D1E-A357-402E-BE5B-9999F940DB75}"/>
              </a:ext>
            </a:extLst>
          </p:cNvPr>
          <p:cNvPicPr>
            <a:picLocks noChangeAspect="1"/>
          </p:cNvPicPr>
          <p:nvPr/>
        </p:nvPicPr>
        <p:blipFill>
          <a:blip r:embed="rId2"/>
          <a:stretch>
            <a:fillRect/>
          </a:stretch>
        </p:blipFill>
        <p:spPr>
          <a:xfrm>
            <a:off x="1716703" y="1689882"/>
            <a:ext cx="4594743" cy="4081344"/>
          </a:xfrm>
          <a:prstGeom prst="rect">
            <a:avLst/>
          </a:prstGeom>
        </p:spPr>
      </p:pic>
      <p:pic>
        <p:nvPicPr>
          <p:cNvPr id="12" name="Picture 11">
            <a:extLst>
              <a:ext uri="{FF2B5EF4-FFF2-40B4-BE49-F238E27FC236}">
                <a16:creationId xmlns:a16="http://schemas.microsoft.com/office/drawing/2014/main" id="{FDA9DB5F-4CB8-423A-8D6F-E35B21EFEF93}"/>
              </a:ext>
            </a:extLst>
          </p:cNvPr>
          <p:cNvPicPr>
            <a:picLocks noChangeAspect="1"/>
          </p:cNvPicPr>
          <p:nvPr/>
        </p:nvPicPr>
        <p:blipFill>
          <a:blip r:embed="rId3"/>
          <a:stretch>
            <a:fillRect/>
          </a:stretch>
        </p:blipFill>
        <p:spPr>
          <a:xfrm>
            <a:off x="6634065" y="1689881"/>
            <a:ext cx="4777274" cy="4081345"/>
          </a:xfrm>
          <a:prstGeom prst="rect">
            <a:avLst/>
          </a:prstGeom>
        </p:spPr>
      </p:pic>
    </p:spTree>
    <p:extLst>
      <p:ext uri="{BB962C8B-B14F-4D97-AF65-F5344CB8AC3E}">
        <p14:creationId xmlns:p14="http://schemas.microsoft.com/office/powerpoint/2010/main" val="4111970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B99C3-6C03-4F02-B942-74323E449DFF}"/>
              </a:ext>
            </a:extLst>
          </p:cNvPr>
          <p:cNvSpPr>
            <a:spLocks noGrp="1"/>
          </p:cNvSpPr>
          <p:nvPr>
            <p:ph type="title"/>
          </p:nvPr>
        </p:nvSpPr>
        <p:spPr>
          <a:xfrm>
            <a:off x="2592925" y="289249"/>
            <a:ext cx="8911687" cy="766151"/>
          </a:xfrm>
        </p:spPr>
        <p:txBody>
          <a:bodyPr>
            <a:normAutofit/>
          </a:bodyPr>
          <a:lstStyle/>
          <a:p>
            <a:pPr algn="r"/>
            <a:r>
              <a:rPr lang="en-US" sz="2800" dirty="0"/>
              <a:t>Café Great</a:t>
            </a:r>
          </a:p>
        </p:txBody>
      </p:sp>
      <p:sp>
        <p:nvSpPr>
          <p:cNvPr id="3" name="Content Placeholder 2">
            <a:extLst>
              <a:ext uri="{FF2B5EF4-FFF2-40B4-BE49-F238E27FC236}">
                <a16:creationId xmlns:a16="http://schemas.microsoft.com/office/drawing/2014/main" id="{750B5217-1C49-4FA6-B7A2-80467D2DB6F1}"/>
              </a:ext>
            </a:extLst>
          </p:cNvPr>
          <p:cNvSpPr>
            <a:spLocks noGrp="1"/>
          </p:cNvSpPr>
          <p:nvPr>
            <p:ph idx="1"/>
          </p:nvPr>
        </p:nvSpPr>
        <p:spPr>
          <a:xfrm>
            <a:off x="1716833" y="923731"/>
            <a:ext cx="9787779" cy="5859624"/>
          </a:xfrm>
        </p:spPr>
        <p:txBody>
          <a:bodyPr>
            <a:normAutofit/>
          </a:bodyPr>
          <a:lstStyle/>
          <a:p>
            <a:pPr marL="0" indent="0">
              <a:buNone/>
            </a:pPr>
            <a:r>
              <a:rPr lang="en-US" sz="2000" b="1" dirty="0"/>
              <a:t>Total Sales by Month</a:t>
            </a:r>
          </a:p>
          <a:p>
            <a:pPr marL="0" indent="0">
              <a:buNone/>
            </a:pPr>
            <a:endParaRPr lang="en-US" dirty="0"/>
          </a:p>
        </p:txBody>
      </p:sp>
      <p:sp>
        <p:nvSpPr>
          <p:cNvPr id="6" name="Flowchart: Alternate Process 5">
            <a:extLst>
              <a:ext uri="{FF2B5EF4-FFF2-40B4-BE49-F238E27FC236}">
                <a16:creationId xmlns:a16="http://schemas.microsoft.com/office/drawing/2014/main" id="{1B315233-70BF-4A72-A270-332700999942}"/>
              </a:ext>
            </a:extLst>
          </p:cNvPr>
          <p:cNvSpPr/>
          <p:nvPr/>
        </p:nvSpPr>
        <p:spPr>
          <a:xfrm>
            <a:off x="1716833" y="6069657"/>
            <a:ext cx="9255967" cy="612648"/>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r>
              <a:rPr lang="en-US" dirty="0"/>
              <a:t>December month has generated the highest revenue followed by January</a:t>
            </a:r>
          </a:p>
          <a:p>
            <a:r>
              <a:rPr lang="en-US" dirty="0"/>
              <a:t>June month has generated the lowest revenue</a:t>
            </a:r>
          </a:p>
        </p:txBody>
      </p:sp>
      <p:pic>
        <p:nvPicPr>
          <p:cNvPr id="8" name="Picture 7">
            <a:extLst>
              <a:ext uri="{FF2B5EF4-FFF2-40B4-BE49-F238E27FC236}">
                <a16:creationId xmlns:a16="http://schemas.microsoft.com/office/drawing/2014/main" id="{BBB02480-5CEB-4E85-A2A7-15724C40228C}"/>
              </a:ext>
            </a:extLst>
          </p:cNvPr>
          <p:cNvPicPr>
            <a:picLocks noChangeAspect="1"/>
          </p:cNvPicPr>
          <p:nvPr/>
        </p:nvPicPr>
        <p:blipFill>
          <a:blip r:embed="rId2"/>
          <a:stretch>
            <a:fillRect/>
          </a:stretch>
        </p:blipFill>
        <p:spPr>
          <a:xfrm>
            <a:off x="1716833" y="1408922"/>
            <a:ext cx="9162661" cy="4332577"/>
          </a:xfrm>
          <a:prstGeom prst="rect">
            <a:avLst/>
          </a:prstGeom>
        </p:spPr>
      </p:pic>
    </p:spTree>
    <p:extLst>
      <p:ext uri="{BB962C8B-B14F-4D97-AF65-F5344CB8AC3E}">
        <p14:creationId xmlns:p14="http://schemas.microsoft.com/office/powerpoint/2010/main" val="1312497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B99C3-6C03-4F02-B942-74323E449DFF}"/>
              </a:ext>
            </a:extLst>
          </p:cNvPr>
          <p:cNvSpPr>
            <a:spLocks noGrp="1"/>
          </p:cNvSpPr>
          <p:nvPr>
            <p:ph type="title"/>
          </p:nvPr>
        </p:nvSpPr>
        <p:spPr>
          <a:xfrm>
            <a:off x="2592925" y="289249"/>
            <a:ext cx="8911687" cy="766151"/>
          </a:xfrm>
        </p:spPr>
        <p:txBody>
          <a:bodyPr>
            <a:normAutofit/>
          </a:bodyPr>
          <a:lstStyle/>
          <a:p>
            <a:pPr algn="r"/>
            <a:r>
              <a:rPr lang="en-US" sz="2800" dirty="0"/>
              <a:t>Café Great</a:t>
            </a:r>
          </a:p>
        </p:txBody>
      </p:sp>
      <p:sp>
        <p:nvSpPr>
          <p:cNvPr id="3" name="Content Placeholder 2">
            <a:extLst>
              <a:ext uri="{FF2B5EF4-FFF2-40B4-BE49-F238E27FC236}">
                <a16:creationId xmlns:a16="http://schemas.microsoft.com/office/drawing/2014/main" id="{750B5217-1C49-4FA6-B7A2-80467D2DB6F1}"/>
              </a:ext>
            </a:extLst>
          </p:cNvPr>
          <p:cNvSpPr>
            <a:spLocks noGrp="1"/>
          </p:cNvSpPr>
          <p:nvPr>
            <p:ph idx="1"/>
          </p:nvPr>
        </p:nvSpPr>
        <p:spPr>
          <a:xfrm>
            <a:off x="1590853" y="923731"/>
            <a:ext cx="9913760" cy="5859624"/>
          </a:xfrm>
        </p:spPr>
        <p:txBody>
          <a:bodyPr>
            <a:normAutofit/>
          </a:bodyPr>
          <a:lstStyle/>
          <a:p>
            <a:pPr marL="0" indent="0">
              <a:buNone/>
            </a:pPr>
            <a:r>
              <a:rPr lang="en-US" sz="2000" b="1" dirty="0"/>
              <a:t>Sales contribution Category wise by Month</a:t>
            </a:r>
          </a:p>
          <a:p>
            <a:pPr marL="0" indent="0">
              <a:buNone/>
            </a:pPr>
            <a:endParaRPr lang="en-US" dirty="0"/>
          </a:p>
        </p:txBody>
      </p:sp>
      <p:sp>
        <p:nvSpPr>
          <p:cNvPr id="6" name="Flowchart: Alternate Process 5">
            <a:extLst>
              <a:ext uri="{FF2B5EF4-FFF2-40B4-BE49-F238E27FC236}">
                <a16:creationId xmlns:a16="http://schemas.microsoft.com/office/drawing/2014/main" id="{1B315233-70BF-4A72-A270-332700999942}"/>
              </a:ext>
            </a:extLst>
          </p:cNvPr>
          <p:cNvSpPr/>
          <p:nvPr/>
        </p:nvSpPr>
        <p:spPr>
          <a:xfrm>
            <a:off x="1590852" y="5956103"/>
            <a:ext cx="9363287" cy="612648"/>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Tobacco, Food and Beverages are the top contributors to Revenue every Month </a:t>
            </a:r>
          </a:p>
        </p:txBody>
      </p:sp>
      <p:pic>
        <p:nvPicPr>
          <p:cNvPr id="5" name="Picture 4">
            <a:extLst>
              <a:ext uri="{FF2B5EF4-FFF2-40B4-BE49-F238E27FC236}">
                <a16:creationId xmlns:a16="http://schemas.microsoft.com/office/drawing/2014/main" id="{0237521C-0ADE-4A4C-811E-7BC47BF4A3B3}"/>
              </a:ext>
            </a:extLst>
          </p:cNvPr>
          <p:cNvPicPr>
            <a:picLocks noChangeAspect="1"/>
          </p:cNvPicPr>
          <p:nvPr/>
        </p:nvPicPr>
        <p:blipFill>
          <a:blip r:embed="rId2"/>
          <a:stretch>
            <a:fillRect/>
          </a:stretch>
        </p:blipFill>
        <p:spPr>
          <a:xfrm>
            <a:off x="1590852" y="1374772"/>
            <a:ext cx="8402234" cy="4366727"/>
          </a:xfrm>
          <a:prstGeom prst="rect">
            <a:avLst/>
          </a:prstGeom>
        </p:spPr>
      </p:pic>
      <p:pic>
        <p:nvPicPr>
          <p:cNvPr id="9" name="Picture 8">
            <a:extLst>
              <a:ext uri="{FF2B5EF4-FFF2-40B4-BE49-F238E27FC236}">
                <a16:creationId xmlns:a16="http://schemas.microsoft.com/office/drawing/2014/main" id="{808F2920-3C99-4AA9-B1A0-CDD5DAB9B29D}"/>
              </a:ext>
            </a:extLst>
          </p:cNvPr>
          <p:cNvPicPr>
            <a:picLocks noChangeAspect="1"/>
          </p:cNvPicPr>
          <p:nvPr/>
        </p:nvPicPr>
        <p:blipFill>
          <a:blip r:embed="rId3"/>
          <a:stretch>
            <a:fillRect/>
          </a:stretch>
        </p:blipFill>
        <p:spPr>
          <a:xfrm>
            <a:off x="10394301" y="2619922"/>
            <a:ext cx="1359937" cy="1876425"/>
          </a:xfrm>
          <a:prstGeom prst="rect">
            <a:avLst/>
          </a:prstGeom>
        </p:spPr>
      </p:pic>
    </p:spTree>
    <p:extLst>
      <p:ext uri="{BB962C8B-B14F-4D97-AF65-F5344CB8AC3E}">
        <p14:creationId xmlns:p14="http://schemas.microsoft.com/office/powerpoint/2010/main" val="937248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B99C3-6C03-4F02-B942-74323E449DFF}"/>
              </a:ext>
            </a:extLst>
          </p:cNvPr>
          <p:cNvSpPr>
            <a:spLocks noGrp="1"/>
          </p:cNvSpPr>
          <p:nvPr>
            <p:ph type="title"/>
          </p:nvPr>
        </p:nvSpPr>
        <p:spPr>
          <a:xfrm>
            <a:off x="2592925" y="289249"/>
            <a:ext cx="8911687" cy="766151"/>
          </a:xfrm>
        </p:spPr>
        <p:txBody>
          <a:bodyPr>
            <a:normAutofit/>
          </a:bodyPr>
          <a:lstStyle/>
          <a:p>
            <a:pPr algn="r"/>
            <a:r>
              <a:rPr lang="en-US" sz="2800" dirty="0"/>
              <a:t>Café Great</a:t>
            </a:r>
          </a:p>
        </p:txBody>
      </p:sp>
      <p:sp>
        <p:nvSpPr>
          <p:cNvPr id="3" name="Content Placeholder 2">
            <a:extLst>
              <a:ext uri="{FF2B5EF4-FFF2-40B4-BE49-F238E27FC236}">
                <a16:creationId xmlns:a16="http://schemas.microsoft.com/office/drawing/2014/main" id="{750B5217-1C49-4FA6-B7A2-80467D2DB6F1}"/>
              </a:ext>
            </a:extLst>
          </p:cNvPr>
          <p:cNvSpPr>
            <a:spLocks noGrp="1"/>
          </p:cNvSpPr>
          <p:nvPr>
            <p:ph idx="1"/>
          </p:nvPr>
        </p:nvSpPr>
        <p:spPr>
          <a:xfrm>
            <a:off x="1590853" y="923731"/>
            <a:ext cx="9913760" cy="5859624"/>
          </a:xfrm>
        </p:spPr>
        <p:txBody>
          <a:bodyPr>
            <a:normAutofit/>
          </a:bodyPr>
          <a:lstStyle/>
          <a:p>
            <a:pPr marL="0" indent="0">
              <a:buNone/>
            </a:pPr>
            <a:r>
              <a:rPr lang="en-US" sz="2000" b="1" dirty="0"/>
              <a:t>Top 10 Items preferred by the Customers</a:t>
            </a:r>
          </a:p>
          <a:p>
            <a:pPr marL="0" indent="0">
              <a:buNone/>
            </a:pPr>
            <a:endParaRPr lang="en-US" dirty="0"/>
          </a:p>
        </p:txBody>
      </p:sp>
      <p:sp>
        <p:nvSpPr>
          <p:cNvPr id="6" name="Flowchart: Alternate Process 5">
            <a:extLst>
              <a:ext uri="{FF2B5EF4-FFF2-40B4-BE49-F238E27FC236}">
                <a16:creationId xmlns:a16="http://schemas.microsoft.com/office/drawing/2014/main" id="{1B315233-70BF-4A72-A270-332700999942}"/>
              </a:ext>
            </a:extLst>
          </p:cNvPr>
          <p:cNvSpPr/>
          <p:nvPr/>
        </p:nvSpPr>
        <p:spPr>
          <a:xfrm>
            <a:off x="1590852" y="5956103"/>
            <a:ext cx="9363287" cy="612648"/>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r>
              <a:rPr lang="en-US" dirty="0"/>
              <a:t>Nirvana Hookah Single is the most preferred item by the Customers followed by Cappuccino</a:t>
            </a:r>
          </a:p>
        </p:txBody>
      </p:sp>
      <p:pic>
        <p:nvPicPr>
          <p:cNvPr id="7" name="Picture 6">
            <a:extLst>
              <a:ext uri="{FF2B5EF4-FFF2-40B4-BE49-F238E27FC236}">
                <a16:creationId xmlns:a16="http://schemas.microsoft.com/office/drawing/2014/main" id="{EA65DD38-4C96-45F4-A024-56F13617A17F}"/>
              </a:ext>
            </a:extLst>
          </p:cNvPr>
          <p:cNvPicPr>
            <a:picLocks noChangeAspect="1"/>
          </p:cNvPicPr>
          <p:nvPr/>
        </p:nvPicPr>
        <p:blipFill>
          <a:blip r:embed="rId2"/>
          <a:stretch>
            <a:fillRect/>
          </a:stretch>
        </p:blipFill>
        <p:spPr>
          <a:xfrm>
            <a:off x="1590852" y="1511558"/>
            <a:ext cx="9363287" cy="4229941"/>
          </a:xfrm>
          <a:prstGeom prst="rect">
            <a:avLst/>
          </a:prstGeom>
        </p:spPr>
      </p:pic>
    </p:spTree>
    <p:extLst>
      <p:ext uri="{BB962C8B-B14F-4D97-AF65-F5344CB8AC3E}">
        <p14:creationId xmlns:p14="http://schemas.microsoft.com/office/powerpoint/2010/main" val="2120277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B99C3-6C03-4F02-B942-74323E449DFF}"/>
              </a:ext>
            </a:extLst>
          </p:cNvPr>
          <p:cNvSpPr>
            <a:spLocks noGrp="1"/>
          </p:cNvSpPr>
          <p:nvPr>
            <p:ph type="title"/>
          </p:nvPr>
        </p:nvSpPr>
        <p:spPr>
          <a:xfrm>
            <a:off x="2592925" y="289249"/>
            <a:ext cx="8911687" cy="766151"/>
          </a:xfrm>
        </p:spPr>
        <p:txBody>
          <a:bodyPr>
            <a:normAutofit/>
          </a:bodyPr>
          <a:lstStyle/>
          <a:p>
            <a:pPr algn="r"/>
            <a:r>
              <a:rPr lang="en-US" sz="2800" dirty="0"/>
              <a:t>Café Great</a:t>
            </a:r>
          </a:p>
        </p:txBody>
      </p:sp>
      <p:sp>
        <p:nvSpPr>
          <p:cNvPr id="3" name="Content Placeholder 2">
            <a:extLst>
              <a:ext uri="{FF2B5EF4-FFF2-40B4-BE49-F238E27FC236}">
                <a16:creationId xmlns:a16="http://schemas.microsoft.com/office/drawing/2014/main" id="{750B5217-1C49-4FA6-B7A2-80467D2DB6F1}"/>
              </a:ext>
            </a:extLst>
          </p:cNvPr>
          <p:cNvSpPr>
            <a:spLocks noGrp="1"/>
          </p:cNvSpPr>
          <p:nvPr>
            <p:ph idx="1"/>
          </p:nvPr>
        </p:nvSpPr>
        <p:spPr>
          <a:xfrm>
            <a:off x="1590853" y="802433"/>
            <a:ext cx="9913760" cy="5980922"/>
          </a:xfrm>
        </p:spPr>
        <p:txBody>
          <a:bodyPr>
            <a:normAutofit/>
          </a:bodyPr>
          <a:lstStyle/>
          <a:p>
            <a:pPr marL="0" indent="0">
              <a:buNone/>
            </a:pPr>
            <a:r>
              <a:rPr lang="en-US" sz="2000" b="1" dirty="0"/>
              <a:t>Day of the Week Sales Trend</a:t>
            </a:r>
          </a:p>
          <a:p>
            <a:pPr marL="0" indent="0">
              <a:buNone/>
            </a:pPr>
            <a:endParaRPr lang="en-US" dirty="0"/>
          </a:p>
        </p:txBody>
      </p:sp>
      <p:sp>
        <p:nvSpPr>
          <p:cNvPr id="6" name="Flowchart: Alternate Process 5">
            <a:extLst>
              <a:ext uri="{FF2B5EF4-FFF2-40B4-BE49-F238E27FC236}">
                <a16:creationId xmlns:a16="http://schemas.microsoft.com/office/drawing/2014/main" id="{1B315233-70BF-4A72-A270-332700999942}"/>
              </a:ext>
            </a:extLst>
          </p:cNvPr>
          <p:cNvSpPr/>
          <p:nvPr/>
        </p:nvSpPr>
        <p:spPr>
          <a:xfrm>
            <a:off x="2051162" y="5836818"/>
            <a:ext cx="8800340" cy="851218"/>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r>
              <a:rPr lang="en-US" dirty="0"/>
              <a:t>Sales have an upward trend from Friday, with Saturday being the highest.</a:t>
            </a:r>
          </a:p>
          <a:p>
            <a:r>
              <a:rPr lang="en-US" dirty="0"/>
              <a:t>Weekdays are less busy</a:t>
            </a:r>
          </a:p>
        </p:txBody>
      </p:sp>
      <p:pic>
        <p:nvPicPr>
          <p:cNvPr id="5" name="Picture 4">
            <a:extLst>
              <a:ext uri="{FF2B5EF4-FFF2-40B4-BE49-F238E27FC236}">
                <a16:creationId xmlns:a16="http://schemas.microsoft.com/office/drawing/2014/main" id="{14FA8EE9-7560-4F46-AA4F-8AAC1FDEB262}"/>
              </a:ext>
            </a:extLst>
          </p:cNvPr>
          <p:cNvPicPr>
            <a:picLocks noChangeAspect="1"/>
          </p:cNvPicPr>
          <p:nvPr/>
        </p:nvPicPr>
        <p:blipFill>
          <a:blip r:embed="rId2"/>
          <a:stretch>
            <a:fillRect/>
          </a:stretch>
        </p:blipFill>
        <p:spPr>
          <a:xfrm>
            <a:off x="1590851" y="1306286"/>
            <a:ext cx="9363287" cy="4435213"/>
          </a:xfrm>
          <a:prstGeom prst="rect">
            <a:avLst/>
          </a:prstGeom>
        </p:spPr>
      </p:pic>
    </p:spTree>
    <p:extLst>
      <p:ext uri="{BB962C8B-B14F-4D97-AF65-F5344CB8AC3E}">
        <p14:creationId xmlns:p14="http://schemas.microsoft.com/office/powerpoint/2010/main" val="2647337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B99C3-6C03-4F02-B942-74323E449DFF}"/>
              </a:ext>
            </a:extLst>
          </p:cNvPr>
          <p:cNvSpPr>
            <a:spLocks noGrp="1"/>
          </p:cNvSpPr>
          <p:nvPr>
            <p:ph type="title"/>
          </p:nvPr>
        </p:nvSpPr>
        <p:spPr>
          <a:xfrm>
            <a:off x="2592925" y="289249"/>
            <a:ext cx="8911687" cy="766151"/>
          </a:xfrm>
        </p:spPr>
        <p:txBody>
          <a:bodyPr>
            <a:normAutofit/>
          </a:bodyPr>
          <a:lstStyle/>
          <a:p>
            <a:pPr algn="r"/>
            <a:r>
              <a:rPr lang="en-US" sz="2800" dirty="0"/>
              <a:t>Café Great</a:t>
            </a:r>
          </a:p>
        </p:txBody>
      </p:sp>
      <p:sp>
        <p:nvSpPr>
          <p:cNvPr id="3" name="Content Placeholder 2">
            <a:extLst>
              <a:ext uri="{FF2B5EF4-FFF2-40B4-BE49-F238E27FC236}">
                <a16:creationId xmlns:a16="http://schemas.microsoft.com/office/drawing/2014/main" id="{750B5217-1C49-4FA6-B7A2-80467D2DB6F1}"/>
              </a:ext>
            </a:extLst>
          </p:cNvPr>
          <p:cNvSpPr>
            <a:spLocks noGrp="1"/>
          </p:cNvSpPr>
          <p:nvPr>
            <p:ph idx="1"/>
          </p:nvPr>
        </p:nvSpPr>
        <p:spPr>
          <a:xfrm>
            <a:off x="1590853" y="802433"/>
            <a:ext cx="9913760" cy="5980922"/>
          </a:xfrm>
        </p:spPr>
        <p:txBody>
          <a:bodyPr>
            <a:normAutofit/>
          </a:bodyPr>
          <a:lstStyle/>
          <a:p>
            <a:pPr marL="0" indent="0">
              <a:buNone/>
            </a:pPr>
            <a:r>
              <a:rPr lang="en-US" sz="2000" b="1" dirty="0"/>
              <a:t>Hour of the Day Sales Trend</a:t>
            </a:r>
          </a:p>
          <a:p>
            <a:pPr marL="0" indent="0">
              <a:buNone/>
            </a:pPr>
            <a:endParaRPr lang="en-US" dirty="0"/>
          </a:p>
        </p:txBody>
      </p:sp>
      <p:sp>
        <p:nvSpPr>
          <p:cNvPr id="6" name="Flowchart: Alternate Process 5">
            <a:extLst>
              <a:ext uri="{FF2B5EF4-FFF2-40B4-BE49-F238E27FC236}">
                <a16:creationId xmlns:a16="http://schemas.microsoft.com/office/drawing/2014/main" id="{1B315233-70BF-4A72-A270-332700999942}"/>
              </a:ext>
            </a:extLst>
          </p:cNvPr>
          <p:cNvSpPr/>
          <p:nvPr/>
        </p:nvSpPr>
        <p:spPr>
          <a:xfrm>
            <a:off x="2535585" y="5929058"/>
            <a:ext cx="7120830" cy="851218"/>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dirty="0"/>
              <a:t>Sales shows a steady progress from 11am onwards</a:t>
            </a:r>
          </a:p>
          <a:p>
            <a:pPr marL="285750" indent="-285750">
              <a:buFont typeface="Arial" panose="020B0604020202020204" pitchFamily="34" charset="0"/>
              <a:buChar char="•"/>
            </a:pPr>
            <a:r>
              <a:rPr lang="en-US" dirty="0"/>
              <a:t>Café makes maximum sales between 4pm – 12am</a:t>
            </a:r>
          </a:p>
          <a:p>
            <a:pPr marL="285750" indent="-285750">
              <a:buFont typeface="Arial" panose="020B0604020202020204" pitchFamily="34" charset="0"/>
              <a:buChar char="•"/>
            </a:pPr>
            <a:r>
              <a:rPr lang="en-US" dirty="0"/>
              <a:t>Sales are at the minimum between 2am – 10am</a:t>
            </a:r>
          </a:p>
        </p:txBody>
      </p:sp>
      <p:pic>
        <p:nvPicPr>
          <p:cNvPr id="7" name="Picture 6">
            <a:extLst>
              <a:ext uri="{FF2B5EF4-FFF2-40B4-BE49-F238E27FC236}">
                <a16:creationId xmlns:a16="http://schemas.microsoft.com/office/drawing/2014/main" id="{4181FEBA-542D-4CBF-9AD5-CDB5004A1CE8}"/>
              </a:ext>
            </a:extLst>
          </p:cNvPr>
          <p:cNvPicPr>
            <a:picLocks noChangeAspect="1"/>
          </p:cNvPicPr>
          <p:nvPr/>
        </p:nvPicPr>
        <p:blipFill>
          <a:blip r:embed="rId2"/>
          <a:stretch>
            <a:fillRect/>
          </a:stretch>
        </p:blipFill>
        <p:spPr>
          <a:xfrm>
            <a:off x="1659276" y="1269483"/>
            <a:ext cx="8485400" cy="4450702"/>
          </a:xfrm>
          <a:prstGeom prst="rect">
            <a:avLst/>
          </a:prstGeom>
        </p:spPr>
      </p:pic>
      <p:pic>
        <p:nvPicPr>
          <p:cNvPr id="8" name="Picture 7">
            <a:extLst>
              <a:ext uri="{FF2B5EF4-FFF2-40B4-BE49-F238E27FC236}">
                <a16:creationId xmlns:a16="http://schemas.microsoft.com/office/drawing/2014/main" id="{D834D395-3890-4941-B45C-2FDEEDFB2918}"/>
              </a:ext>
            </a:extLst>
          </p:cNvPr>
          <p:cNvPicPr>
            <a:picLocks noChangeAspect="1"/>
          </p:cNvPicPr>
          <p:nvPr/>
        </p:nvPicPr>
        <p:blipFill>
          <a:blip r:embed="rId3"/>
          <a:stretch>
            <a:fillRect/>
          </a:stretch>
        </p:blipFill>
        <p:spPr>
          <a:xfrm>
            <a:off x="10502540" y="2556622"/>
            <a:ext cx="1359937" cy="1876425"/>
          </a:xfrm>
          <a:prstGeom prst="rect">
            <a:avLst/>
          </a:prstGeom>
        </p:spPr>
      </p:pic>
    </p:spTree>
    <p:extLst>
      <p:ext uri="{BB962C8B-B14F-4D97-AF65-F5344CB8AC3E}">
        <p14:creationId xmlns:p14="http://schemas.microsoft.com/office/powerpoint/2010/main" val="273603207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1730</TotalTime>
  <Words>1474</Words>
  <Application>Microsoft Office PowerPoint</Application>
  <PresentationFormat>Widescreen</PresentationFormat>
  <Paragraphs>292</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Century Gothic</vt:lpstr>
      <vt:lpstr>charter</vt:lpstr>
      <vt:lpstr>Wingdings 3</vt:lpstr>
      <vt:lpstr>Wisp</vt:lpstr>
      <vt:lpstr>Café Great</vt:lpstr>
      <vt:lpstr>Café Great</vt:lpstr>
      <vt:lpstr>Café Great</vt:lpstr>
      <vt:lpstr>Café Great</vt:lpstr>
      <vt:lpstr>Café Great</vt:lpstr>
      <vt:lpstr>Café Great</vt:lpstr>
      <vt:lpstr>Café Great</vt:lpstr>
      <vt:lpstr>Café Great</vt:lpstr>
      <vt:lpstr>Café Great</vt:lpstr>
      <vt:lpstr>Café Great</vt:lpstr>
      <vt:lpstr>Café Great</vt:lpstr>
      <vt:lpstr>Café Great</vt:lpstr>
      <vt:lpstr>Café Great</vt:lpstr>
      <vt:lpstr>Café Great</vt:lpstr>
      <vt:lpstr>Café Great</vt:lpstr>
      <vt:lpstr>Café Great</vt:lpstr>
      <vt:lpstr>Café Great</vt:lpstr>
      <vt:lpstr>Café Great</vt:lpstr>
      <vt:lpstr>Café Great</vt:lpstr>
      <vt:lpstr>Café Great</vt:lpstr>
      <vt:lpstr>Café Great</vt:lpstr>
      <vt:lpstr>Café Great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INDU MOHAN</dc:creator>
  <cp:lastModifiedBy>INDU MOHAN</cp:lastModifiedBy>
  <cp:revision>50</cp:revision>
  <dcterms:created xsi:type="dcterms:W3CDTF">2021-04-05T11:30:46Z</dcterms:created>
  <dcterms:modified xsi:type="dcterms:W3CDTF">2021-04-07T07:09:23Z</dcterms:modified>
</cp:coreProperties>
</file>