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83" r:id="rId3"/>
    <p:sldId id="284" r:id="rId4"/>
    <p:sldId id="257" r:id="rId5"/>
    <p:sldId id="282" r:id="rId6"/>
    <p:sldId id="258" r:id="rId7"/>
    <p:sldId id="285" r:id="rId8"/>
    <p:sldId id="259" r:id="rId9"/>
    <p:sldId id="280" r:id="rId10"/>
    <p:sldId id="289" r:id="rId11"/>
    <p:sldId id="260" r:id="rId12"/>
    <p:sldId id="263" r:id="rId13"/>
    <p:sldId id="287" r:id="rId14"/>
    <p:sldId id="291" r:id="rId15"/>
    <p:sldId id="292" r:id="rId16"/>
    <p:sldId id="293" r:id="rId17"/>
    <p:sldId id="294" r:id="rId18"/>
    <p:sldId id="295" r:id="rId19"/>
    <p:sldId id="264" r:id="rId20"/>
    <p:sldId id="290" r:id="rId21"/>
    <p:sldId id="296" r:id="rId22"/>
    <p:sldId id="274"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275E6-C8C1-850D-884B-786CB3423A24}" v="29" dt="2025-04-22T05:41:23.492"/>
    <p1510:client id="{9E6CE9F9-7C52-4620-8C57-2B0BCC910198}" v="184" dt="2025-04-21T18:48:43.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IN" sz="2600">
                <a:solidFill>
                  <a:schemeClr val="tx1"/>
                </a:solidFill>
                <a:latin typeface="Times New Roman"/>
                <a:ea typeface="Cambria" panose="02040503050406030204" pitchFamily="18" charset="0"/>
                <a:cs typeface="Times New Roman"/>
              </a:rPr>
              <a:t>Fake Social Media Accounts and Their Detection</a:t>
            </a:r>
            <a:endParaRPr lang="en-US"/>
          </a:p>
        </p:txBody>
      </p:sp>
      <p:sp>
        <p:nvSpPr>
          <p:cNvPr id="88" name="Google Shape;88;p13"/>
          <p:cNvSpPr txBox="1">
            <a:spLocks noGrp="1"/>
          </p:cNvSpPr>
          <p:nvPr>
            <p:ph type="subTitle" idx="1"/>
          </p:nvPr>
        </p:nvSpPr>
        <p:spPr>
          <a:xfrm>
            <a:off x="68215" y="171444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a:ea typeface="Cambria"/>
              </a:rPr>
              <a:t>Batch Number: CCS-G09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53414666"/>
              </p:ext>
            </p:extLst>
          </p:nvPr>
        </p:nvGraphicFramePr>
        <p:xfrm>
          <a:off x="66381"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pPr>
            <a:r>
              <a:rPr lang="en-GB" sz="2400">
                <a:solidFill>
                  <a:srgbClr val="000000"/>
                </a:solidFill>
                <a:latin typeface="Trebuchet MS"/>
                <a:ea typeface="Cambria" panose="02040503050406030204" pitchFamily="18" charset="0"/>
              </a:rPr>
              <a:t>Dr.Sharmasth Vali Y</a:t>
            </a:r>
            <a:endParaRPr lang="en-GB"/>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a:solidFill>
                  <a:srgbClr val="17365D"/>
                </a:solidFill>
                <a:latin typeface="Cambria"/>
                <a:ea typeface="Cambria"/>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881282"/>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Spl</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S P </a:t>
            </a:r>
            <a:r>
              <a:rPr lang="en-US" sz="20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Anandaraj</a:t>
            </a:r>
            <a:endPar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Sharmast</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670AD973-3793-0D50-3DA6-F1ABB6173BB9}"/>
              </a:ext>
            </a:extLst>
          </p:cNvPr>
          <p:cNvGraphicFramePr>
            <a:graphicFrameLocks noGrp="1"/>
          </p:cNvGraphicFramePr>
          <p:nvPr>
            <p:extLst>
              <p:ext uri="{D42A27DB-BD31-4B8C-83A1-F6EECF244321}">
                <p14:modId xmlns:p14="http://schemas.microsoft.com/office/powerpoint/2010/main" val="1601667142"/>
              </p:ext>
            </p:extLst>
          </p:nvPr>
        </p:nvGraphicFramePr>
        <p:xfrm>
          <a:off x="67235" y="2263588"/>
          <a:ext cx="6311011" cy="2521995"/>
        </p:xfrm>
        <a:graphic>
          <a:graphicData uri="http://schemas.openxmlformats.org/drawingml/2006/table">
            <a:tbl>
              <a:tblPr firstRow="1" bandRow="1">
                <a:tableStyleId>{5C22544A-7EE6-4342-B048-85BDC9FD1C3A}</a:tableStyleId>
              </a:tblPr>
              <a:tblGrid>
                <a:gridCol w="2949247">
                  <a:extLst>
                    <a:ext uri="{9D8B030D-6E8A-4147-A177-3AD203B41FA5}">
                      <a16:colId xmlns:a16="http://schemas.microsoft.com/office/drawing/2014/main" val="4148140373"/>
                    </a:ext>
                  </a:extLst>
                </a:gridCol>
                <a:gridCol w="3361764">
                  <a:extLst>
                    <a:ext uri="{9D8B030D-6E8A-4147-A177-3AD203B41FA5}">
                      <a16:colId xmlns:a16="http://schemas.microsoft.com/office/drawing/2014/main" val="2758155294"/>
                    </a:ext>
                  </a:extLst>
                </a:gridCol>
              </a:tblGrid>
              <a:tr h="6051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Student Name</a:t>
                      </a:r>
                    </a:p>
                  </a:txBody>
                  <a:tcPr/>
                </a:tc>
                <a:extLst>
                  <a:ext uri="{0D108BD9-81ED-4DB2-BD59-A6C34878D82A}">
                    <a16:rowId xmlns:a16="http://schemas.microsoft.com/office/drawing/2014/main" val="2403380603"/>
                  </a:ext>
                </a:extLst>
              </a:tr>
              <a:tr h="327101">
                <a:tc>
                  <a:txBody>
                    <a:bodyPr/>
                    <a:lstStyle/>
                    <a:p>
                      <a:pPr algn="ctr"/>
                      <a:r>
                        <a:rPr lang="en-IN" dirty="0"/>
                        <a:t>20211CCS0017</a:t>
                      </a:r>
                    </a:p>
                  </a:txBody>
                  <a:tcPr/>
                </a:tc>
                <a:tc>
                  <a:txBody>
                    <a:bodyPr/>
                    <a:lstStyle/>
                    <a:p>
                      <a:pPr algn="ctr"/>
                      <a:r>
                        <a:rPr lang="en-IN" dirty="0"/>
                        <a:t>M Sonali</a:t>
                      </a:r>
                    </a:p>
                  </a:txBody>
                  <a:tcPr/>
                </a:tc>
                <a:extLst>
                  <a:ext uri="{0D108BD9-81ED-4DB2-BD59-A6C34878D82A}">
                    <a16:rowId xmlns:a16="http://schemas.microsoft.com/office/drawing/2014/main" val="116971507"/>
                  </a:ext>
                </a:extLst>
              </a:tr>
              <a:tr h="327101">
                <a:tc>
                  <a:txBody>
                    <a:bodyPr/>
                    <a:lstStyle/>
                    <a:p>
                      <a:pPr algn="ctr"/>
                      <a:r>
                        <a:rPr lang="en-IN" dirty="0"/>
                        <a:t>20211CCS0026</a:t>
                      </a:r>
                    </a:p>
                  </a:txBody>
                  <a:tcPr/>
                </a:tc>
                <a:tc>
                  <a:txBody>
                    <a:bodyPr/>
                    <a:lstStyle/>
                    <a:p>
                      <a:pPr algn="ctr"/>
                      <a:r>
                        <a:rPr lang="en-IN" dirty="0"/>
                        <a:t>Bhavana MM</a:t>
                      </a:r>
                    </a:p>
                  </a:txBody>
                  <a:tcPr/>
                </a:tc>
                <a:extLst>
                  <a:ext uri="{0D108BD9-81ED-4DB2-BD59-A6C34878D82A}">
                    <a16:rowId xmlns:a16="http://schemas.microsoft.com/office/drawing/2014/main" val="119344143"/>
                  </a:ext>
                </a:extLst>
              </a:tr>
              <a:tr h="327101">
                <a:tc>
                  <a:txBody>
                    <a:bodyPr/>
                    <a:lstStyle/>
                    <a:p>
                      <a:pPr algn="ctr"/>
                      <a:r>
                        <a:rPr lang="en-IN" dirty="0"/>
                        <a:t>20211CCS0034</a:t>
                      </a:r>
                    </a:p>
                  </a:txBody>
                  <a:tcPr/>
                </a:tc>
                <a:tc>
                  <a:txBody>
                    <a:bodyPr/>
                    <a:lstStyle/>
                    <a:p>
                      <a:pPr algn="ctr"/>
                      <a:r>
                        <a:rPr lang="en-IN" err="1"/>
                        <a:t>Jakku</a:t>
                      </a:r>
                      <a:r>
                        <a:rPr lang="en-IN" dirty="0"/>
                        <a:t> </a:t>
                      </a:r>
                      <a:r>
                        <a:rPr lang="en-IN" err="1"/>
                        <a:t>Nishithaa</a:t>
                      </a:r>
                      <a:endParaRPr lang="en-IN"/>
                    </a:p>
                  </a:txBody>
                  <a:tcPr/>
                </a:tc>
                <a:extLst>
                  <a:ext uri="{0D108BD9-81ED-4DB2-BD59-A6C34878D82A}">
                    <a16:rowId xmlns:a16="http://schemas.microsoft.com/office/drawing/2014/main" val="3580938334"/>
                  </a:ext>
                </a:extLst>
              </a:tr>
              <a:tr h="453838">
                <a:tc>
                  <a:txBody>
                    <a:bodyPr/>
                    <a:lstStyle/>
                    <a:p>
                      <a:pPr algn="ctr"/>
                      <a:r>
                        <a:rPr lang="en-IN" dirty="0"/>
                        <a:t>20211CCS0153</a:t>
                      </a:r>
                    </a:p>
                  </a:txBody>
                  <a:tcPr/>
                </a:tc>
                <a:tc>
                  <a:txBody>
                    <a:bodyPr/>
                    <a:lstStyle/>
                    <a:p>
                      <a:pPr algn="ctr"/>
                      <a:r>
                        <a:rPr lang="en-IN" err="1"/>
                        <a:t>Hiranmayi</a:t>
                      </a:r>
                      <a:r>
                        <a:rPr lang="en-IN" dirty="0"/>
                        <a:t> R</a:t>
                      </a:r>
                    </a:p>
                  </a:txBody>
                  <a:tcPr/>
                </a:tc>
                <a:extLst>
                  <a:ext uri="{0D108BD9-81ED-4DB2-BD59-A6C34878D82A}">
                    <a16:rowId xmlns:a16="http://schemas.microsoft.com/office/drawing/2014/main" val="3678346814"/>
                  </a:ext>
                </a:extLst>
              </a:tr>
              <a:tr h="327100">
                <a:tc>
                  <a:txBody>
                    <a:bodyPr/>
                    <a:lstStyle/>
                    <a:p>
                      <a:pPr lvl="0" algn="ctr">
                        <a:buNone/>
                      </a:pPr>
                      <a:r>
                        <a:rPr lang="en-IN"/>
                        <a:t>20211CCS0009</a:t>
                      </a:r>
                      <a:endParaRPr lang="en-IN" dirty="0"/>
                    </a:p>
                  </a:txBody>
                  <a:tcPr/>
                </a:tc>
                <a:tc>
                  <a:txBody>
                    <a:bodyPr/>
                    <a:lstStyle/>
                    <a:p>
                      <a:pPr lvl="0" algn="ctr">
                        <a:buNone/>
                      </a:pPr>
                      <a:r>
                        <a:rPr lang="en-IN"/>
                        <a:t>Satharla Mohammed Maaz</a:t>
                      </a:r>
                      <a:endParaRPr lang="en-IN" dirty="0"/>
                    </a:p>
                  </a:txBody>
                  <a:tcPr/>
                </a:tc>
                <a:extLst>
                  <a:ext uri="{0D108BD9-81ED-4DB2-BD59-A6C34878D82A}">
                    <a16:rowId xmlns:a16="http://schemas.microsoft.com/office/drawing/2014/main" val="267127397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EADD-D2BB-2A94-E5D8-05F890160610}"/>
              </a:ext>
            </a:extLst>
          </p:cNvPr>
          <p:cNvSpPr>
            <a:spLocks noGrp="1"/>
          </p:cNvSpPr>
          <p:nvPr>
            <p:ph type="title"/>
          </p:nvPr>
        </p:nvSpPr>
        <p:spPr/>
        <p:txBody>
          <a:bodyPr/>
          <a:lstStyle/>
          <a:p>
            <a:r>
              <a:rPr lang="en-US">
                <a:latin typeface="Verdana"/>
                <a:ea typeface="Verdana"/>
              </a:rPr>
              <a:t>Architecture</a:t>
            </a:r>
            <a:endParaRPr lang="en-US"/>
          </a:p>
        </p:txBody>
      </p:sp>
      <p:sp>
        <p:nvSpPr>
          <p:cNvPr id="5" name="TextBox 4">
            <a:extLst>
              <a:ext uri="{FF2B5EF4-FFF2-40B4-BE49-F238E27FC236}">
                <a16:creationId xmlns:a16="http://schemas.microsoft.com/office/drawing/2014/main" id="{F4891B95-21BB-2436-AE46-6D51B323CAC0}"/>
              </a:ext>
            </a:extLst>
          </p:cNvPr>
          <p:cNvSpPr txBox="1"/>
          <p:nvPr/>
        </p:nvSpPr>
        <p:spPr>
          <a:xfrm>
            <a:off x="6151638" y="950686"/>
            <a:ext cx="553719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b="1">
                <a:ea typeface="+mn-lt"/>
                <a:cs typeface="+mn-lt"/>
              </a:rPr>
              <a:t>START:</a:t>
            </a:r>
            <a:r>
              <a:rPr lang="en-US">
                <a:ea typeface="+mn-lt"/>
                <a:cs typeface="+mn-lt"/>
              </a:rPr>
              <a:t> The initiation point of the fake account detection process.</a:t>
            </a:r>
            <a:endParaRPr lang="en-US"/>
          </a:p>
          <a:p>
            <a:pPr marL="285750" indent="-285750" algn="just">
              <a:buFont typeface="Arial"/>
              <a:buChar char="•"/>
            </a:pPr>
            <a:r>
              <a:rPr lang="en-US" b="1">
                <a:ea typeface="+mn-lt"/>
                <a:cs typeface="+mn-lt"/>
              </a:rPr>
              <a:t>DATA COLLECTION:</a:t>
            </a:r>
            <a:r>
              <a:rPr lang="en-US">
                <a:ea typeface="+mn-lt"/>
                <a:cs typeface="+mn-lt"/>
              </a:rPr>
              <a:t> Gathering the necessary information about social media accounts.</a:t>
            </a:r>
            <a:endParaRPr lang="en-US"/>
          </a:p>
          <a:p>
            <a:pPr marL="285750" indent="-285750" algn="just">
              <a:buFont typeface="Arial"/>
              <a:buChar char="•"/>
            </a:pPr>
            <a:r>
              <a:rPr lang="en-US" b="1">
                <a:ea typeface="+mn-lt"/>
                <a:cs typeface="+mn-lt"/>
              </a:rPr>
              <a:t>DATA PRE-PROCESSING:</a:t>
            </a:r>
            <a:r>
              <a:rPr lang="en-US">
                <a:ea typeface="+mn-lt"/>
                <a:cs typeface="+mn-lt"/>
              </a:rPr>
              <a:t> Cleaning and preparing the collected data for analysis.</a:t>
            </a:r>
            <a:endParaRPr lang="en-US"/>
          </a:p>
          <a:p>
            <a:pPr marL="285750" indent="-285750" algn="just">
              <a:buFont typeface="Arial"/>
              <a:buChar char="•"/>
            </a:pPr>
            <a:r>
              <a:rPr lang="en-US" b="1">
                <a:ea typeface="+mn-lt"/>
                <a:cs typeface="+mn-lt"/>
              </a:rPr>
              <a:t>DATA SPLITTING:</a:t>
            </a:r>
            <a:r>
              <a:rPr lang="en-US">
                <a:ea typeface="+mn-lt"/>
                <a:cs typeface="+mn-lt"/>
              </a:rPr>
              <a:t> Dividing the pre-processed data into training and testing sets.</a:t>
            </a:r>
            <a:endParaRPr lang="en-US"/>
          </a:p>
          <a:p>
            <a:pPr marL="285750" indent="-285750" algn="just">
              <a:buFont typeface="Arial"/>
              <a:buChar char="•"/>
            </a:pPr>
            <a:r>
              <a:rPr lang="en-US" b="1">
                <a:ea typeface="+mn-lt"/>
                <a:cs typeface="+mn-lt"/>
              </a:rPr>
              <a:t>TRAINING DATA:</a:t>
            </a:r>
            <a:r>
              <a:rPr lang="en-US">
                <a:ea typeface="+mn-lt"/>
                <a:cs typeface="+mn-lt"/>
              </a:rPr>
              <a:t> The portion of the data used to teach the machine learning model.</a:t>
            </a:r>
            <a:endParaRPr lang="en-US"/>
          </a:p>
          <a:p>
            <a:pPr marL="285750" indent="-285750" algn="just">
              <a:buFont typeface="Arial"/>
              <a:buChar char="•"/>
            </a:pPr>
            <a:r>
              <a:rPr lang="en-US" b="1">
                <a:ea typeface="+mn-lt"/>
                <a:cs typeface="+mn-lt"/>
              </a:rPr>
              <a:t>MODEL BUILDING:</a:t>
            </a:r>
            <a:r>
              <a:rPr lang="en-US">
                <a:ea typeface="+mn-lt"/>
                <a:cs typeface="+mn-lt"/>
              </a:rPr>
              <a:t> Selecting and developing the machine learning model for detection.</a:t>
            </a:r>
            <a:endParaRPr lang="en-US"/>
          </a:p>
          <a:p>
            <a:pPr marL="285750" indent="-285750" algn="just">
              <a:buFont typeface="Arial"/>
              <a:buChar char="•"/>
            </a:pPr>
            <a:r>
              <a:rPr lang="en-US" b="1">
                <a:ea typeface="+mn-lt"/>
                <a:cs typeface="+mn-lt"/>
              </a:rPr>
              <a:t>TESTING:</a:t>
            </a:r>
            <a:r>
              <a:rPr lang="en-US">
                <a:ea typeface="+mn-lt"/>
                <a:cs typeface="+mn-lt"/>
              </a:rPr>
              <a:t> Evaluating the trained model's performance on unseen data.</a:t>
            </a:r>
            <a:endParaRPr lang="en-US"/>
          </a:p>
          <a:p>
            <a:pPr marL="285750" indent="-285750" algn="just">
              <a:buFont typeface="Arial"/>
              <a:buChar char="•"/>
            </a:pPr>
            <a:r>
              <a:rPr lang="en-US" b="1">
                <a:ea typeface="+mn-lt"/>
                <a:cs typeface="+mn-lt"/>
              </a:rPr>
              <a:t>PREDICTIONS:</a:t>
            </a:r>
            <a:r>
              <a:rPr lang="en-US">
                <a:ea typeface="+mn-lt"/>
                <a:cs typeface="+mn-lt"/>
              </a:rPr>
              <a:t> The model's output, indicating whether an account is fake or not.</a:t>
            </a:r>
            <a:endParaRPr lang="en-US"/>
          </a:p>
          <a:p>
            <a:pPr algn="just"/>
            <a:endParaRPr lang="en-US" dirty="0"/>
          </a:p>
        </p:txBody>
      </p:sp>
      <p:pic>
        <p:nvPicPr>
          <p:cNvPr id="8" name="Content Placeholder 7" descr="A diagram of data processing&#10;&#10;AI-generated content may be incorrect.">
            <a:extLst>
              <a:ext uri="{FF2B5EF4-FFF2-40B4-BE49-F238E27FC236}">
                <a16:creationId xmlns:a16="http://schemas.microsoft.com/office/drawing/2014/main" id="{FEADADFD-C6D2-1EDA-1217-36000333B9E9}"/>
              </a:ext>
            </a:extLst>
          </p:cNvPr>
          <p:cNvPicPr>
            <a:picLocks noGrp="1" noChangeAspect="1"/>
          </p:cNvPicPr>
          <p:nvPr>
            <p:ph idx="1"/>
          </p:nvPr>
        </p:nvPicPr>
        <p:blipFill>
          <a:blip r:embed="rId2"/>
          <a:stretch>
            <a:fillRect/>
          </a:stretch>
        </p:blipFill>
        <p:spPr>
          <a:xfrm>
            <a:off x="807314" y="949477"/>
            <a:ext cx="5066782" cy="4952997"/>
          </a:xfrm>
        </p:spPr>
      </p:pic>
    </p:spTree>
    <p:extLst>
      <p:ext uri="{BB962C8B-B14F-4D97-AF65-F5344CB8AC3E}">
        <p14:creationId xmlns:p14="http://schemas.microsoft.com/office/powerpoint/2010/main" val="374476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vert="horz" lIns="91440" tIns="45720" rIns="91440" bIns="45720" rtlCol="0" anchor="t">
            <a:normAutofit/>
          </a:bodyPr>
          <a:lstStyle/>
          <a:p>
            <a:pPr marL="457200" lvl="1" indent="0" algn="just">
              <a:buNone/>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p:txBody>
      </p:sp>
      <p:sp>
        <p:nvSpPr>
          <p:cNvPr id="4" name="TextBox 3">
            <a:extLst>
              <a:ext uri="{FF2B5EF4-FFF2-40B4-BE49-F238E27FC236}">
                <a16:creationId xmlns:a16="http://schemas.microsoft.com/office/drawing/2014/main" id="{6D080D51-5F98-90D0-FF4B-DCA9727293A0}"/>
              </a:ext>
            </a:extLst>
          </p:cNvPr>
          <p:cNvSpPr txBox="1"/>
          <p:nvPr/>
        </p:nvSpPr>
        <p:spPr>
          <a:xfrm>
            <a:off x="1138518" y="1429870"/>
            <a:ext cx="99149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Times New Roman"/>
              <a:buAutoNum type="arabicPeriod"/>
            </a:pPr>
            <a:r>
              <a:rPr lang="en-IN" sz="2400" b="1" dirty="0">
                <a:latin typeface="Times New Roman"/>
                <a:cs typeface="Times New Roman"/>
              </a:rPr>
              <a:t>Identify and Classify Fake Accounts</a:t>
            </a:r>
            <a:r>
              <a:rPr lang="en-IN" sz="2400" dirty="0">
                <a:latin typeface="Times New Roman"/>
                <a:cs typeface="Times New Roman"/>
              </a:rPr>
              <a:t> – Develop a machine learning model to differentiate between genuine and fake social media accounts based on </a:t>
            </a:r>
            <a:r>
              <a:rPr lang="en-IN" sz="2400" err="1">
                <a:latin typeface="Times New Roman"/>
                <a:cs typeface="Times New Roman"/>
              </a:rPr>
              <a:t>behavioral</a:t>
            </a:r>
            <a:r>
              <a:rPr lang="en-IN" sz="2400" dirty="0">
                <a:latin typeface="Times New Roman"/>
                <a:cs typeface="Times New Roman"/>
              </a:rPr>
              <a:t> patterns, account attributes, and content analysis. </a:t>
            </a:r>
            <a:r>
              <a:rPr lang="en-US" sz="2400" dirty="0">
                <a:latin typeface="Times New Roman"/>
                <a:cs typeface="Times New Roman"/>
              </a:rPr>
              <a:t> </a:t>
            </a:r>
            <a:endParaRPr lang="en-US"/>
          </a:p>
          <a:p>
            <a:pPr algn="just"/>
            <a:endParaRPr lang="en-US" sz="2400" b="1" dirty="0">
              <a:latin typeface="Times New Roman"/>
              <a:cs typeface="Segoe UI"/>
            </a:endParaRPr>
          </a:p>
          <a:p>
            <a:pPr marL="228600" indent="-228600" algn="just">
              <a:buFont typeface="Times New Roman"/>
              <a:buAutoNum type="arabicPeriod" startAt="2"/>
            </a:pPr>
            <a:r>
              <a:rPr lang="en-IN" sz="2400" b="1" dirty="0">
                <a:latin typeface="Times New Roman"/>
                <a:cs typeface="Times New Roman"/>
              </a:rPr>
              <a:t>Enhance Detection Accuracy </a:t>
            </a:r>
            <a:r>
              <a:rPr lang="en-IN" sz="2400" dirty="0">
                <a:latin typeface="Times New Roman"/>
                <a:cs typeface="Times New Roman"/>
              </a:rPr>
              <a:t>– Improve the accuracy of fake account detection by leveraging supervised and unsupervised learning techniques, incorporating feature engineering, and optimizing model performance. </a:t>
            </a:r>
            <a:r>
              <a:rPr lang="en-US" sz="2400" dirty="0">
                <a:latin typeface="Times New Roman"/>
                <a:cs typeface="Times New Roman"/>
              </a:rPr>
              <a:t> </a:t>
            </a:r>
          </a:p>
          <a:p>
            <a:pPr algn="just"/>
            <a:endParaRPr lang="en-US" sz="2400" dirty="0">
              <a:latin typeface="Times New Roman"/>
              <a:cs typeface="Segoe UI"/>
            </a:endParaRPr>
          </a:p>
          <a:p>
            <a:pPr marL="228600" indent="-228600" algn="just">
              <a:buFont typeface="Times New Roman"/>
              <a:buAutoNum type="arabicPeriod" startAt="3"/>
            </a:pPr>
            <a:r>
              <a:rPr lang="en-IN" sz="2400" b="1" dirty="0">
                <a:latin typeface="Times New Roman"/>
                <a:cs typeface="Times New Roman"/>
              </a:rPr>
              <a:t>Develop a Scalable Detection System </a:t>
            </a:r>
            <a:r>
              <a:rPr lang="en-IN" sz="2400" dirty="0">
                <a:latin typeface="Times New Roman"/>
                <a:cs typeface="Times New Roman"/>
              </a:rPr>
              <a:t>– Create an automated and scalable system that can </a:t>
            </a:r>
            <a:r>
              <a:rPr lang="en-IN" sz="2400" err="1">
                <a:latin typeface="Times New Roman"/>
                <a:cs typeface="Times New Roman"/>
              </a:rPr>
              <a:t>analyze</a:t>
            </a:r>
            <a:r>
              <a:rPr lang="en-IN" sz="2400" dirty="0">
                <a:latin typeface="Times New Roman"/>
                <a:cs typeface="Times New Roman"/>
              </a:rPr>
              <a:t> large datasets in real-time, helping social media platforms detect and mitigate fake accounts efficiently.</a:t>
            </a:r>
            <a:r>
              <a:rPr lang="en-US" sz="2400" dirty="0">
                <a:latin typeface="Times New Roman"/>
                <a:cs typeface="Times New Roman"/>
              </a:rPr>
              <a:t> </a:t>
            </a:r>
          </a:p>
          <a:p>
            <a:pPr algn="just"/>
            <a:endParaRPr lang="en-US" sz="2400">
              <a:latin typeface="Times New Roman"/>
              <a:cs typeface="Segoe UI"/>
            </a:endParaRP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vert="horz" lIns="91440" tIns="45720" rIns="91440" bIns="45720" rtlCol="0" anchor="t">
            <a:normAutofit lnSpcReduction="10000"/>
          </a:bodyPr>
          <a:lstStyle/>
          <a:p>
            <a:pPr algn="just"/>
            <a:r>
              <a:rPr lang="en-IN" sz="2000" b="1">
                <a:latin typeface="Times New Roman"/>
                <a:ea typeface="Verdana"/>
                <a:cs typeface="Times New Roman"/>
              </a:rPr>
              <a:t>Improved Fake Account Detection</a:t>
            </a:r>
            <a:r>
              <a:rPr lang="en-IN" sz="2000">
                <a:latin typeface="Times New Roman"/>
                <a:ea typeface="Verdana"/>
                <a:cs typeface="Times New Roman"/>
              </a:rPr>
              <a:t> – A well-trained machine learning model capable of accurately identifying fake social media accounts based on various features such as profile information, activity patterns, and engagement behavior. </a:t>
            </a:r>
            <a:endParaRPr lang="en-US" sz="2000">
              <a:latin typeface="Times New Roman"/>
              <a:ea typeface="Verdana"/>
              <a:cs typeface="Times New Roman"/>
            </a:endParaRPr>
          </a:p>
          <a:p>
            <a:pPr algn="just"/>
            <a:endParaRPr lang="en-IN" sz="2000" dirty="0">
              <a:latin typeface="Times New Roman"/>
              <a:ea typeface="Verdana"/>
              <a:cs typeface="Times New Roman"/>
            </a:endParaRPr>
          </a:p>
          <a:p>
            <a:pPr algn="just"/>
            <a:r>
              <a:rPr lang="en-IN" sz="2000" b="1">
                <a:latin typeface="Times New Roman"/>
                <a:ea typeface="Verdana"/>
                <a:cs typeface="Times New Roman"/>
              </a:rPr>
              <a:t>Enhanced Cybersecurity and Trust</a:t>
            </a:r>
            <a:r>
              <a:rPr lang="en-IN" sz="2000">
                <a:latin typeface="Times New Roman"/>
                <a:ea typeface="Verdana"/>
                <a:cs typeface="Times New Roman"/>
              </a:rPr>
              <a:t> – Strengthened security measures for social media platforms, reducing misinformation, scams, and fraudulent activities, thereby improving user trust and platform integrity. </a:t>
            </a:r>
            <a:endParaRPr lang="en-US" sz="2000">
              <a:latin typeface="Times New Roman"/>
              <a:ea typeface="Verdana"/>
              <a:cs typeface="Times New Roman"/>
            </a:endParaRPr>
          </a:p>
          <a:p>
            <a:pPr algn="just"/>
            <a:endParaRPr lang="en-IN" sz="2000" dirty="0">
              <a:latin typeface="Times New Roman"/>
              <a:ea typeface="Verdana"/>
              <a:cs typeface="Times New Roman"/>
            </a:endParaRPr>
          </a:p>
          <a:p>
            <a:pPr algn="just"/>
            <a:r>
              <a:rPr lang="en-IN" sz="2000" b="1">
                <a:latin typeface="Times New Roman"/>
                <a:ea typeface="Verdana"/>
                <a:cs typeface="Times New Roman"/>
              </a:rPr>
              <a:t>Automated and Scalable Solution </a:t>
            </a:r>
            <a:r>
              <a:rPr lang="en-IN" sz="2000">
                <a:latin typeface="Times New Roman"/>
                <a:ea typeface="Verdana"/>
                <a:cs typeface="Times New Roman"/>
              </a:rPr>
              <a:t>– A deployable detection system that can analyze large datasets in real time, making it easier for social media companies to proactively detect and remove fake accounts. </a:t>
            </a:r>
            <a:endParaRPr lang="en-US" sz="2000">
              <a:latin typeface="Times New Roman"/>
              <a:ea typeface="Verdana"/>
              <a:cs typeface="Times New Roman"/>
            </a:endParaRPr>
          </a:p>
          <a:p>
            <a:pPr algn="just"/>
            <a:endParaRPr lang="en-IN" sz="2000" dirty="0">
              <a:latin typeface="Times New Roman"/>
              <a:ea typeface="Verdana"/>
              <a:cs typeface="Times New Roman"/>
            </a:endParaRPr>
          </a:p>
          <a:p>
            <a:pPr algn="just"/>
            <a:r>
              <a:rPr lang="en-IN" sz="2000" b="1">
                <a:latin typeface="Times New Roman"/>
                <a:ea typeface="Verdana"/>
                <a:cs typeface="Times New Roman"/>
              </a:rPr>
              <a:t>Insights into Fake Account Behaviors</a:t>
            </a:r>
            <a:r>
              <a:rPr lang="en-IN" sz="2000">
                <a:latin typeface="Times New Roman"/>
                <a:ea typeface="Verdana"/>
                <a:cs typeface="Times New Roman"/>
              </a:rPr>
              <a:t> – A comprehensive analysis of the characteristics and strategies used by fake accounts, helping researchers and developers refine detection techniques further.</a:t>
            </a:r>
            <a:endParaRPr lang="en-US" sz="2000">
              <a:latin typeface="Times New Roman"/>
              <a:ea typeface="Verdana"/>
              <a:cs typeface="Times New Roman"/>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4EBE-7AB7-514B-73D2-7F4130B1798F}"/>
              </a:ext>
            </a:extLst>
          </p:cNvPr>
          <p:cNvSpPr>
            <a:spLocks noGrp="1"/>
          </p:cNvSpPr>
          <p:nvPr>
            <p:ph type="title"/>
          </p:nvPr>
        </p:nvSpPr>
        <p:spPr/>
        <p:txBody>
          <a:bodyPr/>
          <a:lstStyle/>
          <a:p>
            <a:r>
              <a:rPr lang="en-US">
                <a:latin typeface="Verdana"/>
                <a:ea typeface="Verdana"/>
              </a:rPr>
              <a:t>Time Line of project</a:t>
            </a:r>
            <a:endParaRPr lang="en-US"/>
          </a:p>
        </p:txBody>
      </p:sp>
      <p:pic>
        <p:nvPicPr>
          <p:cNvPr id="4" name="Content Placeholder 3">
            <a:extLst>
              <a:ext uri="{FF2B5EF4-FFF2-40B4-BE49-F238E27FC236}">
                <a16:creationId xmlns:a16="http://schemas.microsoft.com/office/drawing/2014/main" id="{A9E774D0-5C51-CE1A-EA8C-0A50377B2793}"/>
              </a:ext>
            </a:extLst>
          </p:cNvPr>
          <p:cNvPicPr>
            <a:picLocks noGrp="1" noChangeAspect="1"/>
          </p:cNvPicPr>
          <p:nvPr>
            <p:ph idx="1"/>
          </p:nvPr>
        </p:nvPicPr>
        <p:blipFill>
          <a:blip r:embed="rId2"/>
          <a:srcRect t="27381"/>
          <a:stretch/>
        </p:blipFill>
        <p:spPr>
          <a:xfrm>
            <a:off x="812800" y="1493056"/>
            <a:ext cx="10668000" cy="1472253"/>
          </a:xfrm>
        </p:spPr>
      </p:pic>
      <p:sp>
        <p:nvSpPr>
          <p:cNvPr id="5" name="TextBox 4">
            <a:extLst>
              <a:ext uri="{FF2B5EF4-FFF2-40B4-BE49-F238E27FC236}">
                <a16:creationId xmlns:a16="http://schemas.microsoft.com/office/drawing/2014/main" id="{A81D123B-6A94-8B3A-C82B-5A5CBFB013D4}"/>
              </a:ext>
            </a:extLst>
          </p:cNvPr>
          <p:cNvSpPr txBox="1"/>
          <p:nvPr/>
        </p:nvSpPr>
        <p:spPr>
          <a:xfrm>
            <a:off x="539448" y="3430209"/>
            <a:ext cx="1165739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dirty="0"/>
              <a:t>Review 0</a:t>
            </a:r>
            <a:r>
              <a:rPr lang="en-US" dirty="0"/>
              <a:t> starts around February 3rd and concludes by </a:t>
            </a:r>
            <a:r>
              <a:rPr lang="en-US" dirty="0" err="1"/>
              <a:t>february</a:t>
            </a:r>
            <a:r>
              <a:rPr lang="en-US" dirty="0"/>
              <a:t> 8th.</a:t>
            </a:r>
          </a:p>
          <a:p>
            <a:pPr>
              <a:buFont typeface=""/>
              <a:buChar char="•"/>
            </a:pPr>
            <a:endParaRPr lang="en-US" dirty="0"/>
          </a:p>
          <a:p>
            <a:pPr>
              <a:buFont typeface=""/>
              <a:buChar char="•"/>
            </a:pPr>
            <a:r>
              <a:rPr lang="en-US" b="1" dirty="0"/>
              <a:t>Review 1</a:t>
            </a:r>
            <a:r>
              <a:rPr lang="en-US" dirty="0"/>
              <a:t> begins later in February, around the 17th, and extends till </a:t>
            </a:r>
            <a:r>
              <a:rPr lang="en-US" dirty="0" err="1"/>
              <a:t>february</a:t>
            </a:r>
            <a:r>
              <a:rPr lang="en-US" dirty="0"/>
              <a:t> 26nd.</a:t>
            </a:r>
          </a:p>
          <a:p>
            <a:pPr>
              <a:buFont typeface=""/>
              <a:buChar char="•"/>
            </a:pPr>
            <a:endParaRPr lang="en-US" dirty="0"/>
          </a:p>
          <a:p>
            <a:pPr>
              <a:buFont typeface=""/>
              <a:buChar char="•"/>
            </a:pPr>
            <a:r>
              <a:rPr lang="en-US" b="1" dirty="0"/>
              <a:t>Review 2</a:t>
            </a:r>
            <a:r>
              <a:rPr lang="en-US" dirty="0"/>
              <a:t> commences in march, around the 21th, and continues 22nd march, showing progress in two distinct phases.</a:t>
            </a:r>
          </a:p>
          <a:p>
            <a:pPr>
              <a:buFont typeface=""/>
              <a:buChar char="•"/>
            </a:pPr>
            <a:endParaRPr lang="en-US" dirty="0"/>
          </a:p>
          <a:p>
            <a:pPr>
              <a:buFont typeface=""/>
              <a:buChar char="•"/>
            </a:pPr>
            <a:r>
              <a:rPr lang="en-US" b="1" dirty="0"/>
              <a:t>Review 3</a:t>
            </a:r>
            <a:r>
              <a:rPr lang="en-US" dirty="0"/>
              <a:t> starting in late </a:t>
            </a:r>
            <a:r>
              <a:rPr lang="en-US" dirty="0" err="1"/>
              <a:t>april</a:t>
            </a:r>
            <a:r>
              <a:rPr lang="en-US" dirty="0"/>
              <a:t> 21st and stretching well April 27th, with a noticeable shift in intensity.</a:t>
            </a:r>
          </a:p>
        </p:txBody>
      </p:sp>
    </p:spTree>
    <p:extLst>
      <p:ext uri="{BB962C8B-B14F-4D97-AF65-F5344CB8AC3E}">
        <p14:creationId xmlns:p14="http://schemas.microsoft.com/office/powerpoint/2010/main" val="238234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6545-83DF-5F26-98EF-E7DADD1E17A3}"/>
              </a:ext>
            </a:extLst>
          </p:cNvPr>
          <p:cNvSpPr>
            <a:spLocks noGrp="1"/>
          </p:cNvSpPr>
          <p:nvPr>
            <p:ph type="title"/>
          </p:nvPr>
        </p:nvSpPr>
        <p:spPr/>
        <p:txBody>
          <a:bodyPr/>
          <a:lstStyle/>
          <a:p>
            <a:r>
              <a:rPr lang="en-US">
                <a:latin typeface="Verdana"/>
                <a:ea typeface="Verdana"/>
              </a:rPr>
              <a:t>Results</a:t>
            </a:r>
            <a:endParaRPr lang="en-US"/>
          </a:p>
        </p:txBody>
      </p:sp>
      <p:pic>
        <p:nvPicPr>
          <p:cNvPr id="4" name="Content Placeholder 3" descr="A screenshot of a fake account detection&#10;&#10;AI-generated content may be incorrect.">
            <a:extLst>
              <a:ext uri="{FF2B5EF4-FFF2-40B4-BE49-F238E27FC236}">
                <a16:creationId xmlns:a16="http://schemas.microsoft.com/office/drawing/2014/main" id="{2456A735-2A64-F7CC-9200-1813B10E226A}"/>
              </a:ext>
            </a:extLst>
          </p:cNvPr>
          <p:cNvPicPr>
            <a:picLocks noGrp="1" noChangeAspect="1"/>
          </p:cNvPicPr>
          <p:nvPr>
            <p:ph idx="1"/>
          </p:nvPr>
        </p:nvPicPr>
        <p:blipFill>
          <a:blip r:embed="rId2"/>
          <a:stretch>
            <a:fillRect/>
          </a:stretch>
        </p:blipFill>
        <p:spPr>
          <a:xfrm>
            <a:off x="1906401" y="1143001"/>
            <a:ext cx="8480798" cy="4952997"/>
          </a:xfrm>
        </p:spPr>
      </p:pic>
    </p:spTree>
    <p:extLst>
      <p:ext uri="{BB962C8B-B14F-4D97-AF65-F5344CB8AC3E}">
        <p14:creationId xmlns:p14="http://schemas.microsoft.com/office/powerpoint/2010/main" val="85525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web page&#10;&#10;AI-generated content may be incorrect.">
            <a:extLst>
              <a:ext uri="{FF2B5EF4-FFF2-40B4-BE49-F238E27FC236}">
                <a16:creationId xmlns:a16="http://schemas.microsoft.com/office/drawing/2014/main" id="{E697E04C-90CA-0541-3D2F-1FDD6886E346}"/>
              </a:ext>
            </a:extLst>
          </p:cNvPr>
          <p:cNvPicPr>
            <a:picLocks noGrp="1" noChangeAspect="1"/>
          </p:cNvPicPr>
          <p:nvPr>
            <p:ph idx="1"/>
          </p:nvPr>
        </p:nvPicPr>
        <p:blipFill>
          <a:blip r:embed="rId2"/>
          <a:stretch>
            <a:fillRect/>
          </a:stretch>
        </p:blipFill>
        <p:spPr>
          <a:xfrm>
            <a:off x="2129562" y="1143001"/>
            <a:ext cx="8034475" cy="4952997"/>
          </a:xfrm>
        </p:spPr>
      </p:pic>
    </p:spTree>
    <p:extLst>
      <p:ext uri="{BB962C8B-B14F-4D97-AF65-F5344CB8AC3E}">
        <p14:creationId xmlns:p14="http://schemas.microsoft.com/office/powerpoint/2010/main" val="5652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25F72853-6FEB-9035-0D42-4EAD50B977BB}"/>
              </a:ext>
            </a:extLst>
          </p:cNvPr>
          <p:cNvPicPr>
            <a:picLocks noGrp="1" noChangeAspect="1"/>
          </p:cNvPicPr>
          <p:nvPr>
            <p:ph idx="1"/>
          </p:nvPr>
        </p:nvPicPr>
        <p:blipFill>
          <a:blip r:embed="rId2"/>
          <a:stretch>
            <a:fillRect/>
          </a:stretch>
        </p:blipFill>
        <p:spPr>
          <a:xfrm>
            <a:off x="2205937" y="1143001"/>
            <a:ext cx="7881726" cy="4952997"/>
          </a:xfrm>
        </p:spPr>
      </p:pic>
    </p:spTree>
    <p:extLst>
      <p:ext uri="{BB962C8B-B14F-4D97-AF65-F5344CB8AC3E}">
        <p14:creationId xmlns:p14="http://schemas.microsoft.com/office/powerpoint/2010/main" val="2983965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D89E461A-B43D-B33F-452A-12EF8E621890}"/>
              </a:ext>
            </a:extLst>
          </p:cNvPr>
          <p:cNvPicPr>
            <a:picLocks noGrp="1" noChangeAspect="1"/>
          </p:cNvPicPr>
          <p:nvPr>
            <p:ph idx="1"/>
          </p:nvPr>
        </p:nvPicPr>
        <p:blipFill>
          <a:blip r:embed="rId2"/>
          <a:stretch>
            <a:fillRect/>
          </a:stretch>
        </p:blipFill>
        <p:spPr>
          <a:xfrm>
            <a:off x="1519123" y="1143001"/>
            <a:ext cx="9255354" cy="4952997"/>
          </a:xfrm>
        </p:spPr>
      </p:pic>
    </p:spTree>
    <p:extLst>
      <p:ext uri="{BB962C8B-B14F-4D97-AF65-F5344CB8AC3E}">
        <p14:creationId xmlns:p14="http://schemas.microsoft.com/office/powerpoint/2010/main" val="1142984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fake account&#10;&#10;AI-generated content may be incorrect.">
            <a:extLst>
              <a:ext uri="{FF2B5EF4-FFF2-40B4-BE49-F238E27FC236}">
                <a16:creationId xmlns:a16="http://schemas.microsoft.com/office/drawing/2014/main" id="{22922262-D2C6-32FC-553F-1E66226468C9}"/>
              </a:ext>
            </a:extLst>
          </p:cNvPr>
          <p:cNvPicPr>
            <a:picLocks noGrp="1" noChangeAspect="1"/>
          </p:cNvPicPr>
          <p:nvPr>
            <p:ph idx="1"/>
          </p:nvPr>
        </p:nvPicPr>
        <p:blipFill>
          <a:blip r:embed="rId2"/>
          <a:stretch>
            <a:fillRect/>
          </a:stretch>
        </p:blipFill>
        <p:spPr>
          <a:xfrm>
            <a:off x="1903652" y="1143001"/>
            <a:ext cx="8268582" cy="4952997"/>
          </a:xfrm>
        </p:spPr>
      </p:pic>
    </p:spTree>
    <p:extLst>
      <p:ext uri="{BB962C8B-B14F-4D97-AF65-F5344CB8AC3E}">
        <p14:creationId xmlns:p14="http://schemas.microsoft.com/office/powerpoint/2010/main" val="115601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320453"/>
            <a:ext cx="10668000" cy="4493710"/>
          </a:xfrm>
        </p:spPr>
        <p:txBody>
          <a:bodyPr vert="horz" lIns="91440" tIns="45720" rIns="91440" bIns="45720" rtlCol="0" anchor="t">
            <a:normAutofit/>
          </a:bodyPr>
          <a:lstStyle/>
          <a:p>
            <a:pPr marL="0" indent="0" algn="just">
              <a:buNone/>
            </a:pPr>
            <a:r>
              <a:rPr lang="en-IN" dirty="0">
                <a:latin typeface="Verdana"/>
                <a:ea typeface="Verdana"/>
                <a:cs typeface="Times New Roman"/>
              </a:rPr>
              <a:t>In conclusion, The primary objective of this project is to predict the authenticity of social media accounts through data analysis and machine learning models. This holds true in an area clearly recognized through the research that fake accounts have become increasingly prevalent in Online Social Networks (OSNs), causing various problems that include but are not limited to the dissemination of misinformation and lack of trust in user metrics. Because of all these, this project will apply AdaBoost, </a:t>
            </a:r>
            <a:r>
              <a:rPr lang="en-IN" dirty="0" err="1">
                <a:latin typeface="Verdana"/>
                <a:ea typeface="Verdana"/>
                <a:cs typeface="Times New Roman"/>
              </a:rPr>
              <a:t>Catboost</a:t>
            </a:r>
            <a:r>
              <a:rPr lang="en-IN" dirty="0">
                <a:latin typeface="Verdana"/>
                <a:ea typeface="Verdana"/>
                <a:cs typeface="Times New Roman"/>
              </a:rPr>
              <a:t>, and the Extra Tree Classifier using a Python environment to come up with a faster and most reliable method of authenticating fake accounts efficiently.</a:t>
            </a:r>
            <a:endParaRPr lang="en-GB" dirty="0">
              <a:latin typeface="Times New Roman"/>
              <a:cs typeface="Times New Roman"/>
            </a:endParaRPr>
          </a:p>
        </p:txBody>
      </p:sp>
    </p:spTree>
    <p:extLst>
      <p:ext uri="{BB962C8B-B14F-4D97-AF65-F5344CB8AC3E}">
        <p14:creationId xmlns:p14="http://schemas.microsoft.com/office/powerpoint/2010/main" val="22385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7631-A71B-90B6-0C93-CFBD49714722}"/>
              </a:ext>
            </a:extLst>
          </p:cNvPr>
          <p:cNvSpPr>
            <a:spLocks noGrp="1"/>
          </p:cNvSpPr>
          <p:nvPr>
            <p:ph type="title"/>
          </p:nvPr>
        </p:nvSpPr>
        <p:spPr/>
        <p:txBody>
          <a:bodyPr/>
          <a:lstStyle/>
          <a:p>
            <a:r>
              <a:rPr lang="en-US" dirty="0">
                <a:latin typeface="Verdana"/>
                <a:ea typeface="Verdana"/>
              </a:rPr>
              <a:t>Contents</a:t>
            </a:r>
            <a:endParaRPr lang="en-US" dirty="0"/>
          </a:p>
        </p:txBody>
      </p:sp>
      <p:sp>
        <p:nvSpPr>
          <p:cNvPr id="3" name="Content Placeholder 2">
            <a:extLst>
              <a:ext uri="{FF2B5EF4-FFF2-40B4-BE49-F238E27FC236}">
                <a16:creationId xmlns:a16="http://schemas.microsoft.com/office/drawing/2014/main" id="{455E737E-011E-66C4-760B-13E868DE73EF}"/>
              </a:ext>
            </a:extLst>
          </p:cNvPr>
          <p:cNvSpPr>
            <a:spLocks noGrp="1"/>
          </p:cNvSpPr>
          <p:nvPr>
            <p:ph idx="1"/>
          </p:nvPr>
        </p:nvSpPr>
        <p:spPr>
          <a:xfrm>
            <a:off x="812800" y="955111"/>
            <a:ext cx="10668000" cy="4952997"/>
          </a:xfrm>
        </p:spPr>
        <p:txBody>
          <a:bodyPr vert="horz" lIns="91440" tIns="45720" rIns="91440" bIns="45720" rtlCol="0" anchor="t">
            <a:normAutofit fontScale="92500" lnSpcReduction="10000"/>
          </a:bodyPr>
          <a:lstStyle/>
          <a:p>
            <a:r>
              <a:rPr lang="en-US" dirty="0">
                <a:latin typeface="Verdana"/>
                <a:ea typeface="Verdana"/>
              </a:rPr>
              <a:t>Problem Statement</a:t>
            </a:r>
          </a:p>
          <a:p>
            <a:r>
              <a:rPr lang="en-US" dirty="0">
                <a:latin typeface="Verdana"/>
                <a:ea typeface="Verdana"/>
              </a:rPr>
              <a:t>Introduction</a:t>
            </a:r>
          </a:p>
          <a:p>
            <a:r>
              <a:rPr lang="en-US" dirty="0">
                <a:latin typeface="Verdana"/>
                <a:ea typeface="Verdana"/>
              </a:rPr>
              <a:t>Literature review</a:t>
            </a:r>
          </a:p>
          <a:p>
            <a:r>
              <a:rPr lang="en-US" dirty="0">
                <a:latin typeface="Verdana"/>
                <a:ea typeface="Verdana"/>
              </a:rPr>
              <a:t>Research gap in existing model</a:t>
            </a:r>
          </a:p>
          <a:p>
            <a:r>
              <a:rPr lang="en-US" dirty="0">
                <a:latin typeface="Verdana"/>
                <a:ea typeface="Verdana"/>
              </a:rPr>
              <a:t>Proposed method</a:t>
            </a:r>
            <a:endParaRPr lang="en-US" dirty="0"/>
          </a:p>
          <a:p>
            <a:r>
              <a:rPr lang="en-US" dirty="0">
                <a:latin typeface="Verdana"/>
                <a:ea typeface="Verdana"/>
              </a:rPr>
              <a:t>Architecture</a:t>
            </a:r>
          </a:p>
          <a:p>
            <a:r>
              <a:rPr lang="en-US" dirty="0">
                <a:latin typeface="Verdana"/>
                <a:ea typeface="Verdana"/>
              </a:rPr>
              <a:t>Objectives</a:t>
            </a:r>
          </a:p>
          <a:p>
            <a:r>
              <a:rPr lang="en-US" dirty="0">
                <a:latin typeface="Verdana"/>
                <a:ea typeface="Verdana"/>
              </a:rPr>
              <a:t>Outcomes</a:t>
            </a:r>
            <a:endParaRPr lang="en-US" dirty="0"/>
          </a:p>
          <a:p>
            <a:r>
              <a:rPr lang="en-US" dirty="0">
                <a:latin typeface="Verdana"/>
                <a:ea typeface="Verdana"/>
              </a:rPr>
              <a:t>Timeline of project</a:t>
            </a:r>
          </a:p>
          <a:p>
            <a:r>
              <a:rPr lang="en-US" dirty="0">
                <a:latin typeface="Verdana"/>
                <a:ea typeface="Verdana"/>
              </a:rPr>
              <a:t>Results</a:t>
            </a:r>
          </a:p>
          <a:p>
            <a:r>
              <a:rPr lang="en-US" dirty="0">
                <a:latin typeface="Verdana"/>
                <a:ea typeface="Verdana"/>
              </a:rPr>
              <a:t>Conclusion </a:t>
            </a:r>
          </a:p>
          <a:p>
            <a:r>
              <a:rPr lang="en-US" dirty="0" err="1">
                <a:latin typeface="Verdana"/>
                <a:ea typeface="Verdana"/>
              </a:rPr>
              <a:t>Github</a:t>
            </a:r>
            <a:r>
              <a:rPr lang="en-US" dirty="0">
                <a:latin typeface="Verdana"/>
                <a:ea typeface="Verdana"/>
              </a:rPr>
              <a:t>-link</a:t>
            </a:r>
          </a:p>
          <a:p>
            <a:r>
              <a:rPr lang="en-US" dirty="0">
                <a:latin typeface="Verdana"/>
                <a:ea typeface="Verdana"/>
              </a:rPr>
              <a:t>Mapping with SDG</a:t>
            </a:r>
            <a:endParaRPr lang="en-US" dirty="0"/>
          </a:p>
        </p:txBody>
      </p:sp>
    </p:spTree>
    <p:extLst>
      <p:ext uri="{BB962C8B-B14F-4D97-AF65-F5344CB8AC3E}">
        <p14:creationId xmlns:p14="http://schemas.microsoft.com/office/powerpoint/2010/main" val="661087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F983-3D49-3EEE-B6DE-F789C5DCE355}"/>
              </a:ext>
            </a:extLst>
          </p:cNvPr>
          <p:cNvSpPr>
            <a:spLocks noGrp="1"/>
          </p:cNvSpPr>
          <p:nvPr>
            <p:ph type="title"/>
          </p:nvPr>
        </p:nvSpPr>
        <p:spPr/>
        <p:txBody>
          <a:bodyPr/>
          <a:lstStyle/>
          <a:p>
            <a:r>
              <a:rPr lang="en-US" dirty="0">
                <a:latin typeface="Verdana"/>
                <a:ea typeface="Verdana"/>
              </a:rPr>
              <a:t>References</a:t>
            </a:r>
            <a:endParaRPr lang="en-US" dirty="0"/>
          </a:p>
        </p:txBody>
      </p:sp>
      <p:sp>
        <p:nvSpPr>
          <p:cNvPr id="3" name="Content Placeholder 2">
            <a:extLst>
              <a:ext uri="{FF2B5EF4-FFF2-40B4-BE49-F238E27FC236}">
                <a16:creationId xmlns:a16="http://schemas.microsoft.com/office/drawing/2014/main" id="{82E42925-FBD3-5C11-7C8F-8E153F99A0A4}"/>
              </a:ext>
            </a:extLst>
          </p:cNvPr>
          <p:cNvSpPr>
            <a:spLocks noGrp="1"/>
          </p:cNvSpPr>
          <p:nvPr>
            <p:ph idx="1"/>
          </p:nvPr>
        </p:nvSpPr>
        <p:spPr>
          <a:xfrm>
            <a:off x="812800" y="1085549"/>
            <a:ext cx="10668000" cy="4952997"/>
          </a:xfrm>
        </p:spPr>
        <p:txBody>
          <a:bodyPr vert="horz" lIns="91440" tIns="45720" rIns="91440" bIns="45720" rtlCol="0" anchor="t">
            <a:noAutofit/>
          </a:bodyPr>
          <a:lstStyle/>
          <a:p>
            <a:pPr marL="0" indent="0" algn="just">
              <a:buNone/>
            </a:pPr>
            <a:r>
              <a:rPr lang="en-US" sz="1400" dirty="0">
                <a:latin typeface="Verdana"/>
                <a:ea typeface="Verdana"/>
              </a:rPr>
              <a:t>[1] Pagan Azania; </a:t>
            </a:r>
            <a:r>
              <a:rPr lang="en-US" sz="1400" dirty="0" err="1">
                <a:latin typeface="Verdana"/>
                <a:ea typeface="Verdana"/>
              </a:rPr>
              <a:t>Kalpdrum</a:t>
            </a:r>
            <a:r>
              <a:rPr lang="en-US" sz="1400" dirty="0">
                <a:latin typeface="Verdana"/>
                <a:ea typeface="Verdana"/>
              </a:rPr>
              <a:t> Passi, Detecting Fake Accounts on Instagram Using Machine Learning and Hybrid Optimization, 24 September 2024, Multidisciplinary Digital Publishing Institute.</a:t>
            </a:r>
            <a:endParaRPr lang="en-US" sz="1400" dirty="0"/>
          </a:p>
          <a:p>
            <a:pPr marL="0" indent="0" algn="just">
              <a:buNone/>
            </a:pPr>
            <a:endParaRPr lang="en-US" sz="1400" dirty="0">
              <a:latin typeface="Verdana"/>
              <a:ea typeface="Verdana"/>
            </a:endParaRPr>
          </a:p>
          <a:p>
            <a:pPr marL="0" indent="0" algn="just">
              <a:buNone/>
            </a:pPr>
            <a:r>
              <a:rPr lang="en-US" sz="1400" dirty="0">
                <a:latin typeface="Verdana"/>
                <a:ea typeface="Verdana"/>
              </a:rPr>
              <a:t>[2] </a:t>
            </a:r>
            <a:r>
              <a:rPr lang="en-US" sz="1400" dirty="0" err="1">
                <a:latin typeface="Verdana"/>
                <a:ea typeface="Verdana"/>
              </a:rPr>
              <a:t>Kotra</a:t>
            </a:r>
            <a:r>
              <a:rPr lang="en-US" sz="1400" dirty="0">
                <a:latin typeface="Verdana"/>
                <a:ea typeface="Verdana"/>
              </a:rPr>
              <a:t> Shreya; Amith </a:t>
            </a:r>
            <a:r>
              <a:rPr lang="en-US" sz="1400" dirty="0" err="1">
                <a:latin typeface="Verdana"/>
                <a:ea typeface="Verdana"/>
              </a:rPr>
              <a:t>Kothapelly</a:t>
            </a:r>
            <a:r>
              <a:rPr lang="en-US" sz="1400" dirty="0">
                <a:latin typeface="Verdana"/>
                <a:ea typeface="Verdana"/>
              </a:rPr>
              <a:t>; Deepika V; Hariharan Shanmugasundaram, Identification of Fake accounts in social media using machine learning, 15 March 2023, Institute of Electrical and Electronics Engineers.</a:t>
            </a:r>
            <a:endParaRPr lang="en-US" sz="1400" dirty="0"/>
          </a:p>
          <a:p>
            <a:pPr marL="0" indent="0" algn="just">
              <a:buNone/>
            </a:pPr>
            <a:endParaRPr lang="en-US" sz="1400" dirty="0">
              <a:latin typeface="Verdana"/>
              <a:ea typeface="Verdana"/>
            </a:endParaRPr>
          </a:p>
          <a:p>
            <a:pPr marL="0" indent="0" algn="just">
              <a:buNone/>
            </a:pPr>
            <a:r>
              <a:rPr lang="en-US" sz="1400" dirty="0">
                <a:latin typeface="Verdana"/>
                <a:ea typeface="Verdana"/>
              </a:rPr>
              <a:t>[3] K. Harish; </a:t>
            </a:r>
            <a:r>
              <a:rPr lang="en-US" sz="1400" dirty="0" err="1">
                <a:latin typeface="Verdana"/>
                <a:ea typeface="Verdana"/>
              </a:rPr>
              <a:t>R.Naveen</a:t>
            </a:r>
            <a:r>
              <a:rPr lang="en-US" sz="1400" dirty="0">
                <a:latin typeface="Verdana"/>
                <a:ea typeface="Verdana"/>
              </a:rPr>
              <a:t> Kumar; Dr. J. Briso Becky Bell, Fake Profile Detection Using Machine Learning, 29 April 2023, International Journal of Scientific Research in Science, Engineering and Technology. </a:t>
            </a:r>
            <a:endParaRPr lang="en-US" sz="1400" dirty="0"/>
          </a:p>
          <a:p>
            <a:pPr marL="0" indent="0" algn="just">
              <a:buNone/>
            </a:pPr>
            <a:endParaRPr lang="en-US" sz="1400" dirty="0">
              <a:latin typeface="Verdana"/>
              <a:ea typeface="Verdana"/>
            </a:endParaRPr>
          </a:p>
          <a:p>
            <a:pPr marL="0" indent="0" algn="just">
              <a:buNone/>
            </a:pPr>
            <a:r>
              <a:rPr lang="en-US" sz="1400" dirty="0">
                <a:latin typeface="Verdana"/>
                <a:ea typeface="Verdana"/>
              </a:rPr>
              <a:t>4] Nitika Kadam; Sanjeev Kumar Sharma, Social Media Fake Profile Detection Using Data Mining Technique, 5 October 2022, Journal of Advances in Information Technology. </a:t>
            </a:r>
            <a:endParaRPr lang="en-US" sz="1400" dirty="0"/>
          </a:p>
          <a:p>
            <a:pPr marL="0" indent="0" algn="just">
              <a:buNone/>
            </a:pPr>
            <a:endParaRPr lang="en-US" sz="1400" dirty="0">
              <a:latin typeface="Verdana"/>
              <a:ea typeface="Verdana"/>
            </a:endParaRPr>
          </a:p>
          <a:p>
            <a:pPr marL="0" indent="0" algn="just">
              <a:buNone/>
            </a:pPr>
            <a:r>
              <a:rPr lang="en-US" sz="1400" dirty="0">
                <a:latin typeface="Verdana"/>
                <a:ea typeface="Verdana"/>
              </a:rPr>
              <a:t>[5]T. Om Prathyusha; N. Sai Kumar; E. Vishnu Priya; T. </a:t>
            </a:r>
            <a:r>
              <a:rPr lang="en-US" sz="1400" dirty="0" err="1">
                <a:latin typeface="Verdana"/>
                <a:ea typeface="Verdana"/>
              </a:rPr>
              <a:t>Vijaykanth</a:t>
            </a:r>
            <a:r>
              <a:rPr lang="en-US" sz="1400" dirty="0">
                <a:latin typeface="Verdana"/>
                <a:ea typeface="Verdana"/>
              </a:rPr>
              <a:t> Reddy, Fake account detection using machine learning, 6 June 2021, International journal of creative research thoughts. </a:t>
            </a:r>
          </a:p>
          <a:p>
            <a:pPr marL="0" indent="0" algn="just">
              <a:buNone/>
            </a:pPr>
            <a:endParaRPr lang="en-US" sz="1400" dirty="0"/>
          </a:p>
          <a:p>
            <a:pPr marL="0" indent="0" algn="just">
              <a:buNone/>
            </a:pPr>
            <a:r>
              <a:rPr lang="en-US" sz="1400" dirty="0">
                <a:latin typeface="Verdana"/>
                <a:ea typeface="Verdana"/>
              </a:rPr>
              <a:t>[6] Naman Singh; Tushar Sharma; Abha Thakral; Tanupriya Choudhury, Detection of Fake Profile in Online Social Networks Using Machine Learning, 23 August 2018, Institute of Electrical and Electronics Engineers. </a:t>
            </a:r>
            <a:endParaRPr lang="en-US" sz="1400" dirty="0"/>
          </a:p>
          <a:p>
            <a:pPr marL="0" indent="0" algn="just">
              <a:buNone/>
            </a:pPr>
            <a:endParaRPr lang="en-US" sz="1400" dirty="0">
              <a:latin typeface="Verdana"/>
              <a:ea typeface="Verdana"/>
            </a:endParaRPr>
          </a:p>
          <a:p>
            <a:pPr marL="0" indent="0" algn="just">
              <a:buNone/>
            </a:pPr>
            <a:r>
              <a:rPr lang="en-US" sz="1400" dirty="0">
                <a:latin typeface="Verdana"/>
                <a:ea typeface="Verdana"/>
              </a:rPr>
              <a:t>[7] Gaurav Vijay Barde; Dr. Nilesh R. Wankhade, Social Media Fake Account Identification Using Machine Learning, December 2023, International Journal of Advanced Research in Science, Communication and Technology</a:t>
            </a:r>
            <a:endParaRPr lang="en-US" sz="1400" dirty="0"/>
          </a:p>
        </p:txBody>
      </p:sp>
    </p:spTree>
    <p:extLst>
      <p:ext uri="{BB962C8B-B14F-4D97-AF65-F5344CB8AC3E}">
        <p14:creationId xmlns:p14="http://schemas.microsoft.com/office/powerpoint/2010/main" val="3510329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0CD7-D70A-0E13-F156-AAC25A8C6AE8}"/>
              </a:ext>
            </a:extLst>
          </p:cNvPr>
          <p:cNvSpPr>
            <a:spLocks noGrp="1"/>
          </p:cNvSpPr>
          <p:nvPr>
            <p:ph type="title"/>
          </p:nvPr>
        </p:nvSpPr>
        <p:spPr/>
        <p:txBody>
          <a:bodyPr/>
          <a:lstStyle/>
          <a:p>
            <a:pPr>
              <a:spcBef>
                <a:spcPct val="20000"/>
              </a:spcBef>
            </a:pPr>
            <a:br>
              <a:rPr lang="en-US" sz="2200" b="0" dirty="0">
                <a:latin typeface="Verdana"/>
                <a:ea typeface="Verdana"/>
              </a:rPr>
            </a:br>
            <a:r>
              <a:rPr lang="en-US" err="1">
                <a:solidFill>
                  <a:srgbClr val="000000"/>
                </a:solidFill>
                <a:latin typeface="Verdana"/>
                <a:ea typeface="Verdana"/>
              </a:rPr>
              <a:t>Github</a:t>
            </a:r>
            <a:r>
              <a:rPr lang="en-US" dirty="0">
                <a:solidFill>
                  <a:srgbClr val="000000"/>
                </a:solidFill>
                <a:latin typeface="Verdana"/>
                <a:ea typeface="Verdana"/>
              </a:rPr>
              <a:t>-link</a:t>
            </a:r>
            <a:endParaRPr lang="en-US" dirty="0"/>
          </a:p>
          <a:p>
            <a:endParaRPr lang="en-US" dirty="0"/>
          </a:p>
        </p:txBody>
      </p:sp>
      <p:sp>
        <p:nvSpPr>
          <p:cNvPr id="3" name="Content Placeholder 2">
            <a:extLst>
              <a:ext uri="{FF2B5EF4-FFF2-40B4-BE49-F238E27FC236}">
                <a16:creationId xmlns:a16="http://schemas.microsoft.com/office/drawing/2014/main" id="{53089482-A9AF-444C-9FDA-440C58642090}"/>
              </a:ext>
            </a:extLst>
          </p:cNvPr>
          <p:cNvSpPr>
            <a:spLocks noGrp="1"/>
          </p:cNvSpPr>
          <p:nvPr>
            <p:ph idx="1"/>
          </p:nvPr>
        </p:nvSpPr>
        <p:spPr/>
        <p:txBody>
          <a:bodyPr vert="horz" lIns="91440" tIns="45720" rIns="91440" bIns="45720" rtlCol="0" anchor="t">
            <a:normAutofit/>
          </a:bodyPr>
          <a:lstStyle/>
          <a:p>
            <a:pPr marL="0" indent="0">
              <a:buNone/>
            </a:pPr>
            <a:r>
              <a:rPr lang="en-US" dirty="0"/>
              <a:t>https://github.com/Nishithaa-2411/Fake-Account-Detection-On-Instagram-Using-Machine-Learning</a:t>
            </a:r>
            <a:endParaRPr lang="en-US"/>
          </a:p>
        </p:txBody>
      </p:sp>
    </p:spTree>
    <p:extLst>
      <p:ext uri="{BB962C8B-B14F-4D97-AF65-F5344CB8AC3E}">
        <p14:creationId xmlns:p14="http://schemas.microsoft.com/office/powerpoint/2010/main" val="18490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6225463" y="1269066"/>
            <a:ext cx="5262465" cy="4853268"/>
          </a:xfrm>
          <a:prstGeom prst="rect">
            <a:avLst/>
          </a:prstGeom>
        </p:spPr>
      </p:pic>
      <p:sp>
        <p:nvSpPr>
          <p:cNvPr id="3" name="TextBox 2">
            <a:extLst>
              <a:ext uri="{FF2B5EF4-FFF2-40B4-BE49-F238E27FC236}">
                <a16:creationId xmlns:a16="http://schemas.microsoft.com/office/drawing/2014/main" id="{39E1F4D8-23E7-74A3-52C4-662D9F5E8C04}"/>
              </a:ext>
            </a:extLst>
          </p:cNvPr>
          <p:cNvSpPr txBox="1"/>
          <p:nvPr/>
        </p:nvSpPr>
        <p:spPr>
          <a:xfrm>
            <a:off x="981075" y="1456020"/>
            <a:ext cx="51712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b="1" dirty="0">
                <a:ea typeface="+mn-lt"/>
                <a:cs typeface="+mn-lt"/>
              </a:rPr>
              <a:t>SDG 9-Industry, Innovation and Infrastructure:</a:t>
            </a:r>
            <a:r>
              <a:rPr lang="en-US" dirty="0">
                <a:ea typeface="+mn-lt"/>
                <a:cs typeface="+mn-lt"/>
              </a:rPr>
              <a:t> The project involves tech innovation for detection and relates to securing the digital space, contributing to a trustworthy infrastructure.</a:t>
            </a:r>
          </a:p>
          <a:p>
            <a:pPr algn="just"/>
            <a:endParaRPr lang="en-US" dirty="0">
              <a:ea typeface="+mn-lt"/>
              <a:cs typeface="+mn-lt"/>
            </a:endParaRPr>
          </a:p>
          <a:p>
            <a:pPr algn="just">
              <a:buFont typeface="Arial"/>
              <a:buChar char="•"/>
            </a:pPr>
            <a:r>
              <a:rPr lang="en-US" b="1" dirty="0">
                <a:ea typeface="+mn-lt"/>
                <a:cs typeface="+mn-lt"/>
              </a:rPr>
              <a:t>SDG 16-Peace, Justice and Strong Institutions: </a:t>
            </a:r>
            <a:r>
              <a:rPr lang="en-US" dirty="0">
                <a:ea typeface="+mn-lt"/>
                <a:cs typeface="+mn-lt"/>
              </a:rPr>
              <a:t>Fake social media accounts spread misinformation and undermine institutions. Detection promotes a just online environment.</a:t>
            </a:r>
            <a:endParaRPr lang="en-US" b="1" dirty="0"/>
          </a:p>
          <a:p>
            <a:pPr algn="just"/>
            <a:endParaRPr lang="en-US" dirty="0">
              <a:ea typeface="+mn-lt"/>
              <a:cs typeface="+mn-lt"/>
            </a:endParaRPr>
          </a:p>
          <a:p>
            <a:pPr algn="just">
              <a:buFont typeface="Arial"/>
              <a:buChar char="•"/>
            </a:pPr>
            <a:r>
              <a:rPr lang="en-US" b="1" dirty="0">
                <a:ea typeface="+mn-lt"/>
                <a:cs typeface="+mn-lt"/>
              </a:rPr>
              <a:t>SDG 17-Partnerships for the Goals: </a:t>
            </a:r>
            <a:r>
              <a:rPr lang="en-US" dirty="0">
                <a:ea typeface="+mn-lt"/>
                <a:cs typeface="+mn-lt"/>
              </a:rPr>
              <a:t>Collaboration is key.</a:t>
            </a:r>
          </a:p>
        </p:txBody>
      </p:sp>
    </p:spTree>
    <p:extLst>
      <p:ext uri="{BB962C8B-B14F-4D97-AF65-F5344CB8AC3E}">
        <p14:creationId xmlns:p14="http://schemas.microsoft.com/office/powerpoint/2010/main" val="3795449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8946-906F-32D9-1FBC-9034F01017CA}"/>
              </a:ext>
            </a:extLst>
          </p:cNvPr>
          <p:cNvSpPr>
            <a:spLocks noGrp="1"/>
          </p:cNvSpPr>
          <p:nvPr>
            <p:ph type="title"/>
          </p:nvPr>
        </p:nvSpPr>
        <p:spPr/>
        <p:txBody>
          <a:bodyPr/>
          <a:lstStyle/>
          <a:p>
            <a:r>
              <a:rPr lang="en-US" dirty="0">
                <a:latin typeface="Verdana"/>
                <a:ea typeface="Verdana"/>
              </a:rPr>
              <a:t>Problem Statement</a:t>
            </a:r>
            <a:endParaRPr lang="en-US" dirty="0"/>
          </a:p>
        </p:txBody>
      </p:sp>
      <p:sp>
        <p:nvSpPr>
          <p:cNvPr id="3" name="Content Placeholder 2">
            <a:extLst>
              <a:ext uri="{FF2B5EF4-FFF2-40B4-BE49-F238E27FC236}">
                <a16:creationId xmlns:a16="http://schemas.microsoft.com/office/drawing/2014/main" id="{C6234E84-E461-C16C-76EF-9EBBE3935A0E}"/>
              </a:ext>
            </a:extLst>
          </p:cNvPr>
          <p:cNvSpPr>
            <a:spLocks noGrp="1"/>
          </p:cNvSpPr>
          <p:nvPr>
            <p:ph idx="1"/>
          </p:nvPr>
        </p:nvSpPr>
        <p:spPr/>
        <p:txBody>
          <a:bodyPr vert="horz" lIns="91440" tIns="45720" rIns="91440" bIns="45720" rtlCol="0" anchor="t">
            <a:normAutofit/>
          </a:bodyPr>
          <a:lstStyle/>
          <a:p>
            <a:pPr algn="just"/>
            <a:r>
              <a:rPr lang="en-US" dirty="0">
                <a:latin typeface="Verdana"/>
                <a:ea typeface="Verdana"/>
              </a:rPr>
              <a:t>Fake social media accounts are a big problem because they spread lies, trick people, and pose risks, so experts are creating smart tools that analyze user behavior, profile details, and posting habits (like strange names, fake photos, or spammy posts) to quickly detect and shut down these fake accounts, making online interactions safer and more trustworthy by preventing scams, false information, and cyber threats.</a:t>
            </a:r>
            <a:endParaRPr lang="en-US" dirty="0"/>
          </a:p>
        </p:txBody>
      </p:sp>
    </p:spTree>
    <p:extLst>
      <p:ext uri="{BB962C8B-B14F-4D97-AF65-F5344CB8AC3E}">
        <p14:creationId xmlns:p14="http://schemas.microsoft.com/office/powerpoint/2010/main" val="208013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vert="horz" lIns="91440" tIns="45720" rIns="91440" bIns="45720" rtlCol="0" anchor="t">
            <a:noAutofit/>
          </a:bodyPr>
          <a:lstStyle/>
          <a:p>
            <a:pPr algn="just">
              <a:buFont typeface="Arial"/>
              <a:buChar char="•"/>
            </a:pPr>
            <a:r>
              <a:rPr lang="en-US" dirty="0">
                <a:latin typeface="Verdana"/>
                <a:ea typeface="Verdana"/>
                <a:cs typeface="Times New Roman"/>
              </a:rPr>
              <a:t>The project aims to predict the authenticity of social media accounts using machine learning.   </a:t>
            </a:r>
          </a:p>
          <a:p>
            <a:pPr algn="just">
              <a:buFont typeface="Arial"/>
              <a:buChar char="•"/>
            </a:pPr>
            <a:endParaRPr lang="en-US" dirty="0">
              <a:latin typeface="Verdana"/>
              <a:ea typeface="Verdana"/>
              <a:cs typeface="Times New Roman"/>
            </a:endParaRPr>
          </a:p>
          <a:p>
            <a:pPr algn="just">
              <a:buFont typeface="Arial"/>
              <a:buChar char="•"/>
            </a:pPr>
            <a:r>
              <a:rPr lang="en-US" dirty="0">
                <a:latin typeface="Verdana"/>
                <a:ea typeface="Verdana"/>
                <a:cs typeface="Times New Roman"/>
              </a:rPr>
              <a:t>Online Social Networks (OSNs) have grown in popularity and are used for various activities, attracting malicious actors.   </a:t>
            </a:r>
            <a:endParaRPr lang="en-US" dirty="0"/>
          </a:p>
          <a:p>
            <a:pPr algn="just">
              <a:buFont typeface="Arial"/>
              <a:buChar char="•"/>
            </a:pPr>
            <a:endParaRPr lang="en-US" dirty="0">
              <a:latin typeface="Verdana"/>
              <a:ea typeface="Verdana"/>
              <a:cs typeface="Times New Roman"/>
            </a:endParaRPr>
          </a:p>
          <a:p>
            <a:pPr algn="just">
              <a:buFont typeface="Arial"/>
              <a:buChar char="•"/>
            </a:pPr>
            <a:r>
              <a:rPr lang="en-US" dirty="0">
                <a:latin typeface="Verdana"/>
                <a:ea typeface="Verdana"/>
                <a:cs typeface="Times New Roman"/>
              </a:rPr>
              <a:t>Researchers are developing techniques to detect fake accounts, but current methods have limitations.   </a:t>
            </a:r>
            <a:endParaRPr lang="en-US" dirty="0"/>
          </a:p>
          <a:p>
            <a:pPr marL="0" indent="0" algn="just">
              <a:buNone/>
            </a:pPr>
            <a:endParaRPr lang="en-US" dirty="0">
              <a:latin typeface="Verdana"/>
              <a:ea typeface="Verdana"/>
              <a:cs typeface="Times New Roman"/>
            </a:endParaRPr>
          </a:p>
          <a:p>
            <a:pPr algn="just">
              <a:buFont typeface="Arial"/>
              <a:buChar char="•"/>
            </a:pPr>
            <a:r>
              <a:rPr lang="en-US" dirty="0">
                <a:latin typeface="Verdana"/>
                <a:ea typeface="Verdana"/>
                <a:cs typeface="Times New Roman"/>
              </a:rPr>
              <a:t>The system utilizes machine learning algorithms like AdaBoost, </a:t>
            </a:r>
            <a:r>
              <a:rPr lang="en-US" dirty="0" err="1">
                <a:latin typeface="Verdana"/>
                <a:ea typeface="Verdana"/>
                <a:cs typeface="Times New Roman"/>
              </a:rPr>
              <a:t>CatBoost</a:t>
            </a:r>
            <a:r>
              <a:rPr lang="en-US" dirty="0">
                <a:latin typeface="Verdana"/>
                <a:ea typeface="Verdana"/>
                <a:cs typeface="Times New Roman"/>
              </a:rPr>
              <a:t>, and Extra Tree Classifier for better accuracy.  </a:t>
            </a:r>
          </a:p>
          <a:p>
            <a:pPr algn="just">
              <a:buFont typeface="Arial"/>
              <a:buChar char="•"/>
            </a:pPr>
            <a:endParaRPr lang="en-US" dirty="0">
              <a:latin typeface="Verdana"/>
              <a:ea typeface="Verdana"/>
              <a:cs typeface="Times New Roman"/>
            </a:endParaRPr>
          </a:p>
          <a:p>
            <a:pPr marL="0" indent="0" algn="just">
              <a:buNone/>
            </a:pPr>
            <a:endParaRPr lang="en-US" dirty="0">
              <a:latin typeface="Verdana"/>
              <a:ea typeface="Verdana"/>
              <a:cs typeface="Times New Roman"/>
            </a:endParaRPr>
          </a:p>
        </p:txBody>
      </p:sp>
    </p:spTree>
    <p:extLst>
      <p:ext uri="{BB962C8B-B14F-4D97-AF65-F5344CB8AC3E}">
        <p14:creationId xmlns:p14="http://schemas.microsoft.com/office/powerpoint/2010/main" val="363348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2860D-83D8-ABB0-0277-9DA376108461}"/>
              </a:ext>
            </a:extLst>
          </p:cNvPr>
          <p:cNvSpPr>
            <a:spLocks noGrp="1"/>
          </p:cNvSpPr>
          <p:nvPr>
            <p:ph idx="1"/>
          </p:nvPr>
        </p:nvSpPr>
        <p:spPr>
          <a:xfrm>
            <a:off x="760608" y="1069933"/>
            <a:ext cx="10668000" cy="4952997"/>
          </a:xfrm>
        </p:spPr>
        <p:txBody>
          <a:bodyPr vert="horz" lIns="91440" tIns="45720" rIns="91440" bIns="45720" rtlCol="0" anchor="t">
            <a:normAutofit/>
          </a:bodyPr>
          <a:lstStyle/>
          <a:p>
            <a:pPr algn="just">
              <a:buFont typeface="Arial,Sans-Serif" pitchFamily="34" charset="0"/>
            </a:pPr>
            <a:r>
              <a:rPr lang="en-US">
                <a:latin typeface="Verdana"/>
                <a:ea typeface="Verdana"/>
              </a:rPr>
              <a:t>Python and libraries like Pandas, NumPy, and Sklearn are used for implementation.</a:t>
            </a:r>
            <a:endParaRPr lang="en-US"/>
          </a:p>
          <a:p>
            <a:pPr marL="0" indent="0" algn="just">
              <a:buNone/>
            </a:pPr>
            <a:endParaRPr lang="en-US" dirty="0"/>
          </a:p>
          <a:p>
            <a:pPr algn="just">
              <a:buFont typeface="Arial,Sans-Serif" pitchFamily="34" charset="0"/>
            </a:pPr>
            <a:r>
              <a:rPr lang="en-US">
                <a:latin typeface="Verdana"/>
                <a:ea typeface="Verdana"/>
              </a:rPr>
              <a:t>The goal is to provide a fast and reliable method to accurately detect fake accounts, enhancing online security and user trust.</a:t>
            </a:r>
          </a:p>
          <a:p>
            <a:pPr algn="just">
              <a:buFont typeface="Arial,Sans-Serif" pitchFamily="34" charset="0"/>
            </a:pPr>
            <a:endParaRPr lang="en-US" dirty="0">
              <a:latin typeface="Verdana"/>
              <a:ea typeface="Verdana"/>
            </a:endParaRPr>
          </a:p>
          <a:p>
            <a:pPr algn="just">
              <a:buFont typeface="Arial,Sans-Serif" pitchFamily="34" charset="0"/>
            </a:pPr>
            <a:endParaRPr lang="en-US" dirty="0">
              <a:latin typeface="Verdana"/>
              <a:ea typeface="Verdana"/>
            </a:endParaRPr>
          </a:p>
          <a:p>
            <a:pPr marL="0" indent="0" algn="just">
              <a:buNone/>
            </a:pPr>
            <a:endParaRPr lang="en-US" dirty="0">
              <a:latin typeface="Verdana"/>
              <a:ea typeface="Verdana"/>
            </a:endParaRPr>
          </a:p>
          <a:p>
            <a:pPr algn="just">
              <a:buFont typeface="Arial,Sans-Serif" pitchFamily="34" charset="0"/>
            </a:pPr>
            <a:endParaRPr lang="en-US" sz="1300" dirty="0">
              <a:latin typeface="Verdana"/>
              <a:ea typeface="Verdana"/>
            </a:endParaRPr>
          </a:p>
          <a:p>
            <a:endParaRPr lang="en-GB" dirty="0">
              <a:latin typeface="Verdana"/>
              <a:ea typeface="Verdana"/>
            </a:endParaRPr>
          </a:p>
          <a:p>
            <a:endParaRPr lang="en-US" sz="2200" dirty="0">
              <a:latin typeface="Verdana"/>
              <a:ea typeface="Verdana"/>
            </a:endParaRPr>
          </a:p>
        </p:txBody>
      </p:sp>
    </p:spTree>
    <p:extLst>
      <p:ext uri="{BB962C8B-B14F-4D97-AF65-F5344CB8AC3E}">
        <p14:creationId xmlns:p14="http://schemas.microsoft.com/office/powerpoint/2010/main" val="390680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8" name="Table 7">
            <a:extLst>
              <a:ext uri="{FF2B5EF4-FFF2-40B4-BE49-F238E27FC236}">
                <a16:creationId xmlns:a16="http://schemas.microsoft.com/office/drawing/2014/main" id="{9525FD51-ACA0-271C-6DD7-535E55AAD29D}"/>
              </a:ext>
            </a:extLst>
          </p:cNvPr>
          <p:cNvGraphicFramePr>
            <a:graphicFrameLocks noGrp="1"/>
          </p:cNvGraphicFramePr>
          <p:nvPr>
            <p:extLst>
              <p:ext uri="{D42A27DB-BD31-4B8C-83A1-F6EECF244321}">
                <p14:modId xmlns:p14="http://schemas.microsoft.com/office/powerpoint/2010/main" val="3225979402"/>
              </p:ext>
            </p:extLst>
          </p:nvPr>
        </p:nvGraphicFramePr>
        <p:xfrm>
          <a:off x="817064" y="931374"/>
          <a:ext cx="10953120" cy="5464556"/>
        </p:xfrm>
        <a:graphic>
          <a:graphicData uri="http://schemas.openxmlformats.org/drawingml/2006/table">
            <a:tbl>
              <a:tblPr bandRow="1">
                <a:tableStyleId>{5C22544A-7EE6-4342-B048-85BDC9FD1C3A}</a:tableStyleId>
              </a:tblPr>
              <a:tblGrid>
                <a:gridCol w="2190624">
                  <a:extLst>
                    <a:ext uri="{9D8B030D-6E8A-4147-A177-3AD203B41FA5}">
                      <a16:colId xmlns:a16="http://schemas.microsoft.com/office/drawing/2014/main" val="1494158300"/>
                    </a:ext>
                  </a:extLst>
                </a:gridCol>
                <a:gridCol w="2190624">
                  <a:extLst>
                    <a:ext uri="{9D8B030D-6E8A-4147-A177-3AD203B41FA5}">
                      <a16:colId xmlns:a16="http://schemas.microsoft.com/office/drawing/2014/main" val="2665522875"/>
                    </a:ext>
                  </a:extLst>
                </a:gridCol>
                <a:gridCol w="2190624">
                  <a:extLst>
                    <a:ext uri="{9D8B030D-6E8A-4147-A177-3AD203B41FA5}">
                      <a16:colId xmlns:a16="http://schemas.microsoft.com/office/drawing/2014/main" val="20359950"/>
                    </a:ext>
                  </a:extLst>
                </a:gridCol>
                <a:gridCol w="2190624">
                  <a:extLst>
                    <a:ext uri="{9D8B030D-6E8A-4147-A177-3AD203B41FA5}">
                      <a16:colId xmlns:a16="http://schemas.microsoft.com/office/drawing/2014/main" val="1220639745"/>
                    </a:ext>
                  </a:extLst>
                </a:gridCol>
                <a:gridCol w="2190624">
                  <a:extLst>
                    <a:ext uri="{9D8B030D-6E8A-4147-A177-3AD203B41FA5}">
                      <a16:colId xmlns:a16="http://schemas.microsoft.com/office/drawing/2014/main" val="2232118438"/>
                    </a:ext>
                  </a:extLst>
                </a:gridCol>
              </a:tblGrid>
              <a:tr h="190500">
                <a:tc>
                  <a:txBody>
                    <a:bodyPr/>
                    <a:lstStyle/>
                    <a:p>
                      <a:pPr algn="l" rtl="0" fontAlgn="base">
                        <a:lnSpc>
                          <a:spcPts val="1275"/>
                        </a:lnSpc>
                      </a:pPr>
                      <a:r>
                        <a:rPr lang="en-IN" sz="2200" b="1" i="0" dirty="0">
                          <a:solidFill>
                            <a:schemeClr val="tx1"/>
                          </a:solidFill>
                          <a:effectLst/>
                          <a:latin typeface="Times New Roman"/>
                        </a:rPr>
                        <a:t>Author Name </a:t>
                      </a:r>
                    </a:p>
                  </a:txBody>
                  <a:tcPr marL="66675" marR="66675">
                    <a:lnL w="9525" cap="flat" cmpd="sng" algn="ctr">
                      <a:solidFill>
                        <a:srgbClr val="4F81BD"/>
                      </a:solidFill>
                      <a:prstDash val="solid"/>
                      <a:round/>
                      <a:headEnd type="none" w="med" len="med"/>
                      <a:tailEnd type="none" w="med" len="med"/>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Research paper name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Published date and platform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Challenges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Solutions </a:t>
                      </a:r>
                    </a:p>
                  </a:txBody>
                  <a:tcPr marL="66675" marR="66675">
                    <a:lnL>
                      <a:noFill/>
                    </a:lnL>
                    <a:lnR w="9525" cap="flat" cmpd="sng" algn="ctr">
                      <a:solidFill>
                        <a:srgbClr val="4F81BD"/>
                      </a:solidFill>
                      <a:prstDash val="solid"/>
                      <a:round/>
                      <a:headEnd type="none" w="med" len="med"/>
                      <a:tailEnd type="none" w="med" len="med"/>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142380491"/>
                  </a:ext>
                </a:extLst>
              </a:tr>
              <a:tr h="190500">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Naman Singh; Tushar Sharma; Abha Thakral; Tanupriya Choudhury</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Detection of Fake Profile in Online Social Networks Using 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23 August 2018, Institute of Electrical and Electronics Engineers </a:t>
                      </a:r>
                      <a:endParaRPr lang="en-IN" b="0" i="0">
                        <a:effectLst/>
                        <a:latin typeface="Times New Roman"/>
                      </a:endParaRPr>
                    </a:p>
                    <a:p>
                      <a:pPr algn="l" rtl="0" fontAlgn="base">
                        <a:lnSpc>
                          <a:spcPts val="1275"/>
                        </a:lnSpc>
                      </a:pPr>
                      <a:endParaRPr lang="en-IN" b="0"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spcBef>
                          <a:spcPts val="1200"/>
                        </a:spcBef>
                        <a:spcAft>
                          <a:spcPts val="1200"/>
                        </a:spcAft>
                      </a:pPr>
                      <a:r>
                        <a:rPr lang="en-IN" sz="1200" b="0" i="0" strike="sngStrike">
                          <a:solidFill>
                            <a:srgbClr val="D13438"/>
                          </a:solidFill>
                          <a:effectLst/>
                          <a:latin typeface="Times New Roman"/>
                        </a:rPr>
                        <a:t>1. </a:t>
                      </a:r>
                      <a:r>
                        <a:rPr lang="en-IN" sz="1100" b="0" i="0">
                          <a:effectLst/>
                          <a:latin typeface="Times New Roman"/>
                        </a:rPr>
                        <a:t>Difficulty in identifying fake profiles due to their evolving nature.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Using bot detection systems with real-time AI analysis and automatic bot prevention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663654075"/>
                  </a:ext>
                </a:extLst>
              </a:tr>
              <a:tr h="190500">
                <a:tc>
                  <a:txBody>
                    <a:bodyPr/>
                    <a:lstStyle/>
                    <a:p>
                      <a:pPr algn="l" rtl="0" fontAlgn="base">
                        <a:lnSpc>
                          <a:spcPts val="1275"/>
                        </a:lnSpc>
                      </a:pPr>
                      <a:r>
                        <a:rPr lang="en-IN" sz="1100" b="0" i="0">
                          <a:effectLst/>
                          <a:latin typeface="Times New Roman"/>
                        </a:rPr>
                        <a:t>K. Harish, </a:t>
                      </a:r>
                      <a:r>
                        <a:rPr lang="en-IN" sz="1100" b="0" i="0" err="1">
                          <a:effectLst/>
                          <a:latin typeface="Times New Roman"/>
                        </a:rPr>
                        <a:t>R.Naveen</a:t>
                      </a:r>
                      <a:r>
                        <a:rPr lang="en-IN" sz="1100" b="0" i="0">
                          <a:effectLst/>
                          <a:latin typeface="Times New Roman"/>
                        </a:rPr>
                        <a:t> Kumar, Dr. J. </a:t>
                      </a:r>
                      <a:r>
                        <a:rPr lang="en-IN" sz="1100" b="0" i="0" err="1">
                          <a:effectLst/>
                          <a:latin typeface="Times New Roman"/>
                        </a:rPr>
                        <a:t>Briso</a:t>
                      </a:r>
                      <a:r>
                        <a:rPr lang="en-IN" sz="1100" b="0" i="0">
                          <a:effectLst/>
                          <a:latin typeface="Times New Roman"/>
                        </a:rPr>
                        <a:t> Becky Bell</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Fake Profile Detection Using 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29 April 2023, International Journal of Scientific Research in Science, Engineering and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Addressing challenges associated with false profiling, mass following, commercial misuse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Training, testing, and </a:t>
                      </a:r>
                      <a:r>
                        <a:rPr lang="en-IN" sz="1100" b="0" i="0" err="1">
                          <a:effectLst/>
                          <a:latin typeface="Times New Roman"/>
                        </a:rPr>
                        <a:t>analyzing</a:t>
                      </a:r>
                      <a:r>
                        <a:rPr lang="en-IN" sz="1100" b="0" i="0" dirty="0">
                          <a:effectLst/>
                          <a:latin typeface="Times New Roman"/>
                        </a:rPr>
                        <a:t> </a:t>
                      </a:r>
                      <a:r>
                        <a:rPr lang="en-IN" sz="1100" b="0" i="0">
                          <a:effectLst/>
                          <a:latin typeface="Times New Roman"/>
                        </a:rPr>
                        <a:t>models to determine profile authenticity, and continuous monitoring to ensure the model's continued effectiveness.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627035952"/>
                  </a:ext>
                </a:extLst>
              </a:tr>
              <a:tr h="190500">
                <a:tc>
                  <a:txBody>
                    <a:bodyPr/>
                    <a:lstStyle/>
                    <a:p>
                      <a:pPr algn="l" rtl="0" fontAlgn="base">
                        <a:lnSpc>
                          <a:spcPts val="1275"/>
                        </a:lnSpc>
                      </a:pPr>
                      <a:r>
                        <a:rPr lang="en-IN" sz="1100" b="0" i="0">
                          <a:effectLst/>
                          <a:latin typeface="Times New Roman"/>
                        </a:rPr>
                        <a:t>Nitika Kadam, Sanjeev Kumar Sharma</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Fake Profile Detection Using Data Mining Technique.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dirty="0">
                          <a:effectLst/>
                          <a:latin typeface="Times New Roman"/>
                        </a:rPr>
                        <a:t>5 October 2022, </a:t>
                      </a:r>
                      <a:endParaRPr lang="en-IN" b="0" i="0" dirty="0">
                        <a:effectLst/>
                        <a:latin typeface="Times New Roman"/>
                      </a:endParaRPr>
                    </a:p>
                    <a:p>
                      <a:pPr algn="l" rtl="0" fontAlgn="base">
                        <a:lnSpc>
                          <a:spcPts val="1275"/>
                        </a:lnSpc>
                      </a:pPr>
                      <a:r>
                        <a:rPr lang="en-IN" sz="1100" b="0" i="0">
                          <a:effectLst/>
                          <a:latin typeface="Times New Roman"/>
                        </a:rPr>
                        <a:t>Journal of Advances in Information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The search results note the difficulty in identifying and reporting bogus accounts, indicating that manual methods are inefficient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Identifying key features indicative of fake profiles, such as profile completeness, activity patterns, and linguistic characteristics.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233335652"/>
                  </a:ext>
                </a:extLst>
              </a:tr>
              <a:tr h="190500">
                <a:tc>
                  <a:txBody>
                    <a:bodyPr/>
                    <a:lstStyle/>
                    <a:p>
                      <a:pPr algn="l" rtl="0" fontAlgn="base">
                        <a:lnSpc>
                          <a:spcPts val="1275"/>
                        </a:lnSpc>
                      </a:pPr>
                      <a:r>
                        <a:rPr lang="en-IN" sz="1100" b="0" i="0" err="1">
                          <a:effectLst/>
                          <a:latin typeface="Times New Roman"/>
                        </a:rPr>
                        <a:t>Kotra</a:t>
                      </a:r>
                      <a:r>
                        <a:rPr lang="en-IN" sz="1100" b="0" i="0">
                          <a:effectLst/>
                          <a:latin typeface="Times New Roman"/>
                        </a:rPr>
                        <a:t> Shreya; Amith </a:t>
                      </a:r>
                      <a:r>
                        <a:rPr lang="en-IN" sz="1100" b="0" i="0" err="1">
                          <a:effectLst/>
                          <a:latin typeface="Times New Roman"/>
                        </a:rPr>
                        <a:t>Kothapelly</a:t>
                      </a:r>
                      <a:r>
                        <a:rPr lang="en-IN" sz="1100" b="0" i="0">
                          <a:effectLst/>
                          <a:latin typeface="Times New Roman"/>
                        </a:rPr>
                        <a:t>; Deepika V; Hariharan Shanmugasundaram</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Identification of Fake accounts in social media using machine learning</a:t>
                      </a:r>
                      <a:r>
                        <a:rPr lang="en-IN" sz="1100" b="0" i="0" dirty="0">
                          <a:solidFill>
                            <a:srgbClr val="D13438"/>
                          </a:solidFill>
                          <a:effectLst/>
                          <a:latin typeface="Times New Roman"/>
                        </a:rPr>
                        <a:t> </a:t>
                      </a:r>
                      <a:endParaRPr lang="en-IN" b="0"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15 March 2023, Institute of Electrical and Electronics Engineers.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Ensuring that the chosen machine learning models perform well across various metrics such as accuracy, precision, recall, and F1 score can be difficult.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Once the best-performing model is identified, it will be deployed in a production environment to facilitate real-time identification of fake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89397840"/>
                  </a:ext>
                </a:extLst>
              </a:tr>
              <a:tr h="190500">
                <a:tc>
                  <a:txBody>
                    <a:bodyPr/>
                    <a:lstStyle/>
                    <a:p>
                      <a:pPr algn="l" rtl="0" fontAlgn="base">
                        <a:lnSpc>
                          <a:spcPts val="1275"/>
                        </a:lnSpc>
                      </a:pPr>
                      <a:r>
                        <a:rPr lang="en-IN" sz="1100" b="0" i="0">
                          <a:effectLst/>
                          <a:latin typeface="Times New Roman"/>
                        </a:rPr>
                        <a:t>Pegah Azami, Kalpdrum Passi</a:t>
                      </a:r>
                      <a:r>
                        <a:rPr lang="en-IN" sz="1100" b="1" i="0" dirty="0">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Detecting Fake Accounts on Instagram Using Machine Learning and Hybrid Optimization Algorithms.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24 September 2024,  </a:t>
                      </a:r>
                      <a:endParaRPr lang="en-IN" b="0" i="0">
                        <a:effectLst/>
                        <a:latin typeface="Times New Roman"/>
                      </a:endParaRPr>
                    </a:p>
                    <a:p>
                      <a:pPr algn="l" rtl="0" fontAlgn="base">
                        <a:lnSpc>
                          <a:spcPts val="1275"/>
                        </a:lnSpc>
                      </a:pPr>
                      <a:r>
                        <a:rPr lang="en-IN" sz="1100" b="0" i="0">
                          <a:effectLst/>
                          <a:latin typeface="Times New Roman"/>
                        </a:rPr>
                        <a:t>Multidisciplinary Digital Publishing Institute.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Spam accounts have become a major problem on social media platforms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Building and training deep neural network models to detect fake or spam Instagram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256346325"/>
                  </a:ext>
                </a:extLst>
              </a:tr>
              <a:tr h="907676">
                <a:tc>
                  <a:txBody>
                    <a:bodyPr/>
                    <a:lstStyle/>
                    <a:p>
                      <a:pPr algn="l" rtl="0" fontAlgn="base">
                        <a:lnSpc>
                          <a:spcPts val="1275"/>
                        </a:lnSpc>
                      </a:pPr>
                      <a:r>
                        <a:rPr lang="en-IN" sz="1100" b="0" i="0">
                          <a:effectLst/>
                          <a:latin typeface="Times New Roman"/>
                        </a:rPr>
                        <a:t>Gaurav Vijay Barde and Dr. Nilesh R. Wankhade</a:t>
                      </a:r>
                      <a:r>
                        <a:rPr lang="en-IN" sz="1100" b="1" i="0" dirty="0">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Fake Account Identification Using </a:t>
                      </a:r>
                      <a:endParaRPr lang="en-IN" b="0" i="0">
                        <a:effectLst/>
                        <a:latin typeface="Times New Roman"/>
                      </a:endParaRPr>
                    </a:p>
                    <a:p>
                      <a:pPr algn="l" rtl="0" fontAlgn="base">
                        <a:lnSpc>
                          <a:spcPts val="1275"/>
                        </a:lnSpc>
                      </a:pPr>
                      <a:r>
                        <a:rPr lang="en-IN" sz="1100" b="0" i="0">
                          <a:effectLst/>
                          <a:latin typeface="Times New Roman"/>
                        </a:rPr>
                        <a:t>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December 2023, </a:t>
                      </a:r>
                      <a:endParaRPr lang="en-IN" b="0" i="0">
                        <a:effectLst/>
                        <a:latin typeface="Times New Roman"/>
                      </a:endParaRPr>
                    </a:p>
                    <a:p>
                      <a:pPr algn="l" rtl="0" fontAlgn="base">
                        <a:lnSpc>
                          <a:spcPts val="1275"/>
                        </a:lnSpc>
                      </a:pPr>
                      <a:r>
                        <a:rPr lang="en-IN" sz="1100" b="0" i="0">
                          <a:effectLst/>
                          <a:latin typeface="Times New Roman"/>
                        </a:rPr>
                        <a:t>International Journal of Advanced Research in Science, Communication and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platforms are flooded with false information and advertisements spread by fake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Using machine learning algorithms like Random Forest and Support Vector Machines (SVM) for classifying data to detect profile cloning.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68511282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D3DD-F752-59F9-54BE-65E901068394}"/>
              </a:ext>
            </a:extLst>
          </p:cNvPr>
          <p:cNvSpPr>
            <a:spLocks noGrp="1"/>
          </p:cNvSpPr>
          <p:nvPr>
            <p:ph type="title"/>
          </p:nvPr>
        </p:nvSpPr>
        <p:spPr/>
        <p:txBody>
          <a:bodyPr/>
          <a:lstStyle/>
          <a:p>
            <a:r>
              <a:rPr lang="en-US" dirty="0">
                <a:latin typeface="Verdana"/>
                <a:ea typeface="Verdana"/>
              </a:rPr>
              <a:t>Research gap in existing models</a:t>
            </a:r>
            <a:endParaRPr lang="en-US" dirty="0"/>
          </a:p>
        </p:txBody>
      </p:sp>
      <p:sp>
        <p:nvSpPr>
          <p:cNvPr id="3" name="Content Placeholder 2">
            <a:extLst>
              <a:ext uri="{FF2B5EF4-FFF2-40B4-BE49-F238E27FC236}">
                <a16:creationId xmlns:a16="http://schemas.microsoft.com/office/drawing/2014/main" id="{7B609AF3-5617-9520-BFF0-032A21553072}"/>
              </a:ext>
            </a:extLst>
          </p:cNvPr>
          <p:cNvSpPr>
            <a:spLocks noGrp="1"/>
          </p:cNvSpPr>
          <p:nvPr>
            <p:ph idx="1"/>
          </p:nvPr>
        </p:nvSpPr>
        <p:spPr/>
        <p:txBody>
          <a:bodyPr vert="horz" lIns="91440" tIns="45720" rIns="91440" bIns="45720" rtlCol="0" anchor="t">
            <a:normAutofit/>
          </a:bodyPr>
          <a:lstStyle/>
          <a:p>
            <a:pPr algn="just"/>
            <a:r>
              <a:rPr lang="en-US" sz="1600" b="1">
                <a:latin typeface="Verdana"/>
                <a:ea typeface="Verdana"/>
              </a:rPr>
              <a:t>Evasion Techniques by Bots (Adversarial Gaps):</a:t>
            </a:r>
            <a:r>
              <a:rPr lang="en-US" sz="1600">
                <a:latin typeface="Verdana"/>
                <a:ea typeface="Verdana"/>
              </a:rPr>
              <a:t> The evolution of bots, mimicking human behavior and employing adversarial attacks, poses significant challenges to detection. Addressing these requires robust models capable of countering these tactics and adapting to evolving threats, ensuring the integrity of online platforms.</a:t>
            </a:r>
            <a:endParaRPr lang="en-US"/>
          </a:p>
          <a:p>
            <a:pPr marL="0" indent="0" algn="just">
              <a:buNone/>
            </a:pPr>
            <a:endParaRPr lang="en-US" sz="1600" dirty="0">
              <a:latin typeface="Verdana"/>
              <a:ea typeface="Verdana"/>
            </a:endParaRPr>
          </a:p>
          <a:p>
            <a:pPr algn="just"/>
            <a:r>
              <a:rPr lang="en-US" sz="1600" b="1">
                <a:latin typeface="Verdana"/>
                <a:ea typeface="Verdana"/>
              </a:rPr>
              <a:t>Detection of Deepfakes and Synthetic Identities: </a:t>
            </a:r>
            <a:r>
              <a:rPr lang="en-US" sz="1600" b="1" dirty="0">
                <a:latin typeface="Verdana"/>
                <a:ea typeface="Verdana"/>
              </a:rPr>
              <a:t> </a:t>
            </a:r>
            <a:r>
              <a:rPr lang="en-US" sz="1600">
                <a:latin typeface="Verdana"/>
                <a:ea typeface="Verdana"/>
              </a:rPr>
              <a:t>The emergence of deepfake technology for profile media introduces a critical challenge as current detection models struggle to distinguish it from genuine content. Addressing this requires efficient and accurate deepfake detection algorithms, potentially leveraging Generative Adversarial Networks (GANs) and Convolutional Neural Networks (CNNs), alongside the creation of substantial, labeled datasets despite the high computational demands.</a:t>
            </a:r>
          </a:p>
          <a:p>
            <a:pPr marL="0" indent="0" algn="just">
              <a:buNone/>
            </a:pPr>
            <a:endParaRPr lang="en-US" sz="1600" dirty="0">
              <a:latin typeface="Verdana"/>
              <a:ea typeface="Verdana"/>
            </a:endParaRPr>
          </a:p>
          <a:p>
            <a:pPr algn="just"/>
            <a:r>
              <a:rPr lang="en-US" sz="1600" b="1">
                <a:latin typeface="Verdana"/>
                <a:ea typeface="Verdana"/>
              </a:rPr>
              <a:t>Privacy-Preserving Detection Methods:</a:t>
            </a:r>
            <a:r>
              <a:rPr lang="en-US" sz="1600">
                <a:latin typeface="Verdana"/>
                <a:ea typeface="Verdana"/>
              </a:rPr>
              <a:t> Current bot detection methods often necessitate access to sensitive user data, raising privacy concerns under regulations like GDPR. Balancing detection accuracy with user privacy presents a significant challenge. Research is needed to develop privacy-preserving machine learning (PPML) techniques, such as federated learning and differential privacy, to enable effective detection while safeguarding user information.</a:t>
            </a:r>
            <a:endParaRPr lang="en-US" sz="1600" dirty="0">
              <a:latin typeface="Verdana"/>
              <a:ea typeface="Verdana"/>
            </a:endParaRPr>
          </a:p>
        </p:txBody>
      </p:sp>
    </p:spTree>
    <p:extLst>
      <p:ext uri="{BB962C8B-B14F-4D97-AF65-F5344CB8AC3E}">
        <p14:creationId xmlns:p14="http://schemas.microsoft.com/office/powerpoint/2010/main" val="40373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383083"/>
            <a:ext cx="10668000" cy="4952997"/>
          </a:xfrm>
        </p:spPr>
        <p:txBody>
          <a:bodyPr vert="horz" lIns="91440" tIns="45720" rIns="91440" bIns="45720" rtlCol="0" anchor="t">
            <a:noAutofit/>
          </a:bodyPr>
          <a:lstStyle/>
          <a:p>
            <a:pPr algn="just">
              <a:buFont typeface="Arial"/>
              <a:buChar char="•"/>
            </a:pPr>
            <a:r>
              <a:rPr lang="en-IN" sz="1800">
                <a:solidFill>
                  <a:srgbClr val="000000"/>
                </a:solidFill>
                <a:latin typeface="Verdana"/>
                <a:ea typeface="Verdana"/>
                <a:cs typeface="Times New Roman"/>
              </a:rPr>
              <a:t>The proposed project aims to develop an advanced application for detecting fake social media profiles, addressing the limitations of traditional methods.</a:t>
            </a:r>
            <a:endParaRPr lang="en-US"/>
          </a:p>
          <a:p>
            <a:pPr algn="just">
              <a:buFont typeface="Arial"/>
              <a:buChar char="•"/>
            </a:pPr>
            <a:endParaRPr lang="en-IN" sz="1800" dirty="0">
              <a:solidFill>
                <a:srgbClr val="000000"/>
              </a:solidFill>
              <a:latin typeface="Verdana"/>
              <a:ea typeface="Verdana"/>
              <a:cs typeface="Times New Roman"/>
            </a:endParaRPr>
          </a:p>
          <a:p>
            <a:pPr algn="just">
              <a:buFont typeface="Arial"/>
              <a:buChar char="•"/>
            </a:pPr>
            <a:r>
              <a:rPr lang="en-IN" sz="1800">
                <a:solidFill>
                  <a:srgbClr val="000000"/>
                </a:solidFill>
                <a:latin typeface="Verdana"/>
                <a:ea typeface="Verdana"/>
                <a:cs typeface="Times New Roman"/>
              </a:rPr>
              <a:t>It leverages cutting-edge technologies like machine learning and behavioral analytics to analyze diverse features such as linguistic patterns, network connections, and activity data.</a:t>
            </a:r>
            <a:endParaRPr lang="en-IN"/>
          </a:p>
          <a:p>
            <a:pPr algn="just">
              <a:buFont typeface="Arial"/>
              <a:buChar char="•"/>
            </a:pPr>
            <a:endParaRPr lang="en-IN" sz="1800" dirty="0">
              <a:solidFill>
                <a:srgbClr val="000000"/>
              </a:solidFill>
              <a:latin typeface="Verdana"/>
              <a:ea typeface="Verdana"/>
              <a:cs typeface="Times New Roman"/>
            </a:endParaRPr>
          </a:p>
          <a:p>
            <a:pPr algn="just">
              <a:buFont typeface="Arial"/>
              <a:buChar char="•"/>
            </a:pPr>
            <a:r>
              <a:rPr lang="en-IN" sz="1800">
                <a:solidFill>
                  <a:srgbClr val="000000"/>
                </a:solidFill>
                <a:latin typeface="Verdana"/>
                <a:ea typeface="Verdana"/>
                <a:cs typeface="Times New Roman"/>
              </a:rPr>
              <a:t>The primary objective is to create a swift and highly accurate method for distinguishing genuine from fake accounts using powerful algorithms within a Python-based environment.</a:t>
            </a:r>
            <a:endParaRPr lang="en-IN"/>
          </a:p>
          <a:p>
            <a:pPr algn="just">
              <a:buFont typeface="Arial"/>
              <a:buChar char="•"/>
            </a:pPr>
            <a:endParaRPr lang="en-IN" sz="1800" dirty="0">
              <a:solidFill>
                <a:srgbClr val="000000"/>
              </a:solidFill>
              <a:latin typeface="Verdana"/>
              <a:ea typeface="Verdana"/>
              <a:cs typeface="Times New Roman"/>
            </a:endParaRPr>
          </a:p>
          <a:p>
            <a:pPr algn="just">
              <a:buFont typeface="Arial"/>
              <a:buChar char="•"/>
            </a:pPr>
            <a:r>
              <a:rPr lang="en-IN" sz="1800">
                <a:solidFill>
                  <a:srgbClr val="000000"/>
                </a:solidFill>
                <a:latin typeface="Verdana"/>
                <a:ea typeface="Verdana"/>
                <a:cs typeface="Times New Roman"/>
              </a:rPr>
              <a:t>The system utilizes Python's libraries to rapidly process and analyze features like profile information, user behavior, and content characteristics, employing algorithms like Random Forest, XGBoost, and Decision Trees.</a:t>
            </a:r>
            <a:endParaRPr lang="en-IN"/>
          </a:p>
          <a:p>
            <a:pPr algn="just">
              <a:buFont typeface="Arial"/>
              <a:buChar char="•"/>
            </a:pPr>
            <a:endParaRPr lang="en-IN" sz="1800" dirty="0">
              <a:solidFill>
                <a:srgbClr val="000000"/>
              </a:solidFill>
              <a:latin typeface="Verdana"/>
              <a:ea typeface="Verdana"/>
              <a:cs typeface="Times New Roman"/>
            </a:endParaRPr>
          </a:p>
          <a:p>
            <a:pPr marL="0" indent="0">
              <a:buNone/>
            </a:pPr>
            <a:endParaRPr lang="en-IN" sz="1800" b="1" dirty="0">
              <a:solidFill>
                <a:srgbClr val="000000"/>
              </a:solidFill>
              <a:latin typeface="Times New Roman"/>
              <a:ea typeface="Verdana"/>
              <a:cs typeface="Times New Roman"/>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D7495-01FC-49B2-4C7E-A3883C1367D1}"/>
              </a:ext>
            </a:extLst>
          </p:cNvPr>
          <p:cNvSpPr txBox="1"/>
          <p:nvPr/>
        </p:nvSpPr>
        <p:spPr>
          <a:xfrm>
            <a:off x="656665" y="1164842"/>
            <a:ext cx="11192434" cy="32778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ct val="20000"/>
              </a:spcBef>
              <a:buFont typeface="Arial,Sans-Serif"/>
              <a:buChar char="•"/>
            </a:pPr>
            <a:r>
              <a:rPr lang="en-IN">
                <a:latin typeface="Verdana"/>
                <a:ea typeface="Verdana"/>
                <a:cs typeface="Times New Roman"/>
              </a:rPr>
              <a:t>The integration of advanced algorithms enables the detection of subtle patterns and anomalies often missed by conventional methods, ensuring higher accuracy.</a:t>
            </a:r>
            <a:endParaRPr lang="en-US"/>
          </a:p>
          <a:p>
            <a:pPr marL="285750" indent="-285750" algn="just">
              <a:spcBef>
                <a:spcPct val="20000"/>
              </a:spcBef>
              <a:buFont typeface="Arial"/>
              <a:buChar char="•"/>
            </a:pPr>
            <a:endParaRPr lang="en-IN" dirty="0">
              <a:latin typeface="Verdana"/>
              <a:ea typeface="Verdana"/>
              <a:cs typeface="Times New Roman"/>
            </a:endParaRPr>
          </a:p>
          <a:p>
            <a:pPr marL="285750" indent="-285750" algn="just">
              <a:spcBef>
                <a:spcPct val="20000"/>
              </a:spcBef>
              <a:buFont typeface="Arial"/>
              <a:buChar char="•"/>
            </a:pPr>
            <a:r>
              <a:rPr lang="en-IN">
                <a:latin typeface="Verdana"/>
                <a:ea typeface="Verdana"/>
                <a:cs typeface="Times New Roman"/>
              </a:rPr>
              <a:t>The system is designed to be dynamic and forward-looking, continuously learning from new data to improve its detection capabilities as fraudulent behaviors evolve.</a:t>
            </a:r>
            <a:endParaRPr lang="en-US"/>
          </a:p>
          <a:p>
            <a:pPr marL="285750" indent="-285750" algn="just">
              <a:spcBef>
                <a:spcPct val="20000"/>
              </a:spcBef>
              <a:buFont typeface="Arial"/>
              <a:buChar char="•"/>
            </a:pPr>
            <a:endParaRPr lang="en-IN" dirty="0">
              <a:latin typeface="Verdana"/>
              <a:ea typeface="Verdana"/>
              <a:cs typeface="Times New Roman"/>
            </a:endParaRPr>
          </a:p>
          <a:p>
            <a:pPr marL="285750" indent="-285750" algn="just">
              <a:spcBef>
                <a:spcPct val="20000"/>
              </a:spcBef>
              <a:buFont typeface="Arial"/>
              <a:buChar char="•"/>
            </a:pPr>
            <a:r>
              <a:rPr lang="en-IN">
                <a:latin typeface="Verdana"/>
                <a:ea typeface="Verdana"/>
                <a:cs typeface="Times New Roman"/>
              </a:rPr>
              <a:t>Ultimately, the application aims to significantly enhance the effectiveness of fake profile detection, contributing to a safer, more trustworthy, and secure online social media environment, fostering user trust and reducing misinformation.</a:t>
            </a:r>
          </a:p>
          <a:p>
            <a:pPr algn="just">
              <a:spcBef>
                <a:spcPct val="20000"/>
              </a:spcBef>
            </a:pPr>
            <a:endParaRPr lang="en-IN" b="1" dirty="0">
              <a:latin typeface="Times New Roman"/>
              <a:cs typeface="Times New Roman"/>
            </a:endParaRPr>
          </a:p>
          <a:p>
            <a:endParaRPr lang="en-US" sz="900">
              <a:latin typeface="Times New Roman"/>
              <a:cs typeface="Arial"/>
            </a:endParaRPr>
          </a:p>
        </p:txBody>
      </p:sp>
    </p:spTree>
    <p:extLst>
      <p:ext uri="{BB962C8B-B14F-4D97-AF65-F5344CB8AC3E}">
        <p14:creationId xmlns:p14="http://schemas.microsoft.com/office/powerpoint/2010/main" val="236210230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5269</TotalTime>
  <Words>1982</Words>
  <Application>Microsoft Office PowerPoint</Application>
  <PresentationFormat>Widescreen</PresentationFormat>
  <Paragraphs>182</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Arial,Sans-Serif</vt:lpstr>
      <vt:lpstr>Bookman Old Style</vt:lpstr>
      <vt:lpstr>Calibri</vt:lpstr>
      <vt:lpstr>Cambria</vt:lpstr>
      <vt:lpstr>Times New Roman</vt:lpstr>
      <vt:lpstr>Trebuchet MS</vt:lpstr>
      <vt:lpstr>Verdana</vt:lpstr>
      <vt:lpstr>Wingdings</vt:lpstr>
      <vt:lpstr>Bioinformatics</vt:lpstr>
      <vt:lpstr>Fake Social Media Accounts and Their Detection</vt:lpstr>
      <vt:lpstr>Contents</vt:lpstr>
      <vt:lpstr>Problem Statement</vt:lpstr>
      <vt:lpstr>Introduction</vt:lpstr>
      <vt:lpstr>PowerPoint Presentation</vt:lpstr>
      <vt:lpstr>Literature Review</vt:lpstr>
      <vt:lpstr>Research gap in existing models</vt:lpstr>
      <vt:lpstr>Proposed Method</vt:lpstr>
      <vt:lpstr>PowerPoint Presentation</vt:lpstr>
      <vt:lpstr>Architecture</vt:lpstr>
      <vt:lpstr>Objectives</vt:lpstr>
      <vt:lpstr>Expected Outcomes</vt:lpstr>
      <vt:lpstr>Time Line of project</vt:lpstr>
      <vt:lpstr>Results</vt:lpstr>
      <vt:lpstr>PowerPoint Presentation</vt:lpstr>
      <vt:lpstr>PowerPoint Presentation</vt:lpstr>
      <vt:lpstr>PowerPoint Presentation</vt:lpstr>
      <vt:lpstr>PowerPoint Presentation</vt:lpstr>
      <vt:lpstr>Conclusion</vt:lpstr>
      <vt:lpstr>References</vt:lpstr>
      <vt:lpstr> Github-link </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JAKKU NISHITHAA</cp:lastModifiedBy>
  <cp:revision>608</cp:revision>
  <dcterms:created xsi:type="dcterms:W3CDTF">2023-03-16T03:26:27Z</dcterms:created>
  <dcterms:modified xsi:type="dcterms:W3CDTF">2025-05-12T03:19:31Z</dcterms:modified>
</cp:coreProperties>
</file>