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7" r:id="rId2"/>
    <p:sldId id="258" r:id="rId3"/>
    <p:sldId id="259" r:id="rId4"/>
    <p:sldId id="261" r:id="rId5"/>
    <p:sldId id="266" r:id="rId6"/>
    <p:sldId id="267" r:id="rId7"/>
    <p:sldId id="268" r:id="rId8"/>
    <p:sldId id="269" r:id="rId9"/>
    <p:sldId id="270" r:id="rId10"/>
    <p:sldId id="272" r:id="rId11"/>
    <p:sldId id="271" r:id="rId12"/>
    <p:sldId id="263" r:id="rId13"/>
    <p:sldId id="264"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06E"/>
    <a:srgbClr val="4345A3"/>
    <a:srgbClr val="000000"/>
    <a:srgbClr val="2511BB"/>
    <a:srgbClr val="4416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2AC66-49AB-4566-9DEF-884C45561494}"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AC4F8B-38FB-4934-B771-BD15BD1A02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556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2AC66-49AB-4566-9DEF-884C45561494}"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AC4F8B-38FB-4934-B771-BD15BD1A0274}" type="slidenum">
              <a:rPr lang="en-US" smtClean="0"/>
              <a:t>‹#›</a:t>
            </a:fld>
            <a:endParaRPr lang="en-US" dirty="0"/>
          </a:p>
        </p:txBody>
      </p:sp>
    </p:spTree>
    <p:extLst>
      <p:ext uri="{BB962C8B-B14F-4D97-AF65-F5344CB8AC3E}">
        <p14:creationId xmlns:p14="http://schemas.microsoft.com/office/powerpoint/2010/main" val="125100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2AC66-49AB-4566-9DEF-884C45561494}"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AC4F8B-38FB-4934-B771-BD15BD1A0274}" type="slidenum">
              <a:rPr lang="en-US" smtClean="0"/>
              <a:t>‹#›</a:t>
            </a:fld>
            <a:endParaRPr lang="en-US" dirty="0"/>
          </a:p>
        </p:txBody>
      </p:sp>
    </p:spTree>
    <p:extLst>
      <p:ext uri="{BB962C8B-B14F-4D97-AF65-F5344CB8AC3E}">
        <p14:creationId xmlns:p14="http://schemas.microsoft.com/office/powerpoint/2010/main" val="25979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2AC66-49AB-4566-9DEF-884C45561494}"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AC4F8B-38FB-4934-B771-BD15BD1A0274}" type="slidenum">
              <a:rPr lang="en-US" smtClean="0"/>
              <a:t>‹#›</a:t>
            </a:fld>
            <a:endParaRPr lang="en-US" dirty="0"/>
          </a:p>
        </p:txBody>
      </p:sp>
    </p:spTree>
    <p:extLst>
      <p:ext uri="{BB962C8B-B14F-4D97-AF65-F5344CB8AC3E}">
        <p14:creationId xmlns:p14="http://schemas.microsoft.com/office/powerpoint/2010/main" val="39729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2AC66-49AB-4566-9DEF-884C45561494}" type="datetimeFigureOut">
              <a:rPr lang="en-US" smtClean="0"/>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AC4F8B-38FB-4934-B771-BD15BD1A02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492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2AC66-49AB-4566-9DEF-884C45561494}" type="datetimeFigureOut">
              <a:rPr lang="en-US" smtClean="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AC4F8B-38FB-4934-B771-BD15BD1A0274}" type="slidenum">
              <a:rPr lang="en-US" smtClean="0"/>
              <a:t>‹#›</a:t>
            </a:fld>
            <a:endParaRPr lang="en-US" dirty="0"/>
          </a:p>
        </p:txBody>
      </p:sp>
    </p:spTree>
    <p:extLst>
      <p:ext uri="{BB962C8B-B14F-4D97-AF65-F5344CB8AC3E}">
        <p14:creationId xmlns:p14="http://schemas.microsoft.com/office/powerpoint/2010/main" val="38581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2AC66-49AB-4566-9DEF-884C45561494}" type="datetimeFigureOut">
              <a:rPr lang="en-US" smtClean="0"/>
              <a:t>7/2/2022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AC4F8B-38FB-4934-B771-BD15BD1A0274}" type="slidenum">
              <a:rPr lang="en-US" smtClean="0"/>
              <a:t>‹#›</a:t>
            </a:fld>
            <a:endParaRPr lang="en-US" dirty="0"/>
          </a:p>
        </p:txBody>
      </p:sp>
    </p:spTree>
    <p:extLst>
      <p:ext uri="{BB962C8B-B14F-4D97-AF65-F5344CB8AC3E}">
        <p14:creationId xmlns:p14="http://schemas.microsoft.com/office/powerpoint/2010/main" val="1061243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2AC66-49AB-4566-9DEF-884C45561494}" type="datetimeFigureOut">
              <a:rPr lang="en-US" smtClean="0"/>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AC4F8B-38FB-4934-B771-BD15BD1A0274}" type="slidenum">
              <a:rPr lang="en-US" smtClean="0"/>
              <a:t>‹#›</a:t>
            </a:fld>
            <a:endParaRPr lang="en-US" dirty="0"/>
          </a:p>
        </p:txBody>
      </p:sp>
    </p:spTree>
    <p:extLst>
      <p:ext uri="{BB962C8B-B14F-4D97-AF65-F5344CB8AC3E}">
        <p14:creationId xmlns:p14="http://schemas.microsoft.com/office/powerpoint/2010/main" val="373990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92AC66-49AB-4566-9DEF-884C45561494}" type="datetimeFigureOut">
              <a:rPr lang="en-US" smtClean="0"/>
              <a:t>7/2/2022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7AC4F8B-38FB-4934-B771-BD15BD1A0274}" type="slidenum">
              <a:rPr lang="en-US" smtClean="0"/>
              <a:t>‹#›</a:t>
            </a:fld>
            <a:endParaRPr lang="en-US" dirty="0"/>
          </a:p>
        </p:txBody>
      </p:sp>
    </p:spTree>
    <p:extLst>
      <p:ext uri="{BB962C8B-B14F-4D97-AF65-F5344CB8AC3E}">
        <p14:creationId xmlns:p14="http://schemas.microsoft.com/office/powerpoint/2010/main" val="335790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92AC66-49AB-4566-9DEF-884C45561494}" type="datetimeFigureOut">
              <a:rPr lang="en-US" smtClean="0"/>
              <a:t>7/2/2022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AC4F8B-38FB-4934-B771-BD15BD1A0274}" type="slidenum">
              <a:rPr lang="en-US" smtClean="0"/>
              <a:t>‹#›</a:t>
            </a:fld>
            <a:endParaRPr lang="en-US" dirty="0"/>
          </a:p>
        </p:txBody>
      </p:sp>
    </p:spTree>
    <p:extLst>
      <p:ext uri="{BB962C8B-B14F-4D97-AF65-F5344CB8AC3E}">
        <p14:creationId xmlns:p14="http://schemas.microsoft.com/office/powerpoint/2010/main" val="270683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92AC66-49AB-4566-9DEF-884C45561494}" type="datetimeFigureOut">
              <a:rPr lang="en-US" smtClean="0"/>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AC4F8B-38FB-4934-B771-BD15BD1A0274}" type="slidenum">
              <a:rPr lang="en-US" smtClean="0"/>
              <a:t>‹#›</a:t>
            </a:fld>
            <a:endParaRPr lang="en-US" dirty="0"/>
          </a:p>
        </p:txBody>
      </p:sp>
    </p:spTree>
    <p:extLst>
      <p:ext uri="{BB962C8B-B14F-4D97-AF65-F5344CB8AC3E}">
        <p14:creationId xmlns:p14="http://schemas.microsoft.com/office/powerpoint/2010/main" val="361593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92AC66-49AB-4566-9DEF-884C45561494}" type="datetimeFigureOut">
              <a:rPr lang="en-US" smtClean="0"/>
              <a:t>7/2/2022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AC4F8B-38FB-4934-B771-BD15BD1A027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80419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xullo/Arduino-MAX30100" TargetMode="External"/><Relationship Id="rId2" Type="http://schemas.openxmlformats.org/officeDocument/2006/relationships/hyperlink" Target="https://www.researchgate.net/publication/317117507_Heartbeat_and_Temperature_Monitoring_System_for_Remote_Patients_using_Arduin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617839" y="2011681"/>
            <a:ext cx="11409404" cy="4231928"/>
          </a:xfrm>
          <a:prstGeom prst="rect">
            <a:avLst/>
          </a:prstGeom>
          <a:noFill/>
        </p:spPr>
        <p:txBody>
          <a:bodyPr wrap="square" rtlCol="0">
            <a:spAutoFit/>
          </a:bodyPr>
          <a:lstStyle/>
          <a:p>
            <a:r>
              <a:rPr lang="en-US" dirty="0"/>
              <a:t>                                                             </a:t>
            </a:r>
          </a:p>
          <a:p>
            <a:r>
              <a:rPr lang="en-US" sz="3300" dirty="0">
                <a:solidFill>
                  <a:srgbClr val="002060"/>
                </a:solidFill>
                <a:latin typeface="Britannic Bold" panose="020B0903060703020204" pitchFamily="34" charset="0"/>
              </a:rPr>
              <a:t>               AUTOMATED HEART RATE MONITOR</a:t>
            </a:r>
            <a:endParaRPr lang="en-US" sz="3200" dirty="0">
              <a:solidFill>
                <a:srgbClr val="4345A3"/>
              </a:solidFill>
              <a:latin typeface="Britannic Bold" panose="020B0903060703020204" pitchFamily="34" charset="0"/>
            </a:endParaRPr>
          </a:p>
          <a:p>
            <a:r>
              <a:rPr lang="en-US" sz="3200" dirty="0">
                <a:solidFill>
                  <a:srgbClr val="4345A3"/>
                </a:solidFill>
                <a:latin typeface="Bauhaus 93" panose="04030905020B02020C02" pitchFamily="82" charset="0"/>
              </a:rPr>
              <a:t>    </a:t>
            </a:r>
          </a:p>
          <a:p>
            <a:r>
              <a:rPr lang="en-US" sz="2400" dirty="0">
                <a:solidFill>
                  <a:srgbClr val="4345A3"/>
                </a:solidFill>
                <a:latin typeface="Bauhaus 93" panose="04030905020B02020C02" pitchFamily="82" charset="0"/>
                <a:ea typeface="Yu Gothic UI Semibold" panose="020B0700000000000000" pitchFamily="34" charset="-128"/>
              </a:rPr>
              <a:t>TEAM MEMEBERS </a:t>
            </a:r>
            <a:r>
              <a:rPr lang="en-US" sz="2400" dirty="0">
                <a:latin typeface="Bauhaus 93" panose="04030905020B02020C02" pitchFamily="82" charset="0"/>
                <a:ea typeface="Yu Gothic UI Semibold" panose="020B0700000000000000" pitchFamily="34" charset="-128"/>
              </a:rPr>
              <a:t>:</a:t>
            </a:r>
            <a:r>
              <a:rPr lang="en-US" sz="2400" dirty="0">
                <a:latin typeface="Yu Gothic UI Semibold" panose="020B0700000000000000" pitchFamily="34" charset="-128"/>
                <a:ea typeface="Yu Gothic UI Semibold" panose="020B0700000000000000" pitchFamily="34" charset="-128"/>
              </a:rPr>
              <a:t> </a:t>
            </a:r>
          </a:p>
          <a:p>
            <a:r>
              <a:rPr lang="en-US" sz="2400" dirty="0">
                <a:solidFill>
                  <a:srgbClr val="002060"/>
                </a:solidFill>
                <a:latin typeface="Yu Gothic UI Semibold" panose="020B0700000000000000" pitchFamily="34" charset="-128"/>
                <a:ea typeface="Yu Gothic UI Semibold" panose="020B0700000000000000" pitchFamily="34" charset="-128"/>
              </a:rPr>
              <a:t>                                   </a:t>
            </a:r>
            <a:r>
              <a:rPr lang="en-US" dirty="0">
                <a:solidFill>
                  <a:srgbClr val="002060"/>
                </a:solidFill>
                <a:latin typeface="Cambria Math" panose="02040503050406030204" pitchFamily="18" charset="0"/>
                <a:ea typeface="Cambria Math" panose="02040503050406030204" pitchFamily="18" charset="0"/>
              </a:rPr>
              <a:t>Naveen M                               (20181CSE0476)</a:t>
            </a:r>
          </a:p>
          <a:p>
            <a:r>
              <a:rPr lang="en-US" dirty="0">
                <a:solidFill>
                  <a:srgbClr val="002060"/>
                </a:solidFill>
                <a:latin typeface="Cambria Math" panose="02040503050406030204" pitchFamily="18" charset="0"/>
                <a:ea typeface="Cambria Math" panose="02040503050406030204" pitchFamily="18" charset="0"/>
              </a:rPr>
              <a:t>                                                          NAVEEN MH                          (20181CSE0477)</a:t>
            </a:r>
          </a:p>
          <a:p>
            <a:r>
              <a:rPr lang="en-US" dirty="0">
                <a:solidFill>
                  <a:srgbClr val="002060"/>
                </a:solidFill>
                <a:latin typeface="Cambria Math" panose="02040503050406030204" pitchFamily="18" charset="0"/>
                <a:ea typeface="Cambria Math" panose="02040503050406030204" pitchFamily="18" charset="0"/>
              </a:rPr>
              <a:t>                                                          NAVEEN R                              (20181CSE0478)</a:t>
            </a:r>
          </a:p>
          <a:p>
            <a:r>
              <a:rPr lang="en-US" dirty="0">
                <a:solidFill>
                  <a:srgbClr val="002060"/>
                </a:solidFill>
                <a:latin typeface="Cambria Math" panose="02040503050406030204" pitchFamily="18" charset="0"/>
                <a:ea typeface="Cambria Math" panose="02040503050406030204" pitchFamily="18" charset="0"/>
              </a:rPr>
              <a:t>                                                          NIKITHA AS                           (20181CSE0487)</a:t>
            </a:r>
          </a:p>
          <a:p>
            <a:r>
              <a:rPr lang="en-US" dirty="0">
                <a:solidFill>
                  <a:srgbClr val="002060"/>
                </a:solidFill>
                <a:latin typeface="Cambria Math" panose="02040503050406030204" pitchFamily="18" charset="0"/>
                <a:ea typeface="Cambria Math" panose="02040503050406030204" pitchFamily="18" charset="0"/>
              </a:rPr>
              <a:t>                                                          NISHITHAA PALANI            (20181CSE0490)</a:t>
            </a:r>
          </a:p>
          <a:p>
            <a:r>
              <a:rPr lang="en-US" dirty="0">
                <a:solidFill>
                  <a:srgbClr val="002060"/>
                </a:solidFill>
                <a:latin typeface="Cambria Math" panose="02040503050406030204" pitchFamily="18" charset="0"/>
                <a:ea typeface="Cambria Math" panose="02040503050406030204" pitchFamily="18" charset="0"/>
              </a:rPr>
              <a:t>                                                          NITHIN REDDY                     (20181CSE0493)</a:t>
            </a:r>
            <a:r>
              <a:rPr lang="en-US" dirty="0">
                <a:solidFill>
                  <a:srgbClr val="2B206E"/>
                </a:solidFill>
                <a:latin typeface="Cambria Math" panose="02040503050406030204" pitchFamily="18" charset="0"/>
                <a:ea typeface="Cambria Math" panose="02040503050406030204" pitchFamily="18" charset="0"/>
              </a:rPr>
              <a:t>  </a:t>
            </a:r>
          </a:p>
          <a:p>
            <a:r>
              <a:rPr lang="en-US" dirty="0">
                <a:solidFill>
                  <a:srgbClr val="2B206E"/>
                </a:solidFill>
                <a:latin typeface="Cambria Math" panose="02040503050406030204" pitchFamily="18" charset="0"/>
                <a:ea typeface="Cambria Math" panose="02040503050406030204" pitchFamily="18" charset="0"/>
              </a:rPr>
              <a:t>             </a:t>
            </a:r>
          </a:p>
          <a:p>
            <a:endParaRPr lang="en-US" dirty="0">
              <a:solidFill>
                <a:srgbClr val="4345A3"/>
              </a:solidFill>
              <a:latin typeface="Cambria Math" panose="02040503050406030204" pitchFamily="18" charset="0"/>
              <a:ea typeface="Cambria Math" panose="02040503050406030204" pitchFamily="18" charset="0"/>
            </a:endParaRPr>
          </a:p>
          <a:p>
            <a:pPr algn="r"/>
            <a:r>
              <a:rPr lang="en-US" sz="1200" dirty="0">
                <a:solidFill>
                  <a:srgbClr val="002060"/>
                </a:solidFill>
                <a:latin typeface="Lucida Fax" panose="02060602050505020204" pitchFamily="18" charset="0"/>
                <a:ea typeface="Cambria Math" panose="02040503050406030204" pitchFamily="18" charset="0"/>
              </a:rPr>
              <a:t>                                 -</a:t>
            </a:r>
            <a:r>
              <a:rPr lang="en-US" sz="1200" b="1" i="1" dirty="0">
                <a:solidFill>
                  <a:srgbClr val="002060"/>
                </a:solidFill>
                <a:latin typeface="Lucida Fax" panose="02060602050505020204" pitchFamily="18" charset="0"/>
                <a:ea typeface="Cambria Math" panose="02040503050406030204" pitchFamily="18" charset="0"/>
              </a:rPr>
              <a:t>UNDER THE GUIDANCE OF AFROZ PASHA AND PRAKASH B METRE</a:t>
            </a:r>
          </a:p>
        </p:txBody>
      </p:sp>
      <p:sp>
        <p:nvSpPr>
          <p:cNvPr id="3" name="AutoShape 4" descr="Top Engineering colleges in Bangalore | Presidency University Bangalore |  Best University in Bengaluru - Presidency University"/>
          <p:cNvSpPr>
            <a:spLocks noChangeAspect="1" noChangeArrowheads="1"/>
          </p:cNvSpPr>
          <p:nvPr/>
        </p:nvSpPr>
        <p:spPr bwMode="auto">
          <a:xfrm>
            <a:off x="155575" y="-312738"/>
            <a:ext cx="5286375" cy="657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078" name="Picture 6" descr="Top Engineering colleges in Bangalore | Presidency University Bangalore |  Best University in Bengaluru - Presidency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000" y="344488"/>
            <a:ext cx="8582526" cy="10625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4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1"/>
            <a:ext cx="10058400" cy="1155031"/>
          </a:xfrm>
        </p:spPr>
        <p:txBody>
          <a:bodyPr/>
          <a:lstStyle/>
          <a:p>
            <a:pPr algn="ctr"/>
            <a:r>
              <a:rPr lang="en-US" dirty="0">
                <a:solidFill>
                  <a:schemeClr val="accent2">
                    <a:lumMod val="75000"/>
                  </a:schemeClr>
                </a:solidFill>
                <a:latin typeface="Britannic Bold" panose="020B0903060703020204" pitchFamily="34" charset="0"/>
              </a:rPr>
              <a:t>Design </a:t>
            </a:r>
          </a:p>
        </p:txBody>
      </p:sp>
      <p:sp>
        <p:nvSpPr>
          <p:cNvPr id="3" name="Content Placeholder 2"/>
          <p:cNvSpPr>
            <a:spLocks noGrp="1"/>
          </p:cNvSpPr>
          <p:nvPr>
            <p:ph idx="1"/>
          </p:nvPr>
        </p:nvSpPr>
        <p:spPr>
          <a:xfrm>
            <a:off x="673768" y="1732548"/>
            <a:ext cx="10481912" cy="4569683"/>
          </a:xfrm>
        </p:spPr>
        <p:txBody>
          <a:bodyPr/>
          <a:lstStyle/>
          <a:p>
            <a:pPr marL="0" indent="0">
              <a:buNone/>
            </a:pPr>
            <a:r>
              <a:rPr lang="en-US" sz="2400" b="1" dirty="0">
                <a:solidFill>
                  <a:schemeClr val="accent2">
                    <a:lumMod val="75000"/>
                  </a:schemeClr>
                </a:solidFill>
                <a:latin typeface="Corbel Light" panose="020B0303020204020204" pitchFamily="34" charset="0"/>
              </a:rPr>
              <a:t>The library files or Modules used are :</a:t>
            </a:r>
          </a:p>
          <a:p>
            <a:pPr>
              <a:buFont typeface="Wingdings" panose="05000000000000000000" pitchFamily="2" charset="2"/>
              <a:buChar char="Ø"/>
            </a:pPr>
            <a:r>
              <a:rPr lang="en-US" b="1" dirty="0">
                <a:solidFill>
                  <a:schemeClr val="accent2">
                    <a:lumMod val="75000"/>
                  </a:schemeClr>
                </a:solidFill>
                <a:latin typeface="+mj-lt"/>
              </a:rPr>
              <a:t>Arduino MAX3010x </a:t>
            </a:r>
          </a:p>
          <a:p>
            <a:pPr>
              <a:buFont typeface="Wingdings" panose="05000000000000000000" pitchFamily="2" charset="2"/>
              <a:buChar char="Ø"/>
            </a:pPr>
            <a:r>
              <a:rPr lang="en-US" b="1" dirty="0">
                <a:solidFill>
                  <a:schemeClr val="accent2">
                    <a:lumMod val="75000"/>
                  </a:schemeClr>
                </a:solidFill>
                <a:latin typeface="+mj-lt"/>
              </a:rPr>
              <a:t>Adafruit GFX Library </a:t>
            </a:r>
          </a:p>
          <a:p>
            <a:pPr>
              <a:buFont typeface="Wingdings" panose="05000000000000000000" pitchFamily="2" charset="2"/>
              <a:buChar char="Ø"/>
            </a:pPr>
            <a:r>
              <a:rPr lang="en-US" b="1" dirty="0">
                <a:solidFill>
                  <a:schemeClr val="accent2">
                    <a:lumMod val="75000"/>
                  </a:schemeClr>
                </a:solidFill>
                <a:latin typeface="+mj-lt"/>
              </a:rPr>
              <a:t>Adafruit_SSD1306</a:t>
            </a:r>
          </a:p>
          <a:p>
            <a:pPr>
              <a:buFont typeface="Wingdings" panose="05000000000000000000" pitchFamily="2" charset="2"/>
              <a:buChar char="Ø"/>
            </a:pPr>
            <a:r>
              <a:rPr lang="en-US" b="1" dirty="0">
                <a:solidFill>
                  <a:schemeClr val="accent2">
                    <a:lumMod val="75000"/>
                  </a:schemeClr>
                </a:solidFill>
                <a:latin typeface="+mj-lt"/>
              </a:rPr>
              <a:t>heartrate</a:t>
            </a:r>
          </a:p>
          <a:p>
            <a:pPr>
              <a:buFont typeface="Wingdings" panose="05000000000000000000" pitchFamily="2" charset="2"/>
              <a:buChar char="Ø"/>
            </a:pPr>
            <a:endParaRPr lang="en-US" b="1" dirty="0">
              <a:solidFill>
                <a:schemeClr val="accent2">
                  <a:lumMod val="75000"/>
                </a:schemeClr>
              </a:solidFill>
              <a:latin typeface="+mj-lt"/>
            </a:endParaRPr>
          </a:p>
          <a:p>
            <a:pPr>
              <a:buFont typeface="Wingdings" panose="05000000000000000000" pitchFamily="2" charset="2"/>
              <a:buChar char="Ø"/>
            </a:pPr>
            <a:endParaRPr lang="en-US" b="1" dirty="0">
              <a:solidFill>
                <a:schemeClr val="accent2">
                  <a:lumMod val="75000"/>
                </a:schemeClr>
              </a:solidFill>
              <a:latin typeface="+mj-lt"/>
            </a:endParaRPr>
          </a:p>
          <a:p>
            <a:pPr marL="0" indent="0">
              <a:buNone/>
            </a:pPr>
            <a:endParaRPr lang="en-US" b="1" dirty="0">
              <a:latin typeface="+mj-lt"/>
            </a:endParaRP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857" y="2645789"/>
            <a:ext cx="619125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551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75000"/>
                  </a:schemeClr>
                </a:solidFill>
                <a:latin typeface="Britannic Bold" panose="020B0903060703020204" pitchFamily="34" charset="0"/>
              </a:rPr>
              <a:t>Technology </a:t>
            </a:r>
          </a:p>
        </p:txBody>
      </p:sp>
      <p:sp>
        <p:nvSpPr>
          <p:cNvPr id="3" name="Content Placeholder 2"/>
          <p:cNvSpPr>
            <a:spLocks noGrp="1"/>
          </p:cNvSpPr>
          <p:nvPr>
            <p:ph idx="1"/>
          </p:nvPr>
        </p:nvSpPr>
        <p:spPr>
          <a:xfrm>
            <a:off x="1097280" y="2054282"/>
            <a:ext cx="10058400" cy="4023360"/>
          </a:xfrm>
        </p:spPr>
        <p:txBody>
          <a:bodyPr>
            <a:normAutofit/>
          </a:bodyPr>
          <a:lstStyle/>
          <a:p>
            <a:pPr algn="just"/>
            <a:r>
              <a:rPr lang="en-US" sz="2800" b="1" dirty="0">
                <a:solidFill>
                  <a:schemeClr val="accent2">
                    <a:lumMod val="75000"/>
                  </a:schemeClr>
                </a:solidFill>
                <a:latin typeface="Corbel Light" panose="020B0303020204020204" pitchFamily="34" charset="0"/>
              </a:rPr>
              <a:t>The proposed system is based on the working of infrared light is passing to the blood value and analysis the heart rate. In this ,device is placed on the human fingertip and measure the heart rate through heart beat sensor and send the signal to the controller and GSM and display the accurate value on OLED or LCD platform.</a:t>
            </a:r>
          </a:p>
          <a:p>
            <a:pPr algn="just"/>
            <a:endParaRPr lang="en-US" sz="2800" b="1" dirty="0">
              <a:solidFill>
                <a:schemeClr val="accent2">
                  <a:lumMod val="75000"/>
                </a:schemeClr>
              </a:solidFill>
              <a:latin typeface="Corbel Light" panose="020B0303020204020204" pitchFamily="34" charset="0"/>
            </a:endParaRPr>
          </a:p>
        </p:txBody>
      </p:sp>
    </p:spTree>
    <p:extLst>
      <p:ext uri="{BB962C8B-B14F-4D97-AF65-F5344CB8AC3E}">
        <p14:creationId xmlns:p14="http://schemas.microsoft.com/office/powerpoint/2010/main" val="2340022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61555" y="348343"/>
            <a:ext cx="10380616" cy="646331"/>
          </a:xfrm>
          <a:prstGeom prst="rect">
            <a:avLst/>
          </a:prstGeom>
          <a:noFill/>
        </p:spPr>
        <p:txBody>
          <a:bodyPr wrap="square" rtlCol="0">
            <a:spAutoFit/>
          </a:bodyPr>
          <a:lstStyle/>
          <a:p>
            <a:r>
              <a:rPr lang="en-US" sz="3600" dirty="0">
                <a:solidFill>
                  <a:srgbClr val="002060"/>
                </a:solidFill>
                <a:latin typeface="Britannic Bold" panose="020B0903060703020204" pitchFamily="34" charset="0"/>
              </a:rPr>
              <a:t>          ADVANTAGES AND DISADVANTAGES </a:t>
            </a:r>
          </a:p>
        </p:txBody>
      </p:sp>
      <p:graphicFrame>
        <p:nvGraphicFramePr>
          <p:cNvPr id="3" name="Table 2"/>
          <p:cNvGraphicFramePr>
            <a:graphicFrameLocks noGrp="1"/>
          </p:cNvGraphicFramePr>
          <p:nvPr>
            <p:extLst>
              <p:ext uri="{D42A27DB-BD31-4B8C-83A1-F6EECF244321}">
                <p14:modId xmlns:p14="http://schemas.microsoft.com/office/powerpoint/2010/main" val="530796956"/>
              </p:ext>
            </p:extLst>
          </p:nvPr>
        </p:nvGraphicFramePr>
        <p:xfrm>
          <a:off x="1236617" y="1741712"/>
          <a:ext cx="8874034" cy="4258495"/>
        </p:xfrm>
        <a:graphic>
          <a:graphicData uri="http://schemas.openxmlformats.org/drawingml/2006/table">
            <a:tbl>
              <a:tblPr firstRow="1" bandRow="1">
                <a:tableStyleId>{5C22544A-7EE6-4342-B048-85BDC9FD1C3A}</a:tableStyleId>
              </a:tblPr>
              <a:tblGrid>
                <a:gridCol w="4437017">
                  <a:extLst>
                    <a:ext uri="{9D8B030D-6E8A-4147-A177-3AD203B41FA5}">
                      <a16:colId xmlns:a16="http://schemas.microsoft.com/office/drawing/2014/main" val="3168290027"/>
                    </a:ext>
                  </a:extLst>
                </a:gridCol>
                <a:gridCol w="4437017">
                  <a:extLst>
                    <a:ext uri="{9D8B030D-6E8A-4147-A177-3AD203B41FA5}">
                      <a16:colId xmlns:a16="http://schemas.microsoft.com/office/drawing/2014/main" val="2680727385"/>
                    </a:ext>
                  </a:extLst>
                </a:gridCol>
              </a:tblGrid>
              <a:tr h="683181">
                <a:tc>
                  <a:txBody>
                    <a:bodyPr/>
                    <a:lstStyle/>
                    <a:p>
                      <a:r>
                        <a:rPr lang="en-US" sz="2000" dirty="0"/>
                        <a:t>                </a:t>
                      </a:r>
                      <a:r>
                        <a:rPr lang="en-US" sz="2400" dirty="0"/>
                        <a:t>ADVANTAGES</a:t>
                      </a:r>
                      <a:r>
                        <a:rPr lang="en-US" sz="2000" dirty="0"/>
                        <a:t> </a:t>
                      </a:r>
                    </a:p>
                  </a:txBody>
                  <a:tcPr/>
                </a:tc>
                <a:tc>
                  <a:txBody>
                    <a:bodyPr/>
                    <a:lstStyle/>
                    <a:p>
                      <a:r>
                        <a:rPr lang="en-US" sz="2400" dirty="0"/>
                        <a:t>              DISADVANTAGES</a:t>
                      </a:r>
                    </a:p>
                  </a:txBody>
                  <a:tcPr/>
                </a:tc>
                <a:extLst>
                  <a:ext uri="{0D108BD9-81ED-4DB2-BD59-A6C34878D82A}">
                    <a16:rowId xmlns:a16="http://schemas.microsoft.com/office/drawing/2014/main" val="2121817601"/>
                  </a:ext>
                </a:extLst>
              </a:tr>
              <a:tr h="554136">
                <a:tc>
                  <a:txBody>
                    <a:bodyPr/>
                    <a:lstStyle/>
                    <a:p>
                      <a:r>
                        <a:rPr lang="en-US" dirty="0">
                          <a:latin typeface="Bahnschrift" panose="020B0502040204020203" pitchFamily="34" charset="0"/>
                        </a:rPr>
                        <a:t>It</a:t>
                      </a:r>
                      <a:r>
                        <a:rPr lang="en-US" baseline="0" dirty="0">
                          <a:latin typeface="Bahnschrift" panose="020B0502040204020203" pitchFamily="34" charset="0"/>
                        </a:rPr>
                        <a:t> is </a:t>
                      </a:r>
                      <a:r>
                        <a:rPr lang="en-US" dirty="0">
                          <a:latin typeface="Bahnschrift" panose="020B0502040204020203" pitchFamily="34" charset="0"/>
                        </a:rPr>
                        <a:t>inexpensive comparatively</a:t>
                      </a:r>
                    </a:p>
                  </a:txBody>
                  <a:tcPr/>
                </a:tc>
                <a:tc>
                  <a:txBody>
                    <a:bodyPr/>
                    <a:lstStyle/>
                    <a:p>
                      <a:r>
                        <a:rPr lang="en-US" dirty="0">
                          <a:latin typeface="Bahnschrift" panose="020B0502040204020203" pitchFamily="34" charset="0"/>
                        </a:rPr>
                        <a:t>Memory limitations</a:t>
                      </a:r>
                    </a:p>
                  </a:txBody>
                  <a:tcPr/>
                </a:tc>
                <a:extLst>
                  <a:ext uri="{0D108BD9-81ED-4DB2-BD59-A6C34878D82A}">
                    <a16:rowId xmlns:a16="http://schemas.microsoft.com/office/drawing/2014/main" val="1316794530"/>
                  </a:ext>
                </a:extLst>
              </a:tr>
              <a:tr h="554136">
                <a:tc>
                  <a:txBody>
                    <a:bodyPr/>
                    <a:lstStyle/>
                    <a:p>
                      <a:r>
                        <a:rPr lang="en-US" dirty="0">
                          <a:latin typeface="Bahnschrift" panose="020B0502040204020203" pitchFamily="34" charset="0"/>
                        </a:rPr>
                        <a:t>Cross-platform</a:t>
                      </a:r>
                    </a:p>
                  </a:txBody>
                  <a:tcPr/>
                </a:tc>
                <a:tc>
                  <a:txBody>
                    <a:bodyPr/>
                    <a:lstStyle/>
                    <a:p>
                      <a:r>
                        <a:rPr lang="en-US" dirty="0">
                          <a:latin typeface="Bahnschrift" panose="020B0502040204020203" pitchFamily="34" charset="0"/>
                        </a:rPr>
                        <a:t>less</a:t>
                      </a:r>
                      <a:r>
                        <a:rPr lang="en-US" baseline="0" dirty="0">
                          <a:latin typeface="Bahnschrift" panose="020B0502040204020203" pitchFamily="34" charset="0"/>
                        </a:rPr>
                        <a:t> resistance to water </a:t>
                      </a:r>
                      <a:endParaRPr lang="en-US" dirty="0">
                        <a:latin typeface="Bahnschrift" panose="020B0502040204020203" pitchFamily="34" charset="0"/>
                      </a:endParaRPr>
                    </a:p>
                  </a:txBody>
                  <a:tcPr/>
                </a:tc>
                <a:extLst>
                  <a:ext uri="{0D108BD9-81ED-4DB2-BD59-A6C34878D82A}">
                    <a16:rowId xmlns:a16="http://schemas.microsoft.com/office/drawing/2014/main" val="3639416377"/>
                  </a:ext>
                </a:extLst>
              </a:tr>
              <a:tr h="956453">
                <a:tc>
                  <a:txBody>
                    <a:bodyPr/>
                    <a:lstStyle/>
                    <a:p>
                      <a:r>
                        <a:rPr lang="en-US" dirty="0">
                          <a:latin typeface="Bahnschrift" panose="020B0502040204020203" pitchFamily="34" charset="0"/>
                        </a:rPr>
                        <a:t>Simple clear programming environment</a:t>
                      </a:r>
                    </a:p>
                  </a:txBody>
                  <a:tcPr/>
                </a:tc>
                <a:tc>
                  <a:txBody>
                    <a:bodyPr/>
                    <a:lstStyle/>
                    <a:p>
                      <a:r>
                        <a:rPr lang="en-US" dirty="0">
                          <a:latin typeface="Bahnschrift" panose="020B0502040204020203" pitchFamily="34" charset="0"/>
                        </a:rPr>
                        <a:t>Processing power is weaker than the microcontroller</a:t>
                      </a:r>
                    </a:p>
                  </a:txBody>
                  <a:tcPr/>
                </a:tc>
                <a:extLst>
                  <a:ext uri="{0D108BD9-81ED-4DB2-BD59-A6C34878D82A}">
                    <a16:rowId xmlns:a16="http://schemas.microsoft.com/office/drawing/2014/main" val="146744552"/>
                  </a:ext>
                </a:extLst>
              </a:tr>
              <a:tr h="956453">
                <a:tc>
                  <a:txBody>
                    <a:bodyPr/>
                    <a:lstStyle/>
                    <a:p>
                      <a:r>
                        <a:rPr lang="en-US" dirty="0">
                          <a:latin typeface="Bahnschrift" panose="020B0502040204020203" pitchFamily="34" charset="0"/>
                        </a:rPr>
                        <a:t>Open source and extensible software and hardware</a:t>
                      </a:r>
                    </a:p>
                  </a:txBody>
                  <a:tcPr/>
                </a:tc>
                <a:tc>
                  <a:txBody>
                    <a:bodyPr/>
                    <a:lstStyle/>
                    <a:p>
                      <a:r>
                        <a:rPr lang="en-US" dirty="0">
                          <a:latin typeface="Bahnschrift" panose="020B0502040204020203" pitchFamily="34" charset="0"/>
                        </a:rPr>
                        <a:t>Requires effort to accomplish some tasks such as scheduling and database storage</a:t>
                      </a:r>
                    </a:p>
                  </a:txBody>
                  <a:tcPr/>
                </a:tc>
                <a:extLst>
                  <a:ext uri="{0D108BD9-81ED-4DB2-BD59-A6C34878D82A}">
                    <a16:rowId xmlns:a16="http://schemas.microsoft.com/office/drawing/2014/main" val="3732581185"/>
                  </a:ext>
                </a:extLst>
              </a:tr>
              <a:tr h="554136">
                <a:tc>
                  <a:txBody>
                    <a:bodyPr/>
                    <a:lstStyle/>
                    <a:p>
                      <a:r>
                        <a:rPr lang="en-US" dirty="0">
                          <a:latin typeface="Bahnschrift" panose="020B0502040204020203" pitchFamily="34" charset="0"/>
                        </a:rPr>
                        <a:t>Its</a:t>
                      </a:r>
                      <a:r>
                        <a:rPr lang="en-US" baseline="0" dirty="0">
                          <a:latin typeface="Bahnschrift" panose="020B0502040204020203" pitchFamily="34" charset="0"/>
                        </a:rPr>
                        <a:t> portable and easy to carry around </a:t>
                      </a:r>
                      <a:endParaRPr lang="en-US" dirty="0">
                        <a:latin typeface="Bahnschrift" panose="020B0502040204020203" pitchFamily="34" charset="0"/>
                      </a:endParaRPr>
                    </a:p>
                  </a:txBody>
                  <a:tcPr/>
                </a:tc>
                <a:tc>
                  <a:txBody>
                    <a:bodyPr/>
                    <a:lstStyle/>
                    <a:p>
                      <a:endParaRPr lang="en-US" dirty="0">
                        <a:latin typeface="Bahnschrift" panose="020B0502040204020203" pitchFamily="34" charset="0"/>
                      </a:endParaRPr>
                    </a:p>
                  </a:txBody>
                  <a:tcPr/>
                </a:tc>
                <a:extLst>
                  <a:ext uri="{0D108BD9-81ED-4DB2-BD59-A6C34878D82A}">
                    <a16:rowId xmlns:a16="http://schemas.microsoft.com/office/drawing/2014/main" val="3663479084"/>
                  </a:ext>
                </a:extLst>
              </a:tr>
            </a:tbl>
          </a:graphicData>
        </a:graphic>
      </p:graphicFrame>
    </p:spTree>
    <p:extLst>
      <p:ext uri="{BB962C8B-B14F-4D97-AF65-F5344CB8AC3E}">
        <p14:creationId xmlns:p14="http://schemas.microsoft.com/office/powerpoint/2010/main" val="381144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962400" y="269967"/>
            <a:ext cx="5320937" cy="769441"/>
          </a:xfrm>
          <a:prstGeom prst="rect">
            <a:avLst/>
          </a:prstGeom>
          <a:noFill/>
        </p:spPr>
        <p:txBody>
          <a:bodyPr wrap="square" rtlCol="0">
            <a:spAutoFit/>
          </a:bodyPr>
          <a:lstStyle/>
          <a:p>
            <a:r>
              <a:rPr lang="en-US" sz="4400" dirty="0">
                <a:solidFill>
                  <a:srgbClr val="002060"/>
                </a:solidFill>
                <a:latin typeface="Britannic Bold" panose="020B0903060703020204" pitchFamily="34" charset="0"/>
              </a:rPr>
              <a:t>CONCULSION</a:t>
            </a:r>
          </a:p>
        </p:txBody>
      </p:sp>
      <p:sp>
        <p:nvSpPr>
          <p:cNvPr id="3" name="Rectangle 2"/>
          <p:cNvSpPr/>
          <p:nvPr/>
        </p:nvSpPr>
        <p:spPr>
          <a:xfrm>
            <a:off x="1486678" y="1282657"/>
            <a:ext cx="8952411" cy="4893647"/>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4345A3"/>
                </a:solidFill>
              </a:rPr>
              <a:t>An IoT-based human heartbeat rate monitoring and control system is developed. This system uses the capability of a heart pulse sensor for data acquisition. A human’s heartbeat is captured as data signals and processed by the microcontroller. The processed data are transmitted to the IoT platform for further analytics and visualization. </a:t>
            </a:r>
          </a:p>
          <a:p>
            <a:pPr marL="342900" indent="-342900">
              <a:buFont typeface="Arial" panose="020B0604020202020204" pitchFamily="34" charset="0"/>
              <a:buChar char="•"/>
            </a:pPr>
            <a:r>
              <a:rPr lang="en-US" sz="2400" dirty="0">
                <a:solidFill>
                  <a:srgbClr val="4345A3"/>
                </a:solidFill>
              </a:rPr>
              <a:t>Experimental results obtained were found to be accurate as the system was able to sense and read the heartbeat rate of its user . From the results obtained, it was found that the heartbeat rate of low if &gt;40 and 60 and 100, high if &gt;100 and &lt;150. The implemented device can be deployed to the medical field to assist the medical practitioners to efficiently and reliably do their work without difficulties.</a:t>
            </a:r>
          </a:p>
        </p:txBody>
      </p:sp>
    </p:spTree>
    <p:extLst>
      <p:ext uri="{BB962C8B-B14F-4D97-AF65-F5344CB8AC3E}">
        <p14:creationId xmlns:p14="http://schemas.microsoft.com/office/powerpoint/2010/main" val="3944913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Britannic Bold" panose="020B0903060703020204" pitchFamily="34" charset="0"/>
              </a:rPr>
              <a:t>Resources</a:t>
            </a:r>
            <a:br>
              <a:rPr lang="en-US" dirty="0">
                <a:solidFill>
                  <a:srgbClr val="4345A3"/>
                </a:solidFill>
                <a:latin typeface="Britannic Bold" panose="020B0903060703020204" pitchFamily="34" charset="0"/>
              </a:rPr>
            </a:br>
            <a:endParaRPr lang="en-US" dirty="0">
              <a:solidFill>
                <a:srgbClr val="4345A3"/>
              </a:solidFill>
              <a:latin typeface="Britannic Bold" panose="020B0903060703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https://www.researchgate.net/publication/317117507_Heartbeat_and_Temperature_Monitoring_System_for_Remote_Patients_using_Arduino</a:t>
            </a: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hlinkClick r:id="rId3"/>
              </a:rPr>
              <a:t>https://github.com/oxullo/Arduino-MAX30100</a:t>
            </a: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Other IOT based reference Web-Sites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71016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180116" y="209006"/>
            <a:ext cx="2995748" cy="830997"/>
          </a:xfrm>
          <a:prstGeom prst="rect">
            <a:avLst/>
          </a:prstGeom>
          <a:noFill/>
        </p:spPr>
        <p:txBody>
          <a:bodyPr wrap="square" rtlCol="0">
            <a:spAutoFit/>
          </a:bodyPr>
          <a:lstStyle/>
          <a:p>
            <a:r>
              <a:rPr lang="en-US" sz="4800" dirty="0">
                <a:solidFill>
                  <a:srgbClr val="002060"/>
                </a:solidFill>
                <a:latin typeface="Britannic Bold" panose="020B0903060703020204" pitchFamily="34" charset="0"/>
              </a:rPr>
              <a:t>ABSTRACT</a:t>
            </a:r>
          </a:p>
        </p:txBody>
      </p:sp>
      <p:sp>
        <p:nvSpPr>
          <p:cNvPr id="3" name="TextBox 2"/>
          <p:cNvSpPr txBox="1"/>
          <p:nvPr/>
        </p:nvSpPr>
        <p:spPr>
          <a:xfrm>
            <a:off x="923108" y="1416280"/>
            <a:ext cx="10328366" cy="4708981"/>
          </a:xfrm>
          <a:prstGeom prst="rect">
            <a:avLst/>
          </a:prstGeom>
          <a:noFill/>
        </p:spPr>
        <p:txBody>
          <a:bodyPr wrap="square" rtlCol="0" anchor="ctr">
            <a:spAutoFit/>
          </a:bodyPr>
          <a:lstStyle/>
          <a:p>
            <a:pPr marL="342900" indent="-342900">
              <a:buFont typeface="Arial" panose="020B0604020202020204" pitchFamily="34" charset="0"/>
              <a:buChar char="•"/>
            </a:pPr>
            <a:r>
              <a:rPr lang="en-US" sz="2000" b="1" dirty="0">
                <a:solidFill>
                  <a:srgbClr val="002060"/>
                </a:solidFill>
                <a:latin typeface="Corbel Light" panose="020B0303020204020204" pitchFamily="34" charset="0"/>
              </a:rPr>
              <a:t>The Heart Rate Monitoring system is developed using IOT technology with an objective of detecting the heart beat of the patient in order to monitor the risk of heart attack and also the regular checkup. Body health monitoring is very important to us to make sure our health is in excellent condition. One of the vital parameter for this device under consideration is the heart rate (HR).</a:t>
            </a:r>
          </a:p>
          <a:p>
            <a:pPr marL="342900" indent="-342900">
              <a:buFont typeface="Arial" panose="020B0604020202020204" pitchFamily="34" charset="0"/>
              <a:buChar char="•"/>
            </a:pPr>
            <a:endParaRPr lang="en-US" sz="2000" b="1" dirty="0">
              <a:solidFill>
                <a:srgbClr val="002060"/>
              </a:solidFill>
              <a:latin typeface="Corbel Light" panose="020B0303020204020204" pitchFamily="34" charset="0"/>
            </a:endParaRPr>
          </a:p>
          <a:p>
            <a:pPr marL="342900" indent="-342900">
              <a:buFont typeface="Arial" panose="020B0604020202020204" pitchFamily="34" charset="0"/>
              <a:buChar char="•"/>
            </a:pPr>
            <a:r>
              <a:rPr lang="en-US" sz="2000" b="1" dirty="0">
                <a:solidFill>
                  <a:srgbClr val="002060"/>
                </a:solidFill>
                <a:latin typeface="Corbel Light" panose="020B0303020204020204" pitchFamily="34" charset="0"/>
              </a:rPr>
              <a:t> In this project we describe the design of low cost heart rate monitoring device from fingertips . The entire system is comprised of several parts such as Heart Rate module, Android application . </a:t>
            </a:r>
          </a:p>
          <a:p>
            <a:pPr marL="342900" indent="-342900">
              <a:buFont typeface="Arial" panose="020B0604020202020204" pitchFamily="34" charset="0"/>
              <a:buChar char="•"/>
            </a:pPr>
            <a:endParaRPr lang="en-US" sz="2000" b="1" dirty="0">
              <a:solidFill>
                <a:srgbClr val="002060"/>
              </a:solidFill>
              <a:latin typeface="Corbel Light" panose="020B0303020204020204" pitchFamily="34" charset="0"/>
            </a:endParaRPr>
          </a:p>
          <a:p>
            <a:pPr marL="342900" indent="-342900">
              <a:buFont typeface="Arial" panose="020B0604020202020204" pitchFamily="34" charset="0"/>
              <a:buChar char="•"/>
            </a:pPr>
            <a:r>
              <a:rPr lang="en-US" sz="2000" b="1" dirty="0">
                <a:solidFill>
                  <a:srgbClr val="002060"/>
                </a:solidFill>
                <a:latin typeface="Corbel Light" panose="020B0303020204020204" pitchFamily="34" charset="0"/>
              </a:rPr>
              <a:t>The Heart Rate (HR) module picks up heart rate signal by a non-invasive technique from the subject (patients) and sends it (signal) wirelessly to computer or android application . </a:t>
            </a:r>
          </a:p>
          <a:p>
            <a:pPr marL="342900" indent="-342900">
              <a:buFont typeface="Arial" panose="020B0604020202020204" pitchFamily="34" charset="0"/>
              <a:buChar char="•"/>
            </a:pPr>
            <a:endParaRPr lang="en-US" sz="2000" b="1" dirty="0">
              <a:solidFill>
                <a:srgbClr val="002060"/>
              </a:solidFill>
              <a:latin typeface="Corbel Light" panose="020B0303020204020204" pitchFamily="34" charset="0"/>
            </a:endParaRPr>
          </a:p>
          <a:p>
            <a:pPr marL="342900" indent="-342900">
              <a:buFont typeface="Arial" panose="020B0604020202020204" pitchFamily="34" charset="0"/>
              <a:buChar char="•"/>
            </a:pPr>
            <a:r>
              <a:rPr lang="en-US" sz="2000" b="1" dirty="0">
                <a:solidFill>
                  <a:srgbClr val="002060"/>
                </a:solidFill>
                <a:latin typeface="Corbel Light" panose="020B0303020204020204" pitchFamily="34" charset="0"/>
              </a:rPr>
              <a:t>This system can be embraced and combined as a part of telemedicine constituent. The data received from heart rate module can be saved and viewed for further medical usage. The result from this device prototype can be utilized for various clinical investigations.</a:t>
            </a:r>
          </a:p>
        </p:txBody>
      </p:sp>
    </p:spTree>
    <p:extLst>
      <p:ext uri="{BB962C8B-B14F-4D97-AF65-F5344CB8AC3E}">
        <p14:creationId xmlns:p14="http://schemas.microsoft.com/office/powerpoint/2010/main" val="216326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657601" y="165462"/>
            <a:ext cx="4275908" cy="830997"/>
          </a:xfrm>
          <a:prstGeom prst="rect">
            <a:avLst/>
          </a:prstGeom>
          <a:noFill/>
        </p:spPr>
        <p:txBody>
          <a:bodyPr wrap="square" rtlCol="0">
            <a:spAutoFit/>
          </a:bodyPr>
          <a:lstStyle/>
          <a:p>
            <a:r>
              <a:rPr lang="en-US" sz="4800" dirty="0">
                <a:solidFill>
                  <a:srgbClr val="002060"/>
                </a:solidFill>
                <a:latin typeface="Britannic Bold" panose="020B0903060703020204" pitchFamily="34" charset="0"/>
              </a:rPr>
              <a:t>INTRODUCTION</a:t>
            </a:r>
          </a:p>
        </p:txBody>
      </p:sp>
      <p:sp>
        <p:nvSpPr>
          <p:cNvPr id="5" name="TextBox 4"/>
          <p:cNvSpPr txBox="1"/>
          <p:nvPr/>
        </p:nvSpPr>
        <p:spPr>
          <a:xfrm>
            <a:off x="217714" y="1497873"/>
            <a:ext cx="11547566"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rgbClr val="002060"/>
                </a:solidFill>
                <a:latin typeface="+mj-lt"/>
              </a:rPr>
              <a:t>The heart is one of the most important organs in the human body. It acts as a pump for circulating oxygen and blood throughout the body, thus keeping the functionality of the body intact. A heartbeat can be defined as a two-part pumping action of the heart which occurs for almost a second. It is produced due to the contraction of the heart.</a:t>
            </a:r>
          </a:p>
          <a:p>
            <a:pPr marL="285750" indent="-285750" algn="just">
              <a:buFont typeface="Arial" panose="020B0604020202020204" pitchFamily="34" charset="0"/>
              <a:buChar char="•"/>
            </a:pPr>
            <a:endParaRPr lang="en-US" b="1" dirty="0">
              <a:solidFill>
                <a:srgbClr val="002060"/>
              </a:solidFill>
              <a:latin typeface="+mj-lt"/>
            </a:endParaRPr>
          </a:p>
          <a:p>
            <a:pPr marL="285750" indent="-285750" algn="just">
              <a:buFont typeface="Arial" panose="020B0604020202020204" pitchFamily="34" charset="0"/>
              <a:buChar char="•"/>
            </a:pPr>
            <a:r>
              <a:rPr lang="en-US" b="1" dirty="0">
                <a:solidFill>
                  <a:srgbClr val="002060"/>
                </a:solidFill>
                <a:latin typeface="+mj-lt"/>
              </a:rPr>
              <a:t>Heart diseases are one of the most important causes of death among men and women. It claims approximately 1 million deaths every year. Heart rate is a critical parameter in the functioning of the heart.</a:t>
            </a:r>
          </a:p>
          <a:p>
            <a:pPr algn="just"/>
            <a:endParaRPr lang="en-US" b="1" dirty="0">
              <a:solidFill>
                <a:srgbClr val="002060"/>
              </a:solidFill>
              <a:latin typeface="+mj-lt"/>
            </a:endParaRPr>
          </a:p>
          <a:p>
            <a:pPr marL="285750" indent="-285750" algn="just">
              <a:buFont typeface="Arial" panose="020B0604020202020204" pitchFamily="34" charset="0"/>
              <a:buChar char="•"/>
            </a:pPr>
            <a:r>
              <a:rPr lang="en-US" b="1" dirty="0">
                <a:solidFill>
                  <a:srgbClr val="002060"/>
                </a:solidFill>
                <a:latin typeface="+mj-lt"/>
              </a:rPr>
              <a:t>Therefore heart rate monitoring is crucial in the study of heart performance and thereby maintaining heart health.</a:t>
            </a:r>
          </a:p>
          <a:p>
            <a:pPr marL="285750" indent="-285750" algn="just">
              <a:buFont typeface="Arial" panose="020B0604020202020204" pitchFamily="34" charset="0"/>
              <a:buChar char="•"/>
            </a:pPr>
            <a:endParaRPr lang="en-US" b="1" dirty="0">
              <a:solidFill>
                <a:srgbClr val="002060"/>
              </a:solidFill>
              <a:latin typeface="+mj-lt"/>
            </a:endParaRPr>
          </a:p>
          <a:p>
            <a:pPr marL="285750" indent="-285750" algn="just">
              <a:buFont typeface="Arial" panose="020B0604020202020204" pitchFamily="34" charset="0"/>
              <a:buChar char="•"/>
            </a:pPr>
            <a:r>
              <a:rPr lang="en-US" b="1" dirty="0">
                <a:solidFill>
                  <a:srgbClr val="002060"/>
                </a:solidFill>
                <a:latin typeface="+mj-lt"/>
              </a:rPr>
              <a:t>This paper proposes a heart rate monitoring detection system using IoT. </a:t>
            </a:r>
          </a:p>
          <a:p>
            <a:pPr marL="285750" indent="-285750" algn="just">
              <a:buFont typeface="Arial" panose="020B0604020202020204" pitchFamily="34" charset="0"/>
              <a:buChar char="•"/>
            </a:pPr>
            <a:endParaRPr lang="en-US" b="1" dirty="0">
              <a:solidFill>
                <a:srgbClr val="002060"/>
              </a:solidFill>
              <a:latin typeface="+mj-lt"/>
            </a:endParaRPr>
          </a:p>
          <a:p>
            <a:pPr marL="285750" indent="-285750" algn="just">
              <a:buFont typeface="Arial" panose="020B0604020202020204" pitchFamily="34" charset="0"/>
              <a:buChar char="•"/>
            </a:pPr>
            <a:r>
              <a:rPr lang="en-US" b="1" dirty="0">
                <a:solidFill>
                  <a:srgbClr val="002060"/>
                </a:solidFill>
                <a:latin typeface="+mj-lt"/>
              </a:rPr>
              <a:t>Nowadays treatment of most of the heart-related diseases requires continuous as well as long term monitoring. IoT is very useful in this aspect as it replaces the conventional monitoring systems with a more efficient scheme, by providing critical information regarding the condition of the patient accessible by the doctor. In addition, the nurses or the duty doctor available at the hospital can monitor the heart rate of the patient in the serial monitor through the real-time monitoring system.  </a:t>
            </a:r>
          </a:p>
          <a:p>
            <a:pPr marL="285750" indent="-285750" algn="just">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291149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flipH="1">
            <a:off x="1767841" y="330926"/>
            <a:ext cx="9396548" cy="707886"/>
          </a:xfrm>
          <a:prstGeom prst="rect">
            <a:avLst/>
          </a:prstGeom>
          <a:noFill/>
        </p:spPr>
        <p:txBody>
          <a:bodyPr wrap="square" rtlCol="0">
            <a:spAutoFit/>
          </a:bodyPr>
          <a:lstStyle/>
          <a:p>
            <a:r>
              <a:rPr lang="en-US" sz="4000" dirty="0">
                <a:solidFill>
                  <a:srgbClr val="002060"/>
                </a:solidFill>
                <a:latin typeface="Britannic Bold" panose="020B0903060703020204" pitchFamily="34" charset="0"/>
              </a:rPr>
              <a:t>REQUIREMENTS / COMPONETS NEEDED</a:t>
            </a:r>
          </a:p>
        </p:txBody>
      </p:sp>
      <p:sp>
        <p:nvSpPr>
          <p:cNvPr id="3" name="TextBox 2"/>
          <p:cNvSpPr txBox="1"/>
          <p:nvPr/>
        </p:nvSpPr>
        <p:spPr>
          <a:xfrm>
            <a:off x="818606" y="1854925"/>
            <a:ext cx="10964091" cy="3754874"/>
          </a:xfrm>
          <a:prstGeom prst="rect">
            <a:avLst/>
          </a:prstGeom>
          <a:noFill/>
        </p:spPr>
        <p:txBody>
          <a:bodyPr wrap="square" rtlCol="0">
            <a:spAutoFit/>
          </a:bodyPr>
          <a:lstStyle/>
          <a:p>
            <a:r>
              <a:rPr lang="en-US" sz="4400" dirty="0">
                <a:solidFill>
                  <a:schemeClr val="accent2">
                    <a:lumMod val="75000"/>
                  </a:schemeClr>
                </a:solidFill>
              </a:rPr>
              <a:t>1)Arduino Uno </a:t>
            </a:r>
          </a:p>
          <a:p>
            <a:r>
              <a:rPr lang="en-US" sz="4400" dirty="0">
                <a:solidFill>
                  <a:schemeClr val="accent2">
                    <a:lumMod val="75000"/>
                  </a:schemeClr>
                </a:solidFill>
              </a:rPr>
              <a:t>2) Pulse Oximeter  </a:t>
            </a:r>
          </a:p>
          <a:p>
            <a:r>
              <a:rPr lang="en-US" sz="4400" dirty="0">
                <a:solidFill>
                  <a:schemeClr val="accent2">
                    <a:lumMod val="75000"/>
                  </a:schemeClr>
                </a:solidFill>
              </a:rPr>
              <a:t>3) LED display screen</a:t>
            </a:r>
          </a:p>
          <a:p>
            <a:r>
              <a:rPr lang="en-US" sz="4400" dirty="0">
                <a:solidFill>
                  <a:schemeClr val="accent2">
                    <a:lumMod val="75000"/>
                  </a:schemeClr>
                </a:solidFill>
              </a:rPr>
              <a:t>4) Jumper wires </a:t>
            </a:r>
          </a:p>
          <a:p>
            <a:r>
              <a:rPr lang="en-US" sz="4400" dirty="0">
                <a:solidFill>
                  <a:schemeClr val="accent2">
                    <a:lumMod val="75000"/>
                  </a:schemeClr>
                </a:solidFill>
              </a:rPr>
              <a:t>5) Bread board </a:t>
            </a:r>
          </a:p>
          <a:p>
            <a:endParaRPr lang="en-US" dirty="0"/>
          </a:p>
        </p:txBody>
      </p:sp>
    </p:spTree>
    <p:extLst>
      <p:ext uri="{BB962C8B-B14F-4D97-AF65-F5344CB8AC3E}">
        <p14:creationId xmlns:p14="http://schemas.microsoft.com/office/powerpoint/2010/main" val="82584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076"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951" y="1871594"/>
            <a:ext cx="3749162" cy="26303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p:cNvSpPr/>
          <p:nvPr/>
        </p:nvSpPr>
        <p:spPr>
          <a:xfrm>
            <a:off x="133310" y="1892070"/>
            <a:ext cx="6704096" cy="1754326"/>
          </a:xfrm>
          <a:prstGeom prst="rect">
            <a:avLst/>
          </a:prstGeom>
        </p:spPr>
        <p:txBody>
          <a:bodyPr wrap="square">
            <a:spAutoFit/>
          </a:bodyPr>
          <a:lstStyle/>
          <a:p>
            <a:pPr algn="just"/>
            <a:r>
              <a:rPr lang="en-US" dirty="0">
                <a:solidFill>
                  <a:srgbClr val="002060"/>
                </a:solidFill>
              </a:rPr>
              <a:t>ADRUINO UNO: Arduino UNO is micro-controller , having 14 digital In/Out pins.</a:t>
            </a:r>
          </a:p>
          <a:p>
            <a:pPr algn="just"/>
            <a:r>
              <a:rPr lang="en-US" dirty="0">
                <a:solidFill>
                  <a:srgbClr val="002060"/>
                </a:solidFill>
              </a:rPr>
              <a:t>It is an open-source microcontroller development board based on the ATmega328P(datasheet) which has:14 digital input/output pins6 analog inputs A 16 MHz quartz crystal, A USB connection, A power jack, An ICSP header Anda reset button</a:t>
            </a:r>
          </a:p>
        </p:txBody>
      </p:sp>
      <p:sp>
        <p:nvSpPr>
          <p:cNvPr id="5" name="TextBox 4"/>
          <p:cNvSpPr txBox="1"/>
          <p:nvPr/>
        </p:nvSpPr>
        <p:spPr>
          <a:xfrm>
            <a:off x="2461466" y="0"/>
            <a:ext cx="6052457" cy="1200329"/>
          </a:xfrm>
          <a:prstGeom prst="rect">
            <a:avLst/>
          </a:prstGeom>
          <a:noFill/>
        </p:spPr>
        <p:txBody>
          <a:bodyPr wrap="square" rtlCol="0">
            <a:spAutoFit/>
          </a:bodyPr>
          <a:lstStyle/>
          <a:p>
            <a:pPr algn="ctr"/>
            <a:r>
              <a:rPr lang="en-US" sz="3600" dirty="0">
                <a:solidFill>
                  <a:srgbClr val="002060"/>
                </a:solidFill>
                <a:latin typeface="Britannic Bold" panose="020B0903060703020204" pitchFamily="34" charset="0"/>
              </a:rPr>
              <a:t>                                  ADRUINO UNO</a:t>
            </a:r>
          </a:p>
        </p:txBody>
      </p:sp>
    </p:spTree>
    <p:extLst>
      <p:ext uri="{BB962C8B-B14F-4D97-AF65-F5344CB8AC3E}">
        <p14:creationId xmlns:p14="http://schemas.microsoft.com/office/powerpoint/2010/main" val="226062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220626" y="1754672"/>
            <a:ext cx="7745364"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002060"/>
                </a:solidFill>
              </a:rPr>
              <a:t>PULSE SENSOR: The MAX30102 is an integrated pulse oximetry and heart-rate monitor module. It includes internal LEDs,</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photodetectors, optical elements, and low-noise electronics with ambient light rejection. </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The MAX30102 operates on a single 1.8V power supply and a separate 3.3V power supply for the internal LEDs.</a:t>
            </a: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Communication is through a standard I2C-compatibleinterface. </a:t>
            </a:r>
          </a:p>
        </p:txBody>
      </p:sp>
      <p:sp>
        <p:nvSpPr>
          <p:cNvPr id="3" name="Rectangle 2"/>
          <p:cNvSpPr/>
          <p:nvPr/>
        </p:nvSpPr>
        <p:spPr>
          <a:xfrm>
            <a:off x="2632988" y="269201"/>
            <a:ext cx="6418745" cy="707886"/>
          </a:xfrm>
          <a:prstGeom prst="rect">
            <a:avLst/>
          </a:prstGeom>
        </p:spPr>
        <p:txBody>
          <a:bodyPr wrap="none">
            <a:spAutoFit/>
          </a:bodyPr>
          <a:lstStyle/>
          <a:p>
            <a:pPr algn="ctr"/>
            <a:r>
              <a:rPr lang="en-US" sz="4000" dirty="0">
                <a:solidFill>
                  <a:srgbClr val="002060"/>
                </a:solidFill>
                <a:latin typeface="Britannic Bold" panose="020B0903060703020204" pitchFamily="34" charset="0"/>
              </a:rPr>
              <a:t>PULSE Oximeter Max30102</a:t>
            </a:r>
            <a:endParaRPr lang="en-US" sz="4000" dirty="0">
              <a:latin typeface="Britannic Bold" panose="020B0903060703020204" pitchFamily="34" charset="0"/>
            </a:endParaRPr>
          </a:p>
        </p:txBody>
      </p:sp>
      <p:pic>
        <p:nvPicPr>
          <p:cNvPr id="1026" name="Picture 2" descr="MAX30102-Pulse-Oximeter-And-Heart-Rate-Sensor-Mo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703" y="1596919"/>
            <a:ext cx="3090424" cy="3090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0546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214654" y="1989075"/>
            <a:ext cx="5807205"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2060"/>
                </a:solidFill>
              </a:rPr>
              <a:t>JUMPER WIRES: Jumper wires are simply wires that have connector pins at each end, allowing them to be used to connect two points to each other without soldering. Jumper wires are typically used with breadboards and other prototyping tools in order to make it easy to change a circuit as needed. </a:t>
            </a:r>
          </a:p>
        </p:txBody>
      </p:sp>
      <p:sp>
        <p:nvSpPr>
          <p:cNvPr id="3" name="Rectangle 2"/>
          <p:cNvSpPr/>
          <p:nvPr/>
        </p:nvSpPr>
        <p:spPr>
          <a:xfrm>
            <a:off x="3572657" y="387922"/>
            <a:ext cx="3579826" cy="707886"/>
          </a:xfrm>
          <a:prstGeom prst="rect">
            <a:avLst/>
          </a:prstGeom>
        </p:spPr>
        <p:txBody>
          <a:bodyPr wrap="none">
            <a:spAutoFit/>
          </a:bodyPr>
          <a:lstStyle/>
          <a:p>
            <a:r>
              <a:rPr lang="en-US" sz="4000" dirty="0">
                <a:solidFill>
                  <a:srgbClr val="002060"/>
                </a:solidFill>
                <a:latin typeface="Britannic Bold" panose="020B0903060703020204" pitchFamily="34" charset="0"/>
              </a:rPr>
              <a:t>JUMPER WIRES</a:t>
            </a:r>
          </a:p>
        </p:txBody>
      </p:sp>
      <p:pic>
        <p:nvPicPr>
          <p:cNvPr id="5124"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274" y="1640845"/>
            <a:ext cx="3258185" cy="2943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868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87765" y="1805278"/>
            <a:ext cx="6007089" cy="1631216"/>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2060"/>
                </a:solidFill>
              </a:rPr>
              <a:t>BREAD BOARD: A breadboard is a solder less device for temporary prototype with electronics and test circuit designs. The breadboard has strips of the metal underneath the board and connect the holes on the top of the board. </a:t>
            </a:r>
          </a:p>
        </p:txBody>
      </p:sp>
      <p:sp>
        <p:nvSpPr>
          <p:cNvPr id="3" name="Rectangle 2"/>
          <p:cNvSpPr/>
          <p:nvPr/>
        </p:nvSpPr>
        <p:spPr>
          <a:xfrm>
            <a:off x="3632254" y="501134"/>
            <a:ext cx="3464410" cy="707886"/>
          </a:xfrm>
          <a:prstGeom prst="rect">
            <a:avLst/>
          </a:prstGeom>
        </p:spPr>
        <p:txBody>
          <a:bodyPr wrap="none">
            <a:spAutoFit/>
          </a:bodyPr>
          <a:lstStyle/>
          <a:p>
            <a:r>
              <a:rPr lang="en-US" sz="4000" dirty="0">
                <a:solidFill>
                  <a:srgbClr val="002060"/>
                </a:solidFill>
                <a:latin typeface="Britannic Bold" panose="020B0903060703020204" pitchFamily="34" charset="0"/>
              </a:rPr>
              <a:t>BREAD BOARD</a:t>
            </a:r>
          </a:p>
        </p:txBody>
      </p:sp>
      <p:pic>
        <p:nvPicPr>
          <p:cNvPr id="6146"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6536" y="1805278"/>
            <a:ext cx="3995822" cy="25159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26280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372979" y="2121503"/>
            <a:ext cx="5541789" cy="3785652"/>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2060"/>
                </a:solidFill>
              </a:rPr>
              <a:t>LED display screen : </a:t>
            </a:r>
            <a:r>
              <a:rPr lang="en-US" sz="2400" b="1" dirty="0">
                <a:solidFill>
                  <a:srgbClr val="002060"/>
                </a:solidFill>
              </a:rPr>
              <a:t>LED</a:t>
            </a:r>
            <a:r>
              <a:rPr lang="en-US" sz="2400" dirty="0">
                <a:solidFill>
                  <a:srgbClr val="002060"/>
                </a:solidFill>
              </a:rPr>
              <a:t> (Organic Light Emitting Diode) </a:t>
            </a:r>
          </a:p>
          <a:p>
            <a:pPr marL="342900" indent="-342900">
              <a:buFont typeface="Arial" panose="020B0604020202020204" pitchFamily="34" charset="0"/>
              <a:buChar char="•"/>
            </a:pPr>
            <a:r>
              <a:rPr lang="en-US" sz="2400" dirty="0">
                <a:solidFill>
                  <a:srgbClr val="002060"/>
                </a:solidFill>
              </a:rPr>
              <a:t>OLED I2C Display .The display connects to Arduino using only four wires – two for power and two for data, making the wiring very simple. </a:t>
            </a:r>
          </a:p>
          <a:p>
            <a:pPr marL="342900" indent="-342900">
              <a:buFont typeface="Arial" panose="020B0604020202020204" pitchFamily="34" charset="0"/>
              <a:buChar char="•"/>
            </a:pPr>
            <a:r>
              <a:rPr lang="en-US" sz="2400" dirty="0">
                <a:solidFill>
                  <a:srgbClr val="002060"/>
                </a:solidFill>
              </a:rPr>
              <a:t>The data connection is I2C (I²C, IIC or Inter-Integrated Circuit). </a:t>
            </a:r>
          </a:p>
          <a:p>
            <a:pPr marL="342900" indent="-342900">
              <a:buFont typeface="Arial" panose="020B0604020202020204" pitchFamily="34" charset="0"/>
              <a:buChar char="•"/>
            </a:pPr>
            <a:r>
              <a:rPr lang="en-US" sz="2400" dirty="0">
                <a:solidFill>
                  <a:srgbClr val="002060"/>
                </a:solidFill>
              </a:rPr>
              <a:t>This interface is sometimes called TWI (Two Wire Interface).</a:t>
            </a:r>
          </a:p>
        </p:txBody>
      </p:sp>
      <p:sp>
        <p:nvSpPr>
          <p:cNvPr id="3" name="Rectangle 2"/>
          <p:cNvSpPr/>
          <p:nvPr/>
        </p:nvSpPr>
        <p:spPr>
          <a:xfrm>
            <a:off x="2941979" y="370506"/>
            <a:ext cx="5048177" cy="707886"/>
          </a:xfrm>
          <a:prstGeom prst="rect">
            <a:avLst/>
          </a:prstGeom>
        </p:spPr>
        <p:txBody>
          <a:bodyPr wrap="none">
            <a:spAutoFit/>
          </a:bodyPr>
          <a:lstStyle/>
          <a:p>
            <a:r>
              <a:rPr lang="en-US" sz="4000" dirty="0">
                <a:solidFill>
                  <a:srgbClr val="002060"/>
                </a:solidFill>
                <a:latin typeface="Britannic Bold" panose="020B0903060703020204" pitchFamily="34" charset="0"/>
              </a:rPr>
              <a:t>LCD DISPLAY SCREEN</a:t>
            </a:r>
          </a:p>
        </p:txBody>
      </p:sp>
      <p:pic>
        <p:nvPicPr>
          <p:cNvPr id="1026" name="Picture 2" descr="0.96&quot; Inch 128x64 Oled LCD Display for Arduino - Elek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7781" y="1707158"/>
            <a:ext cx="3905679" cy="37885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0152354"/>
      </p:ext>
    </p:extLst>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312</TotalTime>
  <Words>1103</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Yu Gothic UI Semibold</vt:lpstr>
      <vt:lpstr>Arial</vt:lpstr>
      <vt:lpstr>Bahnschrift</vt:lpstr>
      <vt:lpstr>Bauhaus 93</vt:lpstr>
      <vt:lpstr>Britannic Bold</vt:lpstr>
      <vt:lpstr>Calibri</vt:lpstr>
      <vt:lpstr>Calibri Light</vt:lpstr>
      <vt:lpstr>Cambria Math</vt:lpstr>
      <vt:lpstr>Corbel Light</vt:lpstr>
      <vt:lpstr>Lucida Fax</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vt:lpstr>
      <vt:lpstr>Technology </vt:lpstr>
      <vt:lpstr>PowerPoint Presentation</vt:lpstr>
      <vt:lpstr>PowerPoint Presentation</vt:lpstr>
      <vt:lpstr>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Nishithaa</dc:creator>
  <cp:lastModifiedBy>Nishithaa Palani</cp:lastModifiedBy>
  <cp:revision>39</cp:revision>
  <dcterms:created xsi:type="dcterms:W3CDTF">2021-03-08T13:44:30Z</dcterms:created>
  <dcterms:modified xsi:type="dcterms:W3CDTF">2022-07-02T15:48:32Z</dcterms:modified>
</cp:coreProperties>
</file>