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86" r:id="rId1"/>
  </p:sldMasterIdLst>
  <p:sldIdLst>
    <p:sldId id="256" r:id="rId2"/>
    <p:sldId id="257" r:id="rId3"/>
    <p:sldId id="258" r:id="rId4"/>
    <p:sldId id="266" r:id="rId5"/>
    <p:sldId id="259" r:id="rId6"/>
    <p:sldId id="260" r:id="rId7"/>
    <p:sldId id="261" r:id="rId8"/>
    <p:sldId id="267" r:id="rId9"/>
    <p:sldId id="262" r:id="rId10"/>
    <p:sldId id="265" r:id="rId11"/>
    <p:sldId id="268" r:id="rId12"/>
    <p:sldId id="269" r:id="rId13"/>
    <p:sldId id="270" r:id="rId14"/>
    <p:sldId id="271" r:id="rId15"/>
    <p:sldId id="272" r:id="rId16"/>
    <p:sldId id="273" r:id="rId17"/>
    <p:sldId id="274" r:id="rId18"/>
    <p:sldId id="275" r:id="rId19"/>
    <p:sldId id="276" r:id="rId20"/>
    <p:sldId id="263"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960BCA-A5C9-4A4A-9CE1-85737595D4C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02D8EDC-8CFD-4D89-B96F-43BE572104DF}">
      <dgm:prSet/>
      <dgm:spPr/>
      <dgm:t>
        <a:bodyPr/>
        <a:lstStyle/>
        <a:p>
          <a:pPr>
            <a:lnSpc>
              <a:spcPct val="100000"/>
            </a:lnSpc>
          </a:pPr>
          <a:r>
            <a:rPr lang="en-US" dirty="0"/>
            <a:t> I are conducting exploratory data analysis to figure out in what ways the data sets are similar or different. I used bar graphs to analyze them better.</a:t>
          </a:r>
        </a:p>
      </dgm:t>
    </dgm:pt>
    <dgm:pt modelId="{CC93B41C-6F66-40C7-83C1-DE12CF722DE6}" type="parTrans" cxnId="{16D125AA-C780-42A7-9D75-65C3102C93BC}">
      <dgm:prSet/>
      <dgm:spPr/>
      <dgm:t>
        <a:bodyPr/>
        <a:lstStyle/>
        <a:p>
          <a:endParaRPr lang="en-US"/>
        </a:p>
      </dgm:t>
    </dgm:pt>
    <dgm:pt modelId="{2AA7939F-367F-4516-9BBF-3B24869E2521}" type="sibTrans" cxnId="{16D125AA-C780-42A7-9D75-65C3102C93BC}">
      <dgm:prSet/>
      <dgm:spPr/>
      <dgm:t>
        <a:bodyPr/>
        <a:lstStyle/>
        <a:p>
          <a:endParaRPr lang="en-US"/>
        </a:p>
      </dgm:t>
    </dgm:pt>
    <dgm:pt modelId="{541EF241-E860-4CD7-8EDB-EE120F56A3D7}">
      <dgm:prSet/>
      <dgm:spPr/>
      <dgm:t>
        <a:bodyPr/>
        <a:lstStyle/>
        <a:p>
          <a:pPr>
            <a:lnSpc>
              <a:spcPct val="100000"/>
            </a:lnSpc>
          </a:pPr>
          <a:r>
            <a:rPr lang="en-US"/>
            <a:t>Attached below are some bar graphs which represents the prices of the property based on number of bedrooms, number of bathrooms, and also number of floors.</a:t>
          </a:r>
        </a:p>
      </dgm:t>
    </dgm:pt>
    <dgm:pt modelId="{385EC024-7F30-4647-8214-26D2A622E66B}" type="parTrans" cxnId="{1C6ABDB9-6996-4F63-97A3-2B41AEE5CA50}">
      <dgm:prSet/>
      <dgm:spPr/>
      <dgm:t>
        <a:bodyPr/>
        <a:lstStyle/>
        <a:p>
          <a:endParaRPr lang="en-US"/>
        </a:p>
      </dgm:t>
    </dgm:pt>
    <dgm:pt modelId="{7AB2AF12-D404-4201-AA66-B80E50BF47EB}" type="sibTrans" cxnId="{1C6ABDB9-6996-4F63-97A3-2B41AEE5CA50}">
      <dgm:prSet/>
      <dgm:spPr/>
      <dgm:t>
        <a:bodyPr/>
        <a:lstStyle/>
        <a:p>
          <a:endParaRPr lang="en-US"/>
        </a:p>
      </dgm:t>
    </dgm:pt>
    <dgm:pt modelId="{53AB6267-AB1F-420A-A164-874E7C23680D}" type="pres">
      <dgm:prSet presAssocID="{FD960BCA-A5C9-4A4A-9CE1-85737595D4C3}" presName="root" presStyleCnt="0">
        <dgm:presLayoutVars>
          <dgm:dir/>
          <dgm:resizeHandles val="exact"/>
        </dgm:presLayoutVars>
      </dgm:prSet>
      <dgm:spPr/>
    </dgm:pt>
    <dgm:pt modelId="{40832F4D-194C-44DE-94EF-99D01727EF31}" type="pres">
      <dgm:prSet presAssocID="{402D8EDC-8CFD-4D89-B96F-43BE572104DF}" presName="compNode" presStyleCnt="0"/>
      <dgm:spPr/>
    </dgm:pt>
    <dgm:pt modelId="{315DCAEC-27CC-45D6-9890-DED6E7AD5B2F}" type="pres">
      <dgm:prSet presAssocID="{402D8EDC-8CFD-4D89-B96F-43BE572104D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F2D67673-8311-4548-9575-32D370782247}" type="pres">
      <dgm:prSet presAssocID="{402D8EDC-8CFD-4D89-B96F-43BE572104DF}" presName="spaceRect" presStyleCnt="0"/>
      <dgm:spPr/>
    </dgm:pt>
    <dgm:pt modelId="{D1B21187-159C-4546-8CF9-F30D6BAFEEF4}" type="pres">
      <dgm:prSet presAssocID="{402D8EDC-8CFD-4D89-B96F-43BE572104DF}" presName="textRect" presStyleLbl="revTx" presStyleIdx="0" presStyleCnt="2">
        <dgm:presLayoutVars>
          <dgm:chMax val="1"/>
          <dgm:chPref val="1"/>
        </dgm:presLayoutVars>
      </dgm:prSet>
      <dgm:spPr/>
    </dgm:pt>
    <dgm:pt modelId="{7BBEA3AC-2F18-4679-8D08-9BEB9FCC84C7}" type="pres">
      <dgm:prSet presAssocID="{2AA7939F-367F-4516-9BBF-3B24869E2521}" presName="sibTrans" presStyleCnt="0"/>
      <dgm:spPr/>
    </dgm:pt>
    <dgm:pt modelId="{CE2C8F0A-9AB5-4DC5-B32F-CB12C0E9C058}" type="pres">
      <dgm:prSet presAssocID="{541EF241-E860-4CD7-8EDB-EE120F56A3D7}" presName="compNode" presStyleCnt="0"/>
      <dgm:spPr/>
    </dgm:pt>
    <dgm:pt modelId="{3FD0DB14-51B6-4B0F-9EE3-650F58067B03}" type="pres">
      <dgm:prSet presAssocID="{541EF241-E860-4CD7-8EDB-EE120F56A3D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urban scene"/>
        </a:ext>
      </dgm:extLst>
    </dgm:pt>
    <dgm:pt modelId="{9D1029DF-986C-4FA8-825A-78E64B9B7CFA}" type="pres">
      <dgm:prSet presAssocID="{541EF241-E860-4CD7-8EDB-EE120F56A3D7}" presName="spaceRect" presStyleCnt="0"/>
      <dgm:spPr/>
    </dgm:pt>
    <dgm:pt modelId="{9C14A7EF-0265-49FE-BFBC-20B6F871AEB9}" type="pres">
      <dgm:prSet presAssocID="{541EF241-E860-4CD7-8EDB-EE120F56A3D7}" presName="textRect" presStyleLbl="revTx" presStyleIdx="1" presStyleCnt="2">
        <dgm:presLayoutVars>
          <dgm:chMax val="1"/>
          <dgm:chPref val="1"/>
        </dgm:presLayoutVars>
      </dgm:prSet>
      <dgm:spPr/>
    </dgm:pt>
  </dgm:ptLst>
  <dgm:cxnLst>
    <dgm:cxn modelId="{19E310A2-F2E1-4C77-9107-589678A1F1BE}" type="presOf" srcId="{402D8EDC-8CFD-4D89-B96F-43BE572104DF}" destId="{D1B21187-159C-4546-8CF9-F30D6BAFEEF4}" srcOrd="0" destOrd="0" presId="urn:microsoft.com/office/officeart/2018/2/layout/IconLabelList"/>
    <dgm:cxn modelId="{E02051A8-EDA5-4126-A978-CEAF9F77EAB4}" type="presOf" srcId="{FD960BCA-A5C9-4A4A-9CE1-85737595D4C3}" destId="{53AB6267-AB1F-420A-A164-874E7C23680D}" srcOrd="0" destOrd="0" presId="urn:microsoft.com/office/officeart/2018/2/layout/IconLabelList"/>
    <dgm:cxn modelId="{16D125AA-C780-42A7-9D75-65C3102C93BC}" srcId="{FD960BCA-A5C9-4A4A-9CE1-85737595D4C3}" destId="{402D8EDC-8CFD-4D89-B96F-43BE572104DF}" srcOrd="0" destOrd="0" parTransId="{CC93B41C-6F66-40C7-83C1-DE12CF722DE6}" sibTransId="{2AA7939F-367F-4516-9BBF-3B24869E2521}"/>
    <dgm:cxn modelId="{1C6ABDB9-6996-4F63-97A3-2B41AEE5CA50}" srcId="{FD960BCA-A5C9-4A4A-9CE1-85737595D4C3}" destId="{541EF241-E860-4CD7-8EDB-EE120F56A3D7}" srcOrd="1" destOrd="0" parTransId="{385EC024-7F30-4647-8214-26D2A622E66B}" sibTransId="{7AB2AF12-D404-4201-AA66-B80E50BF47EB}"/>
    <dgm:cxn modelId="{B71801EB-42F9-40CD-BFCD-0BEC0B0FC8F8}" type="presOf" srcId="{541EF241-E860-4CD7-8EDB-EE120F56A3D7}" destId="{9C14A7EF-0265-49FE-BFBC-20B6F871AEB9}" srcOrd="0" destOrd="0" presId="urn:microsoft.com/office/officeart/2018/2/layout/IconLabelList"/>
    <dgm:cxn modelId="{CB66BC00-1E7A-497E-896C-3CB5420EFC05}" type="presParOf" srcId="{53AB6267-AB1F-420A-A164-874E7C23680D}" destId="{40832F4D-194C-44DE-94EF-99D01727EF31}" srcOrd="0" destOrd="0" presId="urn:microsoft.com/office/officeart/2018/2/layout/IconLabelList"/>
    <dgm:cxn modelId="{0DE5C5BA-DB63-4355-8261-391F391DFDC4}" type="presParOf" srcId="{40832F4D-194C-44DE-94EF-99D01727EF31}" destId="{315DCAEC-27CC-45D6-9890-DED6E7AD5B2F}" srcOrd="0" destOrd="0" presId="urn:microsoft.com/office/officeart/2018/2/layout/IconLabelList"/>
    <dgm:cxn modelId="{8CAF4876-1A85-4202-BC4D-030CF98FEF31}" type="presParOf" srcId="{40832F4D-194C-44DE-94EF-99D01727EF31}" destId="{F2D67673-8311-4548-9575-32D370782247}" srcOrd="1" destOrd="0" presId="urn:microsoft.com/office/officeart/2018/2/layout/IconLabelList"/>
    <dgm:cxn modelId="{C9E98B95-D7AE-4B4C-88A8-483BE2B62946}" type="presParOf" srcId="{40832F4D-194C-44DE-94EF-99D01727EF31}" destId="{D1B21187-159C-4546-8CF9-F30D6BAFEEF4}" srcOrd="2" destOrd="0" presId="urn:microsoft.com/office/officeart/2018/2/layout/IconLabelList"/>
    <dgm:cxn modelId="{DCAA3D3C-8F74-4F1C-AAE3-A5A13192C3AD}" type="presParOf" srcId="{53AB6267-AB1F-420A-A164-874E7C23680D}" destId="{7BBEA3AC-2F18-4679-8D08-9BEB9FCC84C7}" srcOrd="1" destOrd="0" presId="urn:microsoft.com/office/officeart/2018/2/layout/IconLabelList"/>
    <dgm:cxn modelId="{12D13633-0991-41E5-9DEF-A1BC8F53CD29}" type="presParOf" srcId="{53AB6267-AB1F-420A-A164-874E7C23680D}" destId="{CE2C8F0A-9AB5-4DC5-B32F-CB12C0E9C058}" srcOrd="2" destOrd="0" presId="urn:microsoft.com/office/officeart/2018/2/layout/IconLabelList"/>
    <dgm:cxn modelId="{C7FD8360-5084-40F2-9418-A08F02F5B45D}" type="presParOf" srcId="{CE2C8F0A-9AB5-4DC5-B32F-CB12C0E9C058}" destId="{3FD0DB14-51B6-4B0F-9EE3-650F58067B03}" srcOrd="0" destOrd="0" presId="urn:microsoft.com/office/officeart/2018/2/layout/IconLabelList"/>
    <dgm:cxn modelId="{3073B28A-A0DE-4DCD-9DFA-96E4C4814D2C}" type="presParOf" srcId="{CE2C8F0A-9AB5-4DC5-B32F-CB12C0E9C058}" destId="{9D1029DF-986C-4FA8-825A-78E64B9B7CFA}" srcOrd="1" destOrd="0" presId="urn:microsoft.com/office/officeart/2018/2/layout/IconLabelList"/>
    <dgm:cxn modelId="{32E3D946-C708-4CFD-9CBE-FE9AC1BB853F}" type="presParOf" srcId="{CE2C8F0A-9AB5-4DC5-B32F-CB12C0E9C058}" destId="{9C14A7EF-0265-49FE-BFBC-20B6F871AEB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5DCAEC-27CC-45D6-9890-DED6E7AD5B2F}">
      <dsp:nvSpPr>
        <dsp:cNvPr id="0" name=""/>
        <dsp:cNvSpPr/>
      </dsp:nvSpPr>
      <dsp:spPr>
        <a:xfrm>
          <a:off x="928175" y="1703756"/>
          <a:ext cx="1447875" cy="1447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B21187-159C-4546-8CF9-F30D6BAFEEF4}">
      <dsp:nvSpPr>
        <dsp:cNvPr id="0" name=""/>
        <dsp:cNvSpPr/>
      </dsp:nvSpPr>
      <dsp:spPr>
        <a:xfrm>
          <a:off x="43362" y="3534246"/>
          <a:ext cx="321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 I are conducting exploratory data analysis to figure out in what ways the data sets are similar or different. I used bar graphs to analyze them better.</a:t>
          </a:r>
        </a:p>
      </dsp:txBody>
      <dsp:txXfrm>
        <a:off x="43362" y="3534246"/>
        <a:ext cx="3217500" cy="720000"/>
      </dsp:txXfrm>
    </dsp:sp>
    <dsp:sp modelId="{3FD0DB14-51B6-4B0F-9EE3-650F58067B03}">
      <dsp:nvSpPr>
        <dsp:cNvPr id="0" name=""/>
        <dsp:cNvSpPr/>
      </dsp:nvSpPr>
      <dsp:spPr>
        <a:xfrm>
          <a:off x="4708737" y="1703756"/>
          <a:ext cx="1447875" cy="1447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14A7EF-0265-49FE-BFBC-20B6F871AEB9}">
      <dsp:nvSpPr>
        <dsp:cNvPr id="0" name=""/>
        <dsp:cNvSpPr/>
      </dsp:nvSpPr>
      <dsp:spPr>
        <a:xfrm>
          <a:off x="3823925" y="3534246"/>
          <a:ext cx="321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Attached below are some bar graphs which represents the prices of the property based on number of bedrooms, number of bathrooms, and also number of floors.</a:t>
          </a:r>
        </a:p>
      </dsp:txBody>
      <dsp:txXfrm>
        <a:off x="3823925" y="3534246"/>
        <a:ext cx="32175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28T23:51:02.08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1,'33'1,"42"8,19 1,42-10,47 2,-62 17,-2-1,112-13,-210-5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28T23:59:38.40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39,'0'-1,"1"0,-1 0,0 0,0 1,1-1,-1 0,1 1,-1-1,1 0,-1 1,1-1,-1 0,1 1,-1-1,1 1,0-1,-1 1,1-1,0 1,-1 0,1-1,0 1,0 0,0-1,-1 1,1 0,1 0,27-4,-24 4,319-5,-175 8,-1-2,167-3,-212-11,-77 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29T00:04:48.27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1,'1297'0,"-1266"1,43 8,13 1,98-9,-166-1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28T00:45:47.87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1,'21'8,"-1"-1,1-1,0-1,1 0,-1-2,28 1,40 8,-26-3,92 1,-56-5,245-2,-181-5,-154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28T00:45:12.34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79,'218'1,"231"-2,-430-1,-1-1,1 0,-1-1,0-1,22-10,40-9,-58 20,1 2,38-1,-10 2,16-4,77-2,-134 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Wednesday, May 5, 2021</a:t>
            </a:fld>
            <a:endParaRPr lang="en-US" dirty="0"/>
          </a:p>
        </p:txBody>
      </p:sp>
    </p:spTree>
    <p:extLst>
      <p:ext uri="{BB962C8B-B14F-4D97-AF65-F5344CB8AC3E}">
        <p14:creationId xmlns:p14="http://schemas.microsoft.com/office/powerpoint/2010/main" val="3052510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Wednesday, May 5, 2021</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800786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Wednesday, May 5, 2021</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331502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Wednesday, May 5, 2021</a:t>
            </a:fld>
            <a:endParaRPr lang="en-US" dirty="0"/>
          </a:p>
        </p:txBody>
      </p:sp>
    </p:spTree>
    <p:extLst>
      <p:ext uri="{BB962C8B-B14F-4D97-AF65-F5344CB8AC3E}">
        <p14:creationId xmlns:p14="http://schemas.microsoft.com/office/powerpoint/2010/main" val="2003109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Wednesday, May 5, 2021</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312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Wednesday, May 5, 2021</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327625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Wednesday, May 5, 2021</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370883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Wednesday, May 5, 2021</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078263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Wednesday, May 5, 2021</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476002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Wednesday, May 5, 2021</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01575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Wednesday, May 5, 2021</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807585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Wednesday, May 5, 2021</a:t>
            </a:fld>
            <a:endParaRPr lang="en-US" dirty="0"/>
          </a:p>
        </p:txBody>
      </p:sp>
    </p:spTree>
    <p:extLst>
      <p:ext uri="{BB962C8B-B14F-4D97-AF65-F5344CB8AC3E}">
        <p14:creationId xmlns:p14="http://schemas.microsoft.com/office/powerpoint/2010/main" val="1648741030"/>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2800" i="1" kern="1200">
          <a:solidFill>
            <a:schemeClr val="tx2"/>
          </a:solidFill>
          <a:latin typeface="+mj-lt"/>
          <a:ea typeface="+mj-ea"/>
          <a:cs typeface="+mj-cs"/>
        </a:defRPr>
      </a:lvl1pPr>
    </p:titleStyle>
    <p:body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D68FCF-6F6A-4A2B-A910-D10C97BD8CB7}"/>
              </a:ext>
            </a:extLst>
          </p:cNvPr>
          <p:cNvSpPr>
            <a:spLocks noGrp="1"/>
          </p:cNvSpPr>
          <p:nvPr>
            <p:ph type="ctrTitle"/>
          </p:nvPr>
        </p:nvSpPr>
        <p:spPr>
          <a:xfrm>
            <a:off x="448055" y="662400"/>
            <a:ext cx="11293200" cy="1000800"/>
          </a:xfrm>
        </p:spPr>
        <p:txBody>
          <a:bodyPr anchor="ctr">
            <a:normAutofit/>
          </a:bodyPr>
          <a:lstStyle/>
          <a:p>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ADTA 5130 DATA ANALYTICS 1</a:t>
            </a:r>
            <a:endParaRPr lang="en-US" dirty="0"/>
          </a:p>
        </p:txBody>
      </p:sp>
      <p:sp>
        <p:nvSpPr>
          <p:cNvPr id="3" name="Subtitle 2">
            <a:extLst>
              <a:ext uri="{FF2B5EF4-FFF2-40B4-BE49-F238E27FC236}">
                <a16:creationId xmlns:a16="http://schemas.microsoft.com/office/drawing/2014/main" id="{598F7FB4-E607-4B9A-9825-AE32F785DCA4}"/>
              </a:ext>
            </a:extLst>
          </p:cNvPr>
          <p:cNvSpPr>
            <a:spLocks noGrp="1"/>
          </p:cNvSpPr>
          <p:nvPr>
            <p:ph type="subTitle" idx="1"/>
          </p:nvPr>
        </p:nvSpPr>
        <p:spPr>
          <a:xfrm>
            <a:off x="448055" y="1652400"/>
            <a:ext cx="11293200" cy="984885"/>
          </a:xfrm>
        </p:spPr>
        <p:txBody>
          <a:bodyPr anchor="ctr">
            <a:normAutofit fontScale="55000" lnSpcReduction="20000"/>
          </a:bodyPr>
          <a:lstStyle/>
          <a:p>
            <a:endParaRPr lang="en-US" sz="6400" dirty="0"/>
          </a:p>
          <a:p>
            <a:r>
              <a:rPr lang="en-US" sz="3800" dirty="0">
                <a:solidFill>
                  <a:schemeClr val="tx1">
                    <a:alpha val="55000"/>
                  </a:schemeClr>
                </a:solidFill>
                <a:effectLst/>
                <a:latin typeface="Arial" panose="020B0604020202020204" pitchFamily="34" charset="0"/>
                <a:ea typeface="Cambria" panose="02040503050406030204" pitchFamily="18" charset="0"/>
                <a:cs typeface="Times New Roman" panose="02020603050405020304" pitchFamily="18" charset="0"/>
              </a:rPr>
              <a:t>PREDICTING THE PRICE OF THE HOUSES</a:t>
            </a:r>
            <a:endParaRPr lang="en-US" sz="3800" dirty="0">
              <a:solidFill>
                <a:schemeClr val="tx1">
                  <a:alpha val="5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6400" dirty="0"/>
          </a:p>
        </p:txBody>
      </p:sp>
      <p:cxnSp>
        <p:nvCxnSpPr>
          <p:cNvPr id="11" name="Straight Connector 1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The frozen sea under a clear sky">
            <a:extLst>
              <a:ext uri="{FF2B5EF4-FFF2-40B4-BE49-F238E27FC236}">
                <a16:creationId xmlns:a16="http://schemas.microsoft.com/office/drawing/2014/main" id="{5BFE1C9D-F6EC-4C80-B568-13A608DE0429}"/>
              </a:ext>
            </a:extLst>
          </p:cNvPr>
          <p:cNvPicPr>
            <a:picLocks noChangeAspect="1"/>
          </p:cNvPicPr>
          <p:nvPr/>
        </p:nvPicPr>
        <p:blipFill rotWithShape="1">
          <a:blip r:embed="rId2"/>
          <a:srcRect t="7963" b="44129"/>
          <a:stretch/>
        </p:blipFill>
        <p:spPr>
          <a:xfrm>
            <a:off x="20" y="2959198"/>
            <a:ext cx="12191980" cy="3898801"/>
          </a:xfrm>
          <a:prstGeom prst="rect">
            <a:avLst/>
          </a:prstGeom>
        </p:spPr>
      </p:pic>
      <p:sp>
        <p:nvSpPr>
          <p:cNvPr id="15" name="TextBox 14">
            <a:extLst>
              <a:ext uri="{FF2B5EF4-FFF2-40B4-BE49-F238E27FC236}">
                <a16:creationId xmlns:a16="http://schemas.microsoft.com/office/drawing/2014/main" id="{5DB3DD84-1AB3-4D9B-8972-853EE1E238AC}"/>
              </a:ext>
            </a:extLst>
          </p:cNvPr>
          <p:cNvSpPr txBox="1"/>
          <p:nvPr/>
        </p:nvSpPr>
        <p:spPr>
          <a:xfrm>
            <a:off x="3001618" y="3152655"/>
            <a:ext cx="6188764" cy="367216"/>
          </a:xfrm>
          <a:prstGeom prst="rect">
            <a:avLst/>
          </a:prstGeom>
          <a:noFill/>
        </p:spPr>
        <p:txBody>
          <a:bodyPr wrap="square">
            <a:spAutoFit/>
          </a:bodyPr>
          <a:lstStyle/>
          <a:p>
            <a:pPr marL="1810385" marR="0">
              <a:lnSpc>
                <a:spcPct val="107000"/>
              </a:lnSpc>
              <a:spcBef>
                <a:spcPts val="150"/>
              </a:spcBef>
              <a:spcAft>
                <a:spcPts val="800"/>
              </a:spcAft>
            </a:pPr>
            <a:r>
              <a:rPr lang="en-US"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Nishith Reddy Mannuru:</a:t>
            </a:r>
            <a:r>
              <a:rPr lang="en-US"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11467417</a:t>
            </a:r>
          </a:p>
        </p:txBody>
      </p:sp>
    </p:spTree>
    <p:extLst>
      <p:ext uri="{BB962C8B-B14F-4D97-AF65-F5344CB8AC3E}">
        <p14:creationId xmlns:p14="http://schemas.microsoft.com/office/powerpoint/2010/main" val="233846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C40AE45-0F40-4658-AECB-189ADDFFC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Content Placeholder 3" descr="Chart, bar chart&#10;&#10;Description automatically generated">
            <a:extLst>
              <a:ext uri="{FF2B5EF4-FFF2-40B4-BE49-F238E27FC236}">
                <a16:creationId xmlns:a16="http://schemas.microsoft.com/office/drawing/2014/main" id="{97D5B19C-DFDD-4326-9BBF-E2ABDEFE22BF}"/>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825393" y="2059200"/>
            <a:ext cx="6624001" cy="3891600"/>
          </a:xfrm>
          <a:prstGeom prst="rect">
            <a:avLst/>
          </a:prstGeom>
          <a:noFill/>
        </p:spPr>
      </p:pic>
      <p:sp>
        <p:nvSpPr>
          <p:cNvPr id="8" name="Content Placeholder 7">
            <a:extLst>
              <a:ext uri="{FF2B5EF4-FFF2-40B4-BE49-F238E27FC236}">
                <a16:creationId xmlns:a16="http://schemas.microsoft.com/office/drawing/2014/main" id="{5D68E436-40FD-4307-9B8A-1F19D370758F}"/>
              </a:ext>
            </a:extLst>
          </p:cNvPr>
          <p:cNvSpPr>
            <a:spLocks noGrp="1"/>
          </p:cNvSpPr>
          <p:nvPr>
            <p:ph idx="1"/>
          </p:nvPr>
        </p:nvSpPr>
        <p:spPr>
          <a:xfrm>
            <a:off x="8256588" y="1944000"/>
            <a:ext cx="3490212" cy="4006800"/>
          </a:xfrm>
        </p:spPr>
        <p:txBody>
          <a:bodyPr>
            <a:normAutofit/>
          </a:bodyPr>
          <a:lstStyle/>
          <a:p>
            <a:r>
              <a:rPr lang="en-US" dirty="0">
                <a:effectLst/>
                <a:latin typeface="Arial" panose="020B0604020202020204" pitchFamily="34" charset="0"/>
                <a:ea typeface="Calibri" panose="020F0502020204030204" pitchFamily="34" charset="0"/>
              </a:rPr>
              <a:t>From this bar graph, I could observe, as the number of bedrooms in a house increase, the price of that property also increases</a:t>
            </a:r>
            <a:endParaRPr lang="en-US" dirty="0"/>
          </a:p>
        </p:txBody>
      </p:sp>
    </p:spTree>
    <p:extLst>
      <p:ext uri="{BB962C8B-B14F-4D97-AF65-F5344CB8AC3E}">
        <p14:creationId xmlns:p14="http://schemas.microsoft.com/office/powerpoint/2010/main" val="1029837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3E905E4-EF0C-4890-85FA-2CF6EEF55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3454116"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97D7A7E5-870B-4598-92EB-BBC97C94D6ED}"/>
              </a:ext>
            </a:extLst>
          </p:cNvPr>
          <p:cNvSpPr>
            <a:spLocks noGrp="1"/>
          </p:cNvSpPr>
          <p:nvPr>
            <p:ph idx="1"/>
          </p:nvPr>
        </p:nvSpPr>
        <p:spPr>
          <a:xfrm>
            <a:off x="448056" y="1944000"/>
            <a:ext cx="3452432" cy="4006800"/>
          </a:xfrm>
        </p:spPr>
        <p:txBody>
          <a:bodyPr>
            <a:normAutofit/>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It is the same even in this case, more the number of bathrooms, more is the price of the property.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944" indent="0">
              <a:buNone/>
            </a:pPr>
            <a:endParaRPr lang="en-US" dirty="0"/>
          </a:p>
        </p:txBody>
      </p:sp>
      <p:pic>
        <p:nvPicPr>
          <p:cNvPr id="4" name="Content Placeholder 3" descr="Chart, bar chart, histogram&#10;&#10;Description automatically generated">
            <a:extLst>
              <a:ext uri="{FF2B5EF4-FFF2-40B4-BE49-F238E27FC236}">
                <a16:creationId xmlns:a16="http://schemas.microsoft.com/office/drawing/2014/main" id="{2ABB92AE-BA38-4D24-A082-76906E3E9EAB}"/>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4367213" y="1035722"/>
            <a:ext cx="7381375" cy="4336556"/>
          </a:xfrm>
          <a:prstGeom prst="rect">
            <a:avLst/>
          </a:prstGeom>
          <a:noFill/>
        </p:spPr>
      </p:pic>
    </p:spTree>
    <p:extLst>
      <p:ext uri="{BB962C8B-B14F-4D97-AF65-F5344CB8AC3E}">
        <p14:creationId xmlns:p14="http://schemas.microsoft.com/office/powerpoint/2010/main" val="3463879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3E905E4-EF0C-4890-85FA-2CF6EEF55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3454116"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F970ADDE-4F2B-4484-8DB9-7E4E02E7AC26}"/>
              </a:ext>
            </a:extLst>
          </p:cNvPr>
          <p:cNvSpPr>
            <a:spLocks noGrp="1"/>
          </p:cNvSpPr>
          <p:nvPr>
            <p:ph idx="1"/>
          </p:nvPr>
        </p:nvSpPr>
        <p:spPr>
          <a:xfrm>
            <a:off x="448056" y="1944000"/>
            <a:ext cx="3452432" cy="4006800"/>
          </a:xfrm>
        </p:spPr>
        <p:txBody>
          <a:bodyPr>
            <a:normAutofit/>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The price of the property also depends on the number of stories it has. As the number of stories increases, so does the price of the property.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944" indent="0">
              <a:buNone/>
            </a:pPr>
            <a:endParaRPr lang="en-US" dirty="0"/>
          </a:p>
        </p:txBody>
      </p:sp>
      <p:pic>
        <p:nvPicPr>
          <p:cNvPr id="4" name="Content Placeholder 3" descr="Chart, bar chart&#10;&#10;Description automatically generated">
            <a:extLst>
              <a:ext uri="{FF2B5EF4-FFF2-40B4-BE49-F238E27FC236}">
                <a16:creationId xmlns:a16="http://schemas.microsoft.com/office/drawing/2014/main" id="{DD642A92-5011-4D4F-8A74-D2FC32705BC5}"/>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4367213" y="1035722"/>
            <a:ext cx="7381375" cy="4336556"/>
          </a:xfrm>
          <a:prstGeom prst="rect">
            <a:avLst/>
          </a:prstGeom>
          <a:noFill/>
        </p:spPr>
      </p:pic>
    </p:spTree>
    <p:extLst>
      <p:ext uri="{BB962C8B-B14F-4D97-AF65-F5344CB8AC3E}">
        <p14:creationId xmlns:p14="http://schemas.microsoft.com/office/powerpoint/2010/main" val="1173498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9144F9C-6F12-451D-9954-9A30E8436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3454116"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96060D2E-7BC8-4008-985F-DD716D6207B0}"/>
              </a:ext>
            </a:extLst>
          </p:cNvPr>
          <p:cNvSpPr>
            <a:spLocks noGrp="1"/>
          </p:cNvSpPr>
          <p:nvPr>
            <p:ph idx="1"/>
          </p:nvPr>
        </p:nvSpPr>
        <p:spPr>
          <a:xfrm>
            <a:off x="448056" y="1944000"/>
            <a:ext cx="3452432" cy="4006800"/>
          </a:xfrm>
        </p:spPr>
        <p:txBody>
          <a:bodyPr>
            <a:normAutofit/>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“0” represents the property being vacant.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Arial" panose="020B0604020202020204" pitchFamily="34" charset="0"/>
                <a:ea typeface="Calibri" panose="020F0502020204030204" pitchFamily="34" charset="0"/>
                <a:cs typeface="Times New Roman" panose="02020603050405020304" pitchFamily="18" charset="0"/>
              </a:rPr>
              <a:t>“1” represents that they are occupied.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Arial" panose="020B0604020202020204" pitchFamily="34" charset="0"/>
                <a:ea typeface="Calibri" panose="020F0502020204030204" pitchFamily="34" charset="0"/>
                <a:cs typeface="Times New Roman" panose="02020603050405020304" pitchFamily="18" charset="0"/>
              </a:rPr>
              <a:t>I could notice that the vacant properties are costlier when compared to the occupied properties.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Content Placeholder 3">
            <a:extLst>
              <a:ext uri="{FF2B5EF4-FFF2-40B4-BE49-F238E27FC236}">
                <a16:creationId xmlns:a16="http://schemas.microsoft.com/office/drawing/2014/main" id="{C3BFA1B2-5C2E-47F1-87B3-149E0FE6799A}"/>
              </a:ext>
            </a:extLst>
          </p:cNvPr>
          <p:cNvPicPr>
            <a:picLocks/>
          </p:cNvPicPr>
          <p:nvPr/>
        </p:nvPicPr>
        <p:blipFill rotWithShape="1">
          <a:blip r:embed="rId2">
            <a:extLst>
              <a:ext uri="{28A0092B-C50C-407E-A947-70E740481C1C}">
                <a14:useLocalDpi xmlns:a14="http://schemas.microsoft.com/office/drawing/2010/main" val="0"/>
              </a:ext>
            </a:extLst>
          </a:blip>
          <a:srcRect l="13097" r="8170" b="-1"/>
          <a:stretch/>
        </p:blipFill>
        <p:spPr bwMode="auto">
          <a:xfrm>
            <a:off x="4367213" y="450000"/>
            <a:ext cx="7381375" cy="5508000"/>
          </a:xfrm>
          <a:prstGeom prst="rect">
            <a:avLst/>
          </a:prstGeom>
          <a:noFill/>
        </p:spPr>
      </p:pic>
    </p:spTree>
    <p:extLst>
      <p:ext uri="{BB962C8B-B14F-4D97-AF65-F5344CB8AC3E}">
        <p14:creationId xmlns:p14="http://schemas.microsoft.com/office/powerpoint/2010/main" val="1609086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A6AF-28A9-4398-B254-04B169DF3550}"/>
              </a:ext>
            </a:extLst>
          </p:cNvPr>
          <p:cNvSpPr>
            <a:spLocks noGrp="1"/>
          </p:cNvSpPr>
          <p:nvPr>
            <p:ph type="title"/>
          </p:nvPr>
        </p:nvSpPr>
        <p:spPr/>
        <p:txBody>
          <a:bodyPr/>
          <a:lstStyle/>
          <a:p>
            <a:r>
              <a:rPr lang="en-US" dirty="0"/>
              <a:t>CHECKING FOR OUTLIERS</a:t>
            </a:r>
          </a:p>
        </p:txBody>
      </p:sp>
      <p:pic>
        <p:nvPicPr>
          <p:cNvPr id="4" name="Content Placeholder 3">
            <a:extLst>
              <a:ext uri="{FF2B5EF4-FFF2-40B4-BE49-F238E27FC236}">
                <a16:creationId xmlns:a16="http://schemas.microsoft.com/office/drawing/2014/main" id="{B6CEE174-B1A1-4F0B-8900-F471759F88E4}"/>
              </a:ext>
            </a:extLst>
          </p:cNvPr>
          <p:cNvPicPr>
            <a:picLocks noGrp="1"/>
          </p:cNvPicPr>
          <p:nvPr>
            <p:ph idx="1"/>
          </p:nvPr>
        </p:nvPicPr>
        <p:blipFill>
          <a:blip r:embed="rId2"/>
          <a:stretch>
            <a:fillRect/>
          </a:stretch>
        </p:blipFill>
        <p:spPr>
          <a:xfrm>
            <a:off x="3052666" y="1735138"/>
            <a:ext cx="6083492" cy="3783012"/>
          </a:xfrm>
          <a:prstGeom prst="rect">
            <a:avLst/>
          </a:prstGeom>
        </p:spPr>
      </p:pic>
    </p:spTree>
    <p:extLst>
      <p:ext uri="{BB962C8B-B14F-4D97-AF65-F5344CB8AC3E}">
        <p14:creationId xmlns:p14="http://schemas.microsoft.com/office/powerpoint/2010/main" val="1371494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AA6F9B8-A7BB-463D-9FAB-D45A38BDDDC0}"/>
              </a:ext>
            </a:extLst>
          </p:cNvPr>
          <p:cNvPicPr>
            <a:picLocks noGrp="1"/>
          </p:cNvPicPr>
          <p:nvPr>
            <p:ph idx="1"/>
          </p:nvPr>
        </p:nvPicPr>
        <p:blipFill>
          <a:blip r:embed="rId2"/>
          <a:stretch>
            <a:fillRect/>
          </a:stretch>
        </p:blipFill>
        <p:spPr>
          <a:xfrm>
            <a:off x="2954690" y="1735138"/>
            <a:ext cx="6279445" cy="3783012"/>
          </a:xfrm>
          <a:prstGeom prst="rect">
            <a:avLst/>
          </a:prstGeom>
        </p:spPr>
      </p:pic>
    </p:spTree>
    <p:extLst>
      <p:ext uri="{BB962C8B-B14F-4D97-AF65-F5344CB8AC3E}">
        <p14:creationId xmlns:p14="http://schemas.microsoft.com/office/powerpoint/2010/main" val="1917872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AB7E3D3-21DA-4846-A172-C54E5614B8E3}"/>
              </a:ext>
            </a:extLst>
          </p:cNvPr>
          <p:cNvPicPr>
            <a:picLocks noGrp="1"/>
          </p:cNvPicPr>
          <p:nvPr>
            <p:ph idx="1"/>
          </p:nvPr>
        </p:nvPicPr>
        <p:blipFill>
          <a:blip r:embed="rId2"/>
          <a:stretch>
            <a:fillRect/>
          </a:stretch>
        </p:blipFill>
        <p:spPr>
          <a:xfrm>
            <a:off x="3003135" y="1735138"/>
            <a:ext cx="6182555" cy="3783012"/>
          </a:xfrm>
          <a:prstGeom prst="rect">
            <a:avLst/>
          </a:prstGeom>
        </p:spPr>
      </p:pic>
    </p:spTree>
    <p:extLst>
      <p:ext uri="{BB962C8B-B14F-4D97-AF65-F5344CB8AC3E}">
        <p14:creationId xmlns:p14="http://schemas.microsoft.com/office/powerpoint/2010/main" val="2394614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5111664-5CD9-42EB-894F-34D78AF1F481}"/>
              </a:ext>
            </a:extLst>
          </p:cNvPr>
          <p:cNvPicPr>
            <a:picLocks noGrp="1"/>
          </p:cNvPicPr>
          <p:nvPr>
            <p:ph idx="1"/>
          </p:nvPr>
        </p:nvPicPr>
        <p:blipFill>
          <a:blip r:embed="rId2"/>
          <a:stretch>
            <a:fillRect/>
          </a:stretch>
        </p:blipFill>
        <p:spPr>
          <a:xfrm>
            <a:off x="3034540" y="1735138"/>
            <a:ext cx="6119745" cy="3783012"/>
          </a:xfrm>
          <a:prstGeom prst="rect">
            <a:avLst/>
          </a:prstGeom>
        </p:spPr>
      </p:pic>
    </p:spTree>
    <p:extLst>
      <p:ext uri="{BB962C8B-B14F-4D97-AF65-F5344CB8AC3E}">
        <p14:creationId xmlns:p14="http://schemas.microsoft.com/office/powerpoint/2010/main" val="201067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D5B009D-0D73-44DC-AB09-B8BD112FC91C}"/>
              </a:ext>
            </a:extLst>
          </p:cNvPr>
          <p:cNvPicPr>
            <a:picLocks noGrp="1"/>
          </p:cNvPicPr>
          <p:nvPr>
            <p:ph idx="1"/>
          </p:nvPr>
        </p:nvPicPr>
        <p:blipFill>
          <a:blip r:embed="rId2"/>
          <a:stretch>
            <a:fillRect/>
          </a:stretch>
        </p:blipFill>
        <p:spPr>
          <a:xfrm>
            <a:off x="2997621" y="1735138"/>
            <a:ext cx="6193582" cy="3783012"/>
          </a:xfrm>
          <a:prstGeom prst="rect">
            <a:avLst/>
          </a:prstGeom>
        </p:spPr>
      </p:pic>
    </p:spTree>
    <p:extLst>
      <p:ext uri="{BB962C8B-B14F-4D97-AF65-F5344CB8AC3E}">
        <p14:creationId xmlns:p14="http://schemas.microsoft.com/office/powerpoint/2010/main" val="3504478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2CF25F2-5C39-459E-9E83-BB0383486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6C52BBAB-664F-48C3-A5C1-4CE9D3555D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942514-6F9C-406D-92C7-64BD6E96017D}"/>
              </a:ext>
            </a:extLst>
          </p:cNvPr>
          <p:cNvSpPr>
            <a:spLocks noGrp="1"/>
          </p:cNvSpPr>
          <p:nvPr>
            <p:ph idx="1"/>
          </p:nvPr>
        </p:nvSpPr>
        <p:spPr>
          <a:xfrm>
            <a:off x="4370832" y="1947672"/>
            <a:ext cx="7379208" cy="4005072"/>
          </a:xfrm>
        </p:spPr>
        <p:txBody>
          <a:bodyPr>
            <a:normAutofit/>
          </a:bodyPr>
          <a:lstStyle/>
          <a:p>
            <a:r>
              <a:rPr lang="en-US" dirty="0">
                <a:effectLst/>
                <a:latin typeface="Arial" panose="020B0604020202020204" pitchFamily="34" charset="0"/>
                <a:ea typeface="Calibri" panose="020F0502020204030204" pitchFamily="34" charset="0"/>
                <a:cs typeface="Times New Roman" panose="02020603050405020304" pitchFamily="18" charset="0"/>
              </a:rPr>
              <a:t>As you can observe there are a lot of outliers being observed in our data.</a:t>
            </a:r>
          </a:p>
          <a:p>
            <a:r>
              <a:rPr lang="en-US" dirty="0">
                <a:effectLst/>
                <a:latin typeface="Arial" panose="020B0604020202020204" pitchFamily="34" charset="0"/>
                <a:ea typeface="Calibri" panose="020F0502020204030204" pitchFamily="34" charset="0"/>
                <a:cs typeface="Times New Roman" panose="02020603050405020304" pitchFamily="18" charset="0"/>
              </a:rPr>
              <a:t>Therefore, in this case I will be running two regression model. </a:t>
            </a:r>
          </a:p>
          <a:p>
            <a:pPr marL="342900" marR="0" lvl="0" indent="-342900">
              <a:spcBef>
                <a:spcPts val="0"/>
              </a:spcBef>
              <a:spcAft>
                <a:spcPts val="0"/>
              </a:spcAft>
              <a:buFont typeface="+mj-lt"/>
              <a:buAutoNum type="arabicPeriod"/>
            </a:pPr>
            <a:r>
              <a:rPr lang="en-US" dirty="0">
                <a:effectLst/>
                <a:latin typeface="Arial" panose="020B0604020202020204" pitchFamily="34" charset="0"/>
                <a:ea typeface="Calibri" panose="020F0502020204030204" pitchFamily="34" charset="0"/>
                <a:cs typeface="Times New Roman" panose="02020603050405020304" pitchFamily="18" charset="0"/>
              </a:rPr>
              <a:t>By removing the outliers.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800"/>
              </a:spcAft>
              <a:buFont typeface="+mj-lt"/>
              <a:buAutoNum type="arabicPeriod"/>
            </a:pPr>
            <a:r>
              <a:rPr lang="en-US" dirty="0">
                <a:effectLst/>
                <a:latin typeface="Arial" panose="020B0604020202020204" pitchFamily="34" charset="0"/>
                <a:ea typeface="Calibri" panose="020F0502020204030204" pitchFamily="34" charset="0"/>
                <a:cs typeface="Times New Roman" panose="02020603050405020304" pitchFamily="18" charset="0"/>
              </a:rPr>
              <a:t>By considering the outliers.</a:t>
            </a:r>
          </a:p>
          <a:p>
            <a:pPr marL="0" marR="0" lvl="0" indent="0">
              <a:spcBef>
                <a:spcPts val="0"/>
              </a:spcBef>
              <a:spcAft>
                <a:spcPts val="800"/>
              </a:spcAft>
              <a:buNone/>
            </a:pPr>
            <a:endParaRPr lang="en-US" dirty="0">
              <a:latin typeface="Arial" panose="020B0604020202020204" pitchFamily="34" charset="0"/>
              <a:ea typeface="Calibri" panose="020F0502020204030204" pitchFamily="34" charset="0"/>
              <a:cs typeface="Times New Roman" panose="02020603050405020304" pitchFamily="18" charset="0"/>
            </a:endParaRPr>
          </a:p>
          <a:p>
            <a:pPr marL="0" indent="0">
              <a:spcBef>
                <a:spcPts val="0"/>
              </a:spcBef>
              <a:spcAft>
                <a:spcPts val="80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And the best model to forecast the price of the house, will be based on the two regression models.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800"/>
              </a:spcAf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effectLst/>
              <a:latin typeface="Arial" panose="020B0604020202020204" pitchFamily="34" charset="0"/>
              <a:ea typeface="Calibri" panose="020F0502020204030204" pitchFamily="34" charset="0"/>
              <a:cs typeface="Times New Roman" panose="02020603050405020304" pitchFamily="18" charset="0"/>
            </a:endParaRPr>
          </a:p>
          <a:p>
            <a:endParaRPr lang="en-US" dirty="0">
              <a:effectLst/>
              <a:latin typeface="Arial" panose="020B0604020202020204" pitchFamily="34" charset="0"/>
              <a:ea typeface="Calibri" panose="020F0502020204030204" pitchFamily="34" charset="0"/>
              <a:cs typeface="Times New Roman" panose="02020603050405020304" pitchFamily="18" charset="0"/>
            </a:endParaRPr>
          </a:p>
          <a:p>
            <a:endParaRPr lang="en-US" dirty="0">
              <a:effectLst/>
              <a:latin typeface="Arial" panose="020B0604020202020204" pitchFamily="34" charset="0"/>
              <a:ea typeface="Calibri" panose="020F0502020204030204" pitchFamily="34" charset="0"/>
              <a:cs typeface="Times New Roman" panose="02020603050405020304" pitchFamily="18" charset="0"/>
            </a:endParaRP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28822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C513-5C69-4181-9908-B2DAAD751B8C}"/>
              </a:ext>
            </a:extLst>
          </p:cNvPr>
          <p:cNvSpPr>
            <a:spLocks noGrp="1"/>
          </p:cNvSpPr>
          <p:nvPr>
            <p:ph type="title"/>
          </p:nvPr>
        </p:nvSpPr>
        <p:spPr/>
        <p:txBody>
          <a:bodyPr/>
          <a:lstStyle/>
          <a:p>
            <a:r>
              <a:rPr lang="en-US" sz="2800" b="1" kern="0" dirty="0">
                <a:solidFill>
                  <a:schemeClr val="tx1"/>
                </a:solidFill>
                <a:effectLst/>
                <a:latin typeface="Calibri Light" panose="020F0302020204030204" pitchFamily="34" charset="0"/>
                <a:ea typeface="Cambria" panose="02040503050406030204" pitchFamily="18" charset="0"/>
                <a:cs typeface="Times New Roman" panose="02020603050405020304" pitchFamily="18" charset="0"/>
              </a:rPr>
              <a:t>INTRODUCTION AND BUSINESS OBJECTIVE</a:t>
            </a:r>
            <a:br>
              <a:rPr lang="en-US" sz="2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DF373F8-B476-4D8E-B830-877A0ADCCBF2}"/>
              </a:ext>
            </a:extLst>
          </p:cNvPr>
          <p:cNvSpPr>
            <a:spLocks noGrp="1"/>
          </p:cNvSpPr>
          <p:nvPr>
            <p:ph idx="1"/>
          </p:nvPr>
        </p:nvSpPr>
        <p:spPr/>
        <p:txBody>
          <a:bodyPr/>
          <a:lstStyle/>
          <a:p>
            <a:pPr marL="0" marR="1244600" indent="0">
              <a:lnSpc>
                <a:spcPct val="107000"/>
              </a:lnSpc>
              <a:spcBef>
                <a:spcPts val="300"/>
              </a:spcBef>
              <a:spcAft>
                <a:spcPts val="800"/>
              </a:spcAft>
              <a:buNone/>
            </a:pPr>
            <a:r>
              <a:rPr lang="en-US" sz="1800" dirty="0">
                <a:effectLst/>
                <a:latin typeface="Arial" panose="020B0604020202020204" pitchFamily="34" charset="0"/>
                <a:ea typeface="Cambria" panose="020405030504060302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1244600">
              <a:lnSpc>
                <a:spcPct val="107000"/>
              </a:lnSpc>
              <a:spcBef>
                <a:spcPts val="300"/>
              </a:spcBef>
              <a:spcAft>
                <a:spcPts val="800"/>
              </a:spcAft>
            </a:pPr>
            <a:r>
              <a:rPr lang="en-US" sz="1800" dirty="0">
                <a:effectLst/>
                <a:latin typeface="Arial" panose="020B0604020202020204" pitchFamily="34" charset="0"/>
                <a:ea typeface="Cambria" panose="02040503050406030204" pitchFamily="18" charset="0"/>
                <a:cs typeface="Times New Roman" panose="02020603050405020304" pitchFamily="18" charset="0"/>
              </a:rPr>
              <a:t>The main aim of this model is to build a predictive model which can predict the price of the houses based on the parameters such as, number of bedrooms, number of bathrooms, number of stories, the square feet of the house, the age of the house and the vacancy of the house.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1244600">
              <a:lnSpc>
                <a:spcPct val="107000"/>
              </a:lnSpc>
              <a:spcBef>
                <a:spcPts val="300"/>
              </a:spcBef>
              <a:spcAft>
                <a:spcPts val="800"/>
              </a:spcAft>
            </a:pPr>
            <a:r>
              <a:rPr lang="en-US" sz="1800" dirty="0">
                <a:effectLst/>
                <a:latin typeface="Arial" panose="020B0604020202020204" pitchFamily="34" charset="0"/>
                <a:ea typeface="Cambria" panose="02040503050406030204" pitchFamily="18" charset="0"/>
                <a:cs typeface="Times New Roman" panose="02020603050405020304" pitchFamily="18" charset="0"/>
              </a:rPr>
              <a:t>This can really help the real estate agents to predict the prices of the houses based on their client requirements or even they can give an estimate to their clients on the number of bedrooms, bathrooms, </a:t>
            </a:r>
            <a:r>
              <a:rPr lang="en-US" sz="1800" dirty="0" err="1">
                <a:effectLst/>
                <a:latin typeface="Arial" panose="020B0604020202020204" pitchFamily="34" charset="0"/>
                <a:ea typeface="Cambria" panose="02040503050406030204" pitchFamily="18" charset="0"/>
                <a:cs typeface="Times New Roman" panose="02020603050405020304" pitchFamily="18" charset="0"/>
              </a:rPr>
              <a:t>sqft</a:t>
            </a:r>
            <a:r>
              <a:rPr lang="en-US" sz="1800" dirty="0">
                <a:effectLst/>
                <a:latin typeface="Arial" panose="020B0604020202020204" pitchFamily="34" charset="0"/>
                <a:ea typeface="Cambria" panose="02040503050406030204" pitchFamily="18" charset="0"/>
                <a:cs typeface="Times New Roman" panose="02020603050405020304" pitchFamily="18" charset="0"/>
              </a:rPr>
              <a:t> of the house and many more based on their budget to buy a house.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79551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3E905E4-EF0C-4890-85FA-2CF6EEF55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8C2951-B57D-4E5F-8938-772B3E81B9CF}"/>
              </a:ext>
            </a:extLst>
          </p:cNvPr>
          <p:cNvSpPr>
            <a:spLocks noGrp="1"/>
          </p:cNvSpPr>
          <p:nvPr>
            <p:ph type="title"/>
          </p:nvPr>
        </p:nvSpPr>
        <p:spPr>
          <a:xfrm>
            <a:off x="448056" y="388800"/>
            <a:ext cx="3452432" cy="860400"/>
          </a:xfrm>
        </p:spPr>
        <p:txBody>
          <a:bodyPr anchor="b">
            <a:normAutofit/>
          </a:bodyPr>
          <a:lstStyle/>
          <a:p>
            <a:r>
              <a:rPr lang="en-US" b="1" kern="0">
                <a:effectLst/>
                <a:latin typeface="Calibri Light" panose="020F0302020204030204" pitchFamily="34" charset="0"/>
                <a:ea typeface="Times New Roman" panose="02020603050405020304" pitchFamily="18" charset="0"/>
                <a:cs typeface="Times New Roman" panose="02020603050405020304" pitchFamily="18" charset="0"/>
              </a:rPr>
              <a:t>CORRELATION </a:t>
            </a:r>
            <a:br>
              <a:rPr lang="en-US" b="1" kern="0">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3454116"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BEF5DFAC-E6DE-42F4-BD17-4DC32BFD8988}"/>
              </a:ext>
            </a:extLst>
          </p:cNvPr>
          <p:cNvSpPr>
            <a:spLocks noGrp="1"/>
          </p:cNvSpPr>
          <p:nvPr>
            <p:ph idx="1"/>
          </p:nvPr>
        </p:nvSpPr>
        <p:spPr>
          <a:xfrm>
            <a:off x="448056" y="1944000"/>
            <a:ext cx="3452432" cy="4006800"/>
          </a:xfrm>
        </p:spPr>
        <p:txBody>
          <a:bodyPr>
            <a:normAutofit fontScale="92500"/>
          </a:bodyPr>
          <a:lstStyle/>
          <a:p>
            <a:pPr marL="0" marR="0">
              <a:lnSpc>
                <a:spcPct val="107000"/>
              </a:lnSpc>
              <a:spcBef>
                <a:spcPts val="0"/>
              </a:spcBef>
              <a:spcAft>
                <a:spcPts val="800"/>
              </a:spcAft>
            </a:pP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I would like to see if there are any variables which are highly correlated with each other or not.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Now, I are going to use the correlation to measure the strength of linear relationship between the quantitative variables.</a:t>
            </a:r>
          </a:p>
          <a:p>
            <a:pPr marL="0" marR="0">
              <a:lnSpc>
                <a:spcPct val="107000"/>
              </a:lnSpc>
              <a:spcBef>
                <a:spcPts val="0"/>
              </a:spcBef>
              <a:spcAft>
                <a:spcPts val="800"/>
              </a:spcAft>
            </a:pPr>
            <a:r>
              <a:rPr lang="en-US" dirty="0">
                <a:solidFill>
                  <a:schemeClr val="tx1"/>
                </a:solidFill>
                <a:latin typeface="Arial" panose="020B0604020202020204" pitchFamily="34" charset="0"/>
                <a:ea typeface="Calibri" panose="020F0502020204030204" pitchFamily="34" charset="0"/>
                <a:cs typeface="Times New Roman" panose="02020603050405020304" pitchFamily="18" charset="0"/>
              </a:rPr>
              <a:t>As, can be observed there are no variables being correlated with each other.</a:t>
            </a:r>
          </a:p>
          <a:p>
            <a:pPr marL="0" marR="0">
              <a:lnSpc>
                <a:spcPct val="107000"/>
              </a:lnSpc>
              <a:spcBef>
                <a:spcPts val="0"/>
              </a:spcBef>
              <a:spcAft>
                <a:spcPts val="800"/>
              </a:spcAft>
            </a:pP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So, all the </a:t>
            </a:r>
            <a:r>
              <a:rPr lang="en-US" dirty="0">
                <a:solidFill>
                  <a:schemeClr val="tx1"/>
                </a:solidFill>
                <a:latin typeface="Arial" panose="020B0604020202020204" pitchFamily="34" charset="0"/>
                <a:ea typeface="Calibri" panose="020F0502020204030204" pitchFamily="34" charset="0"/>
                <a:cs typeface="Times New Roman" panose="02020603050405020304" pitchFamily="18" charset="0"/>
              </a:rPr>
              <a:t>variables can be used in our analysis.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Content Placeholder 3" descr="Table&#10;&#10;Description automatically generated">
            <a:extLst>
              <a:ext uri="{FF2B5EF4-FFF2-40B4-BE49-F238E27FC236}">
                <a16:creationId xmlns:a16="http://schemas.microsoft.com/office/drawing/2014/main" id="{8049E95A-19A8-4E0F-8663-3AA3D0B62F9D}"/>
              </a:ext>
            </a:extLst>
          </p:cNvPr>
          <p:cNvPicPr>
            <a:picLocks/>
          </p:cNvPicPr>
          <p:nvPr/>
        </p:nvPicPr>
        <p:blipFill>
          <a:blip r:embed="rId2"/>
          <a:stretch>
            <a:fillRect/>
          </a:stretch>
        </p:blipFill>
        <p:spPr>
          <a:xfrm>
            <a:off x="5088628" y="450000"/>
            <a:ext cx="5938545" cy="5508000"/>
          </a:xfrm>
          <a:prstGeom prst="rect">
            <a:avLst/>
          </a:prstGeom>
        </p:spPr>
      </p:pic>
    </p:spTree>
    <p:extLst>
      <p:ext uri="{BB962C8B-B14F-4D97-AF65-F5344CB8AC3E}">
        <p14:creationId xmlns:p14="http://schemas.microsoft.com/office/powerpoint/2010/main" val="1454831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C9D2EB17-7133-49D4-9B24-19D463C31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607889-F7C9-4786-92F8-9E599E8A1E44}"/>
              </a:ext>
            </a:extLst>
          </p:cNvPr>
          <p:cNvSpPr>
            <a:spLocks noGrp="1"/>
          </p:cNvSpPr>
          <p:nvPr>
            <p:ph type="title"/>
          </p:nvPr>
        </p:nvSpPr>
        <p:spPr>
          <a:xfrm>
            <a:off x="448056" y="388800"/>
            <a:ext cx="11300532" cy="986400"/>
          </a:xfrm>
        </p:spPr>
        <p:txBody>
          <a:bodyPr anchor="b">
            <a:normAutofit/>
          </a:bodyPr>
          <a:lstStyle/>
          <a:p>
            <a:r>
              <a:rPr lang="en-US" sz="4500"/>
              <a:t>CHECKING FOR MULTI COLLINEARITY</a:t>
            </a:r>
          </a:p>
        </p:txBody>
      </p:sp>
      <p:cxnSp>
        <p:nvCxnSpPr>
          <p:cNvPr id="16"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Content Placeholder 3" descr="Table&#10;&#10;Description automatically generated">
            <a:extLst>
              <a:ext uri="{FF2B5EF4-FFF2-40B4-BE49-F238E27FC236}">
                <a16:creationId xmlns:a16="http://schemas.microsoft.com/office/drawing/2014/main" id="{A85DB219-AA21-4929-8F90-E30830D945F2}"/>
              </a:ext>
            </a:extLst>
          </p:cNvPr>
          <p:cNvPicPr>
            <a:picLocks/>
          </p:cNvPicPr>
          <p:nvPr/>
        </p:nvPicPr>
        <p:blipFill>
          <a:blip r:embed="rId2"/>
          <a:stretch>
            <a:fillRect/>
          </a:stretch>
        </p:blipFill>
        <p:spPr>
          <a:xfrm>
            <a:off x="450000" y="2387147"/>
            <a:ext cx="3492000" cy="3235706"/>
          </a:xfrm>
          <a:prstGeom prst="rect">
            <a:avLst/>
          </a:prstGeom>
        </p:spPr>
      </p:pic>
      <p:sp>
        <p:nvSpPr>
          <p:cNvPr id="17" name="Content Placeholder 7">
            <a:extLst>
              <a:ext uri="{FF2B5EF4-FFF2-40B4-BE49-F238E27FC236}">
                <a16:creationId xmlns:a16="http://schemas.microsoft.com/office/drawing/2014/main" id="{F8410248-DCC3-46CE-B9F2-BA532B6C5A61}"/>
              </a:ext>
            </a:extLst>
          </p:cNvPr>
          <p:cNvSpPr>
            <a:spLocks noGrp="1"/>
          </p:cNvSpPr>
          <p:nvPr>
            <p:ph idx="1"/>
          </p:nvPr>
        </p:nvSpPr>
        <p:spPr>
          <a:xfrm>
            <a:off x="4366800" y="1944000"/>
            <a:ext cx="7380000" cy="4006800"/>
          </a:xfrm>
        </p:spPr>
        <p:txBody>
          <a:bodyPr>
            <a:normAutofit/>
          </a:bodyPr>
          <a:lstStyle/>
          <a:p>
            <a:r>
              <a:rPr lang="en-US" sz="1800" dirty="0">
                <a:solidFill>
                  <a:schemeClr val="tx1">
                    <a:alpha val="55000"/>
                  </a:schemeClr>
                </a:solidFill>
                <a:effectLst/>
                <a:latin typeface="Arial" panose="020B0604020202020204" pitchFamily="34" charset="0"/>
                <a:ea typeface="Calibri" panose="020F0502020204030204" pitchFamily="34" charset="0"/>
                <a:cs typeface="Times New Roman" panose="02020603050405020304" pitchFamily="18" charset="0"/>
              </a:rPr>
              <a:t>If for any of the independent variable, if the tolerance statistics value is less than 0.1 or if the VIF statistic value is greater than 10, then I can say multi collinearity exits between the variables.</a:t>
            </a:r>
            <a:endParaRPr lang="en-US" sz="1800" dirty="0">
              <a:solidFill>
                <a:schemeClr val="tx1">
                  <a:alpha val="55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chemeClr val="tx1">
                    <a:alpha val="55000"/>
                  </a:schemeClr>
                </a:solidFill>
                <a:effectLst/>
                <a:latin typeface="Arial" panose="020B0604020202020204" pitchFamily="34" charset="0"/>
                <a:ea typeface="Calibri" panose="020F0502020204030204" pitchFamily="34" charset="0"/>
                <a:cs typeface="Times New Roman" panose="02020603050405020304" pitchFamily="18" charset="0"/>
              </a:rPr>
              <a:t>But, in this case the tolerance statistic is greater than 0.1 and the VIF statistic is less than 10 for all the independent variables.</a:t>
            </a:r>
            <a:endParaRPr lang="en-US" sz="1800" dirty="0">
              <a:solidFill>
                <a:schemeClr val="tx1">
                  <a:alpha val="55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chemeClr val="tx1">
                    <a:alpha val="55000"/>
                  </a:schemeClr>
                </a:solidFill>
                <a:effectLst/>
                <a:latin typeface="Arial" panose="020B0604020202020204" pitchFamily="34" charset="0"/>
                <a:ea typeface="Calibri" panose="020F0502020204030204" pitchFamily="34" charset="0"/>
                <a:cs typeface="Times New Roman" panose="02020603050405020304" pitchFamily="18" charset="0"/>
              </a:rPr>
              <a:t>Therefore, I can say that there is no multi correlation between the variables.</a:t>
            </a:r>
            <a:endParaRPr lang="en-US" sz="1800" dirty="0">
              <a:solidFill>
                <a:schemeClr val="tx1">
                  <a:alpha val="55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chemeClr val="tx1">
                    <a:alpha val="55000"/>
                  </a:schemeClr>
                </a:solidFill>
                <a:effectLst/>
                <a:latin typeface="Arial" panose="020B0604020202020204" pitchFamily="34" charset="0"/>
                <a:ea typeface="Calibri" panose="020F0502020204030204" pitchFamily="34" charset="0"/>
                <a:cs typeface="Times New Roman" panose="02020603050405020304" pitchFamily="18" charset="0"/>
              </a:rPr>
              <a:t>Therefore, all the independent variables can be used in our regression model.</a:t>
            </a:r>
            <a:endParaRPr lang="en-US" sz="1800" dirty="0">
              <a:solidFill>
                <a:schemeClr val="tx1">
                  <a:alpha val="5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1944" indent="0">
              <a:buNone/>
            </a:pPr>
            <a:endParaRPr lang="en-US" dirty="0"/>
          </a:p>
        </p:txBody>
      </p:sp>
    </p:spTree>
    <p:extLst>
      <p:ext uri="{BB962C8B-B14F-4D97-AF65-F5344CB8AC3E}">
        <p14:creationId xmlns:p14="http://schemas.microsoft.com/office/powerpoint/2010/main" val="1010306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D6BCA94-FEDC-4F9B-820A-BA138802E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49947A-3F87-48BC-8598-838562DA7C62}"/>
              </a:ext>
            </a:extLst>
          </p:cNvPr>
          <p:cNvSpPr>
            <a:spLocks noGrp="1"/>
          </p:cNvSpPr>
          <p:nvPr>
            <p:ph type="title"/>
          </p:nvPr>
        </p:nvSpPr>
        <p:spPr>
          <a:xfrm>
            <a:off x="448056" y="388800"/>
            <a:ext cx="11300532" cy="986400"/>
          </a:xfrm>
        </p:spPr>
        <p:txBody>
          <a:bodyPr anchor="b">
            <a:normAutofit/>
          </a:bodyPr>
          <a:lstStyle/>
          <a:p>
            <a:r>
              <a:rPr lang="en-US" sz="3000" b="1" kern="0">
                <a:effectLst/>
                <a:latin typeface="Calibri Light" panose="020F0302020204030204" pitchFamily="34" charset="0"/>
                <a:ea typeface="Times New Roman" panose="02020603050405020304" pitchFamily="18" charset="0"/>
                <a:cs typeface="Times New Roman" panose="02020603050405020304" pitchFamily="18" charset="0"/>
              </a:rPr>
              <a:t>REGRESSION ANALYSIS -1(trimming the mean to remove outliers)</a:t>
            </a:r>
            <a:br>
              <a:rPr lang="en-US" sz="3000" b="1" kern="0">
                <a:effectLst/>
                <a:latin typeface="Calibri Light" panose="020F0302020204030204" pitchFamily="34" charset="0"/>
                <a:ea typeface="Times New Roman" panose="02020603050405020304" pitchFamily="18" charset="0"/>
                <a:cs typeface="Times New Roman" panose="02020603050405020304" pitchFamily="18" charset="0"/>
              </a:rPr>
            </a:br>
            <a:endParaRPr lang="en-US" sz="3000"/>
          </a:p>
        </p:txBody>
      </p:sp>
      <p:cxnSp>
        <p:nvCxnSpPr>
          <p:cNvPr id="14" name="Straight Connector 13">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062CB5FD-4AFF-4F33-8DC8-11FF2E34F99A}"/>
              </a:ext>
            </a:extLst>
          </p:cNvPr>
          <p:cNvSpPr>
            <a:spLocks noGrp="1"/>
          </p:cNvSpPr>
          <p:nvPr>
            <p:ph idx="1"/>
          </p:nvPr>
        </p:nvSpPr>
        <p:spPr>
          <a:xfrm>
            <a:off x="6311900" y="1944000"/>
            <a:ext cx="5434900" cy="4006800"/>
          </a:xfrm>
        </p:spPr>
        <p:txBody>
          <a:bodyPr>
            <a:normAutofit/>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In this regression analysis, I are trimming of the mean to eliminate the outliers. I are using the Z score to verify the outliers and any observations with the Z score value more than 3 standard deviations away from the mean is being trimmed off.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Arial" panose="020B0604020202020204" pitchFamily="34" charset="0"/>
                <a:ea typeface="Calibri" panose="020F0502020204030204" pitchFamily="34" charset="0"/>
                <a:cs typeface="Times New Roman" panose="02020603050405020304" pitchFamily="18" charset="0"/>
              </a:rPr>
              <a:t>After eliminating the outliers, you can notice that the number of observations in the dataset has reduced to 528.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aphicFrame>
        <p:nvGraphicFramePr>
          <p:cNvPr id="7" name="Content Placeholder 3">
            <a:extLst>
              <a:ext uri="{FF2B5EF4-FFF2-40B4-BE49-F238E27FC236}">
                <a16:creationId xmlns:a16="http://schemas.microsoft.com/office/drawing/2014/main" id="{12366603-47A3-4526-A099-EF96EAB94868}"/>
              </a:ext>
            </a:extLst>
          </p:cNvPr>
          <p:cNvGraphicFramePr>
            <a:graphicFrameLocks/>
          </p:cNvGraphicFramePr>
          <p:nvPr/>
        </p:nvGraphicFramePr>
        <p:xfrm>
          <a:off x="449999" y="3484256"/>
          <a:ext cx="5430106" cy="1041490"/>
        </p:xfrm>
        <a:graphic>
          <a:graphicData uri="http://schemas.openxmlformats.org/drawingml/2006/table">
            <a:tbl>
              <a:tblPr firstRow="1" bandRow="1">
                <a:tableStyleId>{5C22544A-7EE6-4342-B048-85BDC9FD1C3A}</a:tableStyleId>
              </a:tblPr>
              <a:tblGrid>
                <a:gridCol w="304159">
                  <a:extLst>
                    <a:ext uri="{9D8B030D-6E8A-4147-A177-3AD203B41FA5}">
                      <a16:colId xmlns:a16="http://schemas.microsoft.com/office/drawing/2014/main" val="1852582343"/>
                    </a:ext>
                  </a:extLst>
                </a:gridCol>
                <a:gridCol w="691634">
                  <a:extLst>
                    <a:ext uri="{9D8B030D-6E8A-4147-A177-3AD203B41FA5}">
                      <a16:colId xmlns:a16="http://schemas.microsoft.com/office/drawing/2014/main" val="170156531"/>
                    </a:ext>
                  </a:extLst>
                </a:gridCol>
                <a:gridCol w="529731">
                  <a:extLst>
                    <a:ext uri="{9D8B030D-6E8A-4147-A177-3AD203B41FA5}">
                      <a16:colId xmlns:a16="http://schemas.microsoft.com/office/drawing/2014/main" val="186841794"/>
                    </a:ext>
                  </a:extLst>
                </a:gridCol>
                <a:gridCol w="438774">
                  <a:extLst>
                    <a:ext uri="{9D8B030D-6E8A-4147-A177-3AD203B41FA5}">
                      <a16:colId xmlns:a16="http://schemas.microsoft.com/office/drawing/2014/main" val="195331807"/>
                    </a:ext>
                  </a:extLst>
                </a:gridCol>
                <a:gridCol w="511540">
                  <a:extLst>
                    <a:ext uri="{9D8B030D-6E8A-4147-A177-3AD203B41FA5}">
                      <a16:colId xmlns:a16="http://schemas.microsoft.com/office/drawing/2014/main" val="4242451433"/>
                    </a:ext>
                  </a:extLst>
                </a:gridCol>
                <a:gridCol w="478795">
                  <a:extLst>
                    <a:ext uri="{9D8B030D-6E8A-4147-A177-3AD203B41FA5}">
                      <a16:colId xmlns:a16="http://schemas.microsoft.com/office/drawing/2014/main" val="2374347139"/>
                    </a:ext>
                  </a:extLst>
                </a:gridCol>
                <a:gridCol w="438774">
                  <a:extLst>
                    <a:ext uri="{9D8B030D-6E8A-4147-A177-3AD203B41FA5}">
                      <a16:colId xmlns:a16="http://schemas.microsoft.com/office/drawing/2014/main" val="3588793351"/>
                    </a:ext>
                  </a:extLst>
                </a:gridCol>
                <a:gridCol w="626144">
                  <a:extLst>
                    <a:ext uri="{9D8B030D-6E8A-4147-A177-3AD203B41FA5}">
                      <a16:colId xmlns:a16="http://schemas.microsoft.com/office/drawing/2014/main" val="276071032"/>
                    </a:ext>
                  </a:extLst>
                </a:gridCol>
                <a:gridCol w="624326">
                  <a:extLst>
                    <a:ext uri="{9D8B030D-6E8A-4147-A177-3AD203B41FA5}">
                      <a16:colId xmlns:a16="http://schemas.microsoft.com/office/drawing/2014/main" val="3974091722"/>
                    </a:ext>
                  </a:extLst>
                </a:gridCol>
                <a:gridCol w="786229">
                  <a:extLst>
                    <a:ext uri="{9D8B030D-6E8A-4147-A177-3AD203B41FA5}">
                      <a16:colId xmlns:a16="http://schemas.microsoft.com/office/drawing/2014/main" val="845751842"/>
                    </a:ext>
                  </a:extLst>
                </a:gridCol>
              </a:tblGrid>
              <a:tr h="261301">
                <a:tc gridSpan="10">
                  <a:txBody>
                    <a:bodyPr/>
                    <a:lstStyle/>
                    <a:p>
                      <a:pPr marL="38100" marR="38100" algn="ctr">
                        <a:lnSpc>
                          <a:spcPts val="1600"/>
                        </a:lnSpc>
                        <a:spcBef>
                          <a:spcPts val="0"/>
                        </a:spcBef>
                        <a:spcAft>
                          <a:spcPts val="0"/>
                        </a:spcAft>
                      </a:pPr>
                      <a:r>
                        <a:rPr lang="en-US" sz="1400">
                          <a:effectLst/>
                        </a:rPr>
                        <a:t>Statistics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42182876"/>
                  </a:ext>
                </a:extLst>
              </a:tr>
              <a:tr h="272579">
                <a:tc gridSpan="2">
                  <a:txBody>
                    <a:bodyPr/>
                    <a:lstStyle/>
                    <a:p>
                      <a:pPr marL="0" marR="0">
                        <a:lnSpc>
                          <a:spcPct val="107000"/>
                        </a:lnSpc>
                        <a:spcBef>
                          <a:spcPts val="0"/>
                        </a:spcBef>
                        <a:spcAft>
                          <a:spcPts val="0"/>
                        </a:spcAft>
                      </a:pPr>
                      <a:r>
                        <a:rPr lang="en-US" sz="15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hMerge="1">
                  <a:txBody>
                    <a:bodyPr/>
                    <a:lstStyle/>
                    <a:p>
                      <a:endParaRPr lang="en-US"/>
                    </a:p>
                  </a:txBody>
                  <a:tcPr/>
                </a:tc>
                <a:tc>
                  <a:txBody>
                    <a:bodyPr/>
                    <a:lstStyle/>
                    <a:p>
                      <a:pPr marL="38100" marR="38100" algn="ctr">
                        <a:lnSpc>
                          <a:spcPts val="1600"/>
                        </a:lnSpc>
                        <a:spcBef>
                          <a:spcPts val="0"/>
                        </a:spcBef>
                        <a:spcAft>
                          <a:spcPts val="0"/>
                        </a:spcAft>
                      </a:pPr>
                      <a:r>
                        <a:rPr lang="en-US" sz="1100">
                          <a:effectLst/>
                        </a:rPr>
                        <a:t>Price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Bef>
                          <a:spcPts val="0"/>
                        </a:spcBef>
                        <a:spcAft>
                          <a:spcPts val="0"/>
                        </a:spcAft>
                      </a:pPr>
                      <a:r>
                        <a:rPr lang="en-US" sz="1100">
                          <a:effectLst/>
                        </a:rPr>
                        <a:t>sqft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Bef>
                          <a:spcPts val="0"/>
                        </a:spcBef>
                        <a:spcAft>
                          <a:spcPts val="0"/>
                        </a:spcAft>
                      </a:pPr>
                      <a:r>
                        <a:rPr lang="en-US" sz="1100">
                          <a:effectLst/>
                        </a:rPr>
                        <a:t>beds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Bef>
                          <a:spcPts val="0"/>
                        </a:spcBef>
                        <a:spcAft>
                          <a:spcPts val="0"/>
                        </a:spcAft>
                      </a:pPr>
                      <a:r>
                        <a:rPr lang="en-US" sz="1100">
                          <a:effectLst/>
                        </a:rPr>
                        <a:t>bath</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Bef>
                          <a:spcPts val="0"/>
                        </a:spcBef>
                        <a:spcAft>
                          <a:spcPts val="0"/>
                        </a:spcAft>
                      </a:pPr>
                      <a:r>
                        <a:rPr lang="en-US" sz="1100">
                          <a:effectLst/>
                        </a:rPr>
                        <a:t>age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Bef>
                          <a:spcPts val="0"/>
                        </a:spcBef>
                        <a:spcAft>
                          <a:spcPts val="0"/>
                        </a:spcAft>
                      </a:pPr>
                      <a:r>
                        <a:rPr lang="en-US" sz="1100">
                          <a:effectLst/>
                        </a:rPr>
                        <a:t>stories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Bef>
                          <a:spcPts val="0"/>
                        </a:spcBef>
                        <a:spcAft>
                          <a:spcPts val="0"/>
                        </a:spcAft>
                      </a:pPr>
                      <a:r>
                        <a:rPr lang="en-US" sz="1100">
                          <a:effectLst/>
                        </a:rPr>
                        <a:t>vacant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Bef>
                          <a:spcPts val="0"/>
                        </a:spcBef>
                        <a:spcAft>
                          <a:spcPts val="0"/>
                        </a:spcAft>
                      </a:pPr>
                      <a:r>
                        <a:rPr lang="en-US" sz="1100">
                          <a:effectLst/>
                        </a:rPr>
                        <a:t>log_price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368388451"/>
                  </a:ext>
                </a:extLst>
              </a:tr>
              <a:tr h="253805">
                <a:tc rowSpan="2">
                  <a:txBody>
                    <a:bodyPr/>
                    <a:lstStyle/>
                    <a:p>
                      <a:pPr marL="38100" marR="38100">
                        <a:lnSpc>
                          <a:spcPts val="1600"/>
                        </a:lnSpc>
                        <a:spcBef>
                          <a:spcPts val="0"/>
                        </a:spcBef>
                        <a:spcAft>
                          <a:spcPts val="0"/>
                        </a:spcAft>
                      </a:pPr>
                      <a:r>
                        <a:rPr lang="en-US" sz="1100">
                          <a:effectLst/>
                        </a:rPr>
                        <a:t>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nSpc>
                          <a:spcPts val="1600"/>
                        </a:lnSpc>
                        <a:spcBef>
                          <a:spcPts val="0"/>
                        </a:spcBef>
                        <a:spcAft>
                          <a:spcPts val="0"/>
                        </a:spcAft>
                      </a:pPr>
                      <a:r>
                        <a:rPr lang="en-US" sz="1100">
                          <a:effectLst/>
                        </a:rPr>
                        <a:t>Valid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Bef>
                          <a:spcPts val="0"/>
                        </a:spcBef>
                        <a:spcAft>
                          <a:spcPts val="0"/>
                        </a:spcAft>
                      </a:pPr>
                      <a:r>
                        <a:rPr lang="en-US" sz="1100">
                          <a:effectLst/>
                        </a:rPr>
                        <a:t>528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Bef>
                          <a:spcPts val="0"/>
                        </a:spcBef>
                        <a:spcAft>
                          <a:spcPts val="0"/>
                        </a:spcAft>
                      </a:pPr>
                      <a:r>
                        <a:rPr lang="en-US" sz="1100">
                          <a:effectLst/>
                        </a:rPr>
                        <a:t>528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Bef>
                          <a:spcPts val="0"/>
                        </a:spcBef>
                        <a:spcAft>
                          <a:spcPts val="0"/>
                        </a:spcAft>
                      </a:pPr>
                      <a:r>
                        <a:rPr lang="en-US" sz="1100">
                          <a:effectLst/>
                        </a:rPr>
                        <a:t>528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Bef>
                          <a:spcPts val="0"/>
                        </a:spcBef>
                        <a:spcAft>
                          <a:spcPts val="0"/>
                        </a:spcAft>
                      </a:pPr>
                      <a:r>
                        <a:rPr lang="en-US" sz="1100">
                          <a:effectLst/>
                        </a:rPr>
                        <a:t>528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Bef>
                          <a:spcPts val="0"/>
                        </a:spcBef>
                        <a:spcAft>
                          <a:spcPts val="0"/>
                        </a:spcAft>
                      </a:pPr>
                      <a:r>
                        <a:rPr lang="en-US" sz="1100">
                          <a:effectLst/>
                        </a:rPr>
                        <a:t>528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Bef>
                          <a:spcPts val="0"/>
                        </a:spcBef>
                        <a:spcAft>
                          <a:spcPts val="0"/>
                        </a:spcAft>
                      </a:pPr>
                      <a:r>
                        <a:rPr lang="en-US" sz="1100">
                          <a:effectLst/>
                        </a:rPr>
                        <a:t>528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Bef>
                          <a:spcPts val="0"/>
                        </a:spcBef>
                        <a:spcAft>
                          <a:spcPts val="0"/>
                        </a:spcAft>
                      </a:pPr>
                      <a:r>
                        <a:rPr lang="en-US" sz="1100">
                          <a:effectLst/>
                        </a:rPr>
                        <a:t>528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Bef>
                          <a:spcPts val="0"/>
                        </a:spcBef>
                        <a:spcAft>
                          <a:spcPts val="0"/>
                        </a:spcAft>
                      </a:pPr>
                      <a:r>
                        <a:rPr lang="en-US" sz="1100">
                          <a:effectLst/>
                        </a:rPr>
                        <a:t>528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745113920"/>
                  </a:ext>
                </a:extLst>
              </a:tr>
              <a:tr h="253805">
                <a:tc vMerge="1">
                  <a:txBody>
                    <a:bodyPr/>
                    <a:lstStyle/>
                    <a:p>
                      <a:endParaRPr lang="en-US"/>
                    </a:p>
                  </a:txBody>
                  <a:tcPr/>
                </a:tc>
                <a:tc>
                  <a:txBody>
                    <a:bodyPr/>
                    <a:lstStyle/>
                    <a:p>
                      <a:pPr marL="38100" marR="38100">
                        <a:lnSpc>
                          <a:spcPts val="1600"/>
                        </a:lnSpc>
                        <a:spcBef>
                          <a:spcPts val="0"/>
                        </a:spcBef>
                        <a:spcAft>
                          <a:spcPts val="0"/>
                        </a:spcAft>
                      </a:pPr>
                      <a:r>
                        <a:rPr lang="en-US" sz="1100">
                          <a:effectLst/>
                        </a:rPr>
                        <a:t>Missing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Bef>
                          <a:spcPts val="0"/>
                        </a:spcBef>
                        <a:spcAft>
                          <a:spcPts val="0"/>
                        </a:spcAft>
                      </a:pPr>
                      <a:r>
                        <a:rPr lang="en-US" sz="11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Bef>
                          <a:spcPts val="0"/>
                        </a:spcBef>
                        <a:spcAft>
                          <a:spcPts val="0"/>
                        </a:spcAft>
                      </a:pPr>
                      <a:r>
                        <a:rPr lang="en-US" sz="11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Bef>
                          <a:spcPts val="0"/>
                        </a:spcBef>
                        <a:spcAft>
                          <a:spcPts val="0"/>
                        </a:spcAft>
                      </a:pPr>
                      <a:r>
                        <a:rPr lang="en-US" sz="11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Bef>
                          <a:spcPts val="0"/>
                        </a:spcBef>
                        <a:spcAft>
                          <a:spcPts val="0"/>
                        </a:spcAft>
                      </a:pPr>
                      <a:r>
                        <a:rPr lang="en-US" sz="11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Bef>
                          <a:spcPts val="0"/>
                        </a:spcBef>
                        <a:spcAft>
                          <a:spcPts val="0"/>
                        </a:spcAft>
                      </a:pPr>
                      <a:r>
                        <a:rPr lang="en-US" sz="11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Bef>
                          <a:spcPts val="0"/>
                        </a:spcBef>
                        <a:spcAft>
                          <a:spcPts val="0"/>
                        </a:spcAft>
                      </a:pPr>
                      <a:r>
                        <a:rPr lang="en-US" sz="11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Bef>
                          <a:spcPts val="0"/>
                        </a:spcBef>
                        <a:spcAft>
                          <a:spcPts val="0"/>
                        </a:spcAft>
                      </a:pPr>
                      <a:r>
                        <a:rPr lang="en-US" sz="11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Bef>
                          <a:spcPts val="0"/>
                        </a:spcBef>
                        <a:spcAft>
                          <a:spcPts val="0"/>
                        </a:spcAft>
                      </a:pPr>
                      <a:r>
                        <a:rPr lang="en-US" sz="11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640645867"/>
                  </a:ext>
                </a:extLst>
              </a:tr>
            </a:tbl>
          </a:graphicData>
        </a:graphic>
      </p:graphicFrame>
    </p:spTree>
    <p:extLst>
      <p:ext uri="{BB962C8B-B14F-4D97-AF65-F5344CB8AC3E}">
        <p14:creationId xmlns:p14="http://schemas.microsoft.com/office/powerpoint/2010/main" val="1225261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DE99AC95-9FC1-42BD-A490-2EDBABE7C2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02308E-671B-47C8-ACD5-7548699981B3}"/>
              </a:ext>
            </a:extLst>
          </p:cNvPr>
          <p:cNvSpPr>
            <a:spLocks noGrp="1"/>
          </p:cNvSpPr>
          <p:nvPr>
            <p:ph type="title"/>
          </p:nvPr>
        </p:nvSpPr>
        <p:spPr>
          <a:xfrm>
            <a:off x="448056" y="388800"/>
            <a:ext cx="7380000" cy="860400"/>
          </a:xfrm>
        </p:spPr>
        <p:txBody>
          <a:bodyPr anchor="b">
            <a:normAutofit/>
          </a:bodyPr>
          <a:lstStyle/>
          <a:p>
            <a:r>
              <a:rPr lang="en-US" sz="2000"/>
              <a:t>STEPWISE REGRESSION  FOR REGRESSION ANALYSIS 1</a:t>
            </a:r>
            <a:br>
              <a:rPr lang="en-US" sz="2000"/>
            </a:br>
            <a:endParaRPr lang="en-US" sz="2000"/>
          </a:p>
        </p:txBody>
      </p:sp>
      <p:cxnSp>
        <p:nvCxnSpPr>
          <p:cNvPr id="14" name="Straight Connector 10">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73836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4A2298D-8DE2-4845-9599-065E679E0FE4}"/>
              </a:ext>
            </a:extLst>
          </p:cNvPr>
          <p:cNvSpPr>
            <a:spLocks noGrp="1"/>
          </p:cNvSpPr>
          <p:nvPr>
            <p:ph idx="1"/>
          </p:nvPr>
        </p:nvSpPr>
        <p:spPr>
          <a:xfrm>
            <a:off x="448056" y="1944000"/>
            <a:ext cx="7380000" cy="4006800"/>
          </a:xfrm>
        </p:spPr>
        <p:txBody>
          <a:bodyPr>
            <a:normAutofit/>
          </a:bodyPr>
          <a:lstStyle/>
          <a:p>
            <a:r>
              <a:rPr lang="en-US" dirty="0">
                <a:effectLst/>
                <a:latin typeface="Arial" panose="020B0604020202020204" pitchFamily="34" charset="0"/>
                <a:ea typeface="Calibri" panose="020F0502020204030204" pitchFamily="34" charset="0"/>
                <a:cs typeface="Times New Roman" panose="02020603050405020304" pitchFamily="18" charset="0"/>
              </a:rPr>
              <a:t>I are using the stepwise regression to know exactly which independent variables could be significant to produce an analysis on the dependent variable.</a:t>
            </a:r>
          </a:p>
          <a:p>
            <a:r>
              <a:rPr lang="en-US" dirty="0">
                <a:latin typeface="Arial" panose="020B0604020202020204" pitchFamily="34" charset="0"/>
                <a:ea typeface="Calibri" panose="020F0502020204030204" pitchFamily="34" charset="0"/>
              </a:rPr>
              <a:t>Y</a:t>
            </a:r>
            <a:r>
              <a:rPr lang="en-US" sz="1800" dirty="0">
                <a:effectLst/>
                <a:latin typeface="Arial" panose="020B0604020202020204" pitchFamily="34" charset="0"/>
                <a:ea typeface="Calibri" panose="020F0502020204030204" pitchFamily="34" charset="0"/>
              </a:rPr>
              <a:t>ou can notice that </a:t>
            </a:r>
            <a:r>
              <a:rPr lang="en-US" sz="1800" dirty="0" err="1">
                <a:effectLst/>
                <a:latin typeface="Arial" panose="020B0604020202020204" pitchFamily="34" charset="0"/>
                <a:ea typeface="Calibri" panose="020F0502020204030204" pitchFamily="34" charset="0"/>
              </a:rPr>
              <a:t>sqft</a:t>
            </a:r>
            <a:r>
              <a:rPr lang="en-US" sz="1800" dirty="0">
                <a:effectLst/>
                <a:latin typeface="Arial" panose="020B0604020202020204" pitchFamily="34" charset="0"/>
                <a:ea typeface="Calibri" panose="020F0502020204030204" pitchFamily="34" charset="0"/>
              </a:rPr>
              <a:t>, vacant, beds and age alone are enough to significantly predict the price of the property.</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4F90733E-3892-447E-952C-F6BB750F605A}"/>
              </a:ext>
            </a:extLst>
          </p:cNvPr>
          <p:cNvPicPr/>
          <p:nvPr/>
        </p:nvPicPr>
        <p:blipFill>
          <a:blip r:embed="rId2"/>
          <a:stretch>
            <a:fillRect/>
          </a:stretch>
        </p:blipFill>
        <p:spPr>
          <a:xfrm>
            <a:off x="8256588" y="626878"/>
            <a:ext cx="3492000" cy="5154244"/>
          </a:xfrm>
          <a:prstGeom prst="rect">
            <a:avLst/>
          </a:prstGeom>
        </p:spPr>
      </p:pic>
    </p:spTree>
    <p:extLst>
      <p:ext uri="{BB962C8B-B14F-4D97-AF65-F5344CB8AC3E}">
        <p14:creationId xmlns:p14="http://schemas.microsoft.com/office/powerpoint/2010/main" val="4270111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3E905E4-EF0C-4890-85FA-2CF6EEF55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3454116"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37323C8-A9A7-4381-B2CA-F235E060E01E}"/>
              </a:ext>
            </a:extLst>
          </p:cNvPr>
          <p:cNvSpPr>
            <a:spLocks noGrp="1"/>
          </p:cNvSpPr>
          <p:nvPr>
            <p:ph idx="1"/>
          </p:nvPr>
        </p:nvSpPr>
        <p:spPr>
          <a:xfrm>
            <a:off x="448056" y="1944000"/>
            <a:ext cx="3452432" cy="4006800"/>
          </a:xfrm>
        </p:spPr>
        <p:txBody>
          <a:bodyPr>
            <a:normAutofit/>
          </a:bodyPr>
          <a:lstStyle/>
          <a:p>
            <a:r>
              <a:rPr lang="en-US" dirty="0">
                <a:latin typeface="Arial" panose="020B0604020202020204" pitchFamily="34" charset="0"/>
                <a:ea typeface="Calibri" panose="020F0502020204030204" pitchFamily="34" charset="0"/>
                <a:cs typeface="Times New Roman" panose="02020603050405020304" pitchFamily="18" charset="0"/>
              </a:rPr>
              <a:t>Y</a:t>
            </a:r>
            <a:r>
              <a:rPr lang="en-US" sz="1800" dirty="0">
                <a:effectLst/>
                <a:latin typeface="Arial" panose="020B0604020202020204" pitchFamily="34" charset="0"/>
                <a:ea typeface="Calibri" panose="020F0502020204030204" pitchFamily="34" charset="0"/>
                <a:cs typeface="Times New Roman" panose="02020603050405020304" pitchFamily="18" charset="0"/>
              </a:rPr>
              <a:t>ou can notice that the R-Square value to be 0.649 i.e., 64%. Which is not bad.</a:t>
            </a:r>
          </a:p>
          <a:p>
            <a:r>
              <a:rPr lang="en-US" sz="1800" dirty="0">
                <a:effectLst/>
                <a:latin typeface="Arial" panose="020B0604020202020204" pitchFamily="34" charset="0"/>
                <a:ea typeface="Calibri" panose="020F0502020204030204" pitchFamily="34" charset="0"/>
                <a:cs typeface="Times New Roman" panose="02020603050405020304" pitchFamily="18" charset="0"/>
              </a:rPr>
              <a:t>Therefore, I can say that the variance explained in this model is 64%.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944"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Content Placeholder 3" descr="Table&#10;&#10;Description automatically generated">
            <a:extLst>
              <a:ext uri="{FF2B5EF4-FFF2-40B4-BE49-F238E27FC236}">
                <a16:creationId xmlns:a16="http://schemas.microsoft.com/office/drawing/2014/main" id="{95B4BEA2-96B9-4AF8-BA90-08CA7D52BEE6}"/>
              </a:ext>
            </a:extLst>
          </p:cNvPr>
          <p:cNvPicPr>
            <a:picLocks/>
          </p:cNvPicPr>
          <p:nvPr/>
        </p:nvPicPr>
        <p:blipFill>
          <a:blip r:embed="rId2"/>
          <a:stretch>
            <a:fillRect/>
          </a:stretch>
        </p:blipFill>
        <p:spPr>
          <a:xfrm>
            <a:off x="4367213" y="1783085"/>
            <a:ext cx="7381375" cy="2841829"/>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F083DB97-9A82-4E11-A43B-C1524343AEB3}"/>
                  </a:ext>
                </a:extLst>
              </p14:cNvPr>
              <p14:cNvContentPartPr/>
              <p14:nvPr/>
            </p14:nvContentPartPr>
            <p14:xfrm>
              <a:off x="5730120" y="3405780"/>
              <a:ext cx="365040" cy="23760"/>
            </p14:xfrm>
          </p:contentPart>
        </mc:Choice>
        <mc:Fallback xmlns="">
          <p:pic>
            <p:nvPicPr>
              <p:cNvPr id="5" name="Ink 4">
                <a:extLst>
                  <a:ext uri="{FF2B5EF4-FFF2-40B4-BE49-F238E27FC236}">
                    <a16:creationId xmlns:a16="http://schemas.microsoft.com/office/drawing/2014/main" id="{F083DB97-9A82-4E11-A43B-C1524343AEB3}"/>
                  </a:ext>
                </a:extLst>
              </p:cNvPr>
              <p:cNvPicPr/>
              <p:nvPr/>
            </p:nvPicPr>
            <p:blipFill>
              <a:blip r:embed="rId4"/>
              <a:stretch>
                <a:fillRect/>
              </a:stretch>
            </p:blipFill>
            <p:spPr>
              <a:xfrm>
                <a:off x="5694120" y="3333780"/>
                <a:ext cx="436680" cy="167400"/>
              </a:xfrm>
              <a:prstGeom prst="rect">
                <a:avLst/>
              </a:prstGeom>
            </p:spPr>
          </p:pic>
        </mc:Fallback>
      </mc:AlternateContent>
    </p:spTree>
    <p:extLst>
      <p:ext uri="{BB962C8B-B14F-4D97-AF65-F5344CB8AC3E}">
        <p14:creationId xmlns:p14="http://schemas.microsoft.com/office/powerpoint/2010/main" val="1631760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3E905E4-EF0C-4890-85FA-2CF6EEF55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3454116"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8FE87027-A1E0-4C4E-9E69-06298E62E8F9}"/>
              </a:ext>
            </a:extLst>
          </p:cNvPr>
          <p:cNvSpPr>
            <a:spLocks noGrp="1"/>
          </p:cNvSpPr>
          <p:nvPr>
            <p:ph idx="1"/>
          </p:nvPr>
        </p:nvSpPr>
        <p:spPr>
          <a:xfrm>
            <a:off x="448056" y="1944000"/>
            <a:ext cx="3452432" cy="4006800"/>
          </a:xfrm>
        </p:spPr>
        <p:txBody>
          <a:bodyPr>
            <a:normAutofit/>
          </a:bodyPr>
          <a:lstStyle/>
          <a:p>
            <a:r>
              <a:rPr lang="en-US" dirty="0">
                <a:latin typeface="Arial" panose="020B0604020202020204" pitchFamily="34" charset="0"/>
                <a:ea typeface="Calibri" panose="020F0502020204030204" pitchFamily="34" charset="0"/>
                <a:cs typeface="Times New Roman" panose="02020603050405020304" pitchFamily="18" charset="0"/>
              </a:rPr>
              <a:t>T</a:t>
            </a:r>
            <a:r>
              <a:rPr lang="en-US" sz="1800" dirty="0">
                <a:effectLst/>
                <a:latin typeface="Arial" panose="020B0604020202020204" pitchFamily="34" charset="0"/>
                <a:ea typeface="Calibri" panose="020F0502020204030204" pitchFamily="34" charset="0"/>
                <a:cs typeface="Times New Roman" panose="02020603050405020304" pitchFamily="18" charset="0"/>
              </a:rPr>
              <a:t>he p-values (sig.) for all my independent variables is less than 0.05.</a:t>
            </a:r>
          </a:p>
          <a:p>
            <a:r>
              <a:rPr lang="en-US" sz="1800" dirty="0">
                <a:effectLst/>
                <a:latin typeface="Arial" panose="020B0604020202020204" pitchFamily="34" charset="0"/>
                <a:ea typeface="Calibri" panose="020F0502020204030204" pitchFamily="34" charset="0"/>
                <a:cs typeface="Times New Roman" panose="02020603050405020304" pitchFamily="18" charset="0"/>
              </a:rPr>
              <a:t>Therefore, I can say that all my independent variables are significant.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944"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Content Placeholder 3" descr="Table&#10;&#10;Description automatically generated">
            <a:extLst>
              <a:ext uri="{FF2B5EF4-FFF2-40B4-BE49-F238E27FC236}">
                <a16:creationId xmlns:a16="http://schemas.microsoft.com/office/drawing/2014/main" id="{331B19C3-2D5F-4923-B48F-1CEB5E80B7E6}"/>
              </a:ext>
            </a:extLst>
          </p:cNvPr>
          <p:cNvPicPr>
            <a:picLocks/>
          </p:cNvPicPr>
          <p:nvPr/>
        </p:nvPicPr>
        <p:blipFill>
          <a:blip r:embed="rId2"/>
          <a:stretch>
            <a:fillRect/>
          </a:stretch>
        </p:blipFill>
        <p:spPr>
          <a:xfrm>
            <a:off x="4615400" y="450000"/>
            <a:ext cx="6885001" cy="5508000"/>
          </a:xfrm>
          <a:prstGeom prst="rect">
            <a:avLst/>
          </a:prstGeom>
        </p:spPr>
      </p:pic>
    </p:spTree>
    <p:extLst>
      <p:ext uri="{BB962C8B-B14F-4D97-AF65-F5344CB8AC3E}">
        <p14:creationId xmlns:p14="http://schemas.microsoft.com/office/powerpoint/2010/main" val="2577411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BC40AE45-0F40-4658-AECB-189ADDFFC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52F32D-500C-48B4-B2FD-F1135C9EBC53}"/>
              </a:ext>
            </a:extLst>
          </p:cNvPr>
          <p:cNvSpPr>
            <a:spLocks noGrp="1"/>
          </p:cNvSpPr>
          <p:nvPr>
            <p:ph type="title"/>
          </p:nvPr>
        </p:nvSpPr>
        <p:spPr>
          <a:xfrm>
            <a:off x="448056" y="388800"/>
            <a:ext cx="11300532" cy="986400"/>
          </a:xfrm>
        </p:spPr>
        <p:txBody>
          <a:bodyPr anchor="b">
            <a:normAutofit/>
          </a:bodyPr>
          <a:lstStyle/>
          <a:p>
            <a:r>
              <a:rPr lang="en-US" sz="2600" b="1" kern="0">
                <a:effectLst/>
                <a:latin typeface="Calibri Light" panose="020F0302020204030204" pitchFamily="34" charset="0"/>
                <a:ea typeface="Times New Roman" panose="02020603050405020304" pitchFamily="18" charset="0"/>
                <a:cs typeface="Times New Roman" panose="02020603050405020304" pitchFamily="18" charset="0"/>
              </a:rPr>
              <a:t>REGRESSION ANALYSIS – 2 (RUNNING THE MODEL WITH OUTLIER CONSIDERED)</a:t>
            </a:r>
            <a:br>
              <a:rPr lang="en-US" sz="2600" b="1" kern="0">
                <a:effectLst/>
                <a:latin typeface="Calibri Light" panose="020F0302020204030204" pitchFamily="34" charset="0"/>
                <a:ea typeface="Times New Roman" panose="02020603050405020304" pitchFamily="18" charset="0"/>
                <a:cs typeface="Times New Roman" panose="02020603050405020304" pitchFamily="18" charset="0"/>
              </a:rPr>
            </a:br>
            <a:endParaRPr lang="en-US" sz="2600"/>
          </a:p>
        </p:txBody>
      </p:sp>
      <p:cxnSp>
        <p:nvCxnSpPr>
          <p:cNvPr id="16"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Content Placeholder 3" descr="Table&#10;&#10;Description automatically generated">
            <a:extLst>
              <a:ext uri="{FF2B5EF4-FFF2-40B4-BE49-F238E27FC236}">
                <a16:creationId xmlns:a16="http://schemas.microsoft.com/office/drawing/2014/main" id="{1BEEC9B2-D947-428E-B9D2-B8F6D345E401}"/>
              </a:ext>
            </a:extLst>
          </p:cNvPr>
          <p:cNvPicPr>
            <a:picLocks/>
          </p:cNvPicPr>
          <p:nvPr/>
        </p:nvPicPr>
        <p:blipFill>
          <a:blip r:embed="rId2"/>
          <a:stretch>
            <a:fillRect/>
          </a:stretch>
        </p:blipFill>
        <p:spPr>
          <a:xfrm>
            <a:off x="449999" y="3184555"/>
            <a:ext cx="7374789" cy="1640889"/>
          </a:xfrm>
          <a:prstGeom prst="rect">
            <a:avLst/>
          </a:prstGeom>
        </p:spPr>
      </p:pic>
      <p:sp>
        <p:nvSpPr>
          <p:cNvPr id="17" name="Content Placeholder 7">
            <a:extLst>
              <a:ext uri="{FF2B5EF4-FFF2-40B4-BE49-F238E27FC236}">
                <a16:creationId xmlns:a16="http://schemas.microsoft.com/office/drawing/2014/main" id="{95F18304-7630-4295-9E26-6F4870009BA9}"/>
              </a:ext>
            </a:extLst>
          </p:cNvPr>
          <p:cNvSpPr>
            <a:spLocks noGrp="1"/>
          </p:cNvSpPr>
          <p:nvPr>
            <p:ph idx="1"/>
          </p:nvPr>
        </p:nvSpPr>
        <p:spPr>
          <a:xfrm>
            <a:off x="8256588" y="1944000"/>
            <a:ext cx="3490212" cy="4006800"/>
          </a:xfrm>
        </p:spPr>
        <p:txBody>
          <a:bodyPr>
            <a:normAutofit fontScale="85000" lnSpcReduction="10000"/>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In this analysis I will be running a regression model with all the outlier included in the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Arial" panose="020B0604020202020204" pitchFamily="34" charset="0"/>
                <a:ea typeface="Calibri" panose="020F0502020204030204" pitchFamily="34" charset="0"/>
                <a:cs typeface="Times New Roman" panose="02020603050405020304" pitchFamily="18" charset="0"/>
              </a:rPr>
              <a:t>By running this regression model with all outliers, I want to check if the fit of the model is affected or not.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Arial" panose="020B0604020202020204" pitchFamily="34" charset="0"/>
                <a:ea typeface="Calibri" panose="020F0502020204030204" pitchFamily="34" charset="0"/>
                <a:cs typeface="Times New Roman" panose="02020603050405020304" pitchFamily="18" charset="0"/>
              </a:rPr>
              <a:t>In this case, you can see that I are dealing with all 550 observations in the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Arial" panose="020B0604020202020204" pitchFamily="34" charset="0"/>
                <a:ea typeface="Calibri" panose="020F0502020204030204" pitchFamily="34" charset="0"/>
                <a:cs typeface="Times New Roman" panose="02020603050405020304" pitchFamily="18" charset="0"/>
              </a:rPr>
              <a:t>And no observations are missing.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12071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E99AC95-9FC1-42BD-A490-2EDBABE7C2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6F644-4563-4433-8105-24807CA395D8}"/>
              </a:ext>
            </a:extLst>
          </p:cNvPr>
          <p:cNvSpPr>
            <a:spLocks noGrp="1"/>
          </p:cNvSpPr>
          <p:nvPr>
            <p:ph type="title"/>
          </p:nvPr>
        </p:nvSpPr>
        <p:spPr>
          <a:xfrm>
            <a:off x="448056" y="388800"/>
            <a:ext cx="7380000" cy="860400"/>
          </a:xfrm>
        </p:spPr>
        <p:txBody>
          <a:bodyPr anchor="b">
            <a:normAutofit/>
          </a:bodyPr>
          <a:lstStyle/>
          <a:p>
            <a:r>
              <a:rPr lang="en-US" dirty="0"/>
              <a:t>STEPWISE REGRESSION FOR REGRESSION ANALYSIS 2</a:t>
            </a:r>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73836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706B2F43-7EA9-4EF2-9EC1-0ED5560CBD3F}"/>
              </a:ext>
            </a:extLst>
          </p:cNvPr>
          <p:cNvSpPr>
            <a:spLocks noGrp="1"/>
          </p:cNvSpPr>
          <p:nvPr>
            <p:ph idx="1"/>
          </p:nvPr>
        </p:nvSpPr>
        <p:spPr>
          <a:xfrm>
            <a:off x="448056" y="1944000"/>
            <a:ext cx="7380000" cy="4006800"/>
          </a:xfrm>
        </p:spPr>
        <p:txBody>
          <a:bodyPr>
            <a:normAutofit/>
          </a:bodyPr>
          <a:lstStyle/>
          <a:p>
            <a:endParaRPr lang="en-US" dirty="0">
              <a:latin typeface="Arial" panose="020B0604020202020204" pitchFamily="34" charset="0"/>
              <a:ea typeface="Calibri" panose="020F0502020204030204" pitchFamily="34" charset="0"/>
            </a:endParaRPr>
          </a:p>
          <a:p>
            <a:r>
              <a:rPr lang="en-US" dirty="0">
                <a:effectLst/>
                <a:latin typeface="Arial" panose="020B0604020202020204" pitchFamily="34" charset="0"/>
                <a:ea typeface="Calibri" panose="020F0502020204030204" pitchFamily="34" charset="0"/>
                <a:cs typeface="Times New Roman" panose="02020603050405020304" pitchFamily="18" charset="0"/>
              </a:rPr>
              <a:t>I are using the stepwise regression to know exactly which independent variables could be significant to produce an analysis on the dependent variable.</a:t>
            </a:r>
          </a:p>
          <a:p>
            <a:r>
              <a:rPr lang="en-US" dirty="0">
                <a:latin typeface="Arial" panose="020B0604020202020204" pitchFamily="34" charset="0"/>
                <a:ea typeface="Calibri" panose="020F0502020204030204" pitchFamily="34" charset="0"/>
              </a:rPr>
              <a:t>Y</a:t>
            </a:r>
            <a:r>
              <a:rPr lang="en-US" sz="1800" dirty="0">
                <a:effectLst/>
                <a:latin typeface="Arial" panose="020B0604020202020204" pitchFamily="34" charset="0"/>
                <a:ea typeface="Calibri" panose="020F0502020204030204" pitchFamily="34" charset="0"/>
              </a:rPr>
              <a:t>ou can notice that </a:t>
            </a:r>
            <a:r>
              <a:rPr lang="en-US" sz="1800" dirty="0" err="1">
                <a:effectLst/>
                <a:latin typeface="Arial" panose="020B0604020202020204" pitchFamily="34" charset="0"/>
                <a:ea typeface="Calibri" panose="020F0502020204030204" pitchFamily="34" charset="0"/>
              </a:rPr>
              <a:t>sqft</a:t>
            </a:r>
            <a:r>
              <a:rPr lang="en-US" sz="1800" dirty="0">
                <a:effectLst/>
                <a:latin typeface="Arial" panose="020B0604020202020204" pitchFamily="34" charset="0"/>
                <a:ea typeface="Calibri" panose="020F0502020204030204" pitchFamily="34" charset="0"/>
              </a:rPr>
              <a:t>, vacant, beds and age alone are enough to significantly predict the price of the property in this regression analysis.</a:t>
            </a:r>
            <a:endParaRPr lang="en-US" dirty="0"/>
          </a:p>
        </p:txBody>
      </p:sp>
      <p:pic>
        <p:nvPicPr>
          <p:cNvPr id="4" name="Content Placeholder 3">
            <a:extLst>
              <a:ext uri="{FF2B5EF4-FFF2-40B4-BE49-F238E27FC236}">
                <a16:creationId xmlns:a16="http://schemas.microsoft.com/office/drawing/2014/main" id="{0F6514AE-B8EA-4D50-AD38-9D5CE8C89174}"/>
              </a:ext>
            </a:extLst>
          </p:cNvPr>
          <p:cNvPicPr>
            <a:picLocks/>
          </p:cNvPicPr>
          <p:nvPr/>
        </p:nvPicPr>
        <p:blipFill>
          <a:blip r:embed="rId2"/>
          <a:stretch>
            <a:fillRect/>
          </a:stretch>
        </p:blipFill>
        <p:spPr>
          <a:xfrm>
            <a:off x="8405268" y="450000"/>
            <a:ext cx="3194639" cy="5508000"/>
          </a:xfrm>
          <a:prstGeom prst="rect">
            <a:avLst/>
          </a:prstGeom>
        </p:spPr>
      </p:pic>
    </p:spTree>
    <p:extLst>
      <p:ext uri="{BB962C8B-B14F-4D97-AF65-F5344CB8AC3E}">
        <p14:creationId xmlns:p14="http://schemas.microsoft.com/office/powerpoint/2010/main" val="4080386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3E905E4-EF0C-4890-85FA-2CF6EEF55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3454116"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095AAEBD-EEB3-4934-B1CD-B1700024AB85}"/>
              </a:ext>
            </a:extLst>
          </p:cNvPr>
          <p:cNvSpPr>
            <a:spLocks noGrp="1"/>
          </p:cNvSpPr>
          <p:nvPr>
            <p:ph idx="1"/>
          </p:nvPr>
        </p:nvSpPr>
        <p:spPr>
          <a:xfrm>
            <a:off x="448056" y="1944000"/>
            <a:ext cx="3452432" cy="4006800"/>
          </a:xfrm>
        </p:spPr>
        <p:txBody>
          <a:bodyPr>
            <a:normAutofit fontScale="92500"/>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The R-square has significantly increased to 0.699 i.e., 69%, due to the considerations of the outliers.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Arial" panose="020B0604020202020204" pitchFamily="34" charset="0"/>
                <a:ea typeface="Calibri" panose="020F0502020204030204" pitchFamily="34" charset="0"/>
                <a:cs typeface="Times New Roman" panose="02020603050405020304" pitchFamily="18" charset="0"/>
              </a:rPr>
              <a:t>Therefore, I could say that the variability explained in this model 69%, which is much better than the variability explained by the model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944" indent="0">
              <a:buNone/>
            </a:pPr>
            <a:endParaRPr lang="en-US" dirty="0"/>
          </a:p>
        </p:txBody>
      </p:sp>
      <p:pic>
        <p:nvPicPr>
          <p:cNvPr id="4" name="Content Placeholder 3" descr="Table&#10;&#10;Description automatically generated">
            <a:extLst>
              <a:ext uri="{FF2B5EF4-FFF2-40B4-BE49-F238E27FC236}">
                <a16:creationId xmlns:a16="http://schemas.microsoft.com/office/drawing/2014/main" id="{E491BED5-20BA-4BBC-9444-336656C72EE0}"/>
              </a:ext>
            </a:extLst>
          </p:cNvPr>
          <p:cNvPicPr>
            <a:picLocks/>
          </p:cNvPicPr>
          <p:nvPr/>
        </p:nvPicPr>
        <p:blipFill>
          <a:blip r:embed="rId2"/>
          <a:stretch>
            <a:fillRect/>
          </a:stretch>
        </p:blipFill>
        <p:spPr>
          <a:xfrm>
            <a:off x="4367213" y="1672364"/>
            <a:ext cx="7381375" cy="3063271"/>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D0BF0C2C-79CE-4794-A087-F5540A3197ED}"/>
                  </a:ext>
                </a:extLst>
              </p14:cNvPr>
              <p14:cNvContentPartPr/>
              <p14:nvPr/>
            </p14:nvContentPartPr>
            <p14:xfrm>
              <a:off x="6690240" y="3422700"/>
              <a:ext cx="402120" cy="14040"/>
            </p14:xfrm>
          </p:contentPart>
        </mc:Choice>
        <mc:Fallback xmlns="">
          <p:pic>
            <p:nvPicPr>
              <p:cNvPr id="5" name="Ink 4">
                <a:extLst>
                  <a:ext uri="{FF2B5EF4-FFF2-40B4-BE49-F238E27FC236}">
                    <a16:creationId xmlns:a16="http://schemas.microsoft.com/office/drawing/2014/main" id="{D0BF0C2C-79CE-4794-A087-F5540A3197ED}"/>
                  </a:ext>
                </a:extLst>
              </p:cNvPr>
              <p:cNvPicPr/>
              <p:nvPr/>
            </p:nvPicPr>
            <p:blipFill>
              <a:blip r:embed="rId4"/>
              <a:stretch>
                <a:fillRect/>
              </a:stretch>
            </p:blipFill>
            <p:spPr>
              <a:xfrm>
                <a:off x="6654240" y="3350700"/>
                <a:ext cx="473760" cy="157680"/>
              </a:xfrm>
              <a:prstGeom prst="rect">
                <a:avLst/>
              </a:prstGeom>
            </p:spPr>
          </p:pic>
        </mc:Fallback>
      </mc:AlternateContent>
    </p:spTree>
    <p:extLst>
      <p:ext uri="{BB962C8B-B14F-4D97-AF65-F5344CB8AC3E}">
        <p14:creationId xmlns:p14="http://schemas.microsoft.com/office/powerpoint/2010/main" val="1434888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9144F9C-6F12-451D-9954-9A30E8436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3454116"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26C4859E-C092-4B54-9311-829E6B63CCB3}"/>
              </a:ext>
            </a:extLst>
          </p:cNvPr>
          <p:cNvSpPr>
            <a:spLocks noGrp="1"/>
          </p:cNvSpPr>
          <p:nvPr>
            <p:ph idx="1"/>
          </p:nvPr>
        </p:nvSpPr>
        <p:spPr>
          <a:xfrm>
            <a:off x="448056" y="1944000"/>
            <a:ext cx="3452432" cy="4006800"/>
          </a:xfrm>
        </p:spPr>
        <p:txBody>
          <a:bodyPr>
            <a:normAutofit/>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You can notice that the p-values (sig.) for all my independent variables is less than 0.05.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Arial" panose="020B0604020202020204" pitchFamily="34" charset="0"/>
                <a:ea typeface="Calibri" panose="020F0502020204030204" pitchFamily="34" charset="0"/>
                <a:cs typeface="Times New Roman" panose="02020603050405020304" pitchFamily="18" charset="0"/>
              </a:rPr>
              <a:t>Therefore, I can say that all my independent variables are significant.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944" indent="0">
              <a:buNone/>
            </a:pPr>
            <a:endParaRPr lang="en-US" dirty="0"/>
          </a:p>
        </p:txBody>
      </p:sp>
      <p:pic>
        <p:nvPicPr>
          <p:cNvPr id="4" name="Content Placeholder 3" descr="Table&#10;&#10;Description automatically generated">
            <a:extLst>
              <a:ext uri="{FF2B5EF4-FFF2-40B4-BE49-F238E27FC236}">
                <a16:creationId xmlns:a16="http://schemas.microsoft.com/office/drawing/2014/main" id="{A853ED56-6432-4226-ACCE-25A1E1CEC925}"/>
              </a:ext>
            </a:extLst>
          </p:cNvPr>
          <p:cNvPicPr>
            <a:picLocks/>
          </p:cNvPicPr>
          <p:nvPr/>
        </p:nvPicPr>
        <p:blipFill rotWithShape="1">
          <a:blip r:embed="rId2"/>
          <a:srcRect r="-2" b="5840"/>
          <a:stretch/>
        </p:blipFill>
        <p:spPr>
          <a:xfrm>
            <a:off x="4367213" y="450000"/>
            <a:ext cx="7381375" cy="5508000"/>
          </a:xfrm>
          <a:prstGeom prst="rect">
            <a:avLst/>
          </a:prstGeom>
        </p:spPr>
      </p:pic>
    </p:spTree>
    <p:extLst>
      <p:ext uri="{BB962C8B-B14F-4D97-AF65-F5344CB8AC3E}">
        <p14:creationId xmlns:p14="http://schemas.microsoft.com/office/powerpoint/2010/main" val="478152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86DADD-940E-4CC1-AF60-0D36FB29B1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71158C-54B5-4603-95D2-2264A286B350}"/>
              </a:ext>
            </a:extLst>
          </p:cNvPr>
          <p:cNvSpPr>
            <a:spLocks noGrp="1"/>
          </p:cNvSpPr>
          <p:nvPr>
            <p:ph type="title"/>
          </p:nvPr>
        </p:nvSpPr>
        <p:spPr>
          <a:xfrm>
            <a:off x="448056" y="388800"/>
            <a:ext cx="5432044" cy="860400"/>
          </a:xfrm>
        </p:spPr>
        <p:txBody>
          <a:bodyPr vert="horz" wrap="square" lIns="0" tIns="0" rIns="0" bIns="0" rtlCol="0" anchor="b">
            <a:normAutofit/>
          </a:bodyPr>
          <a:lstStyle/>
          <a:p>
            <a:pPr>
              <a:lnSpc>
                <a:spcPct val="100000"/>
              </a:lnSpc>
            </a:pPr>
            <a:r>
              <a:rPr kumimoji="0" lang="en-US" altLang="en-US" b="0" i="0" u="none" strike="noStrike" cap="none" normalizeH="0" baseline="0" dirty="0">
                <a:ln>
                  <a:noFill/>
                </a:ln>
                <a:solidFill>
                  <a:schemeClr val="tx2">
                    <a:alpha val="55000"/>
                  </a:schemeClr>
                </a:solidFill>
                <a:effectLst/>
              </a:rPr>
              <a:t>D</a:t>
            </a:r>
            <a:r>
              <a:rPr kumimoji="0" lang="en-US" altLang="en-US" b="0" i="0" u="none" strike="noStrike" cap="none" normalizeH="0" baseline="0" dirty="0" bmk="">
                <a:ln>
                  <a:noFill/>
                </a:ln>
                <a:solidFill>
                  <a:schemeClr val="tx2">
                    <a:alpha val="55000"/>
                  </a:schemeClr>
                </a:solidFill>
                <a:effectLst/>
              </a:rPr>
              <a:t>ATA DICTIONARY</a:t>
            </a:r>
            <a:br>
              <a:rPr kumimoji="0" lang="en-US" altLang="en-US" b="0" i="0" u="none" strike="noStrike" cap="none" normalizeH="0" baseline="0" dirty="0">
                <a:ln>
                  <a:noFill/>
                </a:ln>
                <a:solidFill>
                  <a:schemeClr val="tx2">
                    <a:alpha val="55000"/>
                  </a:schemeClr>
                </a:solidFill>
                <a:effectLst/>
              </a:rPr>
            </a:br>
            <a:endParaRPr lang="en-US" dirty="0"/>
          </a:p>
        </p:txBody>
      </p:sp>
      <p:cxnSp>
        <p:nvCxnSpPr>
          <p:cNvPr id="12" name="Straight Connector 11">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5434694"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1EC2ADAD-A80B-4465-97E2-85F49FED19A2}"/>
              </a:ext>
            </a:extLst>
          </p:cNvPr>
          <p:cNvSpPr>
            <a:spLocks noChangeArrowheads="1"/>
          </p:cNvSpPr>
          <p:nvPr/>
        </p:nvSpPr>
        <p:spPr bwMode="auto">
          <a:xfrm>
            <a:off x="448056" y="1944000"/>
            <a:ext cx="5432044" cy="40068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0" numCol="1" rtlCol="0" anchorCtr="0" compatLnSpc="1">
            <a:prstTxWarp prst="textNoShape">
              <a:avLst/>
            </a:prstTxWarp>
            <a:normAutofit/>
          </a:bodyPr>
          <a:lstStyle/>
          <a:p>
            <a:pPr marL="0" marR="0" lvl="0" indent="-448056" fontAlgn="base">
              <a:lnSpc>
                <a:spcPct val="140000"/>
              </a:lnSpc>
              <a:spcBef>
                <a:spcPct val="0"/>
              </a:spcBef>
              <a:spcAft>
                <a:spcPts val="600"/>
              </a:spcAft>
              <a:buClrTx/>
              <a:buSzTx/>
              <a:buFont typeface="Calibri Light" panose="020F0302020204030204" pitchFamily="34" charset="0"/>
              <a:buChar char="→"/>
              <a:tabLst/>
            </a:pPr>
            <a:r>
              <a:rPr kumimoji="0" lang="en-US" altLang="en-US" b="0" i="0" u="none" strike="noStrike" cap="none" normalizeH="0" baseline="0" dirty="0">
                <a:ln>
                  <a:noFill/>
                </a:ln>
                <a:solidFill>
                  <a:schemeClr val="tx2">
                    <a:alpha val="55000"/>
                  </a:schemeClr>
                </a:solidFill>
                <a:effectLst/>
              </a:rPr>
              <a:t>This data set contains a set of </a:t>
            </a:r>
            <a:r>
              <a:rPr kumimoji="0" lang="en-US" altLang="en-US" b="1" i="0" u="none" strike="noStrike" cap="none" normalizeH="0" baseline="0" dirty="0">
                <a:ln>
                  <a:noFill/>
                </a:ln>
                <a:solidFill>
                  <a:schemeClr val="tx2">
                    <a:alpha val="55000"/>
                  </a:schemeClr>
                </a:solidFill>
                <a:effectLst/>
              </a:rPr>
              <a:t>551 records</a:t>
            </a:r>
            <a:r>
              <a:rPr kumimoji="0" lang="en-US" altLang="en-US" b="0" i="0" u="none" strike="noStrike" cap="none" normalizeH="0" baseline="0" dirty="0">
                <a:ln>
                  <a:noFill/>
                </a:ln>
                <a:solidFill>
                  <a:schemeClr val="tx2">
                    <a:alpha val="55000"/>
                  </a:schemeClr>
                </a:solidFill>
                <a:effectLst/>
              </a:rPr>
              <a:t> under </a:t>
            </a:r>
            <a:r>
              <a:rPr kumimoji="0" lang="en-US" altLang="en-US" b="1" i="0" u="none" strike="noStrike" cap="none" normalizeH="0" baseline="0" dirty="0">
                <a:ln>
                  <a:noFill/>
                </a:ln>
                <a:solidFill>
                  <a:schemeClr val="tx2">
                    <a:alpha val="55000"/>
                  </a:schemeClr>
                </a:solidFill>
                <a:effectLst/>
              </a:rPr>
              <a:t>7 attributes</a:t>
            </a:r>
            <a:r>
              <a:rPr kumimoji="0" lang="en-US" altLang="en-US" b="0" i="0" u="none" strike="noStrike" cap="none" normalizeH="0" baseline="0" dirty="0">
                <a:ln>
                  <a:noFill/>
                </a:ln>
                <a:solidFill>
                  <a:schemeClr val="tx2">
                    <a:alpha val="55000"/>
                  </a:schemeClr>
                </a:solidFill>
                <a:effectLst/>
              </a:rPr>
              <a:t>.</a:t>
            </a:r>
          </a:p>
          <a:p>
            <a:pPr marL="0" marR="0" lvl="0" indent="-448056" fontAlgn="base">
              <a:lnSpc>
                <a:spcPct val="140000"/>
              </a:lnSpc>
              <a:spcBef>
                <a:spcPct val="0"/>
              </a:spcBef>
              <a:spcAft>
                <a:spcPts val="600"/>
              </a:spcAft>
              <a:buClrTx/>
              <a:buSzTx/>
              <a:buFont typeface="Calibri Light" panose="020F0302020204030204" pitchFamily="34" charset="0"/>
              <a:buChar char="→"/>
              <a:tabLst/>
            </a:pPr>
            <a:r>
              <a:rPr kumimoji="0" lang="en-US" altLang="en-US" b="0" i="0" u="none" strike="noStrike" cap="none" normalizeH="0" baseline="0" dirty="0">
                <a:ln>
                  <a:noFill/>
                </a:ln>
                <a:solidFill>
                  <a:schemeClr val="tx2">
                    <a:alpha val="55000"/>
                  </a:schemeClr>
                </a:solidFill>
                <a:effectLst/>
              </a:rPr>
              <a:t>The attributes being as follows:</a:t>
            </a:r>
          </a:p>
          <a:p>
            <a:pPr marL="0" marR="0" lvl="0" indent="-448056" fontAlgn="base">
              <a:lnSpc>
                <a:spcPct val="140000"/>
              </a:lnSpc>
              <a:spcBef>
                <a:spcPct val="0"/>
              </a:spcBef>
              <a:spcAft>
                <a:spcPts val="600"/>
              </a:spcAft>
              <a:buClrTx/>
              <a:buSzTx/>
              <a:buFont typeface="Calibri Light" panose="020F0302020204030204" pitchFamily="34" charset="0"/>
              <a:buChar char="→"/>
              <a:tabLst/>
            </a:pPr>
            <a:endParaRPr kumimoji="0" lang="en-US" altLang="en-US" b="0" i="0" u="none" strike="noStrike" cap="none" normalizeH="0" baseline="0" dirty="0">
              <a:ln>
                <a:noFill/>
              </a:ln>
              <a:solidFill>
                <a:schemeClr val="tx2">
                  <a:alpha val="55000"/>
                </a:schemeClr>
              </a:solidFill>
              <a:effectLst/>
            </a:endParaRPr>
          </a:p>
        </p:txBody>
      </p:sp>
      <p:graphicFrame>
        <p:nvGraphicFramePr>
          <p:cNvPr id="4" name="Content Placeholder 3">
            <a:extLst>
              <a:ext uri="{FF2B5EF4-FFF2-40B4-BE49-F238E27FC236}">
                <a16:creationId xmlns:a16="http://schemas.microsoft.com/office/drawing/2014/main" id="{9F577251-4FCE-442C-B166-7C48DE7E9D25}"/>
              </a:ext>
            </a:extLst>
          </p:cNvPr>
          <p:cNvGraphicFramePr>
            <a:graphicFrameLocks noGrp="1"/>
          </p:cNvGraphicFramePr>
          <p:nvPr>
            <p:ph idx="1"/>
            <p:extLst>
              <p:ext uri="{D42A27DB-BD31-4B8C-83A1-F6EECF244321}">
                <p14:modId xmlns:p14="http://schemas.microsoft.com/office/powerpoint/2010/main" val="171275137"/>
              </p:ext>
            </p:extLst>
          </p:nvPr>
        </p:nvGraphicFramePr>
        <p:xfrm>
          <a:off x="6307308" y="713984"/>
          <a:ext cx="5441280" cy="5458916"/>
        </p:xfrm>
        <a:graphic>
          <a:graphicData uri="http://schemas.openxmlformats.org/drawingml/2006/table">
            <a:tbl>
              <a:tblPr firstRow="1" firstCol="1" bandRow="1">
                <a:tableStyleId>{5C22544A-7EE6-4342-B048-85BDC9FD1C3A}</a:tableStyleId>
              </a:tblPr>
              <a:tblGrid>
                <a:gridCol w="1881631">
                  <a:extLst>
                    <a:ext uri="{9D8B030D-6E8A-4147-A177-3AD203B41FA5}">
                      <a16:colId xmlns:a16="http://schemas.microsoft.com/office/drawing/2014/main" val="173941513"/>
                    </a:ext>
                  </a:extLst>
                </a:gridCol>
                <a:gridCol w="3559649">
                  <a:extLst>
                    <a:ext uri="{9D8B030D-6E8A-4147-A177-3AD203B41FA5}">
                      <a16:colId xmlns:a16="http://schemas.microsoft.com/office/drawing/2014/main" val="3852431792"/>
                    </a:ext>
                  </a:extLst>
                </a:gridCol>
              </a:tblGrid>
              <a:tr h="333456">
                <a:tc>
                  <a:txBody>
                    <a:bodyPr/>
                    <a:lstStyle/>
                    <a:p>
                      <a:pPr marL="0" marR="0" algn="ctr">
                        <a:lnSpc>
                          <a:spcPct val="107000"/>
                        </a:lnSpc>
                        <a:spcBef>
                          <a:spcPts val="0"/>
                        </a:spcBef>
                        <a:spcAft>
                          <a:spcPts val="0"/>
                        </a:spcAft>
                      </a:pPr>
                      <a:r>
                        <a:rPr lang="en-US" sz="1800">
                          <a:effectLst/>
                        </a:rPr>
                        <a:t>Attribute Name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504" marR="110504" marT="0" marB="0"/>
                </a:tc>
                <a:tc>
                  <a:txBody>
                    <a:bodyPr/>
                    <a:lstStyle/>
                    <a:p>
                      <a:pPr marL="0" marR="0" algn="ctr">
                        <a:lnSpc>
                          <a:spcPct val="107000"/>
                        </a:lnSpc>
                        <a:spcBef>
                          <a:spcPts val="0"/>
                        </a:spcBef>
                        <a:spcAft>
                          <a:spcPts val="0"/>
                        </a:spcAft>
                      </a:pPr>
                      <a:r>
                        <a:rPr lang="en-US" sz="1800">
                          <a:effectLst/>
                        </a:rPr>
                        <a:t>Description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504" marR="110504" marT="0" marB="0"/>
                </a:tc>
                <a:extLst>
                  <a:ext uri="{0D108BD9-81ED-4DB2-BD59-A6C34878D82A}">
                    <a16:rowId xmlns:a16="http://schemas.microsoft.com/office/drawing/2014/main" val="647882532"/>
                  </a:ext>
                </a:extLst>
              </a:tr>
              <a:tr h="622504">
                <a:tc>
                  <a:txBody>
                    <a:bodyPr/>
                    <a:lstStyle/>
                    <a:p>
                      <a:pPr marL="0" marR="0">
                        <a:lnSpc>
                          <a:spcPct val="107000"/>
                        </a:lnSpc>
                        <a:spcBef>
                          <a:spcPts val="0"/>
                        </a:spcBef>
                        <a:spcAft>
                          <a:spcPts val="0"/>
                        </a:spcAft>
                      </a:pPr>
                      <a:r>
                        <a:rPr lang="en-US" sz="1800">
                          <a:effectLst/>
                        </a:rPr>
                        <a:t>PRICE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504" marR="110504" marT="0" marB="0"/>
                </a:tc>
                <a:tc>
                  <a:txBody>
                    <a:bodyPr/>
                    <a:lstStyle/>
                    <a:p>
                      <a:pPr marL="0" marR="0">
                        <a:lnSpc>
                          <a:spcPct val="107000"/>
                        </a:lnSpc>
                        <a:spcBef>
                          <a:spcPts val="0"/>
                        </a:spcBef>
                        <a:spcAft>
                          <a:spcPts val="0"/>
                        </a:spcAft>
                      </a:pPr>
                      <a:r>
                        <a:rPr lang="en-US" sz="1800">
                          <a:effectLst/>
                        </a:rPr>
                        <a:t>The price at which the house is being sold.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504" marR="110504" marT="0" marB="0"/>
                </a:tc>
                <a:extLst>
                  <a:ext uri="{0D108BD9-81ED-4DB2-BD59-A6C34878D82A}">
                    <a16:rowId xmlns:a16="http://schemas.microsoft.com/office/drawing/2014/main" val="4240441473"/>
                  </a:ext>
                </a:extLst>
              </a:tr>
              <a:tr h="622504">
                <a:tc>
                  <a:txBody>
                    <a:bodyPr/>
                    <a:lstStyle/>
                    <a:p>
                      <a:pPr marL="0" marR="0">
                        <a:lnSpc>
                          <a:spcPct val="107000"/>
                        </a:lnSpc>
                        <a:spcBef>
                          <a:spcPts val="0"/>
                        </a:spcBef>
                        <a:spcAft>
                          <a:spcPts val="0"/>
                        </a:spcAft>
                      </a:pPr>
                      <a:r>
                        <a:rPr lang="en-US" sz="1800">
                          <a:effectLst/>
                        </a:rPr>
                        <a:t>SQFT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504" marR="110504" marT="0" marB="0"/>
                </a:tc>
                <a:tc>
                  <a:txBody>
                    <a:bodyPr/>
                    <a:lstStyle/>
                    <a:p>
                      <a:pPr marL="0" marR="0">
                        <a:lnSpc>
                          <a:spcPct val="107000"/>
                        </a:lnSpc>
                        <a:spcBef>
                          <a:spcPts val="0"/>
                        </a:spcBef>
                        <a:spcAft>
                          <a:spcPts val="0"/>
                        </a:spcAft>
                      </a:pPr>
                      <a:r>
                        <a:rPr lang="en-US" sz="1800">
                          <a:effectLst/>
                        </a:rPr>
                        <a:t>The total number of square feet of the house.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504" marR="110504" marT="0" marB="0"/>
                </a:tc>
                <a:extLst>
                  <a:ext uri="{0D108BD9-81ED-4DB2-BD59-A6C34878D82A}">
                    <a16:rowId xmlns:a16="http://schemas.microsoft.com/office/drawing/2014/main" val="978782918"/>
                  </a:ext>
                </a:extLst>
              </a:tr>
              <a:tr h="622504">
                <a:tc>
                  <a:txBody>
                    <a:bodyPr/>
                    <a:lstStyle/>
                    <a:p>
                      <a:pPr marL="0" marR="0">
                        <a:lnSpc>
                          <a:spcPct val="107000"/>
                        </a:lnSpc>
                        <a:spcBef>
                          <a:spcPts val="0"/>
                        </a:spcBef>
                        <a:spcAft>
                          <a:spcPts val="0"/>
                        </a:spcAft>
                      </a:pPr>
                      <a:r>
                        <a:rPr lang="en-US" sz="1800">
                          <a:effectLst/>
                        </a:rPr>
                        <a:t>BEDS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504" marR="110504" marT="0" marB="0"/>
                </a:tc>
                <a:tc>
                  <a:txBody>
                    <a:bodyPr/>
                    <a:lstStyle/>
                    <a:p>
                      <a:pPr marL="0" marR="0">
                        <a:lnSpc>
                          <a:spcPct val="107000"/>
                        </a:lnSpc>
                        <a:spcBef>
                          <a:spcPts val="0"/>
                        </a:spcBef>
                        <a:spcAft>
                          <a:spcPts val="0"/>
                        </a:spcAft>
                      </a:pPr>
                      <a:r>
                        <a:rPr lang="en-US" sz="1800">
                          <a:effectLst/>
                        </a:rPr>
                        <a:t>The number of bedrooms in a particular house.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504" marR="110504" marT="0" marB="0"/>
                </a:tc>
                <a:extLst>
                  <a:ext uri="{0D108BD9-81ED-4DB2-BD59-A6C34878D82A}">
                    <a16:rowId xmlns:a16="http://schemas.microsoft.com/office/drawing/2014/main" val="3591034629"/>
                  </a:ext>
                </a:extLst>
              </a:tr>
              <a:tr h="622504">
                <a:tc>
                  <a:txBody>
                    <a:bodyPr/>
                    <a:lstStyle/>
                    <a:p>
                      <a:pPr marL="0" marR="0">
                        <a:lnSpc>
                          <a:spcPct val="107000"/>
                        </a:lnSpc>
                        <a:spcBef>
                          <a:spcPts val="0"/>
                        </a:spcBef>
                        <a:spcAft>
                          <a:spcPts val="0"/>
                        </a:spcAft>
                      </a:pPr>
                      <a:r>
                        <a:rPr lang="en-US" sz="1800">
                          <a:effectLst/>
                        </a:rPr>
                        <a:t>BATH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504" marR="110504" marT="0" marB="0"/>
                </a:tc>
                <a:tc>
                  <a:txBody>
                    <a:bodyPr/>
                    <a:lstStyle/>
                    <a:p>
                      <a:pPr marL="0" marR="0">
                        <a:lnSpc>
                          <a:spcPct val="107000"/>
                        </a:lnSpc>
                        <a:spcBef>
                          <a:spcPts val="0"/>
                        </a:spcBef>
                        <a:spcAft>
                          <a:spcPts val="0"/>
                        </a:spcAft>
                      </a:pPr>
                      <a:r>
                        <a:rPr lang="en-US" sz="1800">
                          <a:effectLst/>
                        </a:rPr>
                        <a:t>The number of bathrooms in a particular house.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504" marR="110504" marT="0" marB="0"/>
                </a:tc>
                <a:extLst>
                  <a:ext uri="{0D108BD9-81ED-4DB2-BD59-A6C34878D82A}">
                    <a16:rowId xmlns:a16="http://schemas.microsoft.com/office/drawing/2014/main" val="3574431900"/>
                  </a:ext>
                </a:extLst>
              </a:tr>
              <a:tr h="333456">
                <a:tc>
                  <a:txBody>
                    <a:bodyPr/>
                    <a:lstStyle/>
                    <a:p>
                      <a:pPr marL="0" marR="0">
                        <a:lnSpc>
                          <a:spcPct val="107000"/>
                        </a:lnSpc>
                        <a:spcBef>
                          <a:spcPts val="0"/>
                        </a:spcBef>
                        <a:spcAft>
                          <a:spcPts val="0"/>
                        </a:spcAft>
                      </a:pPr>
                      <a:r>
                        <a:rPr lang="en-US" sz="1800">
                          <a:effectLst/>
                        </a:rPr>
                        <a:t>AGE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504" marR="110504" marT="0" marB="0"/>
                </a:tc>
                <a:tc>
                  <a:txBody>
                    <a:bodyPr/>
                    <a:lstStyle/>
                    <a:p>
                      <a:pPr marL="0" marR="0">
                        <a:lnSpc>
                          <a:spcPct val="107000"/>
                        </a:lnSpc>
                        <a:spcBef>
                          <a:spcPts val="0"/>
                        </a:spcBef>
                        <a:spcAft>
                          <a:spcPts val="0"/>
                        </a:spcAft>
                      </a:pPr>
                      <a:r>
                        <a:rPr lang="en-US" sz="1800">
                          <a:effectLst/>
                        </a:rPr>
                        <a:t>Describes how old the house is.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504" marR="110504" marT="0" marB="0"/>
                </a:tc>
                <a:extLst>
                  <a:ext uri="{0D108BD9-81ED-4DB2-BD59-A6C34878D82A}">
                    <a16:rowId xmlns:a16="http://schemas.microsoft.com/office/drawing/2014/main" val="2099878444"/>
                  </a:ext>
                </a:extLst>
              </a:tr>
              <a:tr h="622504">
                <a:tc>
                  <a:txBody>
                    <a:bodyPr/>
                    <a:lstStyle/>
                    <a:p>
                      <a:pPr marL="0" marR="0">
                        <a:lnSpc>
                          <a:spcPct val="107000"/>
                        </a:lnSpc>
                        <a:spcBef>
                          <a:spcPts val="0"/>
                        </a:spcBef>
                        <a:spcAft>
                          <a:spcPts val="0"/>
                        </a:spcAft>
                      </a:pPr>
                      <a:r>
                        <a:rPr lang="en-US" sz="1800">
                          <a:effectLst/>
                        </a:rPr>
                        <a:t>STORIES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504" marR="110504" marT="0" marB="0"/>
                </a:tc>
                <a:tc>
                  <a:txBody>
                    <a:bodyPr/>
                    <a:lstStyle/>
                    <a:p>
                      <a:pPr marL="0" marR="0">
                        <a:lnSpc>
                          <a:spcPct val="107000"/>
                        </a:lnSpc>
                        <a:spcBef>
                          <a:spcPts val="0"/>
                        </a:spcBef>
                        <a:spcAft>
                          <a:spcPts val="0"/>
                        </a:spcAft>
                      </a:pPr>
                      <a:r>
                        <a:rPr lang="en-US" sz="1800">
                          <a:effectLst/>
                        </a:rPr>
                        <a:t>Tells us the number of floors or stories the house contains.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504" marR="110504" marT="0" marB="0"/>
                </a:tc>
                <a:extLst>
                  <a:ext uri="{0D108BD9-81ED-4DB2-BD59-A6C34878D82A}">
                    <a16:rowId xmlns:a16="http://schemas.microsoft.com/office/drawing/2014/main" val="3906486667"/>
                  </a:ext>
                </a:extLst>
              </a:tr>
              <a:tr h="1200602">
                <a:tc>
                  <a:txBody>
                    <a:bodyPr/>
                    <a:lstStyle/>
                    <a:p>
                      <a:pPr marL="0" marR="0">
                        <a:lnSpc>
                          <a:spcPct val="107000"/>
                        </a:lnSpc>
                        <a:spcBef>
                          <a:spcPts val="0"/>
                        </a:spcBef>
                        <a:spcAft>
                          <a:spcPts val="0"/>
                        </a:spcAft>
                      </a:pPr>
                      <a:r>
                        <a:rPr lang="en-US" sz="1800">
                          <a:effectLst/>
                        </a:rPr>
                        <a:t>VACANT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504" marR="110504" marT="0" marB="0"/>
                </a:tc>
                <a:tc>
                  <a:txBody>
                    <a:bodyPr/>
                    <a:lstStyle/>
                    <a:p>
                      <a:pPr marL="0" marR="0">
                        <a:lnSpc>
                          <a:spcPct val="107000"/>
                        </a:lnSpc>
                        <a:spcBef>
                          <a:spcPts val="0"/>
                        </a:spcBef>
                        <a:spcAft>
                          <a:spcPts val="0"/>
                        </a:spcAft>
                      </a:pPr>
                      <a:r>
                        <a:rPr lang="en-US" sz="1800">
                          <a:effectLst/>
                        </a:rPr>
                        <a:t>Tells us if that particular house is vacant or occupied.</a:t>
                      </a:r>
                    </a:p>
                    <a:p>
                      <a:pPr marL="0" marR="0">
                        <a:lnSpc>
                          <a:spcPct val="107000"/>
                        </a:lnSpc>
                        <a:spcBef>
                          <a:spcPts val="0"/>
                        </a:spcBef>
                        <a:spcAft>
                          <a:spcPts val="0"/>
                        </a:spcAft>
                      </a:pPr>
                      <a:r>
                        <a:rPr lang="en-US" sz="1800">
                          <a:effectLst/>
                        </a:rPr>
                        <a:t>“0” represents it is vacant.</a:t>
                      </a:r>
                    </a:p>
                    <a:p>
                      <a:pPr marL="0" marR="0">
                        <a:lnSpc>
                          <a:spcPct val="107000"/>
                        </a:lnSpc>
                        <a:spcBef>
                          <a:spcPts val="0"/>
                        </a:spcBef>
                        <a:spcAft>
                          <a:spcPts val="0"/>
                        </a:spcAft>
                      </a:pPr>
                      <a:r>
                        <a:rPr lang="en-US" sz="1800">
                          <a:effectLst/>
                        </a:rPr>
                        <a:t>“1” represents it is occupied.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504" marR="110504" marT="0" marB="0"/>
                </a:tc>
                <a:extLst>
                  <a:ext uri="{0D108BD9-81ED-4DB2-BD59-A6C34878D82A}">
                    <a16:rowId xmlns:a16="http://schemas.microsoft.com/office/drawing/2014/main" val="1974305330"/>
                  </a:ext>
                </a:extLst>
              </a:tr>
            </a:tbl>
          </a:graphicData>
        </a:graphic>
      </p:graphicFrame>
    </p:spTree>
    <p:extLst>
      <p:ext uri="{BB962C8B-B14F-4D97-AF65-F5344CB8AC3E}">
        <p14:creationId xmlns:p14="http://schemas.microsoft.com/office/powerpoint/2010/main" val="28517009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925016-C67B-4188-B5DB-5C9F831A3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84BDDD-549D-44E4-8AE2-8AA84A83E903}"/>
              </a:ext>
            </a:extLst>
          </p:cNvPr>
          <p:cNvSpPr>
            <a:spLocks noGrp="1"/>
          </p:cNvSpPr>
          <p:nvPr>
            <p:ph type="title"/>
          </p:nvPr>
        </p:nvSpPr>
        <p:spPr>
          <a:xfrm>
            <a:off x="448056" y="393192"/>
            <a:ext cx="11301984" cy="859536"/>
          </a:xfrm>
        </p:spPr>
        <p:txBody>
          <a:bodyPr anchor="b">
            <a:normAutofit/>
          </a:bodyPr>
          <a:lstStyle/>
          <a:p>
            <a:r>
              <a:rPr lang="en-US" dirty="0"/>
              <a:t>WHICH MODEL TO USE OUT OF THE TWO REGRESSION MODELS</a:t>
            </a:r>
          </a:p>
        </p:txBody>
      </p:sp>
      <p:cxnSp>
        <p:nvCxnSpPr>
          <p:cNvPr id="10" name="Straight Connector 9">
            <a:extLst>
              <a:ext uri="{FF2B5EF4-FFF2-40B4-BE49-F238E27FC236}">
                <a16:creationId xmlns:a16="http://schemas.microsoft.com/office/drawing/2014/main" id="{6C52BBAB-664F-48C3-A5C1-4CE9D3555D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E999EF1-A611-4556-8895-77E38FA1D39B}"/>
              </a:ext>
            </a:extLst>
          </p:cNvPr>
          <p:cNvSpPr>
            <a:spLocks noGrp="1"/>
          </p:cNvSpPr>
          <p:nvPr>
            <p:ph idx="1"/>
          </p:nvPr>
        </p:nvSpPr>
        <p:spPr>
          <a:xfrm>
            <a:off x="4370832" y="1947672"/>
            <a:ext cx="7379208" cy="4005072"/>
          </a:xfrm>
        </p:spPr>
        <p:txBody>
          <a:bodyPr>
            <a:normAutofit/>
          </a:bodyPr>
          <a:lstStyle/>
          <a:p>
            <a:r>
              <a:rPr lang="en-US" dirty="0">
                <a:effectLst/>
                <a:latin typeface="Arial" panose="020B0604020202020204" pitchFamily="34" charset="0"/>
                <a:ea typeface="Calibri" panose="020F0502020204030204" pitchFamily="34" charset="0"/>
                <a:cs typeface="Times New Roman" panose="02020603050405020304" pitchFamily="18" charset="0"/>
              </a:rPr>
              <a:t>Since the R-square value of regression analysis 2 is higher when compared to the regression analysis 1, and since all the variables are significant, I are considering the regression analysis 2 model to make analysis on the price of the house.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48195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94ECF803-D252-4700-A23E-171E66176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05D78B-5223-4F73-999C-103AAEC84FEF}"/>
              </a:ext>
            </a:extLst>
          </p:cNvPr>
          <p:cNvSpPr>
            <a:spLocks noGrp="1"/>
          </p:cNvSpPr>
          <p:nvPr>
            <p:ph type="title"/>
          </p:nvPr>
        </p:nvSpPr>
        <p:spPr>
          <a:xfrm>
            <a:off x="448056" y="228600"/>
            <a:ext cx="6647688" cy="6190488"/>
          </a:xfrm>
        </p:spPr>
        <p:txBody>
          <a:bodyPr>
            <a:normAutofit/>
          </a:bodyPr>
          <a:lstStyle/>
          <a:p>
            <a:r>
              <a:rPr lang="en-US" sz="6400" b="1" kern="0" dirty="0">
                <a:effectLst/>
                <a:latin typeface="Calibri Light" panose="020F0302020204030204" pitchFamily="34" charset="0"/>
                <a:ea typeface="Times New Roman" panose="02020603050405020304" pitchFamily="18" charset="0"/>
                <a:cs typeface="Times New Roman" panose="02020603050405020304" pitchFamily="18" charset="0"/>
              </a:rPr>
              <a:t>RESUDIAL ANALYSIS</a:t>
            </a:r>
            <a:br>
              <a:rPr lang="en-US" sz="6400" b="1" kern="0" dirty="0">
                <a:effectLst/>
                <a:latin typeface="Calibri Light" panose="020F0302020204030204" pitchFamily="34" charset="0"/>
                <a:ea typeface="Times New Roman" panose="02020603050405020304" pitchFamily="18" charset="0"/>
                <a:cs typeface="Times New Roman" panose="02020603050405020304" pitchFamily="18" charset="0"/>
              </a:rPr>
            </a:br>
            <a:endParaRPr lang="en-US" sz="6400" dirty="0"/>
          </a:p>
        </p:txBody>
      </p:sp>
      <p:cxnSp>
        <p:nvCxnSpPr>
          <p:cNvPr id="13" name="Straight Connector 9">
            <a:extLst>
              <a:ext uri="{FF2B5EF4-FFF2-40B4-BE49-F238E27FC236}">
                <a16:creationId xmlns:a16="http://schemas.microsoft.com/office/drawing/2014/main" id="{6056C755-5D84-4773-863C-7605ACE635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8663" y="450000"/>
            <a:ext cx="0" cy="596667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5B605F8-D9BC-47E2-A62B-87FA8D720788}"/>
              </a:ext>
            </a:extLst>
          </p:cNvPr>
          <p:cNvSpPr>
            <a:spLocks noGrp="1"/>
          </p:cNvSpPr>
          <p:nvPr>
            <p:ph idx="1"/>
          </p:nvPr>
        </p:nvSpPr>
        <p:spPr>
          <a:xfrm>
            <a:off x="7964424" y="329184"/>
            <a:ext cx="3310128" cy="6089904"/>
          </a:xfrm>
        </p:spPr>
        <p:txBody>
          <a:bodyPr>
            <a:normAutofit/>
          </a:bodyPr>
          <a:lstStyle/>
          <a:p>
            <a:r>
              <a:rPr lang="en-US" dirty="0">
                <a:effectLst/>
                <a:latin typeface="Arial" panose="020B0604020202020204" pitchFamily="34" charset="0"/>
                <a:ea typeface="Calibri" panose="020F0502020204030204" pitchFamily="34" charset="0"/>
                <a:cs typeface="Times New Roman" panose="02020603050405020304" pitchFamily="18" charset="0"/>
              </a:rPr>
              <a:t>The residuals should have a mean of zero, should be normally distributed and should also follow constant variance assumption (Homoscedasticity).</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00338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40AE45-0F40-4658-AECB-189ADDFFC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1F8FB1-4612-44E4-BD1B-672FC3BC3C81}"/>
              </a:ext>
            </a:extLst>
          </p:cNvPr>
          <p:cNvSpPr>
            <a:spLocks noGrp="1"/>
          </p:cNvSpPr>
          <p:nvPr>
            <p:ph type="title"/>
          </p:nvPr>
        </p:nvSpPr>
        <p:spPr>
          <a:xfrm>
            <a:off x="448056" y="388800"/>
            <a:ext cx="11300532" cy="986400"/>
          </a:xfrm>
        </p:spPr>
        <p:txBody>
          <a:bodyPr anchor="b">
            <a:normAutofit/>
          </a:bodyPr>
          <a:lstStyle/>
          <a:p>
            <a:r>
              <a:rPr lang="en-US" sz="3500" b="1">
                <a:effectLst/>
                <a:latin typeface="Calibri Light" panose="020F0302020204030204" pitchFamily="34" charset="0"/>
                <a:ea typeface="Times New Roman" panose="02020603050405020304" pitchFamily="18" charset="0"/>
                <a:cs typeface="Times New Roman" panose="02020603050405020304" pitchFamily="18" charset="0"/>
              </a:rPr>
              <a:t>RESIDUAL STATISTICS</a:t>
            </a:r>
            <a:br>
              <a:rPr lang="en-US" sz="3500" b="1">
                <a:effectLst/>
                <a:latin typeface="Calibri Light" panose="020F0302020204030204" pitchFamily="34" charset="0"/>
                <a:ea typeface="Times New Roman" panose="02020603050405020304" pitchFamily="18" charset="0"/>
                <a:cs typeface="Times New Roman" panose="02020603050405020304" pitchFamily="18" charset="0"/>
              </a:rPr>
            </a:br>
            <a:endParaRPr lang="en-US" sz="3500"/>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Content Placeholder 3" descr="Table&#10;&#10;Description automatically generated">
            <a:extLst>
              <a:ext uri="{FF2B5EF4-FFF2-40B4-BE49-F238E27FC236}">
                <a16:creationId xmlns:a16="http://schemas.microsoft.com/office/drawing/2014/main" id="{CFDCA246-F8F6-4EF8-A852-83971D967268}"/>
              </a:ext>
            </a:extLst>
          </p:cNvPr>
          <p:cNvPicPr>
            <a:picLocks/>
          </p:cNvPicPr>
          <p:nvPr/>
        </p:nvPicPr>
        <p:blipFill>
          <a:blip r:embed="rId2"/>
          <a:stretch>
            <a:fillRect/>
          </a:stretch>
        </p:blipFill>
        <p:spPr>
          <a:xfrm>
            <a:off x="449999" y="2732849"/>
            <a:ext cx="7374789" cy="2544301"/>
          </a:xfrm>
          <a:prstGeom prst="rect">
            <a:avLst/>
          </a:prstGeom>
        </p:spPr>
      </p:pic>
      <p:sp>
        <p:nvSpPr>
          <p:cNvPr id="8" name="Content Placeholder 7">
            <a:extLst>
              <a:ext uri="{FF2B5EF4-FFF2-40B4-BE49-F238E27FC236}">
                <a16:creationId xmlns:a16="http://schemas.microsoft.com/office/drawing/2014/main" id="{46FB2729-96E7-4FA0-B185-C8FE1F5E7E4B}"/>
              </a:ext>
            </a:extLst>
          </p:cNvPr>
          <p:cNvSpPr>
            <a:spLocks noGrp="1"/>
          </p:cNvSpPr>
          <p:nvPr>
            <p:ph idx="1"/>
          </p:nvPr>
        </p:nvSpPr>
        <p:spPr>
          <a:xfrm>
            <a:off x="8256588" y="1944000"/>
            <a:ext cx="3490212" cy="4006800"/>
          </a:xfrm>
        </p:spPr>
        <p:txBody>
          <a:bodyPr>
            <a:normAutofit/>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As you can see, the mean of my residual is zero.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Arial" panose="020B0604020202020204" pitchFamily="34" charset="0"/>
                <a:ea typeface="Calibri" panose="020F0502020204030204" pitchFamily="34" charset="0"/>
                <a:cs typeface="Times New Roman" panose="02020603050405020304" pitchFamily="18" charset="0"/>
              </a:rPr>
              <a:t>Therefore, the condition is satisfied.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944"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12B288B7-7E07-4185-BE95-4C9B6F854A2E}"/>
                  </a:ext>
                </a:extLst>
              </p14:cNvPr>
              <p14:cNvContentPartPr/>
              <p14:nvPr/>
            </p14:nvContentPartPr>
            <p14:xfrm>
              <a:off x="4564080" y="4068900"/>
              <a:ext cx="609840" cy="7920"/>
            </p14:xfrm>
          </p:contentPart>
        </mc:Choice>
        <mc:Fallback xmlns="">
          <p:pic>
            <p:nvPicPr>
              <p:cNvPr id="5" name="Ink 4">
                <a:extLst>
                  <a:ext uri="{FF2B5EF4-FFF2-40B4-BE49-F238E27FC236}">
                    <a16:creationId xmlns:a16="http://schemas.microsoft.com/office/drawing/2014/main" id="{12B288B7-7E07-4185-BE95-4C9B6F854A2E}"/>
                  </a:ext>
                </a:extLst>
              </p:cNvPr>
              <p:cNvPicPr/>
              <p:nvPr/>
            </p:nvPicPr>
            <p:blipFill>
              <a:blip r:embed="rId4"/>
              <a:stretch>
                <a:fillRect/>
              </a:stretch>
            </p:blipFill>
            <p:spPr>
              <a:xfrm>
                <a:off x="4528080" y="3996900"/>
                <a:ext cx="681480" cy="151560"/>
              </a:xfrm>
              <a:prstGeom prst="rect">
                <a:avLst/>
              </a:prstGeom>
            </p:spPr>
          </p:pic>
        </mc:Fallback>
      </mc:AlternateContent>
    </p:spTree>
    <p:extLst>
      <p:ext uri="{BB962C8B-B14F-4D97-AF65-F5344CB8AC3E}">
        <p14:creationId xmlns:p14="http://schemas.microsoft.com/office/powerpoint/2010/main" val="38994163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D1446E9-77BB-47B9-A1A3-99B1D8A84D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8D0699-70A2-4831-8CEE-494A1FD53E32}"/>
              </a:ext>
            </a:extLst>
          </p:cNvPr>
          <p:cNvSpPr>
            <a:spLocks noGrp="1"/>
          </p:cNvSpPr>
          <p:nvPr>
            <p:ph type="title"/>
          </p:nvPr>
        </p:nvSpPr>
        <p:spPr>
          <a:xfrm>
            <a:off x="448056" y="388800"/>
            <a:ext cx="11300532" cy="986400"/>
          </a:xfrm>
        </p:spPr>
        <p:txBody>
          <a:bodyPr anchor="b">
            <a:normAutofit/>
          </a:bodyPr>
          <a:lstStyle/>
          <a:p>
            <a:r>
              <a:rPr lang="en-US" sz="3500" b="1">
                <a:effectLst/>
                <a:latin typeface="Calibri Light" panose="020F0302020204030204" pitchFamily="34" charset="0"/>
                <a:ea typeface="Times New Roman" panose="02020603050405020304" pitchFamily="18" charset="0"/>
                <a:cs typeface="Times New Roman" panose="02020603050405020304" pitchFamily="18" charset="0"/>
              </a:rPr>
              <a:t>CHECKING THE NORMALLY DISTRIBUTED ASSUMPTION</a:t>
            </a:r>
            <a:br>
              <a:rPr lang="en-US" sz="3500" b="1">
                <a:effectLst/>
                <a:latin typeface="Calibri Light" panose="020F0302020204030204" pitchFamily="34" charset="0"/>
                <a:ea typeface="Times New Roman" panose="02020603050405020304" pitchFamily="18" charset="0"/>
                <a:cs typeface="Times New Roman" panose="02020603050405020304" pitchFamily="18" charset="0"/>
              </a:rPr>
            </a:br>
            <a:endParaRPr lang="en-US" sz="3500"/>
          </a:p>
        </p:txBody>
      </p:sp>
      <p:cxnSp>
        <p:nvCxnSpPr>
          <p:cNvPr id="14" name="Straight Connector 13">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Content Placeholder 3" descr="Chart, histogram&#10;&#10;Description automatically generated">
            <a:extLst>
              <a:ext uri="{FF2B5EF4-FFF2-40B4-BE49-F238E27FC236}">
                <a16:creationId xmlns:a16="http://schemas.microsoft.com/office/drawing/2014/main" id="{F31F294B-3397-4A7D-98D8-90B44084ABE1}"/>
              </a:ext>
            </a:extLst>
          </p:cNvPr>
          <p:cNvPicPr>
            <a:picLocks/>
          </p:cNvPicPr>
          <p:nvPr/>
        </p:nvPicPr>
        <p:blipFill>
          <a:blip r:embed="rId2"/>
          <a:stretch>
            <a:fillRect/>
          </a:stretch>
        </p:blipFill>
        <p:spPr>
          <a:xfrm>
            <a:off x="449997" y="2767499"/>
            <a:ext cx="3597396" cy="2482203"/>
          </a:xfrm>
          <a:custGeom>
            <a:avLst/>
            <a:gdLst/>
            <a:ahLst/>
            <a:cxnLst/>
            <a:rect l="l" t="t" r="r" b="b"/>
            <a:pathLst>
              <a:path w="3597394" h="3898802">
                <a:moveTo>
                  <a:pt x="0" y="0"/>
                </a:moveTo>
                <a:lnTo>
                  <a:pt x="3597394" y="0"/>
                </a:lnTo>
                <a:lnTo>
                  <a:pt x="3597394" y="3898802"/>
                </a:lnTo>
                <a:lnTo>
                  <a:pt x="0" y="3898801"/>
                </a:lnTo>
                <a:close/>
              </a:path>
            </a:pathLst>
          </a:custGeom>
        </p:spPr>
      </p:pic>
      <p:pic>
        <p:nvPicPr>
          <p:cNvPr id="5" name="Picture 4" descr="Chart, line chart&#10;&#10;Description automatically generated">
            <a:extLst>
              <a:ext uri="{FF2B5EF4-FFF2-40B4-BE49-F238E27FC236}">
                <a16:creationId xmlns:a16="http://schemas.microsoft.com/office/drawing/2014/main" id="{2C25C86D-926E-460A-B3D5-9C926AAF813A}"/>
              </a:ext>
            </a:extLst>
          </p:cNvPr>
          <p:cNvPicPr/>
          <p:nvPr/>
        </p:nvPicPr>
        <p:blipFill>
          <a:blip r:embed="rId3"/>
          <a:stretch>
            <a:fillRect/>
          </a:stretch>
        </p:blipFill>
        <p:spPr>
          <a:xfrm>
            <a:off x="4227394" y="2232389"/>
            <a:ext cx="3597394" cy="3552426"/>
          </a:xfrm>
          <a:custGeom>
            <a:avLst/>
            <a:gdLst/>
            <a:ahLst/>
            <a:cxnLst/>
            <a:rect l="l" t="t" r="r" b="b"/>
            <a:pathLst>
              <a:path w="3597396" h="3898802">
                <a:moveTo>
                  <a:pt x="0" y="0"/>
                </a:moveTo>
                <a:lnTo>
                  <a:pt x="3597396" y="1"/>
                </a:lnTo>
                <a:lnTo>
                  <a:pt x="3597396" y="3898802"/>
                </a:lnTo>
                <a:lnTo>
                  <a:pt x="0" y="3898802"/>
                </a:lnTo>
                <a:close/>
              </a:path>
            </a:pathLst>
          </a:custGeom>
        </p:spPr>
      </p:pic>
      <p:sp>
        <p:nvSpPr>
          <p:cNvPr id="9" name="Content Placeholder 8">
            <a:extLst>
              <a:ext uri="{FF2B5EF4-FFF2-40B4-BE49-F238E27FC236}">
                <a16:creationId xmlns:a16="http://schemas.microsoft.com/office/drawing/2014/main" id="{3C3CF740-78EA-415F-A7D6-01E6F555EA7A}"/>
              </a:ext>
            </a:extLst>
          </p:cNvPr>
          <p:cNvSpPr>
            <a:spLocks noGrp="1"/>
          </p:cNvSpPr>
          <p:nvPr>
            <p:ph idx="1"/>
          </p:nvPr>
        </p:nvSpPr>
        <p:spPr>
          <a:xfrm>
            <a:off x="8256588" y="1944000"/>
            <a:ext cx="3490212" cy="4006800"/>
          </a:xfrm>
        </p:spPr>
        <p:txBody>
          <a:bodyPr>
            <a:normAutofit/>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As can be observed from the histogram and the P-P plot, the residuals are not normally distributed.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Arial" panose="020B0604020202020204" pitchFamily="34" charset="0"/>
                <a:ea typeface="Calibri" panose="020F0502020204030204" pitchFamily="34" charset="0"/>
                <a:cs typeface="Times New Roman" panose="02020603050405020304" pitchFamily="18" charset="0"/>
              </a:rPr>
              <a:t>Therefore, it violates the assumption.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442768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40AE45-0F40-4658-AECB-189ADDFFC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49ED05-9DE7-4471-A556-00DD5AAD87D7}"/>
              </a:ext>
            </a:extLst>
          </p:cNvPr>
          <p:cNvSpPr>
            <a:spLocks noGrp="1"/>
          </p:cNvSpPr>
          <p:nvPr>
            <p:ph type="title"/>
          </p:nvPr>
        </p:nvSpPr>
        <p:spPr>
          <a:xfrm>
            <a:off x="448056" y="388800"/>
            <a:ext cx="11300532" cy="986400"/>
          </a:xfrm>
        </p:spPr>
        <p:txBody>
          <a:bodyPr anchor="b">
            <a:normAutofit/>
          </a:bodyPr>
          <a:lstStyle/>
          <a:p>
            <a:r>
              <a:rPr lang="en-US" sz="3500" b="1">
                <a:effectLst/>
                <a:latin typeface="Calibri Light" panose="020F0302020204030204" pitchFamily="34" charset="0"/>
                <a:ea typeface="Times New Roman" panose="02020603050405020304" pitchFamily="18" charset="0"/>
                <a:cs typeface="Times New Roman" panose="02020603050405020304" pitchFamily="18" charset="0"/>
              </a:rPr>
              <a:t>CHECKING FOR CONSTANT VARIANCE (HOMOSCEDASTICITY)</a:t>
            </a:r>
            <a:br>
              <a:rPr lang="en-US" sz="3500" b="1">
                <a:effectLst/>
                <a:latin typeface="Calibri Light" panose="020F0302020204030204" pitchFamily="34" charset="0"/>
                <a:ea typeface="Times New Roman" panose="02020603050405020304" pitchFamily="18" charset="0"/>
                <a:cs typeface="Times New Roman" panose="02020603050405020304" pitchFamily="18" charset="0"/>
              </a:rPr>
            </a:br>
            <a:endParaRPr lang="en-US" sz="3500"/>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Content Placeholder 3" descr="Chart, scatter chart&#10;&#10;Description automatically generated">
            <a:extLst>
              <a:ext uri="{FF2B5EF4-FFF2-40B4-BE49-F238E27FC236}">
                <a16:creationId xmlns:a16="http://schemas.microsoft.com/office/drawing/2014/main" id="{F14F9FD5-D78D-4E9D-9E9D-A985A8B989A6}"/>
              </a:ext>
            </a:extLst>
          </p:cNvPr>
          <p:cNvPicPr>
            <a:picLocks/>
          </p:cNvPicPr>
          <p:nvPr/>
        </p:nvPicPr>
        <p:blipFill>
          <a:blip r:embed="rId2"/>
          <a:stretch>
            <a:fillRect/>
          </a:stretch>
        </p:blipFill>
        <p:spPr>
          <a:xfrm>
            <a:off x="796964" y="2059200"/>
            <a:ext cx="6680858" cy="3891600"/>
          </a:xfrm>
          <a:prstGeom prst="rect">
            <a:avLst/>
          </a:prstGeom>
        </p:spPr>
      </p:pic>
      <p:sp>
        <p:nvSpPr>
          <p:cNvPr id="8" name="Content Placeholder 7">
            <a:extLst>
              <a:ext uri="{FF2B5EF4-FFF2-40B4-BE49-F238E27FC236}">
                <a16:creationId xmlns:a16="http://schemas.microsoft.com/office/drawing/2014/main" id="{BDD9C869-6A12-4670-B66F-352F5A407944}"/>
              </a:ext>
            </a:extLst>
          </p:cNvPr>
          <p:cNvSpPr>
            <a:spLocks noGrp="1"/>
          </p:cNvSpPr>
          <p:nvPr>
            <p:ph idx="1"/>
          </p:nvPr>
        </p:nvSpPr>
        <p:spPr>
          <a:xfrm>
            <a:off x="8256588" y="1944000"/>
            <a:ext cx="3490212" cy="4006800"/>
          </a:xfrm>
        </p:spPr>
        <p:txBody>
          <a:bodyPr>
            <a:normAutofit lnSpcReduction="10000"/>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From this scatter plot you can observe that the constant variance assumption is being violated.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Arial" panose="020B0604020202020204" pitchFamily="34" charset="0"/>
                <a:ea typeface="Calibri" panose="020F0502020204030204" pitchFamily="34" charset="0"/>
                <a:cs typeface="Times New Roman" panose="02020603050405020304" pitchFamily="18" charset="0"/>
              </a:rPr>
              <a:t>Therefore, I are going you transform our target variable (price), to make it satisfy all the residual assumptions.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Arial" panose="020B0604020202020204" pitchFamily="34" charset="0"/>
                <a:ea typeface="Calibri" panose="020F0502020204030204" pitchFamily="34" charset="0"/>
              </a:rPr>
              <a:t>Therefore, I are going to use LOG transformation.</a:t>
            </a:r>
            <a:endParaRPr lang="en-US" dirty="0"/>
          </a:p>
        </p:txBody>
      </p:sp>
    </p:spTree>
    <p:extLst>
      <p:ext uri="{BB962C8B-B14F-4D97-AF65-F5344CB8AC3E}">
        <p14:creationId xmlns:p14="http://schemas.microsoft.com/office/powerpoint/2010/main" val="2678067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925016-C67B-4188-B5DB-5C9F831A3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B13C5F-5589-4275-ABA8-95E1EA028C09}"/>
              </a:ext>
            </a:extLst>
          </p:cNvPr>
          <p:cNvSpPr>
            <a:spLocks noGrp="1"/>
          </p:cNvSpPr>
          <p:nvPr>
            <p:ph type="title"/>
          </p:nvPr>
        </p:nvSpPr>
        <p:spPr>
          <a:xfrm>
            <a:off x="448056" y="393192"/>
            <a:ext cx="11301984" cy="859536"/>
          </a:xfrm>
        </p:spPr>
        <p:txBody>
          <a:bodyPr anchor="b">
            <a:normAutofit/>
          </a:bodyPr>
          <a:lstStyle/>
          <a:p>
            <a:r>
              <a:rPr lang="en-US" sz="2400" b="1" kern="0">
                <a:effectLst/>
                <a:latin typeface="Calibri Light" panose="020F0302020204030204" pitchFamily="34" charset="0"/>
                <a:ea typeface="Times New Roman" panose="02020603050405020304" pitchFamily="18" charset="0"/>
                <a:cs typeface="Times New Roman" panose="02020603050405020304" pitchFamily="18" charset="0"/>
              </a:rPr>
              <a:t>LOG TRANSFORMING MY TARGET VARIABLE AND RE-RUNNING THE REGRESSION ANALYSIS</a:t>
            </a:r>
            <a:br>
              <a:rPr lang="en-US" sz="2400" b="1" kern="0">
                <a:effectLst/>
                <a:latin typeface="Calibri Light" panose="020F0302020204030204" pitchFamily="34" charset="0"/>
                <a:ea typeface="Times New Roman" panose="02020603050405020304" pitchFamily="18" charset="0"/>
                <a:cs typeface="Times New Roman" panose="02020603050405020304" pitchFamily="18" charset="0"/>
              </a:rPr>
            </a:br>
            <a:endParaRPr lang="en-US" sz="2400"/>
          </a:p>
        </p:txBody>
      </p:sp>
      <p:cxnSp>
        <p:nvCxnSpPr>
          <p:cNvPr id="10" name="Straight Connector 9">
            <a:extLst>
              <a:ext uri="{FF2B5EF4-FFF2-40B4-BE49-F238E27FC236}">
                <a16:creationId xmlns:a16="http://schemas.microsoft.com/office/drawing/2014/main" id="{6C52BBAB-664F-48C3-A5C1-4CE9D3555D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F7F971F-B78E-47E8-9B09-002E19794A06}"/>
              </a:ext>
            </a:extLst>
          </p:cNvPr>
          <p:cNvSpPr>
            <a:spLocks noGrp="1"/>
          </p:cNvSpPr>
          <p:nvPr>
            <p:ph idx="1"/>
          </p:nvPr>
        </p:nvSpPr>
        <p:spPr>
          <a:xfrm>
            <a:off x="4370832" y="1947672"/>
            <a:ext cx="7379208" cy="4005072"/>
          </a:xfrm>
        </p:spPr>
        <p:txBody>
          <a:bodyPr>
            <a:normAutofit/>
          </a:bodyPr>
          <a:lstStyle/>
          <a:p>
            <a:r>
              <a:rPr lang="en-US" dirty="0">
                <a:effectLst/>
                <a:latin typeface="Arial" panose="020B0604020202020204" pitchFamily="34" charset="0"/>
                <a:ea typeface="Calibri" panose="020F0502020204030204" pitchFamily="34" charset="0"/>
                <a:cs typeface="Times New Roman" panose="02020603050405020304" pitchFamily="18" charset="0"/>
              </a:rPr>
              <a:t>My target variable has changed to </a:t>
            </a:r>
            <a:r>
              <a:rPr lang="en-US" dirty="0" err="1">
                <a:effectLst/>
                <a:latin typeface="Arial" panose="020B0604020202020204" pitchFamily="34" charset="0"/>
                <a:ea typeface="Calibri" panose="020F0502020204030204" pitchFamily="34" charset="0"/>
                <a:cs typeface="Times New Roman" panose="02020603050405020304" pitchFamily="18" charset="0"/>
              </a:rPr>
              <a:t>Log_Price</a:t>
            </a:r>
            <a:r>
              <a:rPr lang="en-US" dirty="0">
                <a:effectLst/>
                <a:latin typeface="Arial" panose="020B0604020202020204" pitchFamily="34" charset="0"/>
                <a:ea typeface="Calibri" panose="020F0502020204030204" pitchFamily="34" charset="0"/>
                <a:cs typeface="Times New Roman" panose="02020603050405020304" pitchFamily="18" charset="0"/>
              </a:rPr>
              <a:t>, after log transformation.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54897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D86DADD-940E-4CC1-AF60-0D36FB29B1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282FE6-95CF-456B-A77F-581019400EF3}"/>
              </a:ext>
            </a:extLst>
          </p:cNvPr>
          <p:cNvSpPr>
            <a:spLocks noGrp="1"/>
          </p:cNvSpPr>
          <p:nvPr>
            <p:ph type="title"/>
          </p:nvPr>
        </p:nvSpPr>
        <p:spPr>
          <a:xfrm>
            <a:off x="448056" y="388800"/>
            <a:ext cx="5432044" cy="860400"/>
          </a:xfrm>
        </p:spPr>
        <p:txBody>
          <a:bodyPr anchor="b">
            <a:normAutofit/>
          </a:bodyPr>
          <a:lstStyle/>
          <a:p>
            <a:pPr marL="0" marR="0">
              <a:spcBef>
                <a:spcPts val="200"/>
              </a:spcBef>
              <a:spcAft>
                <a:spcPts val="0"/>
              </a:spcAft>
            </a:pPr>
            <a:r>
              <a:rPr lang="en-US" sz="1800" b="1">
                <a:effectLst/>
                <a:latin typeface="Calibri Light" panose="020F0302020204030204" pitchFamily="34" charset="0"/>
                <a:ea typeface="Times New Roman" panose="02020603050405020304" pitchFamily="18" charset="0"/>
                <a:cs typeface="Times New Roman" panose="02020603050405020304" pitchFamily="18" charset="0"/>
              </a:rPr>
              <a:t>REGRESSION ANALYSIS WITH THE TRANSFORMED VARIABLE</a:t>
            </a:r>
            <a:br>
              <a:rPr lang="en-US" sz="1800" b="1">
                <a:effectLst/>
                <a:latin typeface="Calibri Light" panose="020F0302020204030204" pitchFamily="34" charset="0"/>
                <a:ea typeface="Times New Roman" panose="02020603050405020304" pitchFamily="18" charset="0"/>
                <a:cs typeface="Times New Roman" panose="02020603050405020304" pitchFamily="18" charset="0"/>
              </a:rPr>
            </a:br>
            <a:r>
              <a:rPr lang="en-US" sz="1800" b="1">
                <a:effectLst/>
                <a:latin typeface="Arial" panose="020B0604020202020204" pitchFamily="34" charset="0"/>
                <a:ea typeface="Calibri" panose="020F0502020204030204" pitchFamily="34" charset="0"/>
                <a:cs typeface="Times New Roman" panose="02020603050405020304" pitchFamily="18" charset="0"/>
              </a:rPr>
              <a:t> </a:t>
            </a:r>
            <a:br>
              <a:rPr lang="en-US" sz="1800">
                <a:effectLst/>
                <a:latin typeface="Calibri" panose="020F0502020204030204" pitchFamily="34" charset="0"/>
                <a:ea typeface="Calibri" panose="020F0502020204030204" pitchFamily="34" charset="0"/>
                <a:cs typeface="Times New Roman" panose="02020603050405020304" pitchFamily="18" charset="0"/>
              </a:rPr>
            </a:br>
            <a:endParaRPr lang="en-US" sz="1800"/>
          </a:p>
        </p:txBody>
      </p:sp>
      <p:cxnSp>
        <p:nvCxnSpPr>
          <p:cNvPr id="20" name="Straight Connector 19">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5434694"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0B6A9C90-EA85-4BA1-BB6B-AA8F779A2D47}"/>
              </a:ext>
            </a:extLst>
          </p:cNvPr>
          <p:cNvSpPr>
            <a:spLocks noGrp="1"/>
          </p:cNvSpPr>
          <p:nvPr>
            <p:ph idx="1"/>
          </p:nvPr>
        </p:nvSpPr>
        <p:spPr>
          <a:xfrm>
            <a:off x="448056" y="1944000"/>
            <a:ext cx="5432044" cy="4006800"/>
          </a:xfrm>
        </p:spPr>
        <p:txBody>
          <a:bodyPr>
            <a:normAutofit/>
          </a:bodyPr>
          <a:lstStyle/>
          <a:p>
            <a:r>
              <a:rPr lang="en-US" dirty="0">
                <a:effectLst/>
                <a:latin typeface="Arial" panose="020B0604020202020204" pitchFamily="34" charset="0"/>
                <a:ea typeface="Calibri" panose="020F0502020204030204" pitchFamily="34" charset="0"/>
              </a:rPr>
              <a:t>After running the stepwise regression analysis with the transformed target variable, the variables </a:t>
            </a:r>
            <a:r>
              <a:rPr lang="en-US" dirty="0" err="1">
                <a:effectLst/>
                <a:latin typeface="Arial" panose="020B0604020202020204" pitchFamily="34" charset="0"/>
                <a:ea typeface="Calibri" panose="020F0502020204030204" pitchFamily="34" charset="0"/>
              </a:rPr>
              <a:t>sqft</a:t>
            </a:r>
            <a:r>
              <a:rPr lang="en-US" dirty="0">
                <a:effectLst/>
                <a:latin typeface="Arial" panose="020B0604020202020204" pitchFamily="34" charset="0"/>
                <a:ea typeface="Calibri" panose="020F0502020204030204" pitchFamily="34" charset="0"/>
              </a:rPr>
              <a:t>, age, beds, and vacant are said to be significant with respect to the target variable price</a:t>
            </a:r>
            <a:endParaRPr lang="en-US" dirty="0"/>
          </a:p>
        </p:txBody>
      </p:sp>
      <p:pic>
        <p:nvPicPr>
          <p:cNvPr id="4" name="Content Placeholder 3">
            <a:extLst>
              <a:ext uri="{FF2B5EF4-FFF2-40B4-BE49-F238E27FC236}">
                <a16:creationId xmlns:a16="http://schemas.microsoft.com/office/drawing/2014/main" id="{BDABB069-9B58-4024-9579-469E95CF02D6}"/>
              </a:ext>
            </a:extLst>
          </p:cNvPr>
          <p:cNvPicPr>
            <a:picLocks/>
          </p:cNvPicPr>
          <p:nvPr/>
        </p:nvPicPr>
        <p:blipFill>
          <a:blip r:embed="rId2"/>
          <a:stretch>
            <a:fillRect/>
          </a:stretch>
        </p:blipFill>
        <p:spPr>
          <a:xfrm>
            <a:off x="7320468" y="450000"/>
            <a:ext cx="3414960" cy="5508000"/>
          </a:xfrm>
          <a:prstGeom prst="rect">
            <a:avLst/>
          </a:prstGeom>
        </p:spPr>
      </p:pic>
    </p:spTree>
    <p:extLst>
      <p:ext uri="{BB962C8B-B14F-4D97-AF65-F5344CB8AC3E}">
        <p14:creationId xmlns:p14="http://schemas.microsoft.com/office/powerpoint/2010/main" val="831017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3E905E4-EF0C-4890-85FA-2CF6EEF55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3454116"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1A8FF163-F915-4AF6-A3E9-7E00F0F09037}"/>
              </a:ext>
            </a:extLst>
          </p:cNvPr>
          <p:cNvSpPr>
            <a:spLocks noGrp="1"/>
          </p:cNvSpPr>
          <p:nvPr>
            <p:ph idx="1"/>
          </p:nvPr>
        </p:nvSpPr>
        <p:spPr>
          <a:xfrm>
            <a:off x="448056" y="1944000"/>
            <a:ext cx="3452432" cy="4006800"/>
          </a:xfrm>
        </p:spPr>
        <p:txBody>
          <a:bodyPr>
            <a:normAutofit/>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The R-square value has also increased from 0.699 to 0.723 after log transforming the target 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Arial" panose="020B0604020202020204" pitchFamily="34" charset="0"/>
                <a:ea typeface="Calibri" panose="020F0502020204030204" pitchFamily="34" charset="0"/>
                <a:cs typeface="Times New Roman" panose="02020603050405020304" pitchFamily="18" charset="0"/>
              </a:rPr>
              <a:t>Therefore, the amount of variance explained by this model is 0.723 i.e., 72%.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944" indent="0">
              <a:buNone/>
            </a:pPr>
            <a:endParaRPr lang="en-US" dirty="0"/>
          </a:p>
        </p:txBody>
      </p:sp>
      <p:pic>
        <p:nvPicPr>
          <p:cNvPr id="4" name="Content Placeholder 3" descr="Table&#10;&#10;Description automatically generated">
            <a:extLst>
              <a:ext uri="{FF2B5EF4-FFF2-40B4-BE49-F238E27FC236}">
                <a16:creationId xmlns:a16="http://schemas.microsoft.com/office/drawing/2014/main" id="{4B7BB59C-9248-48FF-8D83-429C06D29DA7}"/>
              </a:ext>
            </a:extLst>
          </p:cNvPr>
          <p:cNvPicPr>
            <a:picLocks/>
          </p:cNvPicPr>
          <p:nvPr/>
        </p:nvPicPr>
        <p:blipFill>
          <a:blip r:embed="rId2"/>
          <a:stretch>
            <a:fillRect/>
          </a:stretch>
        </p:blipFill>
        <p:spPr>
          <a:xfrm>
            <a:off x="4367213" y="1773859"/>
            <a:ext cx="7381375" cy="2860282"/>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7E2D84F2-139E-43E7-B71C-7765FB7F324A}"/>
                  </a:ext>
                </a:extLst>
              </p14:cNvPr>
              <p14:cNvContentPartPr/>
              <p14:nvPr/>
            </p14:nvContentPartPr>
            <p14:xfrm>
              <a:off x="6563367" y="3428683"/>
              <a:ext cx="395280" cy="28080"/>
            </p14:xfrm>
          </p:contentPart>
        </mc:Choice>
        <mc:Fallback xmlns="">
          <p:pic>
            <p:nvPicPr>
              <p:cNvPr id="5" name="Ink 4">
                <a:extLst>
                  <a:ext uri="{FF2B5EF4-FFF2-40B4-BE49-F238E27FC236}">
                    <a16:creationId xmlns:a16="http://schemas.microsoft.com/office/drawing/2014/main" id="{7E2D84F2-139E-43E7-B71C-7765FB7F324A}"/>
                  </a:ext>
                </a:extLst>
              </p:cNvPr>
              <p:cNvPicPr/>
              <p:nvPr/>
            </p:nvPicPr>
            <p:blipFill>
              <a:blip r:embed="rId4"/>
              <a:stretch>
                <a:fillRect/>
              </a:stretch>
            </p:blipFill>
            <p:spPr>
              <a:xfrm>
                <a:off x="6527367" y="3357043"/>
                <a:ext cx="466920" cy="171720"/>
              </a:xfrm>
              <a:prstGeom prst="rect">
                <a:avLst/>
              </a:prstGeom>
            </p:spPr>
          </p:pic>
        </mc:Fallback>
      </mc:AlternateContent>
    </p:spTree>
    <p:extLst>
      <p:ext uri="{BB962C8B-B14F-4D97-AF65-F5344CB8AC3E}">
        <p14:creationId xmlns:p14="http://schemas.microsoft.com/office/powerpoint/2010/main" val="28890604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3E905E4-EF0C-4890-85FA-2CF6EEF55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3454116"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8AF2B227-E1B0-4151-92A9-CBBED637C944}"/>
              </a:ext>
            </a:extLst>
          </p:cNvPr>
          <p:cNvSpPr>
            <a:spLocks noGrp="1"/>
          </p:cNvSpPr>
          <p:nvPr>
            <p:ph idx="1"/>
          </p:nvPr>
        </p:nvSpPr>
        <p:spPr>
          <a:xfrm>
            <a:off x="448056" y="1944000"/>
            <a:ext cx="3452432" cy="4006800"/>
          </a:xfrm>
        </p:spPr>
        <p:txBody>
          <a:bodyPr>
            <a:normAutofit fontScale="92500" lnSpcReduction="20000"/>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I can even see that the P- values (Sig) for all the independent variables is less than the alp value (0.05).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Arial" panose="020B0604020202020204" pitchFamily="34" charset="0"/>
                <a:ea typeface="Calibri" panose="020F0502020204030204" pitchFamily="34" charset="0"/>
                <a:cs typeface="Times New Roman" panose="02020603050405020304" pitchFamily="18" charset="0"/>
              </a:rPr>
              <a:t>Therefore, all the independent variables i.e.,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sqft</a:t>
            </a:r>
            <a:r>
              <a:rPr lang="en-US" sz="1800" dirty="0">
                <a:effectLst/>
                <a:latin typeface="Arial" panose="020B0604020202020204" pitchFamily="34" charset="0"/>
                <a:ea typeface="Calibri" panose="020F0502020204030204" pitchFamily="34" charset="0"/>
                <a:cs typeface="Times New Roman" panose="02020603050405020304" pitchFamily="18" charset="0"/>
              </a:rPr>
              <a:t>, age, beds, and vacant are all significant.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Arial" panose="020B0604020202020204" pitchFamily="34" charset="0"/>
                <a:ea typeface="Calibri" panose="020F0502020204030204" pitchFamily="34" charset="0"/>
                <a:cs typeface="Times New Roman" panose="02020603050405020304" pitchFamily="18" charset="0"/>
              </a:rPr>
              <a:t>Therefore, the regression model 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Arial" panose="020B0604020202020204" pitchFamily="34" charset="0"/>
                <a:ea typeface="Calibri" panose="020F0502020204030204" pitchFamily="34" charset="0"/>
                <a:cs typeface="Times New Roman" panose="02020603050405020304" pitchFamily="18" charset="0"/>
              </a:rPr>
              <a:t>Price = </a:t>
            </a:r>
            <a:r>
              <a:rPr lang="en-US" sz="1800" b="1" dirty="0" err="1">
                <a:effectLst/>
                <a:latin typeface="Arial" panose="020B0604020202020204" pitchFamily="34" charset="0"/>
                <a:ea typeface="Calibri" panose="020F0502020204030204" pitchFamily="34" charset="0"/>
                <a:cs typeface="Times New Roman" panose="02020603050405020304" pitchFamily="18" charset="0"/>
              </a:rPr>
              <a:t>sqft</a:t>
            </a:r>
            <a:r>
              <a:rPr lang="en-US" sz="1800" b="1" dirty="0">
                <a:effectLst/>
                <a:latin typeface="Arial" panose="020B0604020202020204" pitchFamily="34" charset="0"/>
                <a:ea typeface="Calibri" panose="020F0502020204030204" pitchFamily="34" charset="0"/>
                <a:cs typeface="Times New Roman" panose="02020603050405020304" pitchFamily="18" charset="0"/>
              </a:rPr>
              <a:t> – 0.001(age) – 0.037(beds) – 0.036(vacant).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Content Placeholder 3" descr="Table&#10;&#10;Description automatically generated">
            <a:extLst>
              <a:ext uri="{FF2B5EF4-FFF2-40B4-BE49-F238E27FC236}">
                <a16:creationId xmlns:a16="http://schemas.microsoft.com/office/drawing/2014/main" id="{3954BA24-C990-4A4C-92CA-2EBB2ED7FB2B}"/>
              </a:ext>
            </a:extLst>
          </p:cNvPr>
          <p:cNvPicPr>
            <a:picLocks/>
          </p:cNvPicPr>
          <p:nvPr/>
        </p:nvPicPr>
        <p:blipFill>
          <a:blip r:embed="rId2"/>
          <a:stretch>
            <a:fillRect/>
          </a:stretch>
        </p:blipFill>
        <p:spPr>
          <a:xfrm>
            <a:off x="4367213" y="998814"/>
            <a:ext cx="7381375" cy="4410371"/>
          </a:xfrm>
          <a:prstGeom prst="rect">
            <a:avLst/>
          </a:prstGeom>
        </p:spPr>
      </p:pic>
    </p:spTree>
    <p:extLst>
      <p:ext uri="{BB962C8B-B14F-4D97-AF65-F5344CB8AC3E}">
        <p14:creationId xmlns:p14="http://schemas.microsoft.com/office/powerpoint/2010/main" val="1422531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24925016-C67B-4188-B5DB-5C9F831A3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A210B4-BD6A-42E5-8FDA-1158B56366E1}"/>
              </a:ext>
            </a:extLst>
          </p:cNvPr>
          <p:cNvSpPr>
            <a:spLocks noGrp="1"/>
          </p:cNvSpPr>
          <p:nvPr>
            <p:ph type="title"/>
          </p:nvPr>
        </p:nvSpPr>
        <p:spPr>
          <a:xfrm>
            <a:off x="448056" y="393192"/>
            <a:ext cx="11301984" cy="859536"/>
          </a:xfrm>
        </p:spPr>
        <p:txBody>
          <a:bodyPr anchor="b">
            <a:normAutofit/>
          </a:bodyPr>
          <a:lstStyle/>
          <a:p>
            <a:r>
              <a:rPr lang="en-US" b="1" kern="0">
                <a:effectLst/>
                <a:latin typeface="Calibri Light" panose="020F0302020204030204" pitchFamily="34" charset="0"/>
                <a:ea typeface="Times New Roman" panose="02020603050405020304" pitchFamily="18" charset="0"/>
                <a:cs typeface="Times New Roman" panose="02020603050405020304" pitchFamily="18" charset="0"/>
              </a:rPr>
              <a:t>RESIDUAL ANALYSIS WITH THE TRANSFORMED VARIABLE</a:t>
            </a:r>
            <a:br>
              <a:rPr lang="en-US" b="1" kern="0">
                <a:effectLst/>
                <a:latin typeface="Calibri Light" panose="020F0302020204030204" pitchFamily="34" charset="0"/>
                <a:ea typeface="Times New Roman" panose="02020603050405020304" pitchFamily="18" charset="0"/>
                <a:cs typeface="Times New Roman" panose="02020603050405020304" pitchFamily="18" charset="0"/>
              </a:rPr>
            </a:br>
            <a:endParaRPr lang="en-US"/>
          </a:p>
        </p:txBody>
      </p:sp>
      <p:cxnSp>
        <p:nvCxnSpPr>
          <p:cNvPr id="13" name="Straight Connector 9">
            <a:extLst>
              <a:ext uri="{FF2B5EF4-FFF2-40B4-BE49-F238E27FC236}">
                <a16:creationId xmlns:a16="http://schemas.microsoft.com/office/drawing/2014/main" id="{6C52BBAB-664F-48C3-A5C1-4CE9D3555D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F939FD5-E4F6-4FA6-8132-E49A765378D5}"/>
              </a:ext>
            </a:extLst>
          </p:cNvPr>
          <p:cNvSpPr>
            <a:spLocks noGrp="1"/>
          </p:cNvSpPr>
          <p:nvPr>
            <p:ph idx="1"/>
          </p:nvPr>
        </p:nvSpPr>
        <p:spPr>
          <a:xfrm>
            <a:off x="4370832" y="1947672"/>
            <a:ext cx="7379208" cy="4005072"/>
          </a:xfrm>
        </p:spPr>
        <p:txBody>
          <a:bodyPr>
            <a:normAutofit/>
          </a:bodyPr>
          <a:lstStyle/>
          <a:p>
            <a:r>
              <a:rPr lang="en-US" dirty="0">
                <a:effectLst/>
                <a:latin typeface="Arial" panose="020B0604020202020204" pitchFamily="34" charset="0"/>
                <a:ea typeface="Calibri" panose="020F0502020204030204" pitchFamily="34" charset="0"/>
                <a:cs typeface="Times New Roman" panose="02020603050405020304" pitchFamily="18" charset="0"/>
              </a:rPr>
              <a:t>As I have mentioned before, the residuals should be normally distributed, with a mean of zero and should follow constant variance (Homoscedasticity).</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64648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12CF25F2-5C39-459E-9E83-BB0383486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2C06B5-D603-4830-A88A-EC58815ABC62}"/>
              </a:ext>
            </a:extLst>
          </p:cNvPr>
          <p:cNvSpPr>
            <a:spLocks noGrp="1"/>
          </p:cNvSpPr>
          <p:nvPr>
            <p:ph type="title"/>
          </p:nvPr>
        </p:nvSpPr>
        <p:spPr>
          <a:xfrm>
            <a:off x="448056" y="374904"/>
            <a:ext cx="11301984" cy="987552"/>
          </a:xfrm>
        </p:spPr>
        <p:txBody>
          <a:bodyPr>
            <a:normAutofit/>
          </a:bodyPr>
          <a:lstStyle/>
          <a:p>
            <a:r>
              <a:rPr lang="en-US" sz="3000" b="1" kern="0">
                <a:effectLst/>
                <a:latin typeface="Calibri Light" panose="020F0302020204030204" pitchFamily="34" charset="0"/>
                <a:ea typeface="Times New Roman" panose="02020603050405020304" pitchFamily="18" charset="0"/>
                <a:cs typeface="Times New Roman" panose="02020603050405020304" pitchFamily="18" charset="0"/>
              </a:rPr>
              <a:t>HYPOTHESIS GENERATION WITH RESPECT TO PROBLEM STATEMENT</a:t>
            </a:r>
            <a:br>
              <a:rPr lang="en-US" sz="3000" b="1" kern="0">
                <a:effectLst/>
                <a:latin typeface="Calibri Light" panose="020F0302020204030204" pitchFamily="34" charset="0"/>
                <a:ea typeface="Times New Roman" panose="02020603050405020304" pitchFamily="18" charset="0"/>
                <a:cs typeface="Times New Roman" panose="02020603050405020304" pitchFamily="18" charset="0"/>
              </a:rPr>
            </a:br>
            <a:endParaRPr lang="en-US" sz="3000"/>
          </a:p>
        </p:txBody>
      </p:sp>
      <p:cxnSp>
        <p:nvCxnSpPr>
          <p:cNvPr id="13" name="Straight Connector 9">
            <a:extLst>
              <a:ext uri="{FF2B5EF4-FFF2-40B4-BE49-F238E27FC236}">
                <a16:creationId xmlns:a16="http://schemas.microsoft.com/office/drawing/2014/main" id="{6C52BBAB-664F-48C3-A5C1-4CE9D3555D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D70B86-E50C-4456-B26A-D6F9DF4ABA08}"/>
              </a:ext>
            </a:extLst>
          </p:cNvPr>
          <p:cNvSpPr>
            <a:spLocks noGrp="1"/>
          </p:cNvSpPr>
          <p:nvPr>
            <p:ph idx="1"/>
          </p:nvPr>
        </p:nvSpPr>
        <p:spPr>
          <a:xfrm>
            <a:off x="4370832" y="1947672"/>
            <a:ext cx="7379208" cy="4005072"/>
          </a:xfrm>
        </p:spPr>
        <p:txBody>
          <a:bodyPr>
            <a:normAutofit/>
          </a:bodyPr>
          <a:lstStyle/>
          <a:p>
            <a:pPr marL="0" marR="0">
              <a:spcBef>
                <a:spcPts val="0"/>
              </a:spcBef>
              <a:spcAft>
                <a:spcPts val="800"/>
              </a:spcAft>
            </a:pPr>
            <a:r>
              <a:rPr lang="en-US" sz="1700" b="1" dirty="0">
                <a:effectLst/>
                <a:latin typeface="Arial" panose="020B0604020202020204" pitchFamily="34" charset="0"/>
                <a:ea typeface="Calibri" panose="020F0502020204030204" pitchFamily="34" charset="0"/>
                <a:cs typeface="Times New Roman" panose="02020603050405020304" pitchFamily="18" charset="0"/>
              </a:rPr>
              <a:t>NULL HYPOTHESIS (Ho)</a:t>
            </a:r>
            <a:r>
              <a:rPr lang="en-US" sz="1700" dirty="0">
                <a:effectLst/>
                <a:latin typeface="Arial" panose="020B0604020202020204" pitchFamily="34" charset="0"/>
                <a:ea typeface="Calibri" panose="020F0502020204030204" pitchFamily="34" charset="0"/>
                <a:cs typeface="Times New Roman" panose="02020603050405020304" pitchFamily="18" charset="0"/>
              </a:rPr>
              <a:t>:</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700" dirty="0">
                <a:effectLst/>
                <a:latin typeface="Arial" panose="020B0604020202020204" pitchFamily="34" charset="0"/>
                <a:ea typeface="Calibri" panose="020F0502020204030204" pitchFamily="34" charset="0"/>
                <a:cs typeface="Times New Roman" panose="02020603050405020304" pitchFamily="18" charset="0"/>
              </a:rPr>
              <a:t> The price of the houses cannot be estimated by the parameters such as number of bedrooms, number of bathrooms, the square feet of the house, number of stories in a house and on how old the house is.</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r>
              <a:rPr lang="en-US" sz="1700" dirty="0">
                <a:effectLst/>
                <a:latin typeface="Arial" panose="020B0604020202020204" pitchFamily="34" charset="0"/>
                <a:ea typeface="Calibri" panose="020F0502020204030204" pitchFamily="34" charset="0"/>
                <a:cs typeface="Times New Roman" panose="02020603050405020304" pitchFamily="18" charset="0"/>
              </a:rPr>
              <a:t>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700" b="1" dirty="0">
                <a:effectLst/>
                <a:latin typeface="Arial" panose="020B0604020202020204" pitchFamily="34" charset="0"/>
                <a:ea typeface="Calibri" panose="020F0502020204030204" pitchFamily="34" charset="0"/>
                <a:cs typeface="Times New Roman" panose="02020603050405020304" pitchFamily="18" charset="0"/>
              </a:rPr>
              <a:t>ALTERNATE HYPOTHESIS (Ha):</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700" dirty="0">
                <a:effectLst/>
                <a:latin typeface="Arial" panose="020B0604020202020204" pitchFamily="34" charset="0"/>
                <a:ea typeface="Calibri" panose="020F0502020204030204" pitchFamily="34" charset="0"/>
                <a:cs typeface="Times New Roman" panose="02020603050405020304" pitchFamily="18" charset="0"/>
              </a:rPr>
              <a:t>The price of the houses can be estimated by the parameters such as number of bedrooms, number of bathrooms, the square feet of the house, number of stories in a house and on how old the house is.</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700" dirty="0"/>
          </a:p>
        </p:txBody>
      </p:sp>
    </p:spTree>
    <p:extLst>
      <p:ext uri="{BB962C8B-B14F-4D97-AF65-F5344CB8AC3E}">
        <p14:creationId xmlns:p14="http://schemas.microsoft.com/office/powerpoint/2010/main" val="11770247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3E905E4-EF0C-4890-85FA-2CF6EEF55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3454116"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2A5F5F0E-F53F-48A6-A661-1004A2A4EDA5}"/>
              </a:ext>
            </a:extLst>
          </p:cNvPr>
          <p:cNvSpPr>
            <a:spLocks noGrp="1"/>
          </p:cNvSpPr>
          <p:nvPr>
            <p:ph idx="1"/>
          </p:nvPr>
        </p:nvSpPr>
        <p:spPr>
          <a:xfrm>
            <a:off x="448056" y="1944000"/>
            <a:ext cx="3452432" cy="4006800"/>
          </a:xfrm>
        </p:spPr>
        <p:txBody>
          <a:bodyPr>
            <a:normAutofit/>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The mean of the residuals is zero. Therefore, the condition is satisfied.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Content Placeholder 3" descr="Table&#10;&#10;Description automatically generated">
            <a:extLst>
              <a:ext uri="{FF2B5EF4-FFF2-40B4-BE49-F238E27FC236}">
                <a16:creationId xmlns:a16="http://schemas.microsoft.com/office/drawing/2014/main" id="{2F031546-2F3D-4F40-852C-F2BD3BACFDB1}"/>
              </a:ext>
            </a:extLst>
          </p:cNvPr>
          <p:cNvPicPr>
            <a:picLocks/>
          </p:cNvPicPr>
          <p:nvPr/>
        </p:nvPicPr>
        <p:blipFill>
          <a:blip r:embed="rId2"/>
          <a:stretch>
            <a:fillRect/>
          </a:stretch>
        </p:blipFill>
        <p:spPr>
          <a:xfrm>
            <a:off x="4367213" y="1912260"/>
            <a:ext cx="7381375" cy="2583480"/>
          </a:xfrm>
          <a:prstGeom prst="rect">
            <a:avLst/>
          </a:prstGeom>
        </p:spPr>
      </p:pic>
    </p:spTree>
    <p:extLst>
      <p:ext uri="{BB962C8B-B14F-4D97-AF65-F5344CB8AC3E}">
        <p14:creationId xmlns:p14="http://schemas.microsoft.com/office/powerpoint/2010/main" val="36503693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BD1446E9-77BB-47B9-A1A3-99B1D8A84D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3">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Content Placeholder 3" descr="Chart, histogram&#10;&#10;Description automatically generated">
            <a:extLst>
              <a:ext uri="{FF2B5EF4-FFF2-40B4-BE49-F238E27FC236}">
                <a16:creationId xmlns:a16="http://schemas.microsoft.com/office/drawing/2014/main" id="{1015310F-D415-4BAB-A0D6-81FA52DF38AE}"/>
              </a:ext>
            </a:extLst>
          </p:cNvPr>
          <p:cNvPicPr>
            <a:picLocks/>
          </p:cNvPicPr>
          <p:nvPr/>
        </p:nvPicPr>
        <p:blipFill>
          <a:blip r:embed="rId2"/>
          <a:stretch>
            <a:fillRect/>
          </a:stretch>
        </p:blipFill>
        <p:spPr>
          <a:xfrm>
            <a:off x="449997" y="2789983"/>
            <a:ext cx="3597396" cy="2437235"/>
          </a:xfrm>
          <a:custGeom>
            <a:avLst/>
            <a:gdLst/>
            <a:ahLst/>
            <a:cxnLst/>
            <a:rect l="l" t="t" r="r" b="b"/>
            <a:pathLst>
              <a:path w="3597394" h="3898802">
                <a:moveTo>
                  <a:pt x="0" y="0"/>
                </a:moveTo>
                <a:lnTo>
                  <a:pt x="3597394" y="0"/>
                </a:lnTo>
                <a:lnTo>
                  <a:pt x="3597394" y="3898802"/>
                </a:lnTo>
                <a:lnTo>
                  <a:pt x="0" y="3898801"/>
                </a:lnTo>
                <a:close/>
              </a:path>
            </a:pathLst>
          </a:custGeom>
        </p:spPr>
      </p:pic>
      <p:pic>
        <p:nvPicPr>
          <p:cNvPr id="5" name="Picture 4" descr="Chart, line chart&#10;&#10;Description automatically generated">
            <a:extLst>
              <a:ext uri="{FF2B5EF4-FFF2-40B4-BE49-F238E27FC236}">
                <a16:creationId xmlns:a16="http://schemas.microsoft.com/office/drawing/2014/main" id="{861E6096-D5DE-441F-B899-CF0A46B6863E}"/>
              </a:ext>
            </a:extLst>
          </p:cNvPr>
          <p:cNvPicPr/>
          <p:nvPr/>
        </p:nvPicPr>
        <p:blipFill>
          <a:blip r:embed="rId3"/>
          <a:stretch>
            <a:fillRect/>
          </a:stretch>
        </p:blipFill>
        <p:spPr>
          <a:xfrm>
            <a:off x="4227394" y="2425749"/>
            <a:ext cx="3597394" cy="3165706"/>
          </a:xfrm>
          <a:custGeom>
            <a:avLst/>
            <a:gdLst/>
            <a:ahLst/>
            <a:cxnLst/>
            <a:rect l="l" t="t" r="r" b="b"/>
            <a:pathLst>
              <a:path w="3597396" h="3898802">
                <a:moveTo>
                  <a:pt x="0" y="0"/>
                </a:moveTo>
                <a:lnTo>
                  <a:pt x="3597396" y="1"/>
                </a:lnTo>
                <a:lnTo>
                  <a:pt x="3597396" y="3898802"/>
                </a:lnTo>
                <a:lnTo>
                  <a:pt x="0" y="3898802"/>
                </a:lnTo>
                <a:close/>
              </a:path>
            </a:pathLst>
          </a:custGeom>
        </p:spPr>
      </p:pic>
      <p:sp>
        <p:nvSpPr>
          <p:cNvPr id="18" name="Content Placeholder 8">
            <a:extLst>
              <a:ext uri="{FF2B5EF4-FFF2-40B4-BE49-F238E27FC236}">
                <a16:creationId xmlns:a16="http://schemas.microsoft.com/office/drawing/2014/main" id="{C2D90C1C-6CD8-443E-9FF4-5AAE7AFD0843}"/>
              </a:ext>
            </a:extLst>
          </p:cNvPr>
          <p:cNvSpPr>
            <a:spLocks noGrp="1"/>
          </p:cNvSpPr>
          <p:nvPr>
            <p:ph idx="1"/>
          </p:nvPr>
        </p:nvSpPr>
        <p:spPr>
          <a:xfrm>
            <a:off x="8256588" y="1944000"/>
            <a:ext cx="3490212" cy="4006800"/>
          </a:xfrm>
        </p:spPr>
        <p:txBody>
          <a:bodyPr>
            <a:normAutofit/>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As observed from the histogram and the normal P-P plot, you can observe that, it is normally distributed.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Arial" panose="020B0604020202020204" pitchFamily="34" charset="0"/>
                <a:ea typeface="Calibri" panose="020F0502020204030204" pitchFamily="34" charset="0"/>
                <a:cs typeface="Times New Roman" panose="02020603050405020304" pitchFamily="18" charset="0"/>
              </a:rPr>
              <a:t>Therefore, the normal distribution assumption is satisfied.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944" indent="0">
              <a:buNone/>
            </a:pPr>
            <a:endParaRPr lang="en-US" dirty="0"/>
          </a:p>
        </p:txBody>
      </p:sp>
    </p:spTree>
    <p:extLst>
      <p:ext uri="{BB962C8B-B14F-4D97-AF65-F5344CB8AC3E}">
        <p14:creationId xmlns:p14="http://schemas.microsoft.com/office/powerpoint/2010/main" val="8764649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93E905E4-EF0C-4890-85FA-2CF6EEF55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2CD8C6-584A-4026-B7A0-543B9F41A12E}"/>
              </a:ext>
            </a:extLst>
          </p:cNvPr>
          <p:cNvSpPr>
            <a:spLocks noGrp="1"/>
          </p:cNvSpPr>
          <p:nvPr>
            <p:ph type="title"/>
          </p:nvPr>
        </p:nvSpPr>
        <p:spPr>
          <a:xfrm>
            <a:off x="448056" y="388800"/>
            <a:ext cx="3452432" cy="860400"/>
          </a:xfrm>
        </p:spPr>
        <p:txBody>
          <a:bodyPr anchor="b">
            <a:normAutofit/>
          </a:bodyPr>
          <a:lstStyle/>
          <a:p>
            <a:r>
              <a:rPr lang="en-US" sz="2000" b="1">
                <a:effectLst/>
                <a:latin typeface="Calibri Light" panose="020F0302020204030204" pitchFamily="34" charset="0"/>
                <a:ea typeface="Times New Roman" panose="02020603050405020304" pitchFamily="18" charset="0"/>
                <a:cs typeface="Times New Roman" panose="02020603050405020304" pitchFamily="18" charset="0"/>
              </a:rPr>
              <a:t>CHECKING FOR CONSTANT VARIANCE(HOMOSCEDASTICITY)</a:t>
            </a:r>
            <a:br>
              <a:rPr lang="en-US" sz="2000" b="1">
                <a:effectLst/>
                <a:latin typeface="Calibri Light" panose="020F0302020204030204" pitchFamily="34" charset="0"/>
                <a:ea typeface="Times New Roman" panose="02020603050405020304" pitchFamily="18" charset="0"/>
                <a:cs typeface="Times New Roman" panose="02020603050405020304" pitchFamily="18" charset="0"/>
              </a:rPr>
            </a:br>
            <a:endParaRPr lang="en-US" sz="2000"/>
          </a:p>
        </p:txBody>
      </p:sp>
      <p:cxnSp>
        <p:nvCxnSpPr>
          <p:cNvPr id="16"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3454116"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Content Placeholder 7">
            <a:extLst>
              <a:ext uri="{FF2B5EF4-FFF2-40B4-BE49-F238E27FC236}">
                <a16:creationId xmlns:a16="http://schemas.microsoft.com/office/drawing/2014/main" id="{13884216-FDD4-45A1-AF63-180A1D2446AD}"/>
              </a:ext>
            </a:extLst>
          </p:cNvPr>
          <p:cNvSpPr>
            <a:spLocks noGrp="1"/>
          </p:cNvSpPr>
          <p:nvPr>
            <p:ph idx="1"/>
          </p:nvPr>
        </p:nvSpPr>
        <p:spPr>
          <a:xfrm>
            <a:off x="448056" y="1944000"/>
            <a:ext cx="3452432" cy="4006800"/>
          </a:xfrm>
        </p:spPr>
        <p:txBody>
          <a:bodyPr>
            <a:normAutofit fontScale="92500" lnSpcReduction="20000"/>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Therefore, from the regression standardized residual vs regression standardized predicted value scatter plot, it is clear that the data is satisfying the constant variance assumption.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Arial" panose="020B0604020202020204" pitchFamily="34" charset="0"/>
                <a:ea typeface="Calibri" panose="020F0502020204030204" pitchFamily="34" charset="0"/>
                <a:cs typeface="Times New Roman" panose="02020603050405020304" pitchFamily="18" charset="0"/>
              </a:rPr>
              <a:t>Therefore, the homoscedasticity condition is satisfied.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Arial" panose="020B0604020202020204" pitchFamily="34" charset="0"/>
                <a:ea typeface="Calibri" panose="020F0502020204030204" pitchFamily="34" charset="0"/>
                <a:cs typeface="Times New Roman" panose="02020603050405020304" pitchFamily="18" charset="0"/>
              </a:rPr>
              <a:t>Therefore, all the residual assumptions are satisfied.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Content Placeholder 3" descr="Chart, scatter chart&#10;&#10;Description automatically generated">
            <a:extLst>
              <a:ext uri="{FF2B5EF4-FFF2-40B4-BE49-F238E27FC236}">
                <a16:creationId xmlns:a16="http://schemas.microsoft.com/office/drawing/2014/main" id="{BAEEBECA-3983-41B6-BDA0-B9320F08572B}"/>
              </a:ext>
            </a:extLst>
          </p:cNvPr>
          <p:cNvPicPr>
            <a:picLocks/>
          </p:cNvPicPr>
          <p:nvPr/>
        </p:nvPicPr>
        <p:blipFill>
          <a:blip r:embed="rId2"/>
          <a:stretch>
            <a:fillRect/>
          </a:stretch>
        </p:blipFill>
        <p:spPr>
          <a:xfrm>
            <a:off x="4367213" y="1017268"/>
            <a:ext cx="7381375" cy="4373464"/>
          </a:xfrm>
          <a:prstGeom prst="rect">
            <a:avLst/>
          </a:prstGeom>
        </p:spPr>
      </p:pic>
    </p:spTree>
    <p:extLst>
      <p:ext uri="{BB962C8B-B14F-4D97-AF65-F5344CB8AC3E}">
        <p14:creationId xmlns:p14="http://schemas.microsoft.com/office/powerpoint/2010/main" val="35760608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D86DADD-940E-4CC1-AF60-0D36FB29B1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BC9A33-3754-4D70-8601-B50A6FC63AD3}"/>
              </a:ext>
            </a:extLst>
          </p:cNvPr>
          <p:cNvSpPr>
            <a:spLocks noGrp="1"/>
          </p:cNvSpPr>
          <p:nvPr>
            <p:ph type="title"/>
          </p:nvPr>
        </p:nvSpPr>
        <p:spPr>
          <a:xfrm>
            <a:off x="448056" y="388800"/>
            <a:ext cx="5432044" cy="860400"/>
          </a:xfrm>
        </p:spPr>
        <p:txBody>
          <a:bodyPr anchor="b">
            <a:normAutofit/>
          </a:bodyPr>
          <a:lstStyle/>
          <a:p>
            <a:r>
              <a:rPr lang="en-US" sz="2400" b="1" kern="0">
                <a:effectLst/>
                <a:latin typeface="Calibri Light" panose="020F0302020204030204" pitchFamily="34" charset="0"/>
                <a:ea typeface="Times New Roman" panose="02020603050405020304" pitchFamily="18" charset="0"/>
                <a:cs typeface="Times New Roman" panose="02020603050405020304" pitchFamily="18" charset="0"/>
              </a:rPr>
              <a:t>CONCLUSION TO THE PROBLEM STATEMENT</a:t>
            </a:r>
            <a:br>
              <a:rPr lang="en-US" sz="2400" b="1" kern="0">
                <a:effectLst/>
                <a:latin typeface="Calibri Light" panose="020F0302020204030204" pitchFamily="34" charset="0"/>
                <a:ea typeface="Times New Roman" panose="02020603050405020304" pitchFamily="18" charset="0"/>
                <a:cs typeface="Times New Roman" panose="02020603050405020304" pitchFamily="18" charset="0"/>
              </a:rPr>
            </a:br>
            <a:endParaRPr lang="en-US" sz="2400"/>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5434694"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B0A874FE-B232-43F2-B2BC-1C4B3E2F6F1F}"/>
              </a:ext>
            </a:extLst>
          </p:cNvPr>
          <p:cNvSpPr>
            <a:spLocks noGrp="1"/>
          </p:cNvSpPr>
          <p:nvPr>
            <p:ph idx="1"/>
          </p:nvPr>
        </p:nvSpPr>
        <p:spPr>
          <a:xfrm>
            <a:off x="448056" y="1944000"/>
            <a:ext cx="5432044" cy="4006800"/>
          </a:xfrm>
        </p:spPr>
        <p:txBody>
          <a:bodyPr>
            <a:normAutofit/>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Since the p-value(sig.) is less than alpha (0.05), I reject the null hypothesis.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Arial" panose="020B0604020202020204" pitchFamily="34" charset="0"/>
                <a:ea typeface="Calibri" panose="020F0502020204030204" pitchFamily="34" charset="0"/>
                <a:cs typeface="Times New Roman" panose="02020603050405020304" pitchFamily="18" charset="0"/>
              </a:rPr>
              <a:t>Therefore, I can conclude saying that the price of the houses can be estimated by the parameters such as number of bedrooms, number of bathrooms, the square feet of the house, number of stories in a house and also on how old the house 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Content Placeholder 3" descr="Table&#10;&#10;Description automatically generated">
            <a:extLst>
              <a:ext uri="{FF2B5EF4-FFF2-40B4-BE49-F238E27FC236}">
                <a16:creationId xmlns:a16="http://schemas.microsoft.com/office/drawing/2014/main" id="{73290BFC-FB23-4CD6-8A40-D5FB2B81CA22}"/>
              </a:ext>
            </a:extLst>
          </p:cNvPr>
          <p:cNvPicPr>
            <a:picLocks/>
          </p:cNvPicPr>
          <p:nvPr/>
        </p:nvPicPr>
        <p:blipFill>
          <a:blip r:embed="rId2"/>
          <a:stretch>
            <a:fillRect/>
          </a:stretch>
        </p:blipFill>
        <p:spPr>
          <a:xfrm>
            <a:off x="6307308" y="911861"/>
            <a:ext cx="5441280" cy="4584278"/>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41C8E166-763E-4B1C-91E6-407585697E41}"/>
                  </a:ext>
                </a:extLst>
              </p14:cNvPr>
              <p14:cNvContentPartPr/>
              <p14:nvPr/>
            </p14:nvContentPartPr>
            <p14:xfrm>
              <a:off x="11153962" y="3821164"/>
              <a:ext cx="452880" cy="29160"/>
            </p14:xfrm>
          </p:contentPart>
        </mc:Choice>
        <mc:Fallback xmlns="">
          <p:pic>
            <p:nvPicPr>
              <p:cNvPr id="6" name="Ink 5">
                <a:extLst>
                  <a:ext uri="{FF2B5EF4-FFF2-40B4-BE49-F238E27FC236}">
                    <a16:creationId xmlns:a16="http://schemas.microsoft.com/office/drawing/2014/main" id="{41C8E166-763E-4B1C-91E6-407585697E41}"/>
                  </a:ext>
                </a:extLst>
              </p:cNvPr>
              <p:cNvPicPr/>
              <p:nvPr/>
            </p:nvPicPr>
            <p:blipFill>
              <a:blip r:embed="rId4"/>
              <a:stretch>
                <a:fillRect/>
              </a:stretch>
            </p:blipFill>
            <p:spPr>
              <a:xfrm>
                <a:off x="11118322" y="3749524"/>
                <a:ext cx="524520" cy="172800"/>
              </a:xfrm>
              <a:prstGeom prst="rect">
                <a:avLst/>
              </a:prstGeom>
            </p:spPr>
          </p:pic>
        </mc:Fallback>
      </mc:AlternateContent>
    </p:spTree>
    <p:extLst>
      <p:ext uri="{BB962C8B-B14F-4D97-AF65-F5344CB8AC3E}">
        <p14:creationId xmlns:p14="http://schemas.microsoft.com/office/powerpoint/2010/main" val="3053516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3E905E4-EF0C-4890-85FA-2CF6EEF55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372E7C-E7CB-4DDE-854B-E8FEDED489B2}"/>
              </a:ext>
            </a:extLst>
          </p:cNvPr>
          <p:cNvSpPr>
            <a:spLocks noGrp="1"/>
          </p:cNvSpPr>
          <p:nvPr>
            <p:ph type="title"/>
          </p:nvPr>
        </p:nvSpPr>
        <p:spPr>
          <a:xfrm>
            <a:off x="448056" y="388800"/>
            <a:ext cx="3452432" cy="860400"/>
          </a:xfrm>
        </p:spPr>
        <p:txBody>
          <a:bodyPr anchor="b">
            <a:normAutofit fontScale="90000"/>
          </a:bodyPr>
          <a:lstStyle/>
          <a:p>
            <a:pPr marL="0" marR="0">
              <a:spcBef>
                <a:spcPts val="1200"/>
              </a:spcBef>
              <a:spcAft>
                <a:spcPts val="0"/>
              </a:spcAft>
            </a:pPr>
            <a:r>
              <a:rPr lang="en-US" sz="2000" b="1" kern="0" dirty="0">
                <a:effectLst/>
                <a:latin typeface="Calibri Light" panose="020F0302020204030204" pitchFamily="34" charset="0"/>
                <a:ea typeface="Times New Roman" panose="02020603050405020304" pitchFamily="18" charset="0"/>
                <a:cs typeface="Times New Roman" panose="02020603050405020304" pitchFamily="18" charset="0"/>
              </a:rPr>
              <a:t>IMPORTING THE DATASET INTO SPSS</a:t>
            </a:r>
            <a:br>
              <a:rPr lang="en-US" sz="1100" b="1" kern="0" dirty="0">
                <a:effectLst/>
                <a:latin typeface="Calibri Light" panose="020F0302020204030204" pitchFamily="34" charset="0"/>
                <a:ea typeface="Times New Roman" panose="02020603050405020304" pitchFamily="18" charset="0"/>
                <a:cs typeface="Times New Roman" panose="02020603050405020304" pitchFamily="18" charset="0"/>
              </a:rPr>
            </a:b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br>
              <a:rPr lang="en-US"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br>
              <a:rPr lang="en-US" sz="1100" dirty="0">
                <a:effectLst/>
                <a:latin typeface="Calibri" panose="020F0502020204030204" pitchFamily="34" charset="0"/>
                <a:ea typeface="Calibri" panose="020F0502020204030204" pitchFamily="34" charset="0"/>
                <a:cs typeface="Times New Roman" panose="02020603050405020304" pitchFamily="18" charset="0"/>
              </a:rPr>
            </a:br>
            <a:br>
              <a:rPr lang="en-US" sz="1100" b="1" dirty="0">
                <a:effectLst/>
                <a:latin typeface="Calibri Light" panose="020F0302020204030204" pitchFamily="34" charset="0"/>
                <a:ea typeface="Times New Roman" panose="02020603050405020304" pitchFamily="18" charset="0"/>
                <a:cs typeface="Times New Roman" panose="02020603050405020304" pitchFamily="18" charset="0"/>
              </a:rPr>
            </a:br>
            <a:endParaRPr lang="en-US" sz="1100" dirty="0"/>
          </a:p>
        </p:txBody>
      </p:sp>
      <p:cxnSp>
        <p:nvCxnSpPr>
          <p:cNvPr id="14" name="Straight Connector 10">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3454116"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FFDCAEF-BD55-4861-9915-CC8E62B7A4B1}"/>
              </a:ext>
            </a:extLst>
          </p:cNvPr>
          <p:cNvSpPr>
            <a:spLocks noGrp="1"/>
          </p:cNvSpPr>
          <p:nvPr>
            <p:ph idx="1"/>
          </p:nvPr>
        </p:nvSpPr>
        <p:spPr>
          <a:xfrm>
            <a:off x="448056" y="1944000"/>
            <a:ext cx="3452432" cy="4006800"/>
          </a:xfrm>
        </p:spPr>
        <p:txBody>
          <a:bodyPr>
            <a:normAutofit/>
          </a:bodyPr>
          <a:lstStyle/>
          <a:p>
            <a:r>
              <a:rPr lang="en-US" b="1" dirty="0">
                <a:effectLst/>
                <a:latin typeface="Calibri Light" panose="020F0302020204030204" pitchFamily="34" charset="0"/>
                <a:ea typeface="Times New Roman" panose="02020603050405020304" pitchFamily="18" charset="0"/>
                <a:cs typeface="Times New Roman" panose="02020603050405020304" pitchFamily="18" charset="0"/>
              </a:rPr>
              <a:t>DATA VIEW:</a:t>
            </a:r>
          </a:p>
          <a:p>
            <a:endParaRPr lang="en-US" dirty="0"/>
          </a:p>
        </p:txBody>
      </p:sp>
      <p:pic>
        <p:nvPicPr>
          <p:cNvPr id="4" name="Picture 3">
            <a:extLst>
              <a:ext uri="{FF2B5EF4-FFF2-40B4-BE49-F238E27FC236}">
                <a16:creationId xmlns:a16="http://schemas.microsoft.com/office/drawing/2014/main" id="{5E7CCAD3-436D-4639-9035-80B66404D69A}"/>
              </a:ext>
            </a:extLst>
          </p:cNvPr>
          <p:cNvPicPr/>
          <p:nvPr/>
        </p:nvPicPr>
        <p:blipFill>
          <a:blip r:embed="rId2"/>
          <a:stretch>
            <a:fillRect/>
          </a:stretch>
        </p:blipFill>
        <p:spPr>
          <a:xfrm>
            <a:off x="4367213" y="1035722"/>
            <a:ext cx="7381375" cy="4336556"/>
          </a:xfrm>
          <a:prstGeom prst="rect">
            <a:avLst/>
          </a:prstGeom>
        </p:spPr>
      </p:pic>
    </p:spTree>
    <p:extLst>
      <p:ext uri="{BB962C8B-B14F-4D97-AF65-F5344CB8AC3E}">
        <p14:creationId xmlns:p14="http://schemas.microsoft.com/office/powerpoint/2010/main" val="4021845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3E905E4-EF0C-4890-85FA-2CF6EEF55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853DC-A30C-45B6-BF80-0EB3F0DF6B11}"/>
              </a:ext>
            </a:extLst>
          </p:cNvPr>
          <p:cNvSpPr>
            <a:spLocks noGrp="1"/>
          </p:cNvSpPr>
          <p:nvPr>
            <p:ph type="title"/>
          </p:nvPr>
        </p:nvSpPr>
        <p:spPr>
          <a:xfrm>
            <a:off x="448056" y="388800"/>
            <a:ext cx="3452432" cy="860400"/>
          </a:xfrm>
        </p:spPr>
        <p:txBody>
          <a:bodyPr anchor="b">
            <a:normAutofit/>
          </a:bodyPr>
          <a:lstStyle/>
          <a:p>
            <a:r>
              <a:rPr lang="en-US" b="1">
                <a:effectLst/>
                <a:latin typeface="Calibri Light" panose="020F0302020204030204" pitchFamily="34" charset="0"/>
                <a:ea typeface="Times New Roman" panose="02020603050405020304" pitchFamily="18" charset="0"/>
                <a:cs typeface="Times New Roman" panose="02020603050405020304" pitchFamily="18" charset="0"/>
              </a:rPr>
              <a:t>VARIABLE VIEW</a:t>
            </a:r>
            <a:br>
              <a:rPr lang="en-US" b="1">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3454116"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C13CC6FC-702F-4223-BD32-3947C4639854}"/>
              </a:ext>
            </a:extLst>
          </p:cNvPr>
          <p:cNvPicPr>
            <a:picLocks/>
          </p:cNvPicPr>
          <p:nvPr/>
        </p:nvPicPr>
        <p:blipFill>
          <a:blip r:embed="rId2"/>
          <a:stretch>
            <a:fillRect/>
          </a:stretch>
        </p:blipFill>
        <p:spPr>
          <a:xfrm>
            <a:off x="4367213" y="925001"/>
            <a:ext cx="7381375" cy="4557998"/>
          </a:xfrm>
          <a:prstGeom prst="rect">
            <a:avLst/>
          </a:prstGeom>
        </p:spPr>
      </p:pic>
    </p:spTree>
    <p:extLst>
      <p:ext uri="{BB962C8B-B14F-4D97-AF65-F5344CB8AC3E}">
        <p14:creationId xmlns:p14="http://schemas.microsoft.com/office/powerpoint/2010/main" val="3272166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3E905E4-EF0C-4890-85FA-2CF6EEF55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FE09BE-15F6-42E4-A56E-34CAC42AA902}"/>
              </a:ext>
            </a:extLst>
          </p:cNvPr>
          <p:cNvSpPr>
            <a:spLocks noGrp="1"/>
          </p:cNvSpPr>
          <p:nvPr>
            <p:ph type="title"/>
          </p:nvPr>
        </p:nvSpPr>
        <p:spPr>
          <a:xfrm>
            <a:off x="448056" y="388800"/>
            <a:ext cx="3452432" cy="860400"/>
          </a:xfrm>
        </p:spPr>
        <p:txBody>
          <a:bodyPr anchor="b">
            <a:normAutofit/>
          </a:bodyPr>
          <a:lstStyle/>
          <a:p>
            <a:r>
              <a:rPr lang="en-US" b="1" kern="0">
                <a:effectLst/>
                <a:latin typeface="Calibri Light" panose="020F0302020204030204" pitchFamily="34" charset="0"/>
                <a:ea typeface="Times New Roman" panose="02020603050405020304" pitchFamily="18" charset="0"/>
                <a:cs typeface="Times New Roman" panose="02020603050405020304" pitchFamily="18" charset="0"/>
              </a:rPr>
              <a:t>DESCRIPTIVE STATISTICS</a:t>
            </a:r>
            <a:br>
              <a:rPr lang="en-US" b="1" kern="0">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3454116"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9EFDA7C0-79D0-43C2-8442-1FAE5A263E58}"/>
              </a:ext>
            </a:extLst>
          </p:cNvPr>
          <p:cNvPicPr>
            <a:picLocks/>
          </p:cNvPicPr>
          <p:nvPr/>
        </p:nvPicPr>
        <p:blipFill>
          <a:blip r:embed="rId2"/>
          <a:stretch>
            <a:fillRect/>
          </a:stretch>
        </p:blipFill>
        <p:spPr>
          <a:xfrm>
            <a:off x="4367213" y="1783085"/>
            <a:ext cx="7381375" cy="2841829"/>
          </a:xfrm>
          <a:prstGeom prst="rect">
            <a:avLst/>
          </a:prstGeom>
        </p:spPr>
      </p:pic>
    </p:spTree>
    <p:extLst>
      <p:ext uri="{BB962C8B-B14F-4D97-AF65-F5344CB8AC3E}">
        <p14:creationId xmlns:p14="http://schemas.microsoft.com/office/powerpoint/2010/main" val="4129299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86DADD-940E-4CC1-AF60-0D36FB29B1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0ECE82-C9F6-48B3-BEF9-774530560FB3}"/>
              </a:ext>
            </a:extLst>
          </p:cNvPr>
          <p:cNvSpPr>
            <a:spLocks noGrp="1"/>
          </p:cNvSpPr>
          <p:nvPr>
            <p:ph type="title"/>
          </p:nvPr>
        </p:nvSpPr>
        <p:spPr>
          <a:xfrm>
            <a:off x="448056" y="388800"/>
            <a:ext cx="5432044" cy="860400"/>
          </a:xfrm>
        </p:spPr>
        <p:txBody>
          <a:bodyPr anchor="b">
            <a:normAutofit/>
          </a:bodyPr>
          <a:lstStyle/>
          <a:p>
            <a:r>
              <a:rPr lang="en-US" b="1" dirty="0">
                <a:effectLst/>
                <a:latin typeface="Calibri" panose="020F0502020204030204" pitchFamily="34" charset="0"/>
                <a:ea typeface="Times New Roman" panose="02020603050405020304" pitchFamily="18" charset="0"/>
                <a:cs typeface="Times New Roman" panose="02020603050405020304" pitchFamily="18" charset="0"/>
              </a:rPr>
              <a:t>CHECKING THE MISSING VALUES IN THE DATASET</a:t>
            </a:r>
            <a:endParaRPr lang="en-US" b="1"/>
          </a:p>
        </p:txBody>
      </p:sp>
      <p:cxnSp>
        <p:nvCxnSpPr>
          <p:cNvPr id="11" name="Straight Connector 10">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5434694"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BB8A17F-5587-434E-9514-E16BA7C7B549}"/>
              </a:ext>
            </a:extLst>
          </p:cNvPr>
          <p:cNvSpPr>
            <a:spLocks noGrp="1"/>
          </p:cNvSpPr>
          <p:nvPr>
            <p:ph idx="1"/>
          </p:nvPr>
        </p:nvSpPr>
        <p:spPr>
          <a:xfrm>
            <a:off x="448056" y="1944000"/>
            <a:ext cx="5432044" cy="4006800"/>
          </a:xfrm>
        </p:spPr>
        <p:txBody>
          <a:bodyPr>
            <a:normAutofit/>
          </a:bodyPr>
          <a:lstStyle/>
          <a:p>
            <a:pPr>
              <a:lnSpc>
                <a:spcPct val="130000"/>
              </a:lnSpc>
            </a:pPr>
            <a:r>
              <a:rPr lang="en-US" sz="1500" dirty="0">
                <a:effectLst/>
                <a:latin typeface="Arial" panose="020B0604020202020204" pitchFamily="34" charset="0"/>
                <a:ea typeface="Calibri" panose="020F0502020204030204" pitchFamily="34" charset="0"/>
                <a:cs typeface="Times New Roman" panose="02020603050405020304" pitchFamily="18" charset="0"/>
              </a:rPr>
              <a:t>Cleaning is one of the important steps before I run any mode. It is a step of data preparation. The cleaner data I have, the more accurate the model can predict the data. There are many ways to clean the data like making use of mean, median or mode if the missing variable is quantitative. Also, I can predict the missing values sometimes using the existing data points.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30000"/>
              </a:lnSpc>
            </a:pPr>
            <a:r>
              <a:rPr lang="en-US" sz="1500" dirty="0">
                <a:effectLst/>
                <a:latin typeface="Arial" panose="020B0604020202020204" pitchFamily="34" charset="0"/>
                <a:ea typeface="Calibri" panose="020F0502020204030204" pitchFamily="34" charset="0"/>
                <a:cs typeface="Times New Roman" panose="02020603050405020304" pitchFamily="18" charset="0"/>
              </a:rPr>
              <a:t>All in all, one must understand the domain of the business case and then accordingly perform the missing value imputation.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30000"/>
              </a:lnSpc>
            </a:pPr>
            <a:r>
              <a:rPr lang="en-US" sz="1500" dirty="0">
                <a:effectLst/>
                <a:latin typeface="Arial" panose="020B0604020202020204" pitchFamily="34" charset="0"/>
                <a:ea typeface="Calibri" panose="020F0502020204030204" pitchFamily="34" charset="0"/>
                <a:cs typeface="Times New Roman" panose="02020603050405020304" pitchFamily="18" charset="0"/>
              </a:rPr>
              <a:t>But luckily, this dataset does not contain any missing values, and is perfect to be used for analysis.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1944" indent="0">
              <a:lnSpc>
                <a:spcPct val="130000"/>
              </a:lnSpc>
              <a:buNone/>
            </a:pPr>
            <a:endParaRPr lang="en-US" sz="1500" dirty="0"/>
          </a:p>
        </p:txBody>
      </p:sp>
      <p:pic>
        <p:nvPicPr>
          <p:cNvPr id="4" name="Picture 3">
            <a:extLst>
              <a:ext uri="{FF2B5EF4-FFF2-40B4-BE49-F238E27FC236}">
                <a16:creationId xmlns:a16="http://schemas.microsoft.com/office/drawing/2014/main" id="{0CFE56E2-3E51-4C93-BC2B-4D1207C706BB}"/>
              </a:ext>
            </a:extLst>
          </p:cNvPr>
          <p:cNvPicPr/>
          <p:nvPr/>
        </p:nvPicPr>
        <p:blipFill>
          <a:blip r:embed="rId2"/>
          <a:stretch>
            <a:fillRect/>
          </a:stretch>
        </p:blipFill>
        <p:spPr>
          <a:xfrm>
            <a:off x="6307308" y="2251776"/>
            <a:ext cx="5441280" cy="1904447"/>
          </a:xfrm>
          <a:prstGeom prst="rect">
            <a:avLst/>
          </a:prstGeom>
        </p:spPr>
      </p:pic>
    </p:spTree>
    <p:extLst>
      <p:ext uri="{BB962C8B-B14F-4D97-AF65-F5344CB8AC3E}">
        <p14:creationId xmlns:p14="http://schemas.microsoft.com/office/powerpoint/2010/main" val="2344049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1">
            <a:extLst>
              <a:ext uri="{FF2B5EF4-FFF2-40B4-BE49-F238E27FC236}">
                <a16:creationId xmlns:a16="http://schemas.microsoft.com/office/drawing/2014/main" id="{7E21CA63-4B99-4925-8CAF-F408D7AB0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03AC3E-A7A1-43B9-BB75-6CAFACC8ACDD}"/>
              </a:ext>
            </a:extLst>
          </p:cNvPr>
          <p:cNvSpPr>
            <a:spLocks noGrp="1"/>
          </p:cNvSpPr>
          <p:nvPr>
            <p:ph type="title"/>
          </p:nvPr>
        </p:nvSpPr>
        <p:spPr>
          <a:xfrm>
            <a:off x="448056" y="388799"/>
            <a:ext cx="2854800" cy="5965199"/>
          </a:xfrm>
        </p:spPr>
        <p:txBody>
          <a:bodyPr>
            <a:normAutofit/>
          </a:bodyPr>
          <a:lstStyle/>
          <a:p>
            <a:pPr marL="0" marR="0">
              <a:spcBef>
                <a:spcPts val="1200"/>
              </a:spcBef>
              <a:spcAft>
                <a:spcPts val="0"/>
              </a:spcAft>
            </a:pPr>
            <a:r>
              <a:rPr lang="en-US" b="1" kern="0">
                <a:effectLst/>
                <a:latin typeface="Calibri Light" panose="020F0302020204030204" pitchFamily="34" charset="0"/>
                <a:ea typeface="Times New Roman" panose="02020603050405020304" pitchFamily="18" charset="0"/>
                <a:cs typeface="Times New Roman" panose="02020603050405020304" pitchFamily="18" charset="0"/>
              </a:rPr>
              <a:t>EXPLORATORY DATA ANALYSIS (EDA)</a:t>
            </a:r>
            <a:br>
              <a:rPr lang="en-US" b="1" kern="0">
                <a:effectLst/>
                <a:latin typeface="Calibri Light" panose="020F0302020204030204" pitchFamily="34" charset="0"/>
                <a:ea typeface="Times New Roman" panose="02020603050405020304" pitchFamily="18" charset="0"/>
                <a:cs typeface="Times New Roman" panose="02020603050405020304" pitchFamily="18" charset="0"/>
              </a:rPr>
            </a:br>
            <a:r>
              <a:rPr lang="en-US">
                <a:effectLst/>
                <a:latin typeface="Arial" panose="020B0604020202020204" pitchFamily="34" charset="0"/>
                <a:ea typeface="Calibri" panose="020F0502020204030204" pitchFamily="34" charset="0"/>
                <a:cs typeface="Times New Roman" panose="02020603050405020304" pitchFamily="18" charset="0"/>
              </a:rPr>
              <a:t> </a:t>
            </a:r>
            <a:br>
              <a:rPr lang="en-US">
                <a:effectLst/>
                <a:latin typeface="Calibri" panose="020F0502020204030204" pitchFamily="34" charset="0"/>
                <a:ea typeface="Calibri" panose="020F0502020204030204" pitchFamily="34" charset="0"/>
                <a:cs typeface="Times New Roman" panose="02020603050405020304" pitchFamily="18" charset="0"/>
              </a:rPr>
            </a:br>
            <a:endParaRPr lang="en-US"/>
          </a:p>
        </p:txBody>
      </p:sp>
      <p:cxnSp>
        <p:nvCxnSpPr>
          <p:cNvPr id="27" name="Straight Connector 23">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28" name="Content Placeholder 7">
            <a:extLst>
              <a:ext uri="{FF2B5EF4-FFF2-40B4-BE49-F238E27FC236}">
                <a16:creationId xmlns:a16="http://schemas.microsoft.com/office/drawing/2014/main" id="{D761D4AC-C469-43E2-AE8A-217C8CD83E36}"/>
              </a:ext>
            </a:extLst>
          </p:cNvPr>
          <p:cNvGraphicFramePr>
            <a:graphicFrameLocks noGrp="1"/>
          </p:cNvGraphicFramePr>
          <p:nvPr>
            <p:ph idx="1"/>
            <p:extLst>
              <p:ext uri="{D42A27DB-BD31-4B8C-83A1-F6EECF244321}">
                <p14:modId xmlns:p14="http://schemas.microsoft.com/office/powerpoint/2010/main" val="101874111"/>
              </p:ext>
            </p:extLst>
          </p:nvPr>
        </p:nvGraphicFramePr>
        <p:xfrm>
          <a:off x="4194000" y="449997"/>
          <a:ext cx="7084788" cy="5958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5695107"/>
      </p:ext>
    </p:extLst>
  </p:cSld>
  <p:clrMapOvr>
    <a:masterClrMapping/>
  </p:clrMapOvr>
</p:sld>
</file>

<file path=ppt/theme/theme1.xml><?xml version="1.0" encoding="utf-8"?>
<a:theme xmlns:a="http://schemas.openxmlformats.org/drawingml/2006/main" name="ThinLineVTI">
  <a:themeElements>
    <a:clrScheme name="AnalogousFromLightSeedLeftStep">
      <a:dk1>
        <a:srgbClr val="000000"/>
      </a:dk1>
      <a:lt1>
        <a:srgbClr val="FFFFFF"/>
      </a:lt1>
      <a:dk2>
        <a:srgbClr val="412437"/>
      </a:dk2>
      <a:lt2>
        <a:srgbClr val="E2E5E8"/>
      </a:lt2>
      <a:accent1>
        <a:srgbClr val="B79D7A"/>
      </a:accent1>
      <a:accent2>
        <a:srgbClr val="BA887F"/>
      </a:accent2>
      <a:accent3>
        <a:srgbClr val="C4929F"/>
      </a:accent3>
      <a:accent4>
        <a:srgbClr val="BA7FA7"/>
      </a:accent4>
      <a:accent5>
        <a:srgbClr val="C093C5"/>
      </a:accent5>
      <a:accent6>
        <a:srgbClr val="9C7FBA"/>
      </a:accent6>
      <a:hlink>
        <a:srgbClr val="6482AB"/>
      </a:hlink>
      <a:folHlink>
        <a:srgbClr val="7F7F7F"/>
      </a:folHlink>
    </a:clrScheme>
    <a:fontScheme name="Custom 3">
      <a:majorFont>
        <a:latin typeface="Sagona Book"/>
        <a:ea typeface=""/>
        <a:cs typeface=""/>
      </a:majorFont>
      <a:minorFont>
        <a:latin typeface="Univer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docProps/app.xml><?xml version="1.0" encoding="utf-8"?>
<Properties xmlns="http://schemas.openxmlformats.org/officeDocument/2006/extended-properties" xmlns:vt="http://schemas.openxmlformats.org/officeDocument/2006/docPropsVTypes">
  <TotalTime>1598</TotalTime>
  <Words>1934</Words>
  <Application>Microsoft Office PowerPoint</Application>
  <PresentationFormat>Widescreen</PresentationFormat>
  <Paragraphs>162</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Sagona Book</vt:lpstr>
      <vt:lpstr>Univers</vt:lpstr>
      <vt:lpstr>ThinLineVTI</vt:lpstr>
      <vt:lpstr> ADTA 5130 DATA ANALYTICS 1</vt:lpstr>
      <vt:lpstr>INTRODUCTION AND BUSINESS OBJECTIVE </vt:lpstr>
      <vt:lpstr>DATA DICTIONARY </vt:lpstr>
      <vt:lpstr>HYPOTHESIS GENERATION WITH RESPECT TO PROBLEM STATEMENT </vt:lpstr>
      <vt:lpstr>IMPORTING THE DATASET INTO SPSS      </vt:lpstr>
      <vt:lpstr>VARIABLE VIEW </vt:lpstr>
      <vt:lpstr>DESCRIPTIVE STATISTICS </vt:lpstr>
      <vt:lpstr>CHECKING THE MISSING VALUES IN THE DATASET</vt:lpstr>
      <vt:lpstr>EXPLORATORY DATA ANALYSIS (EDA)   </vt:lpstr>
      <vt:lpstr>PowerPoint Presentation</vt:lpstr>
      <vt:lpstr>PowerPoint Presentation</vt:lpstr>
      <vt:lpstr>PowerPoint Presentation</vt:lpstr>
      <vt:lpstr>PowerPoint Presentation</vt:lpstr>
      <vt:lpstr>CHECKING FOR OUTLIERS</vt:lpstr>
      <vt:lpstr>PowerPoint Presentation</vt:lpstr>
      <vt:lpstr>PowerPoint Presentation</vt:lpstr>
      <vt:lpstr>PowerPoint Presentation</vt:lpstr>
      <vt:lpstr>PowerPoint Presentation</vt:lpstr>
      <vt:lpstr>PowerPoint Presentation</vt:lpstr>
      <vt:lpstr>CORRELATION  </vt:lpstr>
      <vt:lpstr>CHECKING FOR MULTI COLLINEARITY</vt:lpstr>
      <vt:lpstr>REGRESSION ANALYSIS -1(trimming the mean to remove outliers) </vt:lpstr>
      <vt:lpstr>STEPWISE REGRESSION  FOR REGRESSION ANALYSIS 1 </vt:lpstr>
      <vt:lpstr>PowerPoint Presentation</vt:lpstr>
      <vt:lpstr>PowerPoint Presentation</vt:lpstr>
      <vt:lpstr>REGRESSION ANALYSIS – 2 (RUNNING THE MODEL WITH OUTLIER CONSIDERED) </vt:lpstr>
      <vt:lpstr>STEPWISE REGRESSION FOR REGRESSION ANALYSIS 2</vt:lpstr>
      <vt:lpstr>PowerPoint Presentation</vt:lpstr>
      <vt:lpstr>PowerPoint Presentation</vt:lpstr>
      <vt:lpstr>WHICH MODEL TO USE OUT OF THE TWO REGRESSION MODELS</vt:lpstr>
      <vt:lpstr>RESUDIAL ANALYSIS </vt:lpstr>
      <vt:lpstr>RESIDUAL STATISTICS </vt:lpstr>
      <vt:lpstr>CHECKING THE NORMALLY DISTRIBUTED ASSUMPTION </vt:lpstr>
      <vt:lpstr>CHECKING FOR CONSTANT VARIANCE (HOMOSCEDASTICITY) </vt:lpstr>
      <vt:lpstr>LOG TRANSFORMING MY TARGET VARIABLE AND RE-RUNNING THE REGRESSION ANALYSIS </vt:lpstr>
      <vt:lpstr>REGRESSION ANALYSIS WITH THE TRANSFORMED VARIABLE   </vt:lpstr>
      <vt:lpstr>PowerPoint Presentation</vt:lpstr>
      <vt:lpstr>PowerPoint Presentation</vt:lpstr>
      <vt:lpstr>RESIDUAL ANALYSIS WITH THE TRANSFORMED VARIABLE </vt:lpstr>
      <vt:lpstr>PowerPoint Presentation</vt:lpstr>
      <vt:lpstr>PowerPoint Presentation</vt:lpstr>
      <vt:lpstr>CHECKING FOR CONSTANT VARIANCE(HOMOSCEDASTICITY) </vt:lpstr>
      <vt:lpstr>CONCLUSION TO THE PROBLEM STATEMENT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ADTA 5130 DATA ANALYTICS 1</dc:title>
  <dc:creator>Siddana, Charunya</dc:creator>
  <cp:lastModifiedBy>Mannuru, Nishith Reddy</cp:lastModifiedBy>
  <cp:revision>24</cp:revision>
  <dcterms:created xsi:type="dcterms:W3CDTF">2021-04-27T15:29:48Z</dcterms:created>
  <dcterms:modified xsi:type="dcterms:W3CDTF">2021-05-05T18:47:50Z</dcterms:modified>
</cp:coreProperties>
</file>