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34"/>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A4C7-9343-EEC1-6313-A397D155D4BD}"/>
              </a:ext>
            </a:extLst>
          </p:cNvPr>
          <p:cNvSpPr>
            <a:spLocks noGrp="1"/>
          </p:cNvSpPr>
          <p:nvPr>
            <p:ph type="ctrTitle"/>
          </p:nvPr>
        </p:nvSpPr>
        <p:spPr/>
        <p:txBody>
          <a:bodyPr>
            <a:normAutofit/>
          </a:bodyPr>
          <a:lstStyle/>
          <a:p>
            <a:r>
              <a:rPr lang="en-US" b="1" dirty="0">
                <a:latin typeface="Calibri" panose="020F0502020204030204" pitchFamily="34" charset="0"/>
                <a:cs typeface="Calibri" panose="020F0502020204030204" pitchFamily="34" charset="0"/>
              </a:rPr>
              <a:t>Screening Resumes For Jobs Using NLP Techniques.</a:t>
            </a:r>
          </a:p>
        </p:txBody>
      </p:sp>
      <p:sp>
        <p:nvSpPr>
          <p:cNvPr id="3" name="Subtitle 2">
            <a:extLst>
              <a:ext uri="{FF2B5EF4-FFF2-40B4-BE49-F238E27FC236}">
                <a16:creationId xmlns:a16="http://schemas.microsoft.com/office/drawing/2014/main" id="{2B7EA02D-03B4-E416-62E7-6F7C67514621}"/>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13374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76D6-3E46-04C8-6E67-C3DB37E1FB4C}"/>
              </a:ext>
            </a:extLst>
          </p:cNvPr>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References.</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A450E00-70EF-505C-6B4D-A603F6B9BFF7}"/>
              </a:ext>
            </a:extLst>
          </p:cNvPr>
          <p:cNvSpPr>
            <a:spLocks noGrp="1"/>
          </p:cNvSpPr>
          <p:nvPr>
            <p:ph idx="1"/>
          </p:nvPr>
        </p:nvSpPr>
        <p:spPr/>
        <p:txBody>
          <a:bodyPr>
            <a:normAutofit fontScale="85000" lnSpcReduction="20000"/>
          </a:bodyPr>
          <a:lstStyle/>
          <a:p>
            <a:pPr marL="342900" marR="0" lvl="0" indent="-342900" algn="just">
              <a:lnSpc>
                <a:spcPct val="150000"/>
              </a:lnSpc>
              <a:spcBef>
                <a:spcPts val="0"/>
              </a:spcBef>
              <a:spcAft>
                <a:spcPts val="0"/>
              </a:spcAft>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Allahyari</a:t>
            </a:r>
            <a:r>
              <a:rPr lang="en-US" sz="1800" u="none" strike="noStrike" dirty="0">
                <a:effectLst/>
                <a:latin typeface="Times New Roman" panose="02020603050405020304" pitchFamily="18" charset="0"/>
                <a:ea typeface="Times New Roman" panose="02020603050405020304" pitchFamily="18" charset="0"/>
              </a:rPr>
              <a:t>, M., </a:t>
            </a:r>
            <a:r>
              <a:rPr lang="en-US" sz="1800" u="none" strike="noStrike" dirty="0" err="1">
                <a:effectLst/>
                <a:latin typeface="Times New Roman" panose="02020603050405020304" pitchFamily="18" charset="0"/>
                <a:ea typeface="Times New Roman" panose="02020603050405020304" pitchFamily="18" charset="0"/>
              </a:rPr>
              <a:t>Pouriyeh</a:t>
            </a:r>
            <a:r>
              <a:rPr lang="en-US" sz="1800" u="none" strike="noStrike" dirty="0">
                <a:effectLst/>
                <a:latin typeface="Times New Roman" panose="02020603050405020304" pitchFamily="18" charset="0"/>
                <a:ea typeface="Times New Roman" panose="02020603050405020304" pitchFamily="18" charset="0"/>
              </a:rPr>
              <a:t>, S., </a:t>
            </a:r>
            <a:r>
              <a:rPr lang="en-US" sz="1800" u="none" strike="noStrike" dirty="0" err="1">
                <a:effectLst/>
                <a:latin typeface="Times New Roman" panose="02020603050405020304" pitchFamily="18" charset="0"/>
                <a:ea typeface="Times New Roman" panose="02020603050405020304" pitchFamily="18" charset="0"/>
              </a:rPr>
              <a:t>Assefi</a:t>
            </a:r>
            <a:r>
              <a:rPr lang="en-US" sz="1800" u="none" strike="noStrike" dirty="0">
                <a:effectLst/>
                <a:latin typeface="Times New Roman" panose="02020603050405020304" pitchFamily="18" charset="0"/>
                <a:ea typeface="Times New Roman" panose="02020603050405020304" pitchFamily="18" charset="0"/>
              </a:rPr>
              <a:t>, M., </a:t>
            </a:r>
            <a:r>
              <a:rPr lang="en-US" sz="1800" u="none" strike="noStrike" dirty="0" err="1">
                <a:effectLst/>
                <a:latin typeface="Times New Roman" panose="02020603050405020304" pitchFamily="18" charset="0"/>
                <a:ea typeface="Times New Roman" panose="02020603050405020304" pitchFamily="18" charset="0"/>
              </a:rPr>
              <a:t>Safaei</a:t>
            </a:r>
            <a:r>
              <a:rPr lang="en-US" sz="1800" u="none" strike="noStrike" dirty="0">
                <a:effectLst/>
                <a:latin typeface="Times New Roman" panose="02020603050405020304" pitchFamily="18" charset="0"/>
                <a:ea typeface="Times New Roman" panose="02020603050405020304" pitchFamily="18" charset="0"/>
              </a:rPr>
              <a:t>, S., </a:t>
            </a:r>
            <a:r>
              <a:rPr lang="en-US" sz="1800" u="none" strike="noStrike" dirty="0" err="1">
                <a:effectLst/>
                <a:latin typeface="Times New Roman" panose="02020603050405020304" pitchFamily="18" charset="0"/>
                <a:ea typeface="Times New Roman" panose="02020603050405020304" pitchFamily="18" charset="0"/>
              </a:rPr>
              <a:t>Trippe</a:t>
            </a:r>
            <a:r>
              <a:rPr lang="en-US" sz="1800" u="none" strike="noStrike" dirty="0">
                <a:effectLst/>
                <a:latin typeface="Times New Roman" panose="02020603050405020304" pitchFamily="18" charset="0"/>
                <a:ea typeface="Times New Roman" panose="02020603050405020304" pitchFamily="18" charset="0"/>
              </a:rPr>
              <a:t>, E.D., Gutierrez, J.B. and  </a:t>
            </a:r>
            <a:r>
              <a:rPr lang="en-US" sz="1800" u="none" strike="noStrike" dirty="0" err="1">
                <a:effectLst/>
                <a:latin typeface="Times New Roman" panose="02020603050405020304" pitchFamily="18" charset="0"/>
                <a:ea typeface="Times New Roman" panose="02020603050405020304" pitchFamily="18" charset="0"/>
              </a:rPr>
              <a:t>Kochut</a:t>
            </a:r>
            <a:r>
              <a:rPr lang="en-US" sz="1800" u="none" strike="noStrike" dirty="0">
                <a:effectLst/>
                <a:latin typeface="Times New Roman" panose="02020603050405020304" pitchFamily="18" charset="0"/>
                <a:ea typeface="Times New Roman" panose="02020603050405020304" pitchFamily="18" charset="0"/>
              </a:rPr>
              <a:t>,  K.,  2017.  A  brief survey of text mining:  Classification, clustering, and extraction techniques.  </a:t>
            </a:r>
            <a:r>
              <a:rPr lang="en-US" sz="1800" u="none" strike="noStrike" dirty="0" err="1">
                <a:effectLst/>
                <a:latin typeface="Times New Roman" panose="02020603050405020304" pitchFamily="18" charset="0"/>
                <a:ea typeface="Times New Roman" panose="02020603050405020304" pitchFamily="18" charset="0"/>
              </a:rPr>
              <a:t>arXiv</a:t>
            </a:r>
            <a:r>
              <a:rPr lang="en-US" sz="1800" u="none" strike="noStrike" dirty="0">
                <a:effectLst/>
                <a:latin typeface="Times New Roman" panose="02020603050405020304" pitchFamily="18" charset="0"/>
                <a:ea typeface="Times New Roman" panose="02020603050405020304" pitchFamily="18" charset="0"/>
              </a:rPr>
              <a:t> preprint arXiv:1707.02919. </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Arguello, J., 2013.  Vector space model. Information Retrieval  September, 25.</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Berry,  M.,  2001.  Computational  Information  Retrieval.  Philadelphia: Society for Industrial and Applied Mathematics,121-144.</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Bird, S., Klein, E. and </a:t>
            </a:r>
            <a:r>
              <a:rPr lang="en-US" sz="1800" u="none" strike="noStrike" dirty="0" err="1">
                <a:effectLst/>
                <a:latin typeface="Times New Roman" panose="02020603050405020304" pitchFamily="18" charset="0"/>
                <a:ea typeface="Times New Roman" panose="02020603050405020304" pitchFamily="18" charset="0"/>
              </a:rPr>
              <a:t>Loper</a:t>
            </a:r>
            <a:r>
              <a:rPr lang="en-US" sz="1800" u="none" strike="noStrike" dirty="0">
                <a:effectLst/>
                <a:latin typeface="Times New Roman" panose="02020603050405020304" pitchFamily="18" charset="0"/>
                <a:ea typeface="Times New Roman" panose="02020603050405020304" pitchFamily="18" charset="0"/>
              </a:rPr>
              <a:t>,  E., 2009. Natural Language Processing  With Python. </a:t>
            </a:r>
            <a:r>
              <a:rPr lang="en-US" sz="1800" u="none" strike="noStrike" dirty="0" err="1">
                <a:effectLst/>
                <a:latin typeface="Times New Roman" panose="02020603050405020304" pitchFamily="18" charset="0"/>
                <a:ea typeface="Times New Roman" panose="02020603050405020304" pitchFamily="18" charset="0"/>
              </a:rPr>
              <a:t>Bejing</a:t>
            </a:r>
            <a:r>
              <a:rPr lang="en-US" sz="1800" u="none" strike="noStrike" dirty="0">
                <a:effectLst/>
                <a:latin typeface="Times New Roman" panose="02020603050405020304" pitchFamily="18" charset="0"/>
                <a:ea typeface="Times New Roman" panose="02020603050405020304" pitchFamily="18" charset="0"/>
              </a:rPr>
              <a:t>: O'Reilly, 264. </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Faliagka</a:t>
            </a:r>
            <a:r>
              <a:rPr lang="en-US" sz="1800" u="none" strike="noStrike" dirty="0">
                <a:effectLst/>
                <a:latin typeface="Times New Roman" panose="02020603050405020304" pitchFamily="18" charset="0"/>
                <a:ea typeface="Times New Roman" panose="02020603050405020304" pitchFamily="18" charset="0"/>
              </a:rPr>
              <a:t>,  E.,  </a:t>
            </a:r>
            <a:r>
              <a:rPr lang="en-US" sz="1800" u="none" strike="noStrike" dirty="0" err="1">
                <a:effectLst/>
                <a:latin typeface="Times New Roman" panose="02020603050405020304" pitchFamily="18" charset="0"/>
                <a:ea typeface="Times New Roman" panose="02020603050405020304" pitchFamily="18" charset="0"/>
              </a:rPr>
              <a:t>Ramantas</a:t>
            </a:r>
            <a:r>
              <a:rPr lang="en-US" sz="1800" u="none" strike="noStrike" dirty="0">
                <a:effectLst/>
                <a:latin typeface="Times New Roman" panose="02020603050405020304" pitchFamily="18" charset="0"/>
                <a:ea typeface="Times New Roman" panose="02020603050405020304" pitchFamily="18" charset="0"/>
              </a:rPr>
              <a:t>,  K.,  Tsakalidis,  A.  and  </a:t>
            </a:r>
            <a:r>
              <a:rPr lang="en-US" sz="1800" u="none" strike="noStrike" dirty="0" err="1">
                <a:effectLst/>
                <a:latin typeface="Times New Roman" panose="02020603050405020304" pitchFamily="18" charset="0"/>
                <a:ea typeface="Times New Roman" panose="02020603050405020304" pitchFamily="18" charset="0"/>
              </a:rPr>
              <a:t>Tzimas</a:t>
            </a:r>
            <a:r>
              <a:rPr lang="en-US" sz="1800" u="none" strike="noStrike" dirty="0">
                <a:effectLst/>
                <a:latin typeface="Times New Roman" panose="02020603050405020304" pitchFamily="18" charset="0"/>
                <a:ea typeface="Times New Roman" panose="02020603050405020304" pitchFamily="18" charset="0"/>
              </a:rPr>
              <a:t>,  G.,  2012,  May. Application of machine learning algorithms to an online recruitment system.  In  Proc.  International  Conference on  Internet and  Web Applications and Services. </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Devlin, Jacob; Chang, Ming-Wei; Lee, Kenton; Toutanova, Kristina (11 October 2018). "BERT: Pre-training of Deep Bidirectional Transformers for Language Understanding". </a:t>
            </a:r>
            <a:endParaRPr lang="en-US"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123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6F68-2E87-B8BA-7100-C172709DF689}"/>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Group Members Information</a:t>
            </a:r>
            <a:br>
              <a:rPr lang="en-US" dirty="0"/>
            </a:br>
            <a:endParaRPr lang="en-US" dirty="0"/>
          </a:p>
        </p:txBody>
      </p:sp>
      <p:sp>
        <p:nvSpPr>
          <p:cNvPr id="3" name="Content Placeholder 2">
            <a:extLst>
              <a:ext uri="{FF2B5EF4-FFF2-40B4-BE49-F238E27FC236}">
                <a16:creationId xmlns:a16="http://schemas.microsoft.com/office/drawing/2014/main" id="{FBDD7BAA-DB33-F65B-0346-7BBC05AA8B34}"/>
              </a:ext>
            </a:extLst>
          </p:cNvPr>
          <p:cNvSpPr>
            <a:spLocks noGrp="1"/>
          </p:cNvSpPr>
          <p:nvPr>
            <p:ph idx="1"/>
          </p:nvPr>
        </p:nvSpPr>
        <p:spPr>
          <a:xfrm>
            <a:off x="2589212" y="2133599"/>
            <a:ext cx="7185409" cy="2648607"/>
          </a:xfrm>
        </p:spPr>
        <p:txBody>
          <a:bodyPr>
            <a:normAutofit/>
          </a:bodyPr>
          <a:lstStyle/>
          <a:p>
            <a:r>
              <a:rPr lang="en-US" dirty="0"/>
              <a:t>Mounika </a:t>
            </a:r>
            <a:r>
              <a:rPr lang="en-US" dirty="0" err="1"/>
              <a:t>Kandula</a:t>
            </a:r>
            <a:r>
              <a:rPr lang="en-US" dirty="0"/>
              <a:t> – 700747570.</a:t>
            </a:r>
          </a:p>
          <a:p>
            <a:r>
              <a:rPr lang="en-US" sz="1800" dirty="0" err="1">
                <a:effectLst/>
                <a:latin typeface="TimesNewRomanPSMT"/>
                <a:ea typeface="Times New Roman" panose="02020603050405020304" pitchFamily="18" charset="0"/>
              </a:rPr>
              <a:t>Nishit</a:t>
            </a:r>
            <a:r>
              <a:rPr lang="en-US" sz="1800" dirty="0">
                <a:effectLst/>
                <a:latin typeface="TimesNewRomanPSMT"/>
                <a:ea typeface="Times New Roman" panose="02020603050405020304" pitchFamily="18" charset="0"/>
              </a:rPr>
              <a:t> Reddy Lingala-70074712.</a:t>
            </a:r>
            <a:endParaRPr lang="en-US" dirty="0">
              <a:latin typeface="Times New Roman" panose="02020603050405020304" pitchFamily="18" charset="0"/>
              <a:ea typeface="Times New Roman" panose="02020603050405020304" pitchFamily="18" charset="0"/>
            </a:endParaRPr>
          </a:p>
          <a:p>
            <a:r>
              <a:rPr lang="en-US" sz="1800" dirty="0">
                <a:effectLst/>
                <a:latin typeface="TimesNewRomanPSMT"/>
                <a:ea typeface="Times New Roman" panose="02020603050405020304" pitchFamily="18" charset="0"/>
              </a:rPr>
              <a:t>Ashok Manavarthi-700735871.</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41097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23D550B-CE1F-2B1C-A43D-CEA3BA07A8E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Roles/Responsibilities and Contribution</a:t>
            </a:r>
          </a:p>
        </p:txBody>
      </p:sp>
      <p:graphicFrame>
        <p:nvGraphicFramePr>
          <p:cNvPr id="19" name="Table 19">
            <a:extLst>
              <a:ext uri="{FF2B5EF4-FFF2-40B4-BE49-F238E27FC236}">
                <a16:creationId xmlns:a16="http://schemas.microsoft.com/office/drawing/2014/main" id="{DD967F5F-217D-7241-24B8-81C0F0C56060}"/>
              </a:ext>
            </a:extLst>
          </p:cNvPr>
          <p:cNvGraphicFramePr>
            <a:graphicFrameLocks noGrp="1"/>
          </p:cNvGraphicFramePr>
          <p:nvPr>
            <p:ph idx="1"/>
            <p:extLst>
              <p:ext uri="{D42A27DB-BD31-4B8C-83A1-F6EECF244321}">
                <p14:modId xmlns:p14="http://schemas.microsoft.com/office/powerpoint/2010/main" val="3720702682"/>
              </p:ext>
            </p:extLst>
          </p:nvPr>
        </p:nvGraphicFramePr>
        <p:xfrm>
          <a:off x="2228193" y="2070537"/>
          <a:ext cx="9276420" cy="3431628"/>
        </p:xfrm>
        <a:graphic>
          <a:graphicData uri="http://schemas.openxmlformats.org/drawingml/2006/table">
            <a:tbl>
              <a:tblPr firstRow="1" bandRow="1">
                <a:tableStyleId>{5940675A-B579-460E-94D1-54222C63F5DA}</a:tableStyleId>
              </a:tblPr>
              <a:tblGrid>
                <a:gridCol w="3092140">
                  <a:extLst>
                    <a:ext uri="{9D8B030D-6E8A-4147-A177-3AD203B41FA5}">
                      <a16:colId xmlns:a16="http://schemas.microsoft.com/office/drawing/2014/main" val="2429773784"/>
                    </a:ext>
                  </a:extLst>
                </a:gridCol>
                <a:gridCol w="3092140">
                  <a:extLst>
                    <a:ext uri="{9D8B030D-6E8A-4147-A177-3AD203B41FA5}">
                      <a16:colId xmlns:a16="http://schemas.microsoft.com/office/drawing/2014/main" val="3532543837"/>
                    </a:ext>
                  </a:extLst>
                </a:gridCol>
                <a:gridCol w="3092140">
                  <a:extLst>
                    <a:ext uri="{9D8B030D-6E8A-4147-A177-3AD203B41FA5}">
                      <a16:colId xmlns:a16="http://schemas.microsoft.com/office/drawing/2014/main" val="1455043457"/>
                    </a:ext>
                  </a:extLst>
                </a:gridCol>
              </a:tblGrid>
              <a:tr h="801414">
                <a:tc>
                  <a:txBody>
                    <a:bodyPr/>
                    <a:lstStyle/>
                    <a:p>
                      <a:r>
                        <a:rPr lang="en-US" b="1" dirty="0"/>
                        <a:t>Team Members</a:t>
                      </a:r>
                    </a:p>
                  </a:txBody>
                  <a:tcPr/>
                </a:tc>
                <a:tc>
                  <a:txBody>
                    <a:bodyPr/>
                    <a:lstStyle/>
                    <a:p>
                      <a:r>
                        <a:rPr lang="en-US" b="1" dirty="0"/>
                        <a:t>Roles/Responsibilities</a:t>
                      </a:r>
                    </a:p>
                  </a:txBody>
                  <a:tcPr/>
                </a:tc>
                <a:tc>
                  <a:txBody>
                    <a:bodyPr/>
                    <a:lstStyle/>
                    <a:p>
                      <a:r>
                        <a:rPr lang="en-US" b="1" dirty="0"/>
                        <a:t>Contribution</a:t>
                      </a:r>
                    </a:p>
                  </a:txBody>
                  <a:tcPr/>
                </a:tc>
                <a:extLst>
                  <a:ext uri="{0D108BD9-81ED-4DB2-BD59-A6C34878D82A}">
                    <a16:rowId xmlns:a16="http://schemas.microsoft.com/office/drawing/2014/main" val="4230143789"/>
                  </a:ext>
                </a:extLst>
              </a:tr>
              <a:tr h="801414">
                <a:tc>
                  <a:txBody>
                    <a:bodyPr/>
                    <a:lstStyle/>
                    <a:p>
                      <a:r>
                        <a:rPr lang="en-US" dirty="0"/>
                        <a:t>Mounika </a:t>
                      </a:r>
                      <a:r>
                        <a:rPr lang="en-US" dirty="0" err="1"/>
                        <a:t>Kandula</a:t>
                      </a:r>
                      <a:endParaRPr lang="en-US" dirty="0"/>
                    </a:p>
                  </a:txBody>
                  <a:tcPr/>
                </a:tc>
                <a:tc>
                  <a:txBody>
                    <a:bodyPr/>
                    <a:lstStyle/>
                    <a:p>
                      <a:r>
                        <a:rPr lang="en-US" dirty="0"/>
                        <a:t>Data preprocessing and the UI for EDA</a:t>
                      </a:r>
                    </a:p>
                  </a:txBody>
                  <a:tcPr/>
                </a:tc>
                <a:tc>
                  <a:txBody>
                    <a:bodyPr/>
                    <a:lstStyle/>
                    <a:p>
                      <a:r>
                        <a:rPr lang="en-US" dirty="0"/>
                        <a:t>33%</a:t>
                      </a:r>
                    </a:p>
                  </a:txBody>
                  <a:tcPr/>
                </a:tc>
                <a:extLst>
                  <a:ext uri="{0D108BD9-81ED-4DB2-BD59-A6C34878D82A}">
                    <a16:rowId xmlns:a16="http://schemas.microsoft.com/office/drawing/2014/main" val="2581478056"/>
                  </a:ext>
                </a:extLst>
              </a:tr>
              <a:tr h="801414">
                <a:tc>
                  <a:txBody>
                    <a:bodyPr/>
                    <a:lstStyle/>
                    <a:p>
                      <a:r>
                        <a:rPr lang="en-US" dirty="0" err="1"/>
                        <a:t>Nishit</a:t>
                      </a:r>
                      <a:r>
                        <a:rPr lang="en-US" dirty="0"/>
                        <a:t> Reddy Lingala</a:t>
                      </a:r>
                    </a:p>
                  </a:txBody>
                  <a:tcPr/>
                </a:tc>
                <a:tc>
                  <a:txBody>
                    <a:bodyPr/>
                    <a:lstStyle/>
                    <a:p>
                      <a:r>
                        <a:rPr lang="en-US" dirty="0"/>
                        <a:t>Data </a:t>
                      </a:r>
                      <a:r>
                        <a:rPr lang="en-US" dirty="0" err="1"/>
                        <a:t>Vectorisation</a:t>
                      </a:r>
                      <a:r>
                        <a:rPr lang="en-US" dirty="0"/>
                        <a:t>/</a:t>
                      </a:r>
                      <a:r>
                        <a:rPr lang="en-US" dirty="0" err="1"/>
                        <a:t>Visualisation</a:t>
                      </a:r>
                      <a:r>
                        <a:rPr lang="en-US" dirty="0"/>
                        <a:t> and UI for resumes.</a:t>
                      </a:r>
                    </a:p>
                  </a:txBody>
                  <a:tcPr/>
                </a:tc>
                <a:tc>
                  <a:txBody>
                    <a:bodyPr/>
                    <a:lstStyle/>
                    <a:p>
                      <a:r>
                        <a:rPr lang="en-US" dirty="0"/>
                        <a:t>33%</a:t>
                      </a:r>
                    </a:p>
                  </a:txBody>
                  <a:tcPr/>
                </a:tc>
                <a:extLst>
                  <a:ext uri="{0D108BD9-81ED-4DB2-BD59-A6C34878D82A}">
                    <a16:rowId xmlns:a16="http://schemas.microsoft.com/office/drawing/2014/main" val="1764679147"/>
                  </a:ext>
                </a:extLst>
              </a:tr>
              <a:tr h="801414">
                <a:tc>
                  <a:txBody>
                    <a:bodyPr/>
                    <a:lstStyle/>
                    <a:p>
                      <a:r>
                        <a:rPr lang="en-US" dirty="0"/>
                        <a:t>Ashok </a:t>
                      </a:r>
                      <a:r>
                        <a:rPr lang="en-US" dirty="0" err="1"/>
                        <a:t>Manavarthi</a:t>
                      </a:r>
                      <a:endParaRPr lang="en-US" dirty="0"/>
                    </a:p>
                  </a:txBody>
                  <a:tcPr/>
                </a:tc>
                <a:tc>
                  <a:txBody>
                    <a:bodyPr/>
                    <a:lstStyle/>
                    <a:p>
                      <a:r>
                        <a:rPr lang="en-US" dirty="0"/>
                        <a:t>Modelling, </a:t>
                      </a:r>
                      <a:r>
                        <a:rPr lang="en-US" dirty="0" err="1"/>
                        <a:t>Documentation,and</a:t>
                      </a:r>
                      <a:r>
                        <a:rPr lang="en-US" dirty="0"/>
                        <a:t> ,testing</a:t>
                      </a:r>
                    </a:p>
                  </a:txBody>
                  <a:tcPr/>
                </a:tc>
                <a:tc>
                  <a:txBody>
                    <a:bodyPr/>
                    <a:lstStyle/>
                    <a:p>
                      <a:r>
                        <a:rPr lang="en-US" dirty="0"/>
                        <a:t>33%</a:t>
                      </a:r>
                    </a:p>
                  </a:txBody>
                  <a:tcPr/>
                </a:tc>
                <a:extLst>
                  <a:ext uri="{0D108BD9-81ED-4DB2-BD59-A6C34878D82A}">
                    <a16:rowId xmlns:a16="http://schemas.microsoft.com/office/drawing/2014/main" val="1287703529"/>
                  </a:ext>
                </a:extLst>
              </a:tr>
            </a:tbl>
          </a:graphicData>
        </a:graphic>
      </p:graphicFrame>
    </p:spTree>
    <p:extLst>
      <p:ext uri="{BB962C8B-B14F-4D97-AF65-F5344CB8AC3E}">
        <p14:creationId xmlns:p14="http://schemas.microsoft.com/office/powerpoint/2010/main" val="126950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120C-8305-1FB5-8460-F9DB037F9F3C}"/>
              </a:ext>
            </a:extLst>
          </p:cNvPr>
          <p:cNvSpPr>
            <a:spLocks noGrp="1"/>
          </p:cNvSpPr>
          <p:nvPr>
            <p:ph type="title"/>
          </p:nvPr>
        </p:nvSpPr>
        <p:spPr>
          <a:xfrm>
            <a:off x="2503716" y="668715"/>
            <a:ext cx="8911687" cy="1280890"/>
          </a:xfrm>
        </p:spPr>
        <p:txBody>
          <a:bodyPr/>
          <a:lstStyle/>
          <a:p>
            <a:r>
              <a:rPr lang="en-US" b="1" dirty="0">
                <a:latin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F027DF8F-4C89-15E5-0421-3E7E94D3727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hiring process is time-consuming, and filtering through a large number of resumes to find suitable candidates is a significant challenge for recruiters. </a:t>
            </a:r>
          </a:p>
          <a:p>
            <a:r>
              <a:rPr lang="en-US" sz="1800" dirty="0">
                <a:effectLst/>
                <a:latin typeface="Times New Roman" panose="02020603050405020304" pitchFamily="18" charset="0"/>
                <a:ea typeface="Times New Roman" panose="02020603050405020304" pitchFamily="18" charset="0"/>
              </a:rPr>
              <a:t>Manually reviewing resumes is time-consuming and not always fair, as many qualified candidates may be overlooked. </a:t>
            </a:r>
          </a:p>
          <a:p>
            <a:r>
              <a:rPr lang="en-US" sz="1800" dirty="0">
                <a:effectLst/>
                <a:latin typeface="Times New Roman" panose="02020603050405020304" pitchFamily="18" charset="0"/>
                <a:ea typeface="Times New Roman" panose="02020603050405020304" pitchFamily="18" charset="0"/>
              </a:rPr>
              <a:t>Furthermore, recruiting companies must spend significant amounts of money to filter through a large number of resumes.</a:t>
            </a:r>
          </a:p>
          <a:p>
            <a:r>
              <a:rPr lang="en-US" sz="1800" dirty="0">
                <a:effectLst/>
                <a:latin typeface="Times New Roman" panose="02020603050405020304" pitchFamily="18" charset="0"/>
                <a:ea typeface="Times New Roman" panose="02020603050405020304" pitchFamily="18" charset="0"/>
              </a:rPr>
              <a:t> Therefore, it is necessary to automate this process to save time and money while ensuring that qualified candidates receive the consideration they merit. The use of natural language processing (NLP) can help in automating the resume screening process.</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7673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5CBF-A972-CA87-ACA6-0E45B134EFC5}"/>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3ED18782-911B-D2BA-6C7A-EB59A103125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objective of this project is to develop an NLP-based system that can automatically filter resumes and suggest the most suitable candidates for a given job opening.</a:t>
            </a:r>
          </a:p>
          <a:p>
            <a:r>
              <a:rPr lang="en-US" sz="1800" dirty="0">
                <a:effectLst/>
                <a:latin typeface="Times New Roman" panose="02020603050405020304" pitchFamily="18" charset="0"/>
                <a:ea typeface="Times New Roman" panose="02020603050405020304" pitchFamily="18" charset="0"/>
              </a:rPr>
              <a:t> The system aims to extract relevant information from unstructured resumes, such as skills, education, experience, etc., and generate a summarized form of each application. </a:t>
            </a:r>
          </a:p>
          <a:p>
            <a:r>
              <a:rPr lang="en-US" sz="1800" dirty="0">
                <a:effectLst/>
                <a:latin typeface="Times New Roman" panose="02020603050405020304" pitchFamily="18" charset="0"/>
                <a:ea typeface="Times New Roman" panose="02020603050405020304" pitchFamily="18" charset="0"/>
              </a:rPr>
              <a:t>The system will then use BERT vectorization and cosine similarity to match each resume with the job description and generate ranking scores. </a:t>
            </a:r>
          </a:p>
          <a:p>
            <a:r>
              <a:rPr lang="en-US" sz="1800" dirty="0">
                <a:effectLst/>
                <a:latin typeface="Times New Roman" panose="02020603050405020304" pitchFamily="18" charset="0"/>
                <a:ea typeface="Times New Roman" panose="02020603050405020304" pitchFamily="18" charset="0"/>
              </a:rPr>
              <a:t>The top-ranked candidates will be suggested to recruiters for further analysis.</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42844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3662-AC16-A430-EB55-BBD0A667E64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E8BBC91F-8A3F-2534-6A43-170130F6E94A}"/>
              </a:ext>
            </a:extLst>
          </p:cNvPr>
          <p:cNvSpPr>
            <a:spLocks noGrp="1"/>
          </p:cNvSpPr>
          <p:nvPr>
            <p:ph idx="1"/>
          </p:nvPr>
        </p:nvSpPr>
        <p:spPr/>
        <p:txBody>
          <a:bodyPr>
            <a:noAutofit/>
          </a:bodyPr>
          <a:lstStyle/>
          <a:p>
            <a:r>
              <a:rPr lang="en-US" sz="2800" dirty="0">
                <a:latin typeface="Calibri" panose="020F0502020204030204" pitchFamily="34" charset="0"/>
                <a:cs typeface="Calibri" panose="020F0502020204030204" pitchFamily="34" charset="0"/>
              </a:rPr>
              <a:t>A resume evaluation system based on text mining.</a:t>
            </a:r>
          </a:p>
          <a:p>
            <a:r>
              <a:rPr lang="en-US" sz="2800" dirty="0">
                <a:latin typeface="Calibri" panose="020F0502020204030204" pitchFamily="34" charset="0"/>
                <a:cs typeface="Calibri" panose="020F0502020204030204" pitchFamily="34" charset="0"/>
              </a:rPr>
              <a:t>A machine learning approach for automation of Resume Recommendation system.</a:t>
            </a:r>
          </a:p>
          <a:p>
            <a:r>
              <a:rPr lang="en-US" sz="2800" dirty="0">
                <a:latin typeface="Calibri" panose="020F0502020204030204" pitchFamily="34" charset="0"/>
                <a:cs typeface="Calibri" panose="020F0502020204030204" pitchFamily="34" charset="0"/>
              </a:rPr>
              <a:t>Automatic Extraction Of Segments from resumes using machine learning.</a:t>
            </a:r>
          </a:p>
          <a:p>
            <a:r>
              <a:rPr lang="en-US" sz="2800" dirty="0">
                <a:latin typeface="Calibri" panose="020F0502020204030204" pitchFamily="34" charset="0"/>
                <a:cs typeface="Calibri" panose="020F0502020204030204" pitchFamily="34" charset="0"/>
              </a:rPr>
              <a:t>Based on the application of AI technology in resume analysis and job recommendation.</a:t>
            </a:r>
          </a:p>
        </p:txBody>
      </p:sp>
    </p:spTree>
    <p:extLst>
      <p:ext uri="{BB962C8B-B14F-4D97-AF65-F5344CB8AC3E}">
        <p14:creationId xmlns:p14="http://schemas.microsoft.com/office/powerpoint/2010/main" val="199524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FC5E-8575-F6CB-D69C-1976830054AB}"/>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D75AD11A-5334-CD20-6FDA-E979985AF67C}"/>
              </a:ext>
            </a:extLst>
          </p:cNvPr>
          <p:cNvSpPr>
            <a:spLocks noGrp="1"/>
          </p:cNvSpPr>
          <p:nvPr>
            <p:ph idx="1"/>
          </p:nvPr>
        </p:nvSpPr>
        <p:spPr/>
        <p:txBody>
          <a:bodyPr/>
          <a:lstStyle/>
          <a:p>
            <a:r>
              <a:rPr lang="en-US" dirty="0"/>
              <a:t>A result of the excessive number of job openings provided in said occasions, they are unable to thoroughly review the content and requirements of each job vacancy.</a:t>
            </a:r>
          </a:p>
          <a:p>
            <a:r>
              <a:rPr lang="en-US" dirty="0"/>
              <a:t>Whether or not they are admitted to the next stage interview after completing the initial interview on site depends on their compatibility (based on numerous indicators like experience, skills, and personal characteristics).</a:t>
            </a:r>
          </a:p>
          <a:p>
            <a:r>
              <a:rPr lang="en-US" dirty="0"/>
              <a:t>They are unsure of their own conditions and competencies.</a:t>
            </a:r>
          </a:p>
        </p:txBody>
      </p:sp>
    </p:spTree>
    <p:extLst>
      <p:ext uri="{BB962C8B-B14F-4D97-AF65-F5344CB8AC3E}">
        <p14:creationId xmlns:p14="http://schemas.microsoft.com/office/powerpoint/2010/main" val="279625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D99D-5F91-88A5-6EF4-959ED3E18E6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Proposed Solutions</a:t>
            </a:r>
          </a:p>
        </p:txBody>
      </p:sp>
      <p:sp>
        <p:nvSpPr>
          <p:cNvPr id="3" name="Content Placeholder 2">
            <a:extLst>
              <a:ext uri="{FF2B5EF4-FFF2-40B4-BE49-F238E27FC236}">
                <a16:creationId xmlns:a16="http://schemas.microsoft.com/office/drawing/2014/main" id="{BD5FABBC-9C2D-4D76-BFB2-2FBF358ACAF9}"/>
              </a:ext>
            </a:extLst>
          </p:cNvPr>
          <p:cNvSpPr>
            <a:spLocks noGrp="1"/>
          </p:cNvSpPr>
          <p:nvPr>
            <p:ph idx="1"/>
          </p:nvPr>
        </p:nvSpPr>
        <p:spPr/>
        <p:txBody>
          <a:bodyPr>
            <a:normAutofit fontScale="85000" lnSpcReduction="10000"/>
          </a:bodyPr>
          <a:lstStyle/>
          <a:p>
            <a:r>
              <a:rPr lang="en-US" dirty="0"/>
              <a:t>Utilizing keyword matching is a popular method for locating resumes that contain particular job-related terms. The strategy is locating the pertinent acronyms, phrases, or concepts that are specific to a given profession and applying them to screen resumes.</a:t>
            </a:r>
          </a:p>
          <a:p>
            <a:r>
              <a:rPr lang="en-US" dirty="0"/>
              <a:t>Sentiment analysis is a different strategy that can be used to assess the overall attitude and tone of a candidate's resume. Using this method, you can spot resumes that show a good attitude, excitement, and interest in the job.</a:t>
            </a:r>
          </a:p>
          <a:p>
            <a:r>
              <a:rPr lang="en-US" dirty="0"/>
              <a:t>Named Entity Recognition is a method for locating particular items on a resume, such as talents, licenses, degrees, and employment history. In order to extract these things from a resume and identify them, the method entails training an NLP model.</a:t>
            </a:r>
          </a:p>
          <a:p>
            <a:r>
              <a:rPr lang="en-US" dirty="0"/>
              <a:t>Natural language processing (NLP) methods, it is possible to determine the context and meaning of the material contained in a resume. This method entails examining a resume's text to ascertain the candidate's skills, experience, and qualifications.</a:t>
            </a:r>
          </a:p>
          <a:p>
            <a:r>
              <a:rPr lang="en-US" dirty="0"/>
              <a:t>Machine learning, resumes can be categorized according to how well-suited they are for a given position. The strategy entails using a dataset of resumes that have been manually categorized as suitable or unfit for the job to train a machine learning model.</a:t>
            </a:r>
          </a:p>
        </p:txBody>
      </p:sp>
    </p:spTree>
    <p:extLst>
      <p:ext uri="{BB962C8B-B14F-4D97-AF65-F5344CB8AC3E}">
        <p14:creationId xmlns:p14="http://schemas.microsoft.com/office/powerpoint/2010/main" val="152701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820C-5F08-15DC-C6FD-98D0F32F233A}"/>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D60C0EE3-6A9F-CC9C-5381-D2FB29A726C4}"/>
              </a:ext>
            </a:extLst>
          </p:cNvPr>
          <p:cNvSpPr>
            <a:spLocks noGrp="1"/>
          </p:cNvSpPr>
          <p:nvPr>
            <p:ph idx="1"/>
          </p:nvPr>
        </p:nvSpPr>
        <p:spPr/>
        <p:txBody>
          <a:bodyPr/>
          <a:lstStyle/>
          <a:p>
            <a:r>
              <a:rPr lang="en-US" dirty="0"/>
              <a:t>The system obtained satisfactory performance in the evaluation by the job applicants. For companies, a talent recommendation system was designed to aid job recruiters understanding user conditions and to serve as a tool in the selection and evaluation of prospective employees. </a:t>
            </a:r>
          </a:p>
          <a:p>
            <a:r>
              <a:rPr lang="en-US" dirty="0"/>
              <a:t>However, in this study, job vacancy recommendation was conducted according to job applicants’ resumes.</a:t>
            </a:r>
          </a:p>
          <a:p>
            <a:r>
              <a:rPr lang="en-US" dirty="0"/>
              <a:t>To enhance the accuracy of the system’s recommendation results, researchers can explore in depth the acceptance rate of job applicants after their interview.</a:t>
            </a:r>
          </a:p>
        </p:txBody>
      </p:sp>
    </p:spTree>
    <p:extLst>
      <p:ext uri="{BB962C8B-B14F-4D97-AF65-F5344CB8AC3E}">
        <p14:creationId xmlns:p14="http://schemas.microsoft.com/office/powerpoint/2010/main" val="460272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302</TotalTime>
  <Words>909</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TimesNewRomanPSMT</vt:lpstr>
      <vt:lpstr>Wingdings 3</vt:lpstr>
      <vt:lpstr>Wisp</vt:lpstr>
      <vt:lpstr>Screening Resumes For Jobs Using NLP Techniques.</vt:lpstr>
      <vt:lpstr>Group Members Information </vt:lpstr>
      <vt:lpstr>Roles/Responsibilities and Contribution</vt:lpstr>
      <vt:lpstr>Motivation</vt:lpstr>
      <vt:lpstr>Objectives</vt:lpstr>
      <vt:lpstr>Related Work</vt:lpstr>
      <vt:lpstr>Problem Statement</vt:lpstr>
      <vt:lpstr>Proposed Solutions</vt:lpstr>
      <vt:lpstr>Results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Screening Resumes For Jobs Using NLP Techniques.</dc:title>
  <dc:creator>mounikakandula04@outlook.com</dc:creator>
  <cp:lastModifiedBy>mounikakandula04@outlook.com</cp:lastModifiedBy>
  <cp:revision>2</cp:revision>
  <dcterms:created xsi:type="dcterms:W3CDTF">2023-04-27T23:08:03Z</dcterms:created>
  <dcterms:modified xsi:type="dcterms:W3CDTF">2023-04-28T04:10:56Z</dcterms:modified>
</cp:coreProperties>
</file>