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6" r:id="rId1"/>
  </p:sldMasterIdLst>
  <p:notesMasterIdLst>
    <p:notesMasterId r:id="rId12"/>
  </p:notesMasterIdLst>
  <p:sldIdLst>
    <p:sldId id="256" r:id="rId2"/>
    <p:sldId id="257" r:id="rId3"/>
    <p:sldId id="259"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73A3F6-4494-4E88-A614-CBB9C61DAB31}" type="datetimeFigureOut">
              <a:rPr lang="en-IN" smtClean="0"/>
              <a:t>23-04-2023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632B94-13EB-4924-B9EB-83BF4127D463}" type="slidenum">
              <a:rPr lang="en-IN" smtClean="0"/>
              <a:t>‹#›</a:t>
            </a:fld>
            <a:endParaRPr lang="en-IN"/>
          </a:p>
        </p:txBody>
      </p:sp>
    </p:spTree>
    <p:extLst>
      <p:ext uri="{BB962C8B-B14F-4D97-AF65-F5344CB8AC3E}">
        <p14:creationId xmlns:p14="http://schemas.microsoft.com/office/powerpoint/2010/main" val="3470195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86A7C8-119D-4BF1-8F36-94B0076D0D4E}" type="datetime1">
              <a:rPr lang="en-IN" smtClean="0"/>
              <a:t>23-04-2023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0EC7F2B-B850-4A70-92C2-434340BA6A1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9283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B1C0A7-F72E-44D3-A8F3-7BA286628C8F}" type="datetime1">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EC7F2B-B850-4A70-92C2-434340BA6A1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0068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4E6F69-8E52-4776-BB8E-B7028E022BF6}" type="datetime1">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EC7F2B-B850-4A70-92C2-434340BA6A1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712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0E73E-C67F-449F-B059-57F7987FCFEE}" type="datetime1">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EC7F2B-B850-4A70-92C2-434340BA6A1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6385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022B9C-1273-4A22-92CA-11057EF5632A}" type="datetime1">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EC7F2B-B850-4A70-92C2-434340BA6A1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9161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1EEC5B-C319-4FBB-BD2D-0C1E69BADBC0}" type="datetime1">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EC7F2B-B850-4A70-92C2-434340BA6A1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7568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510B02-81E8-49CB-AAD2-CBEADA7416D0}" type="datetime1">
              <a:rPr lang="en-IN" smtClean="0"/>
              <a:t>23-04-2023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EC7F2B-B850-4A70-92C2-434340BA6A1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396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F0001C-2C44-4FB7-A7BA-05B06B111744}" type="datetime1">
              <a:rPr lang="en-IN" smtClean="0"/>
              <a:t>23-04-2023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EC7F2B-B850-4A70-92C2-434340BA6A1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5901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3E8098-D0C1-4837-8F16-52478B11809F}" type="datetime1">
              <a:rPr lang="en-IN" smtClean="0"/>
              <a:t>23-04-2023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EC7F2B-B850-4A70-92C2-434340BA6A11}" type="slidenum">
              <a:rPr lang="en-IN" smtClean="0"/>
              <a:t>‹#›</a:t>
            </a:fld>
            <a:endParaRPr lang="en-IN"/>
          </a:p>
        </p:txBody>
      </p:sp>
    </p:spTree>
    <p:extLst>
      <p:ext uri="{BB962C8B-B14F-4D97-AF65-F5344CB8AC3E}">
        <p14:creationId xmlns:p14="http://schemas.microsoft.com/office/powerpoint/2010/main" val="3809559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37C513-0331-49B1-9FFE-48BA44335C58}" type="datetime1">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EC7F2B-B850-4A70-92C2-434340BA6A1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1328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AB0CC20-5621-4A85-BE8B-C894318D74C7}" type="datetime1">
              <a:rPr lang="en-IN" smtClean="0"/>
              <a:t>23-04-2023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30EC7F2B-B850-4A70-92C2-434340BA6A1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5376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AA6D027-A85E-4D7F-9E06-3ADA6C0FF181}" type="datetime1">
              <a:rPr lang="en-IN" smtClean="0"/>
              <a:t>23-04-2023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0EC7F2B-B850-4A70-92C2-434340BA6A1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381213"/>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Lst>
  <p:hf hd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90D5-7B83-A041-1F38-1DEB2B2A6BB2}"/>
              </a:ext>
            </a:extLst>
          </p:cNvPr>
          <p:cNvSpPr>
            <a:spLocks noGrp="1"/>
          </p:cNvSpPr>
          <p:nvPr>
            <p:ph type="ctrTitle"/>
          </p:nvPr>
        </p:nvSpPr>
        <p:spPr>
          <a:xfrm>
            <a:off x="1097280" y="355107"/>
            <a:ext cx="10132972" cy="2583402"/>
          </a:xfrm>
        </p:spPr>
        <p:txBody>
          <a:bodyPr>
            <a:noAutofit/>
          </a:bodyPr>
          <a:lstStyle/>
          <a:p>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INDIAN INSTITUTE OF TECHNOLOGY,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MADRAS</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BS, DATA SCIENCE, AND ITS APPLICATIONS</a:t>
            </a:r>
            <a:br>
              <a:rPr lang="en-US" sz="32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D854532-C1E4-3775-003A-71165C4CA617}"/>
              </a:ext>
            </a:extLst>
          </p:cNvPr>
          <p:cNvSpPr>
            <a:spLocks noGrp="1"/>
          </p:cNvSpPr>
          <p:nvPr>
            <p:ph type="subTitle" idx="1"/>
          </p:nvPr>
        </p:nvSpPr>
        <p:spPr>
          <a:xfrm>
            <a:off x="2423604" y="2353914"/>
            <a:ext cx="8625397" cy="1152766"/>
          </a:xfrm>
        </p:spPr>
        <p:style>
          <a:lnRef idx="1">
            <a:schemeClr val="accent5"/>
          </a:lnRef>
          <a:fillRef idx="2">
            <a:schemeClr val="accent5"/>
          </a:fillRef>
          <a:effectRef idx="1">
            <a:schemeClr val="accent5"/>
          </a:effectRef>
          <a:fontRef idx="minor">
            <a:schemeClr val="dk1"/>
          </a:fontRef>
        </p:style>
        <p:txBody>
          <a:bodyPr>
            <a:normAutofit/>
          </a:bodyPr>
          <a:lstStyle/>
          <a:p>
            <a:r>
              <a:rPr lang="en-US" sz="1800" dirty="0">
                <a:latin typeface="Times New Roman" panose="02020603050405020304" pitchFamily="18" charset="0"/>
                <a:cs typeface="Times New Roman" panose="02020603050405020304" pitchFamily="18" charset="0"/>
              </a:rPr>
              <a:t>BUSINESS DATA MANAGEMENT</a:t>
            </a:r>
            <a:br>
              <a:rPr lang="en-US" sz="18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Debtor </a:t>
            </a:r>
            <a:r>
              <a:rPr lang="en-US" sz="1800" dirty="0">
                <a:latin typeface="Times New Roman" panose="02020603050405020304" pitchFamily="18" charset="0"/>
                <a:cs typeface="Times New Roman" panose="02020603050405020304" pitchFamily="18" charset="0"/>
              </a:rPr>
              <a:t>AND DEMAND FORECASTING FOR A TEA AND HANDLOOM JOB WORK TRADING COMPANY</a:t>
            </a:r>
            <a:endParaRPr lang="en-IN" b="1" dirty="0"/>
          </a:p>
        </p:txBody>
      </p:sp>
      <p:sp>
        <p:nvSpPr>
          <p:cNvPr id="4" name="Rectangle: Rounded Corners 3">
            <a:extLst>
              <a:ext uri="{FF2B5EF4-FFF2-40B4-BE49-F238E27FC236}">
                <a16:creationId xmlns:a16="http://schemas.microsoft.com/office/drawing/2014/main" id="{6B394733-352C-35E2-E25F-71F35476CB3D}"/>
              </a:ext>
            </a:extLst>
          </p:cNvPr>
          <p:cNvSpPr/>
          <p:nvPr/>
        </p:nvSpPr>
        <p:spPr>
          <a:xfrm>
            <a:off x="5149049" y="527333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0460E834-AE96-B39F-BDD1-E55786EB45AE}"/>
              </a:ext>
            </a:extLst>
          </p:cNvPr>
          <p:cNvSpPr txBox="1"/>
          <p:nvPr/>
        </p:nvSpPr>
        <p:spPr>
          <a:xfrm>
            <a:off x="7671637" y="4138327"/>
            <a:ext cx="4292800" cy="646331"/>
          </a:xfrm>
          <a:prstGeom prst="rect">
            <a:avLst/>
          </a:prstGeom>
          <a:noFill/>
        </p:spPr>
        <p:txBody>
          <a:bodyPr wrap="square">
            <a:spAutoFit/>
          </a:bodyPr>
          <a:lstStyle/>
          <a:p>
            <a:r>
              <a:rPr lang="en-IN" b="1" i="1" dirty="0">
                <a:latin typeface="Times New Roman" panose="02020603050405020304" pitchFamily="18" charset="0"/>
                <a:cs typeface="Times New Roman" panose="02020603050405020304" pitchFamily="18" charset="0"/>
              </a:rPr>
              <a:t>NISHKARSH DIXIT</a:t>
            </a:r>
          </a:p>
          <a:p>
            <a:r>
              <a:rPr lang="en-IN" b="1" i="1" dirty="0">
                <a:latin typeface="Times New Roman" panose="02020603050405020304" pitchFamily="18" charset="0"/>
                <a:cs typeface="Times New Roman" panose="02020603050405020304" pitchFamily="18" charset="0"/>
              </a:rPr>
              <a:t>21F2001483@ds.study.iitm.ac.in</a:t>
            </a:r>
          </a:p>
        </p:txBody>
      </p:sp>
      <p:sp>
        <p:nvSpPr>
          <p:cNvPr id="5" name="Date Placeholder 4">
            <a:extLst>
              <a:ext uri="{FF2B5EF4-FFF2-40B4-BE49-F238E27FC236}">
                <a16:creationId xmlns:a16="http://schemas.microsoft.com/office/drawing/2014/main" id="{5AE4C76C-5EEA-9E8C-2127-51D14D5695EA}"/>
              </a:ext>
            </a:extLst>
          </p:cNvPr>
          <p:cNvSpPr>
            <a:spLocks noGrp="1"/>
          </p:cNvSpPr>
          <p:nvPr>
            <p:ph type="dt" sz="half" idx="10"/>
          </p:nvPr>
        </p:nvSpPr>
        <p:spPr/>
        <p:txBody>
          <a:bodyPr/>
          <a:lstStyle/>
          <a:p>
            <a:fld id="{F9E5F3A6-D118-4147-8EE0-889C968A8D5C}" type="datetime1">
              <a:rPr lang="en-IN" smtClean="0"/>
              <a:t>23-04-2023</a:t>
            </a:fld>
            <a:endParaRPr lang="en-IN"/>
          </a:p>
        </p:txBody>
      </p:sp>
      <p:sp>
        <p:nvSpPr>
          <p:cNvPr id="6" name="Footer Placeholder 5">
            <a:extLst>
              <a:ext uri="{FF2B5EF4-FFF2-40B4-BE49-F238E27FC236}">
                <a16:creationId xmlns:a16="http://schemas.microsoft.com/office/drawing/2014/main" id="{B90479FB-BBB1-889F-1C36-B5FB9BD65FAE}"/>
              </a:ext>
            </a:extLst>
          </p:cNvPr>
          <p:cNvSpPr>
            <a:spLocks noGrp="1"/>
          </p:cNvSpPr>
          <p:nvPr>
            <p:ph type="ftr" sz="quarter" idx="11"/>
          </p:nvPr>
        </p:nvSpPr>
        <p:spPr/>
        <p:txBody>
          <a:bodyPr/>
          <a:lstStyle/>
          <a:p>
            <a:endParaRPr lang="en-IN"/>
          </a:p>
        </p:txBody>
      </p:sp>
      <p:sp>
        <p:nvSpPr>
          <p:cNvPr id="8" name="Slide Number Placeholder 7">
            <a:extLst>
              <a:ext uri="{FF2B5EF4-FFF2-40B4-BE49-F238E27FC236}">
                <a16:creationId xmlns:a16="http://schemas.microsoft.com/office/drawing/2014/main" id="{E7904FD1-B8B0-3861-50E6-32F9C8DB2B70}"/>
              </a:ext>
            </a:extLst>
          </p:cNvPr>
          <p:cNvSpPr>
            <a:spLocks noGrp="1"/>
          </p:cNvSpPr>
          <p:nvPr>
            <p:ph type="sldNum" sz="quarter" idx="12"/>
          </p:nvPr>
        </p:nvSpPr>
        <p:spPr/>
        <p:txBody>
          <a:bodyPr/>
          <a:lstStyle/>
          <a:p>
            <a:fld id="{30EC7F2B-B850-4A70-92C2-434340BA6A11}" type="slidenum">
              <a:rPr lang="en-IN" smtClean="0"/>
              <a:t>1</a:t>
            </a:fld>
            <a:endParaRPr lang="en-IN"/>
          </a:p>
        </p:txBody>
      </p:sp>
    </p:spTree>
    <p:extLst>
      <p:ext uri="{BB962C8B-B14F-4D97-AF65-F5344CB8AC3E}">
        <p14:creationId xmlns:p14="http://schemas.microsoft.com/office/powerpoint/2010/main" val="2577310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B40C52-26E0-3E7F-E7F6-96DAE4C69655}"/>
              </a:ext>
            </a:extLst>
          </p:cNvPr>
          <p:cNvSpPr txBox="1"/>
          <p:nvPr/>
        </p:nvSpPr>
        <p:spPr>
          <a:xfrm>
            <a:off x="284084" y="71022"/>
            <a:ext cx="6906829" cy="523220"/>
          </a:xfrm>
          <a:prstGeom prst="rect">
            <a:avLst/>
          </a:prstGeom>
          <a:noFill/>
        </p:spPr>
        <p:txBody>
          <a:bodyPr wrap="square" rtlCol="0">
            <a:spAutoFit/>
          </a:bodyPr>
          <a:lstStyle/>
          <a:p>
            <a:r>
              <a:rPr lang="en-IN" sz="2800" b="1" u="sng" dirty="0"/>
              <a:t>Interpretations and Recommendations</a:t>
            </a:r>
          </a:p>
        </p:txBody>
      </p:sp>
      <p:sp>
        <p:nvSpPr>
          <p:cNvPr id="4" name="TextBox 3">
            <a:extLst>
              <a:ext uri="{FF2B5EF4-FFF2-40B4-BE49-F238E27FC236}">
                <a16:creationId xmlns:a16="http://schemas.microsoft.com/office/drawing/2014/main" id="{BAA31039-FFD6-F456-74CA-18F60A06D924}"/>
              </a:ext>
            </a:extLst>
          </p:cNvPr>
          <p:cNvSpPr txBox="1"/>
          <p:nvPr/>
        </p:nvSpPr>
        <p:spPr>
          <a:xfrm>
            <a:off x="284084" y="594242"/>
            <a:ext cx="11798423" cy="4524315"/>
          </a:xfrm>
          <a:prstGeom prst="rect">
            <a:avLst/>
          </a:prstGeom>
          <a:noFill/>
        </p:spPr>
        <p:txBody>
          <a:bodyPr wrap="square" rtlCol="0">
            <a:spAutoFit/>
          </a:bodyPr>
          <a:lstStyle/>
          <a:p>
            <a:pPr marL="285750" indent="-285750" algn="just">
              <a:buFont typeface="Arial" panose="020B0604020202020204" pitchFamily="34" charset="0"/>
              <a:buChar char="•"/>
            </a:pPr>
            <a:r>
              <a:rPr lang="en-US" dirty="0"/>
              <a:t>Aging of debtors: This analysis helps to identify the amount of debt outstanding at different stages of aging, such as 30 days, 60 days, 90 days, or more. </a:t>
            </a:r>
          </a:p>
          <a:p>
            <a:pPr marL="285750" indent="-285750" algn="just">
              <a:buFont typeface="Arial" panose="020B0604020202020204" pitchFamily="34" charset="0"/>
              <a:buChar char="•"/>
            </a:pPr>
            <a:r>
              <a:rPr lang="en-US" dirty="0"/>
              <a:t>Price Prediction for Handloom Business: Based on historical data and market trends, the price of handloom products is expected to increase in the next few months. It is recommended to conduct regular market research and competitor analysis to stay up-to-date on market trends and adjust prices accordingly. </a:t>
            </a:r>
          </a:p>
          <a:p>
            <a:pPr marL="285750" indent="-285750" algn="just">
              <a:buFont typeface="Arial" panose="020B0604020202020204" pitchFamily="34" charset="0"/>
              <a:buChar char="•"/>
            </a:pPr>
            <a:r>
              <a:rPr lang="en-US" dirty="0"/>
              <a:t>Demand Forecasting for Tea Business: Based on historical data and seasonal trends, demand for tea is expected to increase in the upcoming months. It is recommended to maintain an adequate inventory of tea products to meet the expected increase in demand. </a:t>
            </a:r>
          </a:p>
          <a:p>
            <a:pPr marL="285750" indent="-285750" algn="just">
              <a:buFont typeface="Arial" panose="020B0604020202020204" pitchFamily="34" charset="0"/>
              <a:buChar char="•"/>
            </a:pPr>
            <a:r>
              <a:rPr lang="en-US" dirty="0"/>
              <a:t>Promotional campaigns and discounts can be used to stimulate demand during the offseason to help balance the fluctuation in demand. Market research can be used to identify new market segments and expand the customer base. </a:t>
            </a:r>
          </a:p>
          <a:p>
            <a:pPr marL="285750" indent="-285750" algn="just">
              <a:buFont typeface="Arial" panose="020B0604020202020204" pitchFamily="34" charset="0"/>
              <a:buChar char="•"/>
            </a:pPr>
            <a:r>
              <a:rPr lang="en-US" dirty="0"/>
              <a:t> Analysis of revenue contribution of quantity sold refers to the process of examining the impact of the number of goods sold on a company's revenue. This analysis helps businesses understand how changes in quantity sold can affect their financial performance. </a:t>
            </a:r>
          </a:p>
          <a:p>
            <a:pPr marL="285750" indent="-285750" algn="just">
              <a:buFont typeface="Arial" panose="020B0604020202020204" pitchFamily="34" charset="0"/>
              <a:buChar char="•"/>
            </a:pPr>
            <a:r>
              <a:rPr lang="en-US" dirty="0"/>
              <a:t>This analysis can provide valuable insights into a business's operations and help them make informed decisions. </a:t>
            </a:r>
          </a:p>
          <a:p>
            <a:pPr marL="285750" indent="-285750" algn="just">
              <a:buFont typeface="Arial" panose="020B0604020202020204" pitchFamily="34" charset="0"/>
              <a:buChar char="•"/>
            </a:pPr>
            <a:r>
              <a:rPr lang="en-US" dirty="0"/>
              <a:t> Set up policies for ordering, receiving, storing, and tracking inventory. Having these policies in place will help in ensuring that inventory is managed efficiently and effectively.  </a:t>
            </a:r>
            <a:endParaRPr lang="en-IN" dirty="0"/>
          </a:p>
        </p:txBody>
      </p:sp>
      <p:sp>
        <p:nvSpPr>
          <p:cNvPr id="5" name="TextBox 4">
            <a:extLst>
              <a:ext uri="{FF2B5EF4-FFF2-40B4-BE49-F238E27FC236}">
                <a16:creationId xmlns:a16="http://schemas.microsoft.com/office/drawing/2014/main" id="{CC0036A0-0215-1F88-C2DD-F8F77B8E962B}"/>
              </a:ext>
            </a:extLst>
          </p:cNvPr>
          <p:cNvSpPr txBox="1"/>
          <p:nvPr/>
        </p:nvSpPr>
        <p:spPr>
          <a:xfrm>
            <a:off x="115411" y="5468670"/>
            <a:ext cx="11887198" cy="1261884"/>
          </a:xfrm>
          <a:prstGeom prst="rect">
            <a:avLst/>
          </a:prstGeom>
          <a:noFill/>
        </p:spPr>
        <p:txBody>
          <a:bodyPr wrap="square" rtlCol="0">
            <a:spAutoFit/>
          </a:bodyPr>
          <a:lstStyle/>
          <a:p>
            <a:pPr marL="0" indent="0" algn="ctr">
              <a:buNone/>
            </a:pPr>
            <a:r>
              <a:rPr lang="en-IN" dirty="0"/>
              <a:t>Data has been </a:t>
            </a:r>
            <a:r>
              <a:rPr lang="en-IN" dirty="0" err="1"/>
              <a:t>analyzed</a:t>
            </a:r>
            <a:r>
              <a:rPr lang="en-IN" dirty="0"/>
              <a:t> on the basis of the information made available by the firm in my best capacity.</a:t>
            </a:r>
          </a:p>
          <a:p>
            <a:pPr marL="0" indent="0" algn="ctr">
              <a:buNone/>
            </a:pPr>
            <a:endParaRPr lang="en-IN" dirty="0"/>
          </a:p>
          <a:p>
            <a:pPr marL="0" indent="0" algn="ctr">
              <a:buNone/>
            </a:pPr>
            <a:r>
              <a:rPr lang="en-IN" sz="4000" b="1" i="1" dirty="0">
                <a:highlight>
                  <a:srgbClr val="C0C0C0"/>
                </a:highlight>
                <a:latin typeface="Baskerville Old Face" panose="02020602080505020303" pitchFamily="18" charset="0"/>
              </a:rPr>
              <a:t>THANK YOU!!</a:t>
            </a:r>
          </a:p>
        </p:txBody>
      </p:sp>
      <p:sp>
        <p:nvSpPr>
          <p:cNvPr id="2" name="Date Placeholder 1">
            <a:extLst>
              <a:ext uri="{FF2B5EF4-FFF2-40B4-BE49-F238E27FC236}">
                <a16:creationId xmlns:a16="http://schemas.microsoft.com/office/drawing/2014/main" id="{821C5743-3793-CD27-6A0E-B859477B707F}"/>
              </a:ext>
            </a:extLst>
          </p:cNvPr>
          <p:cNvSpPr>
            <a:spLocks noGrp="1"/>
          </p:cNvSpPr>
          <p:nvPr>
            <p:ph type="dt" sz="half" idx="10"/>
          </p:nvPr>
        </p:nvSpPr>
        <p:spPr/>
        <p:txBody>
          <a:bodyPr/>
          <a:lstStyle/>
          <a:p>
            <a:fld id="{6DFBB2DD-B731-4381-9956-ACE92B0E5E17}" type="datetime1">
              <a:rPr lang="en-IN" smtClean="0"/>
              <a:t>23-04-2023</a:t>
            </a:fld>
            <a:endParaRPr lang="en-IN"/>
          </a:p>
        </p:txBody>
      </p:sp>
      <p:sp>
        <p:nvSpPr>
          <p:cNvPr id="6" name="Footer Placeholder 5">
            <a:extLst>
              <a:ext uri="{FF2B5EF4-FFF2-40B4-BE49-F238E27FC236}">
                <a16:creationId xmlns:a16="http://schemas.microsoft.com/office/drawing/2014/main" id="{D8307DA1-0801-23D2-111A-D2E5E99E40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941FBF-F9F0-4175-9926-D7B6748D5819}"/>
              </a:ext>
            </a:extLst>
          </p:cNvPr>
          <p:cNvSpPr>
            <a:spLocks noGrp="1"/>
          </p:cNvSpPr>
          <p:nvPr>
            <p:ph type="sldNum" sz="quarter" idx="12"/>
          </p:nvPr>
        </p:nvSpPr>
        <p:spPr/>
        <p:txBody>
          <a:bodyPr/>
          <a:lstStyle/>
          <a:p>
            <a:fld id="{30EC7F2B-B850-4A70-92C2-434340BA6A11}" type="slidenum">
              <a:rPr lang="en-IN" smtClean="0"/>
              <a:t>10</a:t>
            </a:fld>
            <a:endParaRPr lang="en-IN"/>
          </a:p>
        </p:txBody>
      </p:sp>
    </p:spTree>
    <p:extLst>
      <p:ext uri="{BB962C8B-B14F-4D97-AF65-F5344CB8AC3E}">
        <p14:creationId xmlns:p14="http://schemas.microsoft.com/office/powerpoint/2010/main" val="3327649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59626-2D38-E218-1C75-DC28A0C57E96}"/>
              </a:ext>
            </a:extLst>
          </p:cNvPr>
          <p:cNvSpPr>
            <a:spLocks noGrp="1"/>
          </p:cNvSpPr>
          <p:nvPr>
            <p:ph type="title"/>
          </p:nvPr>
        </p:nvSpPr>
        <p:spPr>
          <a:xfrm>
            <a:off x="124288" y="1287262"/>
            <a:ext cx="11390049" cy="541538"/>
          </a:xfrm>
        </p:spPr>
        <p:txBody>
          <a:bodyPr>
            <a:normAutofit/>
          </a:bodyPr>
          <a:lstStyle/>
          <a:p>
            <a:r>
              <a:rPr lang="en-IN" dirty="0"/>
              <a:t>ABOUT THE BUSINESS</a:t>
            </a:r>
          </a:p>
        </p:txBody>
      </p:sp>
      <p:sp>
        <p:nvSpPr>
          <p:cNvPr id="3" name="Content Placeholder 2">
            <a:extLst>
              <a:ext uri="{FF2B5EF4-FFF2-40B4-BE49-F238E27FC236}">
                <a16:creationId xmlns:a16="http://schemas.microsoft.com/office/drawing/2014/main" id="{FF242B11-2DBA-585F-5A4F-EF742CE820A6}"/>
              </a:ext>
            </a:extLst>
          </p:cNvPr>
          <p:cNvSpPr>
            <a:spLocks noGrp="1"/>
          </p:cNvSpPr>
          <p:nvPr>
            <p:ph idx="1"/>
          </p:nvPr>
        </p:nvSpPr>
        <p:spPr>
          <a:xfrm>
            <a:off x="124288" y="1828800"/>
            <a:ext cx="6036815" cy="4354497"/>
          </a:xfrm>
        </p:spPr>
        <p:txBody>
          <a:bodyPr>
            <a:noAutofit/>
          </a:bodyPr>
          <a:lstStyle/>
          <a:p>
            <a:pPr algn="just">
              <a:buFont typeface="Wingdings" panose="05000000000000000000" pitchFamily="2" charset="2"/>
              <a:buChar char="§"/>
            </a:pPr>
            <a:r>
              <a:rPr lang="en-IN" sz="1600" dirty="0"/>
              <a:t> </a:t>
            </a:r>
            <a:r>
              <a:rPr lang="en-IN" sz="1600" dirty="0">
                <a:latin typeface="Times New Roman" panose="02020603050405020304" pitchFamily="18" charset="0"/>
                <a:cs typeface="Times New Roman" panose="02020603050405020304" pitchFamily="18" charset="0"/>
              </a:rPr>
              <a:t>Running the business since 1948, </a:t>
            </a:r>
            <a:r>
              <a:rPr lang="en-IN" sz="1600" dirty="0" err="1">
                <a:latin typeface="Times New Roman" panose="02020603050405020304" pitchFamily="18" charset="0"/>
                <a:cs typeface="Times New Roman" panose="02020603050405020304" pitchFamily="18" charset="0"/>
              </a:rPr>
              <a:t>Kuber</a:t>
            </a:r>
            <a:r>
              <a:rPr lang="en-IN" sz="1600" dirty="0">
                <a:latin typeface="Times New Roman" panose="02020603050405020304" pitchFamily="18" charset="0"/>
                <a:cs typeface="Times New Roman" panose="02020603050405020304" pitchFamily="18" charset="0"/>
              </a:rPr>
              <a:t> Enterprises is a Panipat-based firm.</a:t>
            </a:r>
          </a:p>
          <a:p>
            <a:pPr algn="just">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They are doing Handloom Job work since 1948 and started the tea business last year only in ending of 2022.</a:t>
            </a:r>
          </a:p>
          <a:p>
            <a:pPr algn="just">
              <a:buFont typeface="Wingdings" panose="05000000000000000000" pitchFamily="2"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They provide Handloom Job work deals in tea, as well as different items like Jars,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kullad</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cups, Plastic cups, bottles, Noodles Makhanas, etc., to customers and other retailers.</a:t>
            </a:r>
            <a:endParaRPr lang="en-IN"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Their customer base includes retailers in every part of North India. They offer an impressive tea collection and Handloom job work. Their range of business starts from Bikaner and goes to Lucknow and from Indore to Jammu. </a:t>
            </a:r>
          </a:p>
          <a:p>
            <a:pPr algn="just">
              <a:buFont typeface="Wingdings" panose="05000000000000000000" pitchFamily="2"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In 2022</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they expanded with Noodles and Makhanas, aiming</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to increase their business.</a:t>
            </a:r>
            <a:endParaRPr lang="en-IN" sz="1600" dirty="0"/>
          </a:p>
        </p:txBody>
      </p:sp>
      <p:pic>
        <p:nvPicPr>
          <p:cNvPr id="4" name="Picture 3">
            <a:extLst>
              <a:ext uri="{FF2B5EF4-FFF2-40B4-BE49-F238E27FC236}">
                <a16:creationId xmlns:a16="http://schemas.microsoft.com/office/drawing/2014/main" id="{8AF7E970-8EE6-8783-8BB4-714102752FAD}"/>
              </a:ext>
            </a:extLst>
          </p:cNvPr>
          <p:cNvPicPr>
            <a:picLocks noChangeAspect="1"/>
          </p:cNvPicPr>
          <p:nvPr/>
        </p:nvPicPr>
        <p:blipFill>
          <a:blip r:embed="rId2"/>
          <a:stretch>
            <a:fillRect/>
          </a:stretch>
        </p:blipFill>
        <p:spPr>
          <a:xfrm>
            <a:off x="9148230" y="242988"/>
            <a:ext cx="2901085" cy="2438069"/>
          </a:xfrm>
          <a:prstGeom prst="rect">
            <a:avLst/>
          </a:prstGeom>
        </p:spPr>
      </p:pic>
      <p:pic>
        <p:nvPicPr>
          <p:cNvPr id="5" name="Picture 4">
            <a:extLst>
              <a:ext uri="{FF2B5EF4-FFF2-40B4-BE49-F238E27FC236}">
                <a16:creationId xmlns:a16="http://schemas.microsoft.com/office/drawing/2014/main" id="{5A6C84C3-6219-3E8B-4820-16E4819CE9B4}"/>
              </a:ext>
            </a:extLst>
          </p:cNvPr>
          <p:cNvPicPr>
            <a:picLocks noChangeAspect="1"/>
          </p:cNvPicPr>
          <p:nvPr/>
        </p:nvPicPr>
        <p:blipFill>
          <a:blip r:embed="rId3"/>
          <a:stretch>
            <a:fillRect/>
          </a:stretch>
        </p:blipFill>
        <p:spPr>
          <a:xfrm>
            <a:off x="9197264" y="3608267"/>
            <a:ext cx="2870447" cy="2575030"/>
          </a:xfrm>
          <a:prstGeom prst="rect">
            <a:avLst/>
          </a:prstGeom>
        </p:spPr>
      </p:pic>
      <p:pic>
        <p:nvPicPr>
          <p:cNvPr id="6" name="Picture 5">
            <a:extLst>
              <a:ext uri="{FF2B5EF4-FFF2-40B4-BE49-F238E27FC236}">
                <a16:creationId xmlns:a16="http://schemas.microsoft.com/office/drawing/2014/main" id="{85354FD1-9FC0-347A-A7CC-07A09C532198}"/>
              </a:ext>
            </a:extLst>
          </p:cNvPr>
          <p:cNvPicPr>
            <a:picLocks noChangeAspect="1"/>
          </p:cNvPicPr>
          <p:nvPr/>
        </p:nvPicPr>
        <p:blipFill>
          <a:blip r:embed="rId4"/>
          <a:stretch>
            <a:fillRect/>
          </a:stretch>
        </p:blipFill>
        <p:spPr>
          <a:xfrm>
            <a:off x="7041497" y="2144712"/>
            <a:ext cx="3025140" cy="2568575"/>
          </a:xfrm>
          <a:prstGeom prst="rect">
            <a:avLst/>
          </a:prstGeom>
        </p:spPr>
      </p:pic>
      <p:sp>
        <p:nvSpPr>
          <p:cNvPr id="7" name="Date Placeholder 6">
            <a:extLst>
              <a:ext uri="{FF2B5EF4-FFF2-40B4-BE49-F238E27FC236}">
                <a16:creationId xmlns:a16="http://schemas.microsoft.com/office/drawing/2014/main" id="{E757116B-7D0E-35D9-E9E7-659CE8C45F33}"/>
              </a:ext>
            </a:extLst>
          </p:cNvPr>
          <p:cNvSpPr>
            <a:spLocks noGrp="1"/>
          </p:cNvSpPr>
          <p:nvPr>
            <p:ph type="dt" sz="half" idx="10"/>
          </p:nvPr>
        </p:nvSpPr>
        <p:spPr/>
        <p:txBody>
          <a:bodyPr/>
          <a:lstStyle/>
          <a:p>
            <a:fld id="{3006B40B-C51A-4956-90ED-6220DB9DD2AB}" type="datetime1">
              <a:rPr lang="en-IN" smtClean="0"/>
              <a:t>23-04-2023</a:t>
            </a:fld>
            <a:endParaRPr lang="en-IN"/>
          </a:p>
        </p:txBody>
      </p:sp>
      <p:sp>
        <p:nvSpPr>
          <p:cNvPr id="8" name="Footer Placeholder 7">
            <a:extLst>
              <a:ext uri="{FF2B5EF4-FFF2-40B4-BE49-F238E27FC236}">
                <a16:creationId xmlns:a16="http://schemas.microsoft.com/office/drawing/2014/main" id="{E02DA85E-964F-FC92-1008-5A8E3B54115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896C7B-7851-B5C3-DCC5-796E0CDFECD9}"/>
              </a:ext>
            </a:extLst>
          </p:cNvPr>
          <p:cNvSpPr>
            <a:spLocks noGrp="1"/>
          </p:cNvSpPr>
          <p:nvPr>
            <p:ph type="sldNum" sz="quarter" idx="12"/>
          </p:nvPr>
        </p:nvSpPr>
        <p:spPr/>
        <p:txBody>
          <a:bodyPr/>
          <a:lstStyle/>
          <a:p>
            <a:fld id="{30EC7F2B-B850-4A70-92C2-434340BA6A11}" type="slidenum">
              <a:rPr lang="en-IN" smtClean="0"/>
              <a:t>2</a:t>
            </a:fld>
            <a:endParaRPr lang="en-IN"/>
          </a:p>
        </p:txBody>
      </p:sp>
    </p:spTree>
    <p:extLst>
      <p:ext uri="{BB962C8B-B14F-4D97-AF65-F5344CB8AC3E}">
        <p14:creationId xmlns:p14="http://schemas.microsoft.com/office/powerpoint/2010/main" val="426997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13B67-B90B-5C58-79C6-FABF6322A76F}"/>
              </a:ext>
            </a:extLst>
          </p:cNvPr>
          <p:cNvSpPr>
            <a:spLocks noGrp="1"/>
          </p:cNvSpPr>
          <p:nvPr>
            <p:ph type="title"/>
          </p:nvPr>
        </p:nvSpPr>
        <p:spPr>
          <a:xfrm>
            <a:off x="1447060" y="932155"/>
            <a:ext cx="6454066" cy="932039"/>
          </a:xfrm>
        </p:spPr>
        <p:txBody>
          <a:bodyPr>
            <a:normAutofit fontScale="90000"/>
          </a:bodyPr>
          <a:lstStyle/>
          <a:p>
            <a:r>
              <a:rPr lang="en-IN" dirty="0"/>
              <a:t>                  </a:t>
            </a:r>
            <a:br>
              <a:rPr lang="en-IN" dirty="0"/>
            </a:br>
            <a:r>
              <a:rPr lang="en-IN" dirty="0"/>
              <a:t>                           BUSINESS PROBLEM</a:t>
            </a:r>
          </a:p>
        </p:txBody>
      </p:sp>
      <p:sp>
        <p:nvSpPr>
          <p:cNvPr id="3" name="Content Placeholder 2">
            <a:extLst>
              <a:ext uri="{FF2B5EF4-FFF2-40B4-BE49-F238E27FC236}">
                <a16:creationId xmlns:a16="http://schemas.microsoft.com/office/drawing/2014/main" id="{E9D408C7-4D6A-2417-995B-5A330B6CBC72}"/>
              </a:ext>
            </a:extLst>
          </p:cNvPr>
          <p:cNvSpPr>
            <a:spLocks noGrp="1"/>
          </p:cNvSpPr>
          <p:nvPr>
            <p:ph sz="half" idx="1"/>
          </p:nvPr>
        </p:nvSpPr>
        <p:spPr>
          <a:xfrm>
            <a:off x="239697" y="1864194"/>
            <a:ext cx="5852786" cy="3932924"/>
          </a:xfrm>
        </p:spPr>
        <p:txBody>
          <a:bodyPr>
            <a:normAutofit fontScale="32500" lnSpcReduction="20000"/>
          </a:bodyPr>
          <a:lstStyle/>
          <a:p>
            <a:r>
              <a:rPr lang="en-IN" sz="4900" b="1" u="sng" dirty="0">
                <a:latin typeface="Times New Roman" panose="02020603050405020304" pitchFamily="18" charset="0"/>
                <a:cs typeface="Times New Roman" panose="02020603050405020304" pitchFamily="18" charset="0"/>
              </a:rPr>
              <a:t>Debtor’s Analysis</a:t>
            </a:r>
          </a:p>
          <a:p>
            <a:pPr marL="0" indent="0">
              <a:lnSpc>
                <a:spcPct val="100000"/>
              </a:lnSpc>
              <a:buNone/>
            </a:pPr>
            <a:r>
              <a:rPr lang="en-IN" sz="4300" dirty="0">
                <a:latin typeface="Times New Roman" panose="02020603050405020304" pitchFamily="18" charset="0"/>
                <a:cs typeface="Times New Roman" panose="02020603050405020304" pitchFamily="18" charset="0"/>
              </a:rPr>
              <a:t>Goods are sold on a credit basis, so identification of bad debtors is crucial for the health of the business as late repayment of credit could lead to a shortage of working capital for the firm.</a:t>
            </a:r>
          </a:p>
          <a:p>
            <a:pPr marL="0" indent="0">
              <a:lnSpc>
                <a:spcPct val="100000"/>
              </a:lnSpc>
              <a:buNone/>
            </a:pPr>
            <a:r>
              <a:rPr lang="en-IN" sz="4300" dirty="0">
                <a:latin typeface="Times New Roman" panose="02020603050405020304" pitchFamily="18" charset="0"/>
                <a:cs typeface="Times New Roman" panose="02020603050405020304" pitchFamily="18" charset="0"/>
              </a:rPr>
              <a:t>Debtors with high credit value and high repayment periods were identified. </a:t>
            </a:r>
          </a:p>
          <a:p>
            <a:r>
              <a:rPr lang="en-IN" sz="4900" b="1" u="sng" dirty="0">
                <a:latin typeface="Times New Roman" panose="02020603050405020304" pitchFamily="18" charset="0"/>
                <a:cs typeface="Times New Roman" panose="02020603050405020304" pitchFamily="18" charset="0"/>
              </a:rPr>
              <a:t>Performance Analysis of Handloom Sales</a:t>
            </a:r>
          </a:p>
          <a:p>
            <a:pPr marL="0" indent="0">
              <a:buNone/>
            </a:pPr>
            <a:r>
              <a:rPr lang="en-IN" sz="4300" dirty="0">
                <a:effectLst/>
                <a:latin typeface="Times New Roman" panose="02020603050405020304" pitchFamily="18" charset="0"/>
                <a:ea typeface="Calibri" panose="020F0502020204030204" pitchFamily="34" charset="0"/>
                <a:cs typeface="Times New Roman" panose="02020603050405020304" pitchFamily="18" charset="0"/>
              </a:rPr>
              <a:t>By printing daily reports of production output, a handloom job work business can track the number of goods produced daily.</a:t>
            </a:r>
          </a:p>
          <a:p>
            <a:pPr marL="0" indent="0" algn="l">
              <a:buNone/>
            </a:pPr>
            <a:r>
              <a:rPr lang="en-US" sz="4300" i="0" dirty="0">
                <a:solidFill>
                  <a:srgbClr val="374151"/>
                </a:solidFill>
                <a:effectLst/>
                <a:latin typeface="Times New Roman" panose="02020603050405020304" pitchFamily="18" charset="0"/>
                <a:cs typeface="Times New Roman" panose="02020603050405020304" pitchFamily="18" charset="0"/>
              </a:rPr>
              <a:t>This will help you to determine the overall performance of the handloom sales. You can analyze the trend of sales revenue over time, compare the revenue of different products, and identify the most profitable products.</a:t>
            </a:r>
          </a:p>
          <a:p>
            <a:pPr marL="0" indent="0" algn="l">
              <a:buNone/>
            </a:pPr>
            <a:r>
              <a:rPr lang="en-US" sz="4300" i="0" dirty="0">
                <a:solidFill>
                  <a:srgbClr val="374151"/>
                </a:solidFill>
                <a:effectLst/>
                <a:latin typeface="Times New Roman" panose="02020603050405020304" pitchFamily="18" charset="0"/>
                <a:cs typeface="Times New Roman" panose="02020603050405020304" pitchFamily="18" charset="0"/>
              </a:rPr>
              <a:t>Sales Volume: This measures the total number of products sold. By analyzing the sales volume, you can identify which products are in high demand, and which products need to be marketed better.</a:t>
            </a:r>
          </a:p>
          <a:p>
            <a:endParaRPr lang="en-IN" sz="3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B8E460A1-A9C0-0DF1-E1EC-906432FE267F}"/>
              </a:ext>
            </a:extLst>
          </p:cNvPr>
          <p:cNvSpPr>
            <a:spLocks noGrp="1"/>
          </p:cNvSpPr>
          <p:nvPr>
            <p:ph sz="half" idx="2"/>
          </p:nvPr>
        </p:nvSpPr>
        <p:spPr>
          <a:xfrm>
            <a:off x="6010183" y="1864194"/>
            <a:ext cx="5450889" cy="3932924"/>
          </a:xfrm>
        </p:spPr>
        <p:txBody>
          <a:bodyPr>
            <a:normAutofit fontScale="32500" lnSpcReduction="20000"/>
          </a:bodyPr>
          <a:lstStyle/>
          <a:p>
            <a:r>
              <a:rPr lang="en-IN" sz="4900" b="1" u="sng" dirty="0">
                <a:latin typeface="Times New Roman" panose="02020603050405020304" pitchFamily="18" charset="0"/>
                <a:cs typeface="Times New Roman" panose="02020603050405020304" pitchFamily="18" charset="0"/>
              </a:rPr>
              <a:t>Inventory Management System</a:t>
            </a:r>
          </a:p>
          <a:p>
            <a:pPr marL="0" indent="0">
              <a:buNone/>
            </a:pPr>
            <a:r>
              <a:rPr lang="en-IN" sz="4300" dirty="0">
                <a:latin typeface="Times New Roman" panose="02020603050405020304" pitchFamily="18" charset="0"/>
                <a:cs typeface="Times New Roman" panose="02020603050405020304" pitchFamily="18" charset="0"/>
              </a:rPr>
              <a:t>Best performing SKUs were identified with the help of traded value and profit margins for the SKU.</a:t>
            </a:r>
          </a:p>
          <a:p>
            <a:pPr marL="0" indent="0">
              <a:buNone/>
            </a:pPr>
            <a:r>
              <a:rPr lang="en-IN" sz="4300" dirty="0">
                <a:latin typeface="Times New Roman" panose="02020603050405020304" pitchFamily="18" charset="0"/>
                <a:cs typeface="Times New Roman" panose="02020603050405020304" pitchFamily="18" charset="0"/>
              </a:rPr>
              <a:t>Inventory turnover for each SKU</a:t>
            </a:r>
            <a:r>
              <a:rPr lang="en-US" sz="4300" b="0" i="0" dirty="0">
                <a:solidFill>
                  <a:srgbClr val="374151"/>
                </a:solidFill>
                <a:effectLst/>
                <a:latin typeface="Times New Roman" panose="02020603050405020304" pitchFamily="18" charset="0"/>
                <a:cs typeface="Times New Roman" panose="02020603050405020304" pitchFamily="18" charset="0"/>
              </a:rPr>
              <a:t> is the number of times you sell and replace your inventory over a specific period. By analyzing this, you can identify the products that are not selling well and take necessary actions such as offering discounts or discontinuing the product.</a:t>
            </a:r>
            <a:endParaRPr lang="en-IN" sz="4300" dirty="0">
              <a:latin typeface="Times New Roman" panose="02020603050405020304" pitchFamily="18" charset="0"/>
              <a:cs typeface="Times New Roman" panose="02020603050405020304" pitchFamily="18" charset="0"/>
            </a:endParaRPr>
          </a:p>
          <a:p>
            <a:r>
              <a:rPr lang="en-IN" sz="4900" b="1" u="sng" dirty="0">
                <a:latin typeface="Times New Roman" panose="02020603050405020304" pitchFamily="18" charset="0"/>
                <a:cs typeface="Times New Roman" panose="02020603050405020304" pitchFamily="18" charset="0"/>
              </a:rPr>
              <a:t>Demand Forecasting</a:t>
            </a:r>
          </a:p>
          <a:p>
            <a:pPr marL="0" indent="0">
              <a:buNone/>
            </a:pPr>
            <a:r>
              <a:rPr lang="en-US" sz="4300" b="0" i="0" dirty="0">
                <a:solidFill>
                  <a:srgbClr val="374151"/>
                </a:solidFill>
                <a:effectLst/>
                <a:latin typeface="Times New Roman" panose="02020603050405020304" pitchFamily="18" charset="0"/>
                <a:cs typeface="Times New Roman" panose="02020603050405020304" pitchFamily="18" charset="0"/>
              </a:rPr>
              <a:t>This method involves analyzing past sales data to identify patterns and trends that can be used to forecast future demand. This method is suitable when there is a significant amount of historical data available and when past sales trends are likely to continue.</a:t>
            </a:r>
          </a:p>
          <a:p>
            <a:endParaRPr lang="en-IN" dirty="0"/>
          </a:p>
        </p:txBody>
      </p:sp>
      <p:sp>
        <p:nvSpPr>
          <p:cNvPr id="5" name="Date Placeholder 4">
            <a:extLst>
              <a:ext uri="{FF2B5EF4-FFF2-40B4-BE49-F238E27FC236}">
                <a16:creationId xmlns:a16="http://schemas.microsoft.com/office/drawing/2014/main" id="{6688579B-7BB8-72B3-8A1B-71ACA5649E81}"/>
              </a:ext>
            </a:extLst>
          </p:cNvPr>
          <p:cNvSpPr>
            <a:spLocks noGrp="1"/>
          </p:cNvSpPr>
          <p:nvPr>
            <p:ph type="dt" sz="half" idx="10"/>
          </p:nvPr>
        </p:nvSpPr>
        <p:spPr/>
        <p:txBody>
          <a:bodyPr/>
          <a:lstStyle/>
          <a:p>
            <a:fld id="{3C5A7119-16EF-43A0-8A2C-3E5905F994E9}" type="datetime1">
              <a:rPr lang="en-IN" smtClean="0"/>
              <a:t>23-04-2023</a:t>
            </a:fld>
            <a:endParaRPr lang="en-IN"/>
          </a:p>
        </p:txBody>
      </p:sp>
      <p:sp>
        <p:nvSpPr>
          <p:cNvPr id="6" name="Footer Placeholder 5">
            <a:extLst>
              <a:ext uri="{FF2B5EF4-FFF2-40B4-BE49-F238E27FC236}">
                <a16:creationId xmlns:a16="http://schemas.microsoft.com/office/drawing/2014/main" id="{593E4F2A-3156-0F38-7A07-F0B1744DB8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9B5864-D981-04A5-D92F-F352030036FE}"/>
              </a:ext>
            </a:extLst>
          </p:cNvPr>
          <p:cNvSpPr>
            <a:spLocks noGrp="1"/>
          </p:cNvSpPr>
          <p:nvPr>
            <p:ph type="sldNum" sz="quarter" idx="12"/>
          </p:nvPr>
        </p:nvSpPr>
        <p:spPr/>
        <p:txBody>
          <a:bodyPr/>
          <a:lstStyle/>
          <a:p>
            <a:fld id="{30EC7F2B-B850-4A70-92C2-434340BA6A11}" type="slidenum">
              <a:rPr lang="en-IN" smtClean="0"/>
              <a:t>3</a:t>
            </a:fld>
            <a:endParaRPr lang="en-IN"/>
          </a:p>
        </p:txBody>
      </p:sp>
    </p:spTree>
    <p:extLst>
      <p:ext uri="{BB962C8B-B14F-4D97-AF65-F5344CB8AC3E}">
        <p14:creationId xmlns:p14="http://schemas.microsoft.com/office/powerpoint/2010/main" val="190839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B123DA-A478-B2F9-E682-3623969E7ED2}"/>
              </a:ext>
            </a:extLst>
          </p:cNvPr>
          <p:cNvSpPr txBox="1"/>
          <p:nvPr/>
        </p:nvSpPr>
        <p:spPr>
          <a:xfrm>
            <a:off x="233430" y="284086"/>
            <a:ext cx="3459682" cy="400110"/>
          </a:xfrm>
          <a:prstGeom prst="rect">
            <a:avLst/>
          </a:prstGeom>
          <a:noFill/>
        </p:spPr>
        <p:txBody>
          <a:bodyPr wrap="square" rtlCol="0">
            <a:spAutoFit/>
          </a:bodyPr>
          <a:lstStyle/>
          <a:p>
            <a:r>
              <a:rPr lang="en-IN" sz="2000" b="1" u="sng" dirty="0"/>
              <a:t>DEBTOR ANALYSIS</a:t>
            </a:r>
          </a:p>
        </p:txBody>
      </p:sp>
      <p:sp>
        <p:nvSpPr>
          <p:cNvPr id="25" name="TextBox 24">
            <a:extLst>
              <a:ext uri="{FF2B5EF4-FFF2-40B4-BE49-F238E27FC236}">
                <a16:creationId xmlns:a16="http://schemas.microsoft.com/office/drawing/2014/main" id="{DD1CE8B4-D5AD-2EA3-D5EB-DB225664AB75}"/>
              </a:ext>
            </a:extLst>
          </p:cNvPr>
          <p:cNvSpPr txBox="1"/>
          <p:nvPr/>
        </p:nvSpPr>
        <p:spPr>
          <a:xfrm>
            <a:off x="6329779" y="-302311"/>
            <a:ext cx="5628791" cy="3970318"/>
          </a:xfrm>
          <a:prstGeom prst="rect">
            <a:avLst/>
          </a:prstGeom>
          <a:noFill/>
        </p:spPr>
        <p:txBody>
          <a:bodyPr wrap="square" rtlCol="0">
            <a:spAutoFit/>
          </a:bodyPr>
          <a:lstStyle/>
          <a:p>
            <a:pPr algn="just"/>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Table I there are particulars with less risk than </a:t>
            </a:r>
          </a:p>
          <a:p>
            <a:pPr algn="just"/>
            <a:r>
              <a:rPr lang="en-IN" dirty="0"/>
              <a:t>     the other.</a:t>
            </a:r>
          </a:p>
          <a:p>
            <a:pPr marL="285750" indent="-285750" algn="just">
              <a:buFont typeface="Arial" panose="020B0604020202020204" pitchFamily="34" charset="0"/>
              <a:buChar char="•"/>
            </a:pPr>
            <a:r>
              <a:rPr lang="en-IN" dirty="0"/>
              <a:t>In Table II there are the particulars that have the higher debtors’ day than the average they are crossing the threshold value which is set up by doing a discussion with the owner.</a:t>
            </a:r>
          </a:p>
          <a:p>
            <a:pPr marL="285750" indent="-285750" algn="just">
              <a:buFont typeface="Arial" panose="020B0604020202020204" pitchFamily="34" charset="0"/>
              <a:buChar char="•"/>
            </a:pPr>
            <a:r>
              <a:rPr lang="en-US" dirty="0"/>
              <a:t>In Table III there are the Particular with them Trades that have been stopped with these 8 debtors with a bad history of repayments below.</a:t>
            </a:r>
            <a:endParaRPr lang="en-IN" dirty="0">
              <a:latin typeface="Times New Roman" panose="02020603050405020304" pitchFamily="18" charset="0"/>
              <a:cs typeface="Times New Roman" panose="02020603050405020304" pitchFamily="18" charset="0"/>
            </a:endParaRPr>
          </a:p>
          <a:p>
            <a:pPr algn="just"/>
            <a:endParaRPr lang="en-IN" dirty="0"/>
          </a:p>
          <a:p>
            <a:pPr algn="just"/>
            <a:endParaRPr lang="en-IN" dirty="0"/>
          </a:p>
        </p:txBody>
      </p:sp>
      <p:pic>
        <p:nvPicPr>
          <p:cNvPr id="33" name="Picture 32">
            <a:extLst>
              <a:ext uri="{FF2B5EF4-FFF2-40B4-BE49-F238E27FC236}">
                <a16:creationId xmlns:a16="http://schemas.microsoft.com/office/drawing/2014/main" id="{DB06F2AB-B713-3F7F-831B-F651E768BFCB}"/>
              </a:ext>
            </a:extLst>
          </p:cNvPr>
          <p:cNvPicPr>
            <a:picLocks noChangeAspect="1"/>
          </p:cNvPicPr>
          <p:nvPr/>
        </p:nvPicPr>
        <p:blipFill>
          <a:blip r:embed="rId2"/>
          <a:stretch>
            <a:fillRect/>
          </a:stretch>
        </p:blipFill>
        <p:spPr>
          <a:xfrm>
            <a:off x="233429" y="670671"/>
            <a:ext cx="5862570" cy="2578353"/>
          </a:xfrm>
          <a:prstGeom prst="rect">
            <a:avLst/>
          </a:prstGeom>
        </p:spPr>
      </p:pic>
      <p:pic>
        <p:nvPicPr>
          <p:cNvPr id="35" name="Picture 34">
            <a:extLst>
              <a:ext uri="{FF2B5EF4-FFF2-40B4-BE49-F238E27FC236}">
                <a16:creationId xmlns:a16="http://schemas.microsoft.com/office/drawing/2014/main" id="{CBB0DFB8-AE05-EBCB-66FF-5767EC8075C4}"/>
              </a:ext>
            </a:extLst>
          </p:cNvPr>
          <p:cNvPicPr>
            <a:picLocks noChangeAspect="1"/>
          </p:cNvPicPr>
          <p:nvPr/>
        </p:nvPicPr>
        <p:blipFill>
          <a:blip r:embed="rId3"/>
          <a:stretch>
            <a:fillRect/>
          </a:stretch>
        </p:blipFill>
        <p:spPr>
          <a:xfrm>
            <a:off x="233429" y="3493250"/>
            <a:ext cx="5862570" cy="2537810"/>
          </a:xfrm>
          <a:prstGeom prst="rect">
            <a:avLst/>
          </a:prstGeom>
        </p:spPr>
      </p:pic>
      <p:pic>
        <p:nvPicPr>
          <p:cNvPr id="37" name="Picture 36">
            <a:extLst>
              <a:ext uri="{FF2B5EF4-FFF2-40B4-BE49-F238E27FC236}">
                <a16:creationId xmlns:a16="http://schemas.microsoft.com/office/drawing/2014/main" id="{3E2FF5D8-A7AF-7239-6B11-BC1E381128FA}"/>
              </a:ext>
            </a:extLst>
          </p:cNvPr>
          <p:cNvPicPr>
            <a:picLocks noChangeAspect="1"/>
          </p:cNvPicPr>
          <p:nvPr/>
        </p:nvPicPr>
        <p:blipFill>
          <a:blip r:embed="rId4"/>
          <a:stretch>
            <a:fillRect/>
          </a:stretch>
        </p:blipFill>
        <p:spPr>
          <a:xfrm>
            <a:off x="6329779" y="3493251"/>
            <a:ext cx="5628790" cy="2537810"/>
          </a:xfrm>
          <a:prstGeom prst="rect">
            <a:avLst/>
          </a:prstGeom>
        </p:spPr>
      </p:pic>
      <p:sp>
        <p:nvSpPr>
          <p:cNvPr id="2" name="Date Placeholder 1">
            <a:extLst>
              <a:ext uri="{FF2B5EF4-FFF2-40B4-BE49-F238E27FC236}">
                <a16:creationId xmlns:a16="http://schemas.microsoft.com/office/drawing/2014/main" id="{AB514567-14F0-E9EF-C1D0-39F8024BED89}"/>
              </a:ext>
            </a:extLst>
          </p:cNvPr>
          <p:cNvSpPr>
            <a:spLocks noGrp="1"/>
          </p:cNvSpPr>
          <p:nvPr>
            <p:ph type="dt" sz="half" idx="10"/>
          </p:nvPr>
        </p:nvSpPr>
        <p:spPr/>
        <p:txBody>
          <a:bodyPr/>
          <a:lstStyle/>
          <a:p>
            <a:fld id="{C1F93C85-3222-4120-8531-96109253721A}" type="datetime1">
              <a:rPr lang="en-IN" smtClean="0"/>
              <a:t>23-04-2023</a:t>
            </a:fld>
            <a:endParaRPr lang="en-IN"/>
          </a:p>
        </p:txBody>
      </p:sp>
      <p:sp>
        <p:nvSpPr>
          <p:cNvPr id="4" name="Footer Placeholder 3">
            <a:extLst>
              <a:ext uri="{FF2B5EF4-FFF2-40B4-BE49-F238E27FC236}">
                <a16:creationId xmlns:a16="http://schemas.microsoft.com/office/drawing/2014/main" id="{EB17C18E-4F30-DE82-188E-702BB0447D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FC9E85-2786-0FC2-D3D5-22757ACB03C7}"/>
              </a:ext>
            </a:extLst>
          </p:cNvPr>
          <p:cNvSpPr>
            <a:spLocks noGrp="1"/>
          </p:cNvSpPr>
          <p:nvPr>
            <p:ph type="sldNum" sz="quarter" idx="12"/>
          </p:nvPr>
        </p:nvSpPr>
        <p:spPr/>
        <p:txBody>
          <a:bodyPr/>
          <a:lstStyle/>
          <a:p>
            <a:fld id="{30EC7F2B-B850-4A70-92C2-434340BA6A11}" type="slidenum">
              <a:rPr lang="en-IN" smtClean="0"/>
              <a:t>4</a:t>
            </a:fld>
            <a:endParaRPr lang="en-IN"/>
          </a:p>
        </p:txBody>
      </p:sp>
    </p:spTree>
    <p:extLst>
      <p:ext uri="{BB962C8B-B14F-4D97-AF65-F5344CB8AC3E}">
        <p14:creationId xmlns:p14="http://schemas.microsoft.com/office/powerpoint/2010/main" val="1677360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837ECB-544E-90C1-C761-8E16A764FEC6}"/>
              </a:ext>
            </a:extLst>
          </p:cNvPr>
          <p:cNvSpPr txBox="1"/>
          <p:nvPr/>
        </p:nvSpPr>
        <p:spPr>
          <a:xfrm>
            <a:off x="201227" y="150919"/>
            <a:ext cx="6276513" cy="400110"/>
          </a:xfrm>
          <a:prstGeom prst="rect">
            <a:avLst/>
          </a:prstGeom>
          <a:noFill/>
        </p:spPr>
        <p:txBody>
          <a:bodyPr wrap="square" rtlCol="0">
            <a:spAutoFit/>
          </a:bodyPr>
          <a:lstStyle/>
          <a:p>
            <a:r>
              <a:rPr lang="en-US" sz="2000" b="1" u="sng" dirty="0"/>
              <a:t>Performance Analysis of Handloom Sales</a:t>
            </a:r>
            <a:endParaRPr lang="en-IN" sz="2000" b="1" u="sng" dirty="0"/>
          </a:p>
        </p:txBody>
      </p:sp>
      <p:pic>
        <p:nvPicPr>
          <p:cNvPr id="10" name="Picture 9">
            <a:extLst>
              <a:ext uri="{FF2B5EF4-FFF2-40B4-BE49-F238E27FC236}">
                <a16:creationId xmlns:a16="http://schemas.microsoft.com/office/drawing/2014/main" id="{AD17395E-E3C1-257B-60D1-9C6E8C6D6A5D}"/>
              </a:ext>
            </a:extLst>
          </p:cNvPr>
          <p:cNvPicPr>
            <a:picLocks noChangeAspect="1"/>
          </p:cNvPicPr>
          <p:nvPr/>
        </p:nvPicPr>
        <p:blipFill>
          <a:blip r:embed="rId2"/>
          <a:stretch>
            <a:fillRect/>
          </a:stretch>
        </p:blipFill>
        <p:spPr>
          <a:xfrm>
            <a:off x="111812" y="520252"/>
            <a:ext cx="6573074" cy="2980705"/>
          </a:xfrm>
          <a:prstGeom prst="rect">
            <a:avLst/>
          </a:prstGeom>
        </p:spPr>
      </p:pic>
      <p:pic>
        <p:nvPicPr>
          <p:cNvPr id="12" name="Picture 11">
            <a:extLst>
              <a:ext uri="{FF2B5EF4-FFF2-40B4-BE49-F238E27FC236}">
                <a16:creationId xmlns:a16="http://schemas.microsoft.com/office/drawing/2014/main" id="{D9A6737B-5704-4506-755F-79FD718D8721}"/>
              </a:ext>
            </a:extLst>
          </p:cNvPr>
          <p:cNvPicPr>
            <a:picLocks noChangeAspect="1"/>
          </p:cNvPicPr>
          <p:nvPr/>
        </p:nvPicPr>
        <p:blipFill>
          <a:blip r:embed="rId3"/>
          <a:stretch>
            <a:fillRect/>
          </a:stretch>
        </p:blipFill>
        <p:spPr>
          <a:xfrm>
            <a:off x="111811" y="3604334"/>
            <a:ext cx="6573075" cy="2467992"/>
          </a:xfrm>
          <a:prstGeom prst="rect">
            <a:avLst/>
          </a:prstGeom>
        </p:spPr>
      </p:pic>
      <p:pic>
        <p:nvPicPr>
          <p:cNvPr id="14" name="Picture 13">
            <a:extLst>
              <a:ext uri="{FF2B5EF4-FFF2-40B4-BE49-F238E27FC236}">
                <a16:creationId xmlns:a16="http://schemas.microsoft.com/office/drawing/2014/main" id="{8E84BE61-6F4C-CD15-325D-2FE0C7904606}"/>
              </a:ext>
            </a:extLst>
          </p:cNvPr>
          <p:cNvPicPr>
            <a:picLocks noChangeAspect="1"/>
          </p:cNvPicPr>
          <p:nvPr/>
        </p:nvPicPr>
        <p:blipFill>
          <a:blip r:embed="rId4"/>
          <a:stretch>
            <a:fillRect/>
          </a:stretch>
        </p:blipFill>
        <p:spPr>
          <a:xfrm>
            <a:off x="6774301" y="520251"/>
            <a:ext cx="5305887" cy="2980705"/>
          </a:xfrm>
          <a:prstGeom prst="rect">
            <a:avLst/>
          </a:prstGeom>
        </p:spPr>
      </p:pic>
      <p:pic>
        <p:nvPicPr>
          <p:cNvPr id="16" name="Picture 15">
            <a:extLst>
              <a:ext uri="{FF2B5EF4-FFF2-40B4-BE49-F238E27FC236}">
                <a16:creationId xmlns:a16="http://schemas.microsoft.com/office/drawing/2014/main" id="{B24699B6-D073-ED9E-E884-10C8A942502E}"/>
              </a:ext>
            </a:extLst>
          </p:cNvPr>
          <p:cNvPicPr>
            <a:picLocks noChangeAspect="1"/>
          </p:cNvPicPr>
          <p:nvPr/>
        </p:nvPicPr>
        <p:blipFill>
          <a:blip r:embed="rId5"/>
          <a:stretch>
            <a:fillRect/>
          </a:stretch>
        </p:blipFill>
        <p:spPr>
          <a:xfrm>
            <a:off x="6774300" y="3604334"/>
            <a:ext cx="5305887" cy="2467992"/>
          </a:xfrm>
          <a:prstGeom prst="rect">
            <a:avLst/>
          </a:prstGeom>
        </p:spPr>
      </p:pic>
      <p:sp>
        <p:nvSpPr>
          <p:cNvPr id="2" name="Date Placeholder 1">
            <a:extLst>
              <a:ext uri="{FF2B5EF4-FFF2-40B4-BE49-F238E27FC236}">
                <a16:creationId xmlns:a16="http://schemas.microsoft.com/office/drawing/2014/main" id="{AB0C6F58-FCC4-DBCE-CFB1-4395178C9626}"/>
              </a:ext>
            </a:extLst>
          </p:cNvPr>
          <p:cNvSpPr>
            <a:spLocks noGrp="1"/>
          </p:cNvSpPr>
          <p:nvPr>
            <p:ph type="dt" sz="half" idx="10"/>
          </p:nvPr>
        </p:nvSpPr>
        <p:spPr/>
        <p:txBody>
          <a:bodyPr/>
          <a:lstStyle/>
          <a:p>
            <a:fld id="{DA360C91-1BB4-4655-90A3-5B300484CA22}" type="datetime1">
              <a:rPr lang="en-IN" smtClean="0"/>
              <a:t>23-04-2023</a:t>
            </a:fld>
            <a:endParaRPr lang="en-IN"/>
          </a:p>
        </p:txBody>
      </p:sp>
      <p:sp>
        <p:nvSpPr>
          <p:cNvPr id="3" name="Footer Placeholder 2">
            <a:extLst>
              <a:ext uri="{FF2B5EF4-FFF2-40B4-BE49-F238E27FC236}">
                <a16:creationId xmlns:a16="http://schemas.microsoft.com/office/drawing/2014/main" id="{EA1BB6AF-1689-7EE3-61E0-819372CE906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BD4143-5E03-F16F-1544-DB30DD402CF3}"/>
              </a:ext>
            </a:extLst>
          </p:cNvPr>
          <p:cNvSpPr>
            <a:spLocks noGrp="1"/>
          </p:cNvSpPr>
          <p:nvPr>
            <p:ph type="sldNum" sz="quarter" idx="12"/>
          </p:nvPr>
        </p:nvSpPr>
        <p:spPr/>
        <p:txBody>
          <a:bodyPr/>
          <a:lstStyle/>
          <a:p>
            <a:fld id="{30EC7F2B-B850-4A70-92C2-434340BA6A11}" type="slidenum">
              <a:rPr lang="en-IN" smtClean="0"/>
              <a:t>5</a:t>
            </a:fld>
            <a:endParaRPr lang="en-IN"/>
          </a:p>
        </p:txBody>
      </p:sp>
    </p:spTree>
    <p:extLst>
      <p:ext uri="{BB962C8B-B14F-4D97-AF65-F5344CB8AC3E}">
        <p14:creationId xmlns:p14="http://schemas.microsoft.com/office/powerpoint/2010/main" val="3477970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CC51F83-F881-50EA-E7F1-EE072F60720B}"/>
              </a:ext>
            </a:extLst>
          </p:cNvPr>
          <p:cNvSpPr txBox="1"/>
          <p:nvPr/>
        </p:nvSpPr>
        <p:spPr>
          <a:xfrm>
            <a:off x="426127" y="159798"/>
            <a:ext cx="6098959" cy="400110"/>
          </a:xfrm>
          <a:prstGeom prst="rect">
            <a:avLst/>
          </a:prstGeom>
          <a:noFill/>
        </p:spPr>
        <p:txBody>
          <a:bodyPr wrap="square" rtlCol="0">
            <a:spAutoFit/>
          </a:bodyPr>
          <a:lstStyle/>
          <a:p>
            <a:r>
              <a:rPr lang="en-IN" sz="2000" b="1" u="sng" dirty="0"/>
              <a:t>Classification of SKUs</a:t>
            </a:r>
          </a:p>
        </p:txBody>
      </p:sp>
      <p:pic>
        <p:nvPicPr>
          <p:cNvPr id="9" name="Picture 8">
            <a:extLst>
              <a:ext uri="{FF2B5EF4-FFF2-40B4-BE49-F238E27FC236}">
                <a16:creationId xmlns:a16="http://schemas.microsoft.com/office/drawing/2014/main" id="{935B09E3-642F-59BF-6DBC-24AB39A88F84}"/>
              </a:ext>
            </a:extLst>
          </p:cNvPr>
          <p:cNvPicPr>
            <a:picLocks noChangeAspect="1"/>
          </p:cNvPicPr>
          <p:nvPr/>
        </p:nvPicPr>
        <p:blipFill>
          <a:blip r:embed="rId2"/>
          <a:stretch>
            <a:fillRect/>
          </a:stretch>
        </p:blipFill>
        <p:spPr>
          <a:xfrm>
            <a:off x="3366094" y="559908"/>
            <a:ext cx="5962834" cy="2728823"/>
          </a:xfrm>
          <a:prstGeom prst="rect">
            <a:avLst/>
          </a:prstGeom>
        </p:spPr>
      </p:pic>
      <p:pic>
        <p:nvPicPr>
          <p:cNvPr id="14" name="Picture 13">
            <a:extLst>
              <a:ext uri="{FF2B5EF4-FFF2-40B4-BE49-F238E27FC236}">
                <a16:creationId xmlns:a16="http://schemas.microsoft.com/office/drawing/2014/main" id="{B055F7DD-7B25-32EA-BE66-E599EDD8F3D6}"/>
              </a:ext>
            </a:extLst>
          </p:cNvPr>
          <p:cNvPicPr>
            <a:picLocks noChangeAspect="1"/>
          </p:cNvPicPr>
          <p:nvPr/>
        </p:nvPicPr>
        <p:blipFill>
          <a:blip r:embed="rId3"/>
          <a:stretch>
            <a:fillRect/>
          </a:stretch>
        </p:blipFill>
        <p:spPr>
          <a:xfrm>
            <a:off x="133166" y="3429000"/>
            <a:ext cx="5962833" cy="2657470"/>
          </a:xfrm>
          <a:prstGeom prst="rect">
            <a:avLst/>
          </a:prstGeom>
        </p:spPr>
      </p:pic>
      <p:pic>
        <p:nvPicPr>
          <p:cNvPr id="16" name="Picture 15">
            <a:extLst>
              <a:ext uri="{FF2B5EF4-FFF2-40B4-BE49-F238E27FC236}">
                <a16:creationId xmlns:a16="http://schemas.microsoft.com/office/drawing/2014/main" id="{8AD8DF3C-0531-ACBB-3A30-C7FC1EFC52D1}"/>
              </a:ext>
            </a:extLst>
          </p:cNvPr>
          <p:cNvPicPr>
            <a:picLocks noChangeAspect="1"/>
          </p:cNvPicPr>
          <p:nvPr/>
        </p:nvPicPr>
        <p:blipFill>
          <a:blip r:embed="rId4"/>
          <a:stretch>
            <a:fillRect/>
          </a:stretch>
        </p:blipFill>
        <p:spPr>
          <a:xfrm>
            <a:off x="6347511" y="3429000"/>
            <a:ext cx="5628466" cy="2657470"/>
          </a:xfrm>
          <a:prstGeom prst="rect">
            <a:avLst/>
          </a:prstGeom>
        </p:spPr>
      </p:pic>
      <p:sp>
        <p:nvSpPr>
          <p:cNvPr id="2" name="Date Placeholder 1">
            <a:extLst>
              <a:ext uri="{FF2B5EF4-FFF2-40B4-BE49-F238E27FC236}">
                <a16:creationId xmlns:a16="http://schemas.microsoft.com/office/drawing/2014/main" id="{E3328643-3C7D-5AB0-92EC-A2C492307E5C}"/>
              </a:ext>
            </a:extLst>
          </p:cNvPr>
          <p:cNvSpPr>
            <a:spLocks noGrp="1"/>
          </p:cNvSpPr>
          <p:nvPr>
            <p:ph type="dt" sz="half" idx="10"/>
          </p:nvPr>
        </p:nvSpPr>
        <p:spPr/>
        <p:txBody>
          <a:bodyPr/>
          <a:lstStyle/>
          <a:p>
            <a:fld id="{034DC4B6-DD23-45C4-A9AB-85AE25C30D3D}" type="datetime1">
              <a:rPr lang="en-IN" smtClean="0"/>
              <a:t>23-04-2023</a:t>
            </a:fld>
            <a:endParaRPr lang="en-IN"/>
          </a:p>
        </p:txBody>
      </p:sp>
      <p:sp>
        <p:nvSpPr>
          <p:cNvPr id="3" name="Footer Placeholder 2">
            <a:extLst>
              <a:ext uri="{FF2B5EF4-FFF2-40B4-BE49-F238E27FC236}">
                <a16:creationId xmlns:a16="http://schemas.microsoft.com/office/drawing/2014/main" id="{0A73180D-7F0C-9D4F-B53C-BB00BEA47D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18DDD1-B1B9-827B-F5B6-B6BDDCC9A219}"/>
              </a:ext>
            </a:extLst>
          </p:cNvPr>
          <p:cNvSpPr>
            <a:spLocks noGrp="1"/>
          </p:cNvSpPr>
          <p:nvPr>
            <p:ph type="sldNum" sz="quarter" idx="12"/>
          </p:nvPr>
        </p:nvSpPr>
        <p:spPr/>
        <p:txBody>
          <a:bodyPr/>
          <a:lstStyle/>
          <a:p>
            <a:fld id="{30EC7F2B-B850-4A70-92C2-434340BA6A11}" type="slidenum">
              <a:rPr lang="en-IN" smtClean="0"/>
              <a:t>6</a:t>
            </a:fld>
            <a:endParaRPr lang="en-IN"/>
          </a:p>
        </p:txBody>
      </p:sp>
    </p:spTree>
    <p:extLst>
      <p:ext uri="{BB962C8B-B14F-4D97-AF65-F5344CB8AC3E}">
        <p14:creationId xmlns:p14="http://schemas.microsoft.com/office/powerpoint/2010/main" val="782849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9C6CF4-65A2-5570-2728-97D6E451194C}"/>
              </a:ext>
            </a:extLst>
          </p:cNvPr>
          <p:cNvPicPr>
            <a:picLocks noChangeAspect="1"/>
          </p:cNvPicPr>
          <p:nvPr/>
        </p:nvPicPr>
        <p:blipFill>
          <a:blip r:embed="rId2"/>
          <a:stretch>
            <a:fillRect/>
          </a:stretch>
        </p:blipFill>
        <p:spPr>
          <a:xfrm>
            <a:off x="5655078" y="3142696"/>
            <a:ext cx="5894772" cy="2821930"/>
          </a:xfrm>
          <a:prstGeom prst="rect">
            <a:avLst/>
          </a:prstGeom>
        </p:spPr>
      </p:pic>
      <p:pic>
        <p:nvPicPr>
          <p:cNvPr id="5" name="Picture 4">
            <a:extLst>
              <a:ext uri="{FF2B5EF4-FFF2-40B4-BE49-F238E27FC236}">
                <a16:creationId xmlns:a16="http://schemas.microsoft.com/office/drawing/2014/main" id="{5A545104-32E9-F7C6-EA7D-CA097BA234E7}"/>
              </a:ext>
            </a:extLst>
          </p:cNvPr>
          <p:cNvPicPr>
            <a:picLocks noChangeAspect="1"/>
          </p:cNvPicPr>
          <p:nvPr/>
        </p:nvPicPr>
        <p:blipFill>
          <a:blip r:embed="rId3"/>
          <a:stretch>
            <a:fillRect/>
          </a:stretch>
        </p:blipFill>
        <p:spPr>
          <a:xfrm>
            <a:off x="239698" y="1438184"/>
            <a:ext cx="5086904" cy="4526442"/>
          </a:xfrm>
          <a:prstGeom prst="rect">
            <a:avLst/>
          </a:prstGeom>
        </p:spPr>
      </p:pic>
      <p:pic>
        <p:nvPicPr>
          <p:cNvPr id="7" name="Picture 6">
            <a:extLst>
              <a:ext uri="{FF2B5EF4-FFF2-40B4-BE49-F238E27FC236}">
                <a16:creationId xmlns:a16="http://schemas.microsoft.com/office/drawing/2014/main" id="{25668D34-EA19-BFB7-ABB2-EE4EC8D52FD8}"/>
              </a:ext>
            </a:extLst>
          </p:cNvPr>
          <p:cNvPicPr>
            <a:picLocks noChangeAspect="1"/>
          </p:cNvPicPr>
          <p:nvPr/>
        </p:nvPicPr>
        <p:blipFill>
          <a:blip r:embed="rId4"/>
          <a:stretch>
            <a:fillRect/>
          </a:stretch>
        </p:blipFill>
        <p:spPr>
          <a:xfrm>
            <a:off x="5655077" y="260390"/>
            <a:ext cx="5894772" cy="2695874"/>
          </a:xfrm>
          <a:prstGeom prst="rect">
            <a:avLst/>
          </a:prstGeom>
        </p:spPr>
      </p:pic>
      <p:sp>
        <p:nvSpPr>
          <p:cNvPr id="10" name="TextBox 9">
            <a:extLst>
              <a:ext uri="{FF2B5EF4-FFF2-40B4-BE49-F238E27FC236}">
                <a16:creationId xmlns:a16="http://schemas.microsoft.com/office/drawing/2014/main" id="{8D7B7EC0-EEAA-73CF-F8CC-EC55860A7B4A}"/>
              </a:ext>
            </a:extLst>
          </p:cNvPr>
          <p:cNvSpPr txBox="1"/>
          <p:nvPr/>
        </p:nvSpPr>
        <p:spPr>
          <a:xfrm>
            <a:off x="887767" y="417250"/>
            <a:ext cx="4270159" cy="707886"/>
          </a:xfrm>
          <a:prstGeom prst="rect">
            <a:avLst/>
          </a:prstGeom>
          <a:noFill/>
        </p:spPr>
        <p:txBody>
          <a:bodyPr wrap="square" rtlCol="0">
            <a:spAutoFit/>
          </a:bodyPr>
          <a:lstStyle/>
          <a:p>
            <a:r>
              <a:rPr lang="en-IN" sz="2000" b="1" u="sng" dirty="0"/>
              <a:t>Relation between Revenue generated and purchase</a:t>
            </a:r>
          </a:p>
        </p:txBody>
      </p:sp>
      <p:sp>
        <p:nvSpPr>
          <p:cNvPr id="2" name="Date Placeholder 1">
            <a:extLst>
              <a:ext uri="{FF2B5EF4-FFF2-40B4-BE49-F238E27FC236}">
                <a16:creationId xmlns:a16="http://schemas.microsoft.com/office/drawing/2014/main" id="{8F76031B-0A23-9AF9-497A-DC931E16032F}"/>
              </a:ext>
            </a:extLst>
          </p:cNvPr>
          <p:cNvSpPr>
            <a:spLocks noGrp="1"/>
          </p:cNvSpPr>
          <p:nvPr>
            <p:ph type="dt" sz="half" idx="10"/>
          </p:nvPr>
        </p:nvSpPr>
        <p:spPr/>
        <p:txBody>
          <a:bodyPr/>
          <a:lstStyle/>
          <a:p>
            <a:fld id="{CE3760C6-9442-491C-881E-7338E00E5A1B}" type="datetime1">
              <a:rPr lang="en-IN" smtClean="0"/>
              <a:t>23-04-2023</a:t>
            </a:fld>
            <a:endParaRPr lang="en-IN"/>
          </a:p>
        </p:txBody>
      </p:sp>
      <p:sp>
        <p:nvSpPr>
          <p:cNvPr id="4" name="Footer Placeholder 3">
            <a:extLst>
              <a:ext uri="{FF2B5EF4-FFF2-40B4-BE49-F238E27FC236}">
                <a16:creationId xmlns:a16="http://schemas.microsoft.com/office/drawing/2014/main" id="{824B36A3-D961-510B-E117-3D29BE2833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64F603-BAD5-C5C0-6D97-1439ECD160D7}"/>
              </a:ext>
            </a:extLst>
          </p:cNvPr>
          <p:cNvSpPr>
            <a:spLocks noGrp="1"/>
          </p:cNvSpPr>
          <p:nvPr>
            <p:ph type="sldNum" sz="quarter" idx="12"/>
          </p:nvPr>
        </p:nvSpPr>
        <p:spPr/>
        <p:txBody>
          <a:bodyPr/>
          <a:lstStyle/>
          <a:p>
            <a:fld id="{30EC7F2B-B850-4A70-92C2-434340BA6A11}" type="slidenum">
              <a:rPr lang="en-IN" smtClean="0"/>
              <a:t>7</a:t>
            </a:fld>
            <a:endParaRPr lang="en-IN"/>
          </a:p>
        </p:txBody>
      </p:sp>
    </p:spTree>
    <p:extLst>
      <p:ext uri="{BB962C8B-B14F-4D97-AF65-F5344CB8AC3E}">
        <p14:creationId xmlns:p14="http://schemas.microsoft.com/office/powerpoint/2010/main" val="2692175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DEFAC2-8E8C-63C9-1914-CA6F1BB55340}"/>
              </a:ext>
            </a:extLst>
          </p:cNvPr>
          <p:cNvSpPr txBox="1"/>
          <p:nvPr/>
        </p:nvSpPr>
        <p:spPr>
          <a:xfrm>
            <a:off x="284085" y="124287"/>
            <a:ext cx="5992428" cy="400110"/>
          </a:xfrm>
          <a:prstGeom prst="rect">
            <a:avLst/>
          </a:prstGeom>
          <a:noFill/>
        </p:spPr>
        <p:txBody>
          <a:bodyPr wrap="square" rtlCol="0">
            <a:spAutoFit/>
          </a:bodyPr>
          <a:lstStyle/>
          <a:p>
            <a:r>
              <a:rPr lang="en-IN" sz="2000" b="1" u="sng" dirty="0"/>
              <a:t>Demand Forecast of Handloom Job Work</a:t>
            </a:r>
          </a:p>
        </p:txBody>
      </p:sp>
      <p:pic>
        <p:nvPicPr>
          <p:cNvPr id="4" name="Picture 3">
            <a:extLst>
              <a:ext uri="{FF2B5EF4-FFF2-40B4-BE49-F238E27FC236}">
                <a16:creationId xmlns:a16="http://schemas.microsoft.com/office/drawing/2014/main" id="{841A6C0B-E85B-A55E-1C46-65A03F1852F6}"/>
              </a:ext>
            </a:extLst>
          </p:cNvPr>
          <p:cNvPicPr>
            <a:picLocks noChangeAspect="1"/>
          </p:cNvPicPr>
          <p:nvPr/>
        </p:nvPicPr>
        <p:blipFill>
          <a:blip r:embed="rId2"/>
          <a:stretch>
            <a:fillRect/>
          </a:stretch>
        </p:blipFill>
        <p:spPr>
          <a:xfrm>
            <a:off x="7162006" y="493618"/>
            <a:ext cx="4964891" cy="3075135"/>
          </a:xfrm>
          <a:prstGeom prst="rect">
            <a:avLst/>
          </a:prstGeom>
        </p:spPr>
      </p:pic>
      <p:pic>
        <p:nvPicPr>
          <p:cNvPr id="8" name="Picture 7">
            <a:extLst>
              <a:ext uri="{FF2B5EF4-FFF2-40B4-BE49-F238E27FC236}">
                <a16:creationId xmlns:a16="http://schemas.microsoft.com/office/drawing/2014/main" id="{424BAC41-38C5-E3B6-EADC-BF4D3274C490}"/>
              </a:ext>
            </a:extLst>
          </p:cNvPr>
          <p:cNvPicPr>
            <a:picLocks noChangeAspect="1"/>
          </p:cNvPicPr>
          <p:nvPr/>
        </p:nvPicPr>
        <p:blipFill>
          <a:blip r:embed="rId3"/>
          <a:stretch>
            <a:fillRect/>
          </a:stretch>
        </p:blipFill>
        <p:spPr>
          <a:xfrm>
            <a:off x="7162006" y="3782864"/>
            <a:ext cx="4964891" cy="2236196"/>
          </a:xfrm>
          <a:prstGeom prst="rect">
            <a:avLst/>
          </a:prstGeom>
        </p:spPr>
      </p:pic>
      <p:pic>
        <p:nvPicPr>
          <p:cNvPr id="12" name="Picture 11">
            <a:extLst>
              <a:ext uri="{FF2B5EF4-FFF2-40B4-BE49-F238E27FC236}">
                <a16:creationId xmlns:a16="http://schemas.microsoft.com/office/drawing/2014/main" id="{47062639-C03B-8607-33BE-B72D0C6C004A}"/>
              </a:ext>
            </a:extLst>
          </p:cNvPr>
          <p:cNvPicPr>
            <a:picLocks noChangeAspect="1"/>
          </p:cNvPicPr>
          <p:nvPr/>
        </p:nvPicPr>
        <p:blipFill>
          <a:blip r:embed="rId4"/>
          <a:stretch>
            <a:fillRect/>
          </a:stretch>
        </p:blipFill>
        <p:spPr>
          <a:xfrm>
            <a:off x="284085" y="524398"/>
            <a:ext cx="6764785" cy="3075136"/>
          </a:xfrm>
          <a:prstGeom prst="rect">
            <a:avLst/>
          </a:prstGeom>
        </p:spPr>
      </p:pic>
      <p:pic>
        <p:nvPicPr>
          <p:cNvPr id="14" name="Picture 13">
            <a:extLst>
              <a:ext uri="{FF2B5EF4-FFF2-40B4-BE49-F238E27FC236}">
                <a16:creationId xmlns:a16="http://schemas.microsoft.com/office/drawing/2014/main" id="{C4711592-59A8-11C3-5873-DB1F751518DB}"/>
              </a:ext>
            </a:extLst>
          </p:cNvPr>
          <p:cNvPicPr>
            <a:picLocks noChangeAspect="1"/>
          </p:cNvPicPr>
          <p:nvPr/>
        </p:nvPicPr>
        <p:blipFill>
          <a:blip r:embed="rId5"/>
          <a:stretch>
            <a:fillRect/>
          </a:stretch>
        </p:blipFill>
        <p:spPr>
          <a:xfrm>
            <a:off x="284085" y="3782864"/>
            <a:ext cx="6764785" cy="2236196"/>
          </a:xfrm>
          <a:prstGeom prst="rect">
            <a:avLst/>
          </a:prstGeom>
        </p:spPr>
      </p:pic>
      <p:sp>
        <p:nvSpPr>
          <p:cNvPr id="3" name="Date Placeholder 2">
            <a:extLst>
              <a:ext uri="{FF2B5EF4-FFF2-40B4-BE49-F238E27FC236}">
                <a16:creationId xmlns:a16="http://schemas.microsoft.com/office/drawing/2014/main" id="{E7ACF8B8-0C5A-77BC-4E14-3ECD81580AC1}"/>
              </a:ext>
            </a:extLst>
          </p:cNvPr>
          <p:cNvSpPr>
            <a:spLocks noGrp="1"/>
          </p:cNvSpPr>
          <p:nvPr>
            <p:ph type="dt" sz="half" idx="10"/>
          </p:nvPr>
        </p:nvSpPr>
        <p:spPr/>
        <p:txBody>
          <a:bodyPr/>
          <a:lstStyle/>
          <a:p>
            <a:fld id="{12B17D59-BB45-40E9-B97F-8433A84C4274}" type="datetime1">
              <a:rPr lang="en-IN" smtClean="0"/>
              <a:t>23-04-2023</a:t>
            </a:fld>
            <a:endParaRPr lang="en-IN"/>
          </a:p>
        </p:txBody>
      </p:sp>
      <p:sp>
        <p:nvSpPr>
          <p:cNvPr id="5" name="Footer Placeholder 4">
            <a:extLst>
              <a:ext uri="{FF2B5EF4-FFF2-40B4-BE49-F238E27FC236}">
                <a16:creationId xmlns:a16="http://schemas.microsoft.com/office/drawing/2014/main" id="{F67DFCA2-3F43-BB42-659D-C9F8721918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FE7557-BFF3-957E-011D-786C12E6FA43}"/>
              </a:ext>
            </a:extLst>
          </p:cNvPr>
          <p:cNvSpPr>
            <a:spLocks noGrp="1"/>
          </p:cNvSpPr>
          <p:nvPr>
            <p:ph type="sldNum" sz="quarter" idx="12"/>
          </p:nvPr>
        </p:nvSpPr>
        <p:spPr/>
        <p:txBody>
          <a:bodyPr/>
          <a:lstStyle/>
          <a:p>
            <a:fld id="{30EC7F2B-B850-4A70-92C2-434340BA6A11}" type="slidenum">
              <a:rPr lang="en-IN" smtClean="0"/>
              <a:t>8</a:t>
            </a:fld>
            <a:endParaRPr lang="en-IN"/>
          </a:p>
        </p:txBody>
      </p:sp>
    </p:spTree>
    <p:extLst>
      <p:ext uri="{BB962C8B-B14F-4D97-AF65-F5344CB8AC3E}">
        <p14:creationId xmlns:p14="http://schemas.microsoft.com/office/powerpoint/2010/main" val="137528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6BB54A-EAD2-4682-A731-F0C27DDF29CF}"/>
              </a:ext>
            </a:extLst>
          </p:cNvPr>
          <p:cNvPicPr>
            <a:picLocks noChangeAspect="1"/>
          </p:cNvPicPr>
          <p:nvPr/>
        </p:nvPicPr>
        <p:blipFill>
          <a:blip r:embed="rId2"/>
          <a:stretch>
            <a:fillRect/>
          </a:stretch>
        </p:blipFill>
        <p:spPr>
          <a:xfrm>
            <a:off x="6305696" y="1293783"/>
            <a:ext cx="5886304" cy="3833070"/>
          </a:xfrm>
          <a:prstGeom prst="rect">
            <a:avLst/>
          </a:prstGeom>
        </p:spPr>
      </p:pic>
      <p:sp>
        <p:nvSpPr>
          <p:cNvPr id="5" name="TextBox 4">
            <a:extLst>
              <a:ext uri="{FF2B5EF4-FFF2-40B4-BE49-F238E27FC236}">
                <a16:creationId xmlns:a16="http://schemas.microsoft.com/office/drawing/2014/main" id="{C3850F6A-A3E2-4C69-B963-1BAA11AD1712}"/>
              </a:ext>
            </a:extLst>
          </p:cNvPr>
          <p:cNvSpPr txBox="1"/>
          <p:nvPr/>
        </p:nvSpPr>
        <p:spPr>
          <a:xfrm>
            <a:off x="337351" y="292963"/>
            <a:ext cx="5690587" cy="707886"/>
          </a:xfrm>
          <a:prstGeom prst="rect">
            <a:avLst/>
          </a:prstGeom>
          <a:noFill/>
        </p:spPr>
        <p:txBody>
          <a:bodyPr wrap="square" rtlCol="0">
            <a:spAutoFit/>
          </a:bodyPr>
          <a:lstStyle/>
          <a:p>
            <a:r>
              <a:rPr lang="en-US" sz="2000" b="1" u="sng" dirty="0"/>
              <a:t>Forecasting of Monthly Quantity Sold and Gross Total of  Tea </a:t>
            </a:r>
            <a:endParaRPr lang="en-IN" sz="2000" b="1" u="sng" dirty="0"/>
          </a:p>
        </p:txBody>
      </p:sp>
      <p:pic>
        <p:nvPicPr>
          <p:cNvPr id="7" name="Picture 6">
            <a:extLst>
              <a:ext uri="{FF2B5EF4-FFF2-40B4-BE49-F238E27FC236}">
                <a16:creationId xmlns:a16="http://schemas.microsoft.com/office/drawing/2014/main" id="{D3410567-FF71-B882-4DE7-BE5BDECBCCC2}"/>
              </a:ext>
            </a:extLst>
          </p:cNvPr>
          <p:cNvPicPr>
            <a:picLocks noChangeAspect="1"/>
          </p:cNvPicPr>
          <p:nvPr/>
        </p:nvPicPr>
        <p:blipFill>
          <a:blip r:embed="rId3"/>
          <a:stretch>
            <a:fillRect/>
          </a:stretch>
        </p:blipFill>
        <p:spPr>
          <a:xfrm>
            <a:off x="-16584" y="1293783"/>
            <a:ext cx="6044522" cy="3833071"/>
          </a:xfrm>
          <a:prstGeom prst="rect">
            <a:avLst/>
          </a:prstGeom>
        </p:spPr>
      </p:pic>
      <p:sp>
        <p:nvSpPr>
          <p:cNvPr id="2" name="Date Placeholder 1">
            <a:extLst>
              <a:ext uri="{FF2B5EF4-FFF2-40B4-BE49-F238E27FC236}">
                <a16:creationId xmlns:a16="http://schemas.microsoft.com/office/drawing/2014/main" id="{959B8B36-FF21-5EC3-9D08-FDE08CA81297}"/>
              </a:ext>
            </a:extLst>
          </p:cNvPr>
          <p:cNvSpPr>
            <a:spLocks noGrp="1"/>
          </p:cNvSpPr>
          <p:nvPr>
            <p:ph type="dt" sz="half" idx="10"/>
          </p:nvPr>
        </p:nvSpPr>
        <p:spPr/>
        <p:txBody>
          <a:bodyPr/>
          <a:lstStyle/>
          <a:p>
            <a:fld id="{D787D7AF-0871-434A-AFAD-89399724086F}" type="datetime1">
              <a:rPr lang="en-IN" smtClean="0"/>
              <a:t>23-04-2023</a:t>
            </a:fld>
            <a:endParaRPr lang="en-IN"/>
          </a:p>
        </p:txBody>
      </p:sp>
      <p:sp>
        <p:nvSpPr>
          <p:cNvPr id="4" name="Footer Placeholder 3">
            <a:extLst>
              <a:ext uri="{FF2B5EF4-FFF2-40B4-BE49-F238E27FC236}">
                <a16:creationId xmlns:a16="http://schemas.microsoft.com/office/drawing/2014/main" id="{F6E88F35-6808-59A3-D425-FAC1D09C9D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C9773D-7136-5D38-389A-FB5595D9FDCE}"/>
              </a:ext>
            </a:extLst>
          </p:cNvPr>
          <p:cNvSpPr>
            <a:spLocks noGrp="1"/>
          </p:cNvSpPr>
          <p:nvPr>
            <p:ph type="sldNum" sz="quarter" idx="12"/>
          </p:nvPr>
        </p:nvSpPr>
        <p:spPr/>
        <p:txBody>
          <a:bodyPr/>
          <a:lstStyle/>
          <a:p>
            <a:fld id="{30EC7F2B-B850-4A70-92C2-434340BA6A11}" type="slidenum">
              <a:rPr lang="en-IN" smtClean="0"/>
              <a:t>9</a:t>
            </a:fld>
            <a:endParaRPr lang="en-IN"/>
          </a:p>
        </p:txBody>
      </p:sp>
    </p:spTree>
    <p:extLst>
      <p:ext uri="{BB962C8B-B14F-4D97-AF65-F5344CB8AC3E}">
        <p14:creationId xmlns:p14="http://schemas.microsoft.com/office/powerpoint/2010/main" val="310025479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418</TotalTime>
  <Words>871</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Baskerville Old Face</vt:lpstr>
      <vt:lpstr>Calibri</vt:lpstr>
      <vt:lpstr>Gill Sans MT</vt:lpstr>
      <vt:lpstr>Times New Roman</vt:lpstr>
      <vt:lpstr>Wingdings</vt:lpstr>
      <vt:lpstr>Gallery</vt:lpstr>
      <vt:lpstr>    INDIAN INSTITUTE OF TECHNOLOGY,  MADRAS BS, DATA SCIENCE, AND ITS APPLICATIONS  </vt:lpstr>
      <vt:lpstr>ABOUT THE BUSINESS</vt:lpstr>
      <vt:lpstr>                                              BUSINESS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INDIAN INSTITUTE OF TECHNOLOGY,  MADRAS BS, DATA SCIENCE, AND ITS APPLICATIONS  </dc:title>
  <dc:creator>Nishkarsh Dixit</dc:creator>
  <cp:lastModifiedBy>Nishkarsh Dixit</cp:lastModifiedBy>
  <cp:revision>9</cp:revision>
  <dcterms:created xsi:type="dcterms:W3CDTF">2023-04-20T09:15:11Z</dcterms:created>
  <dcterms:modified xsi:type="dcterms:W3CDTF">2023-04-23T15:21:30Z</dcterms:modified>
</cp:coreProperties>
</file>