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3" r:id="rId5"/>
    <p:sldId id="260" r:id="rId6"/>
    <p:sldId id="261" r:id="rId7"/>
    <p:sldId id="258" r:id="rId8"/>
    <p:sldId id="266" r:id="rId9"/>
    <p:sldId id="267" r:id="rId10"/>
    <p:sldId id="268" r:id="rId11"/>
    <p:sldId id="269" r:id="rId12"/>
    <p:sldId id="271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629B64CA-3802-4CEA-81C9-4D84742CBF9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719DA2D-AB47-4B1C-B4A3-F1E525BB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4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6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9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909B-9D4C-42F6-AA32-FAF7F78A53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A6F5-EA9B-46FE-B2E8-D08EB930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884607" y="695460"/>
            <a:ext cx="8422783" cy="824248"/>
          </a:xfrm>
        </p:spPr>
        <p:txBody>
          <a:bodyPr>
            <a:noAutofit/>
          </a:bodyPr>
          <a:lstStyle/>
          <a:p>
            <a:r>
              <a:rPr lang="en-US" sz="7000" b="1" dirty="0" smtClean="0"/>
              <a:t>GitHub - introduction</a:t>
            </a:r>
            <a:endParaRPr lang="en-US" sz="7000" b="1" dirty="0"/>
          </a:p>
        </p:txBody>
      </p:sp>
      <p:pic>
        <p:nvPicPr>
          <p:cNvPr id="1026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2" y="1519708"/>
            <a:ext cx="11741238" cy="53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1075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GitHub growth timeline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  <p:sp>
        <p:nvSpPr>
          <p:cNvPr id="31" name="מחומש 30"/>
          <p:cNvSpPr/>
          <p:nvPr/>
        </p:nvSpPr>
        <p:spPr>
          <a:xfrm>
            <a:off x="109337" y="2446980"/>
            <a:ext cx="1759045" cy="824249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February</a:t>
            </a:r>
          </a:p>
          <a:p>
            <a:pPr algn="ctr"/>
            <a:r>
              <a:rPr lang="en-US" sz="1400" dirty="0" smtClean="0">
                <a:latin typeface="+mj-lt"/>
              </a:rPr>
              <a:t> 2008</a:t>
            </a:r>
            <a:endParaRPr lang="en-US" sz="1400" dirty="0">
              <a:latin typeface="+mj-lt"/>
            </a:endParaRPr>
          </a:p>
        </p:txBody>
      </p:sp>
      <p:sp>
        <p:nvSpPr>
          <p:cNvPr id="32" name="סוגר זוויתי 31"/>
          <p:cNvSpPr/>
          <p:nvPr/>
        </p:nvSpPr>
        <p:spPr>
          <a:xfrm>
            <a:off x="1572502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February 2009</a:t>
            </a:r>
            <a:endParaRPr lang="en-US" sz="1400" dirty="0">
              <a:latin typeface="+mj-lt"/>
            </a:endParaRPr>
          </a:p>
        </p:txBody>
      </p:sp>
      <p:sp>
        <p:nvSpPr>
          <p:cNvPr id="40" name="סוגר זוויתי 39"/>
          <p:cNvSpPr/>
          <p:nvPr/>
        </p:nvSpPr>
        <p:spPr>
          <a:xfrm>
            <a:off x="3035667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J</a:t>
            </a:r>
            <a:r>
              <a:rPr lang="en-US" sz="1400" dirty="0" smtClean="0">
                <a:latin typeface="+mj-lt"/>
              </a:rPr>
              <a:t>uly</a:t>
            </a:r>
            <a:endParaRPr lang="en-US" sz="14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 2009</a:t>
            </a:r>
          </a:p>
        </p:txBody>
      </p:sp>
      <p:sp>
        <p:nvSpPr>
          <p:cNvPr id="41" name="סוגר זוויתי 40"/>
          <p:cNvSpPr/>
          <p:nvPr/>
        </p:nvSpPr>
        <p:spPr>
          <a:xfrm>
            <a:off x="4498832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J</a:t>
            </a:r>
            <a:r>
              <a:rPr lang="en-US" sz="1400" dirty="0" smtClean="0">
                <a:latin typeface="+mj-lt"/>
              </a:rPr>
              <a:t>uly</a:t>
            </a:r>
            <a:endParaRPr lang="en-US" sz="14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2010</a:t>
            </a:r>
            <a:endParaRPr lang="en-US" sz="1400" dirty="0">
              <a:latin typeface="+mj-lt"/>
            </a:endParaRPr>
          </a:p>
        </p:txBody>
      </p:sp>
      <p:sp>
        <p:nvSpPr>
          <p:cNvPr id="42" name="סוגר זוויתי 41"/>
          <p:cNvSpPr/>
          <p:nvPr/>
        </p:nvSpPr>
        <p:spPr>
          <a:xfrm>
            <a:off x="5961997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April</a:t>
            </a:r>
            <a:endParaRPr lang="en-US" sz="14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2011</a:t>
            </a:r>
            <a:endParaRPr lang="en-US" sz="1400" dirty="0">
              <a:latin typeface="+mj-lt"/>
            </a:endParaRPr>
          </a:p>
        </p:txBody>
      </p:sp>
      <p:sp>
        <p:nvSpPr>
          <p:cNvPr id="43" name="סוגר זוויתי 42"/>
          <p:cNvSpPr/>
          <p:nvPr/>
        </p:nvSpPr>
        <p:spPr>
          <a:xfrm>
            <a:off x="7425162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J</a:t>
            </a:r>
            <a:r>
              <a:rPr lang="en-US" sz="1400" dirty="0" smtClean="0">
                <a:latin typeface="+mj-lt"/>
              </a:rPr>
              <a:t>anuary</a:t>
            </a:r>
            <a:endParaRPr lang="en-US" sz="14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2013</a:t>
            </a:r>
            <a:endParaRPr lang="en-US" sz="1400" dirty="0">
              <a:latin typeface="+mj-lt"/>
            </a:endParaRPr>
          </a:p>
        </p:txBody>
      </p:sp>
      <p:sp>
        <p:nvSpPr>
          <p:cNvPr id="44" name="סוגר זוויתי 43"/>
          <p:cNvSpPr/>
          <p:nvPr/>
        </p:nvSpPr>
        <p:spPr>
          <a:xfrm>
            <a:off x="8888326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December</a:t>
            </a:r>
            <a:endParaRPr lang="en-US" sz="14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2013</a:t>
            </a:r>
            <a:endParaRPr lang="en-US" sz="1400" dirty="0">
              <a:latin typeface="+mj-lt"/>
            </a:endParaRPr>
          </a:p>
        </p:txBody>
      </p:sp>
      <p:sp>
        <p:nvSpPr>
          <p:cNvPr id="45" name="סוגר זוויתי 44"/>
          <p:cNvSpPr/>
          <p:nvPr/>
        </p:nvSpPr>
        <p:spPr>
          <a:xfrm>
            <a:off x="10360814" y="2446979"/>
            <a:ext cx="1759045" cy="8242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Today</a:t>
            </a:r>
            <a:endParaRPr lang="en-US" sz="2000" b="1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8724" y="3738228"/>
            <a:ext cx="133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46,000</a:t>
            </a:r>
          </a:p>
          <a:p>
            <a:pPr algn="ctr"/>
            <a:r>
              <a:rPr lang="en-US" dirty="0" smtClean="0">
                <a:latin typeface="+mj-lt"/>
              </a:rPr>
              <a:t>public</a:t>
            </a:r>
          </a:p>
          <a:p>
            <a:pPr algn="ctr"/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epositories</a:t>
            </a:r>
            <a:endParaRPr lang="en-US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336" y="3738228"/>
            <a:ext cx="133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Founded</a:t>
            </a:r>
            <a:endParaRPr lang="en-US" b="1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5666" y="3744384"/>
            <a:ext cx="1338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ver</a:t>
            </a:r>
          </a:p>
          <a:p>
            <a:pPr algn="ctr"/>
            <a:r>
              <a:rPr lang="en-US" dirty="0" smtClean="0">
                <a:latin typeface="+mj-lt"/>
              </a:rPr>
              <a:t>100,000</a:t>
            </a:r>
          </a:p>
          <a:p>
            <a:pPr algn="ctr"/>
            <a:r>
              <a:rPr lang="en-US" dirty="0" smtClean="0">
                <a:latin typeface="+mj-lt"/>
              </a:rPr>
              <a:t>Users</a:t>
            </a:r>
          </a:p>
          <a:p>
            <a:pPr algn="ctr"/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nd </a:t>
            </a:r>
          </a:p>
          <a:p>
            <a:pPr algn="ctr"/>
            <a:r>
              <a:rPr lang="en-US" dirty="0" smtClean="0">
                <a:latin typeface="+mj-lt"/>
              </a:rPr>
              <a:t>90,000</a:t>
            </a:r>
          </a:p>
          <a:p>
            <a:pPr algn="ctr"/>
            <a:r>
              <a:rPr lang="en-US" dirty="0" smtClean="0">
                <a:latin typeface="+mj-lt"/>
              </a:rPr>
              <a:t>public</a:t>
            </a:r>
          </a:p>
          <a:p>
            <a:pPr algn="ctr"/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epositories</a:t>
            </a:r>
            <a:endParaRPr lang="en-US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5054" y="3738228"/>
            <a:ext cx="133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1,000,000</a:t>
            </a:r>
          </a:p>
          <a:p>
            <a:pPr algn="ctr"/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epositories</a:t>
            </a:r>
            <a:endParaRPr lang="en-US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61996" y="3738228"/>
            <a:ext cx="133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,000,000</a:t>
            </a:r>
          </a:p>
          <a:p>
            <a:pPr algn="ctr"/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epositories</a:t>
            </a:r>
            <a:endParaRPr lang="en-US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19195" y="3744384"/>
            <a:ext cx="1338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,000,000</a:t>
            </a:r>
          </a:p>
          <a:p>
            <a:pPr algn="ctr"/>
            <a:r>
              <a:rPr lang="en-US" dirty="0">
                <a:latin typeface="+mj-lt"/>
              </a:rPr>
              <a:t>U</a:t>
            </a:r>
            <a:r>
              <a:rPr lang="en-US" dirty="0" smtClean="0">
                <a:latin typeface="+mj-lt"/>
              </a:rPr>
              <a:t>sers</a:t>
            </a:r>
          </a:p>
          <a:p>
            <a:pPr algn="ctr"/>
            <a:r>
              <a:rPr lang="en-US" dirty="0" smtClean="0">
                <a:latin typeface="+mj-lt"/>
              </a:rPr>
              <a:t>and</a:t>
            </a:r>
          </a:p>
          <a:p>
            <a:pPr algn="ctr"/>
            <a:r>
              <a:rPr lang="en-US" dirty="0" smtClean="0">
                <a:latin typeface="+mj-lt"/>
              </a:rPr>
              <a:t>5,000,000</a:t>
            </a:r>
          </a:p>
          <a:p>
            <a:pPr algn="ctr"/>
            <a:r>
              <a:rPr lang="en-US" dirty="0">
                <a:latin typeface="+mj-lt"/>
              </a:rPr>
              <a:t>Repositories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מלבן 54"/>
          <p:cNvSpPr/>
          <p:nvPr/>
        </p:nvSpPr>
        <p:spPr>
          <a:xfrm>
            <a:off x="8876394" y="3745945"/>
            <a:ext cx="1342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10,000,000</a:t>
            </a:r>
          </a:p>
          <a:p>
            <a:pPr algn="ctr"/>
            <a:r>
              <a:rPr lang="en-US" dirty="0" smtClean="0">
                <a:latin typeface="+mj-lt"/>
              </a:rPr>
              <a:t>Repositories</a:t>
            </a:r>
            <a:endParaRPr lang="en-US" dirty="0">
              <a:latin typeface="+mj-lt"/>
            </a:endParaRPr>
          </a:p>
        </p:txBody>
      </p:sp>
      <p:sp>
        <p:nvSpPr>
          <p:cNvPr id="56" name="מלבן 55"/>
          <p:cNvSpPr/>
          <p:nvPr/>
        </p:nvSpPr>
        <p:spPr>
          <a:xfrm>
            <a:off x="10337632" y="3738228"/>
            <a:ext cx="135325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37,000,000</a:t>
            </a:r>
          </a:p>
          <a:p>
            <a:pPr algn="ctr"/>
            <a:r>
              <a:rPr lang="en-US" dirty="0" smtClean="0">
                <a:latin typeface="+mj-lt"/>
              </a:rPr>
              <a:t>Users</a:t>
            </a:r>
          </a:p>
          <a:p>
            <a:pPr algn="ctr"/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nd</a:t>
            </a:r>
          </a:p>
          <a:p>
            <a:pPr algn="ctr"/>
            <a:r>
              <a:rPr lang="en-US" dirty="0" smtClean="0">
                <a:latin typeface="+mj-lt"/>
              </a:rPr>
              <a:t>100,000,000</a:t>
            </a:r>
          </a:p>
          <a:p>
            <a:pPr algn="ctr"/>
            <a:r>
              <a:rPr lang="en-US" dirty="0" smtClean="0">
                <a:latin typeface="+mj-lt"/>
              </a:rPr>
              <a:t>Repositories</a:t>
            </a:r>
            <a:endParaRPr lang="en-US" dirty="0">
              <a:latin typeface="+mj-lt"/>
            </a:endParaRPr>
          </a:p>
        </p:txBody>
      </p:sp>
      <p:cxnSp>
        <p:nvCxnSpPr>
          <p:cNvPr id="58" name="מחבר ישר 57"/>
          <p:cNvCxnSpPr/>
          <p:nvPr/>
        </p:nvCxnSpPr>
        <p:spPr>
          <a:xfrm flipH="1">
            <a:off x="1455352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/>
          <p:cNvCxnSpPr/>
          <p:nvPr/>
        </p:nvCxnSpPr>
        <p:spPr>
          <a:xfrm flipH="1">
            <a:off x="8781732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/>
          <p:nvPr/>
        </p:nvCxnSpPr>
        <p:spPr>
          <a:xfrm flipH="1">
            <a:off x="7312938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/>
          <p:cNvCxnSpPr/>
          <p:nvPr/>
        </p:nvCxnSpPr>
        <p:spPr>
          <a:xfrm flipH="1">
            <a:off x="5855404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/>
          <p:cNvCxnSpPr/>
          <p:nvPr/>
        </p:nvCxnSpPr>
        <p:spPr>
          <a:xfrm flipH="1">
            <a:off x="4421761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/>
          <p:nvPr/>
        </p:nvCxnSpPr>
        <p:spPr>
          <a:xfrm flipH="1">
            <a:off x="2951983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/>
          <p:cNvCxnSpPr/>
          <p:nvPr/>
        </p:nvCxnSpPr>
        <p:spPr>
          <a:xfrm flipH="1">
            <a:off x="10277136" y="3625013"/>
            <a:ext cx="15367" cy="25310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GitHub services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252210" y="1830622"/>
            <a:ext cx="10805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Projects can be accessed and operated on GitHub using the standard 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Git command line 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interface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that </a:t>
            </a:r>
            <a:r>
              <a:rPr lang="en-US" dirty="0">
                <a:latin typeface="+mj-lt"/>
              </a:rPr>
              <a:t>all standard Git commands work with. </a:t>
            </a:r>
            <a:endParaRPr lang="en-US" dirty="0" smtClean="0">
              <a:latin typeface="+mj-lt"/>
            </a:endParaRPr>
          </a:p>
          <a:p>
            <a:pPr algn="l" rtl="0"/>
            <a:r>
              <a:rPr lang="en-US" dirty="0" smtClean="0">
                <a:latin typeface="+mj-lt"/>
              </a:rPr>
              <a:t>     GitHub </a:t>
            </a:r>
            <a:r>
              <a:rPr lang="en-US" dirty="0">
                <a:latin typeface="+mj-lt"/>
              </a:rPr>
              <a:t>allows registered and unregistered users to browse public repositories on the site. In addition, many Git </a:t>
            </a:r>
            <a:r>
              <a:rPr lang="en-US" dirty="0" smtClean="0">
                <a:latin typeface="+mj-lt"/>
              </a:rPr>
              <a:t>  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extensions </a:t>
            </a:r>
            <a:r>
              <a:rPr lang="en-US" dirty="0">
                <a:latin typeface="+mj-lt"/>
              </a:rPr>
              <a:t>were also created by GitHub and other third parties that </a:t>
            </a:r>
            <a:r>
              <a:rPr lang="en-US" dirty="0" smtClean="0">
                <a:latin typeface="+mj-lt"/>
              </a:rPr>
              <a:t>interoperates </a:t>
            </a:r>
            <a:r>
              <a:rPr lang="en-US" dirty="0">
                <a:latin typeface="+mj-lt"/>
              </a:rPr>
              <a:t>with the platform.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252210" y="3225283"/>
            <a:ext cx="11003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site provides social networking-like functions such as feeds, followers and a social network graph to display how developers work on their versions ("forks") of a repository and what fork is newest.</a:t>
            </a:r>
          </a:p>
        </p:txBody>
      </p:sp>
      <p:sp>
        <p:nvSpPr>
          <p:cNvPr id="2" name="מלבן 1"/>
          <p:cNvSpPr/>
          <p:nvPr/>
        </p:nvSpPr>
        <p:spPr>
          <a:xfrm>
            <a:off x="252210" y="4065946"/>
            <a:ext cx="11101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user must create an account in order to contribute content to the site, but public repositories can be browsed and downloaded by anyone. With a registered user account, users are able to have discussions, manage repositories, submit contributions to others' repositories, and review changes </a:t>
            </a:r>
            <a:r>
              <a:rPr lang="en-US" dirty="0" smtClean="0">
                <a:latin typeface="+mj-lt"/>
              </a:rPr>
              <a:t>of the </a:t>
            </a:r>
            <a:r>
              <a:rPr lang="en-US" dirty="0" smtClean="0">
                <a:latin typeface="+mj-lt"/>
              </a:rPr>
              <a:t>code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6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GitHub services</a:t>
            </a:r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257575" y="1830825"/>
            <a:ext cx="10207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latin typeface="+mj-lt"/>
              </a:rPr>
              <a:t>In addition to hosting the source code, GitHub supports several formats and features such as:</a:t>
            </a:r>
          </a:p>
        </p:txBody>
      </p:sp>
      <p:sp>
        <p:nvSpPr>
          <p:cNvPr id="10" name="מלבן 9"/>
          <p:cNvSpPr/>
          <p:nvPr/>
        </p:nvSpPr>
        <p:spPr>
          <a:xfrm>
            <a:off x="257575" y="2387450"/>
            <a:ext cx="10207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Documentation (including 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README</a:t>
            </a:r>
            <a:r>
              <a:rPr lang="en-US" dirty="0">
                <a:latin typeface="+mj-lt"/>
              </a:rPr>
              <a:t> files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257575" y="2985145"/>
            <a:ext cx="10307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Issue </a:t>
            </a:r>
            <a:r>
              <a:rPr lang="en-US" dirty="0">
                <a:latin typeface="+mj-lt"/>
              </a:rPr>
              <a:t>tracking </a:t>
            </a:r>
            <a:r>
              <a:rPr lang="en-US" dirty="0" smtClean="0">
                <a:latin typeface="+mj-lt"/>
              </a:rPr>
              <a:t>(including </a:t>
            </a:r>
            <a:r>
              <a:rPr lang="en-US" dirty="0">
                <a:latin typeface="+mj-lt"/>
              </a:rPr>
              <a:t>feature requests) with labels, milestones, assignees and a search </a:t>
            </a:r>
            <a:r>
              <a:rPr lang="en-US" dirty="0" smtClean="0">
                <a:latin typeface="+mj-lt"/>
              </a:rPr>
              <a:t>engine.</a:t>
            </a:r>
            <a:endParaRPr lang="en-US" dirty="0">
              <a:latin typeface="+mj-lt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254054" y="3582840"/>
            <a:ext cx="10928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Wiki: A </a:t>
            </a:r>
            <a:r>
              <a:rPr lang="en-US" dirty="0">
                <a:latin typeface="+mj-lt"/>
              </a:rPr>
              <a:t>knowledge-based site that users modify and collaborate content and structures directly from the web browser.</a:t>
            </a:r>
          </a:p>
        </p:txBody>
      </p:sp>
      <p:sp>
        <p:nvSpPr>
          <p:cNvPr id="13" name="מלבן 12"/>
          <p:cNvSpPr/>
          <p:nvPr/>
        </p:nvSpPr>
        <p:spPr>
          <a:xfrm>
            <a:off x="254053" y="4457534"/>
            <a:ext cx="10928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Pull requests</a:t>
            </a:r>
            <a:endParaRPr lang="en-US" dirty="0">
              <a:latin typeface="+mj-lt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54053" y="5055229"/>
            <a:ext cx="116838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GitHub also runs other services: a </a:t>
            </a:r>
            <a:r>
              <a:rPr lang="en-US" u="sng" dirty="0" err="1">
                <a:solidFill>
                  <a:srgbClr val="FF0000"/>
                </a:solidFill>
                <a:latin typeface="+mj-lt"/>
              </a:rPr>
              <a:t>pastebin</a:t>
            </a:r>
            <a:r>
              <a:rPr lang="en-US" dirty="0">
                <a:latin typeface="+mj-lt"/>
              </a:rPr>
              <a:t>-style site called "Gist" designed to host code snippets (GitHub is suitable for hosting larger projects).</a:t>
            </a:r>
          </a:p>
          <a:p>
            <a:pPr algn="l" rtl="0"/>
            <a:r>
              <a:rPr lang="en-US" dirty="0" smtClean="0">
                <a:latin typeface="+mj-lt"/>
              </a:rPr>
              <a:t>     Gist </a:t>
            </a:r>
            <a:r>
              <a:rPr lang="en-US" dirty="0">
                <a:latin typeface="+mj-lt"/>
              </a:rPr>
              <a:t>is a simple way to share code snippets with </a:t>
            </a:r>
            <a:r>
              <a:rPr lang="en-US" dirty="0" smtClean="0">
                <a:latin typeface="+mj-lt"/>
              </a:rPr>
              <a:t>others.</a:t>
            </a:r>
            <a:endParaRPr lang="en-US" dirty="0">
              <a:latin typeface="+mj-lt"/>
            </a:endParaRPr>
          </a:p>
          <a:p>
            <a:pPr algn="l" rtl="0"/>
            <a:r>
              <a:rPr lang="en-US" dirty="0" smtClean="0">
                <a:latin typeface="+mj-lt"/>
              </a:rPr>
              <a:t>     Because </a:t>
            </a:r>
            <a:r>
              <a:rPr lang="en-US" dirty="0">
                <a:latin typeface="+mj-lt"/>
              </a:rPr>
              <a:t>each "Gist" has its own </a:t>
            </a:r>
            <a:r>
              <a:rPr lang="en-US" dirty="0" err="1">
                <a:latin typeface="+mj-lt"/>
              </a:rPr>
              <a:t>Git</a:t>
            </a:r>
            <a:r>
              <a:rPr lang="en-US" dirty="0">
                <a:latin typeface="+mj-lt"/>
              </a:rPr>
              <a:t> repository, multiple code snippets can </a:t>
            </a:r>
            <a:r>
              <a:rPr lang="en-US" dirty="0" smtClean="0">
                <a:latin typeface="+mj-lt"/>
              </a:rPr>
              <a:t>be contained </a:t>
            </a:r>
            <a:r>
              <a:rPr lang="en-US" dirty="0">
                <a:latin typeface="+mj-lt"/>
              </a:rPr>
              <a:t>in one "mass" and can be pushed </a:t>
            </a:r>
            <a:r>
              <a:rPr lang="en-US" dirty="0" smtClean="0">
                <a:latin typeface="+mj-lt"/>
              </a:rPr>
              <a:t>  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and </a:t>
            </a:r>
            <a:r>
              <a:rPr lang="en-US" dirty="0">
                <a:latin typeface="+mj-lt"/>
              </a:rPr>
              <a:t>pulled using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48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736"/>
            <a:ext cx="10515600" cy="1325563"/>
          </a:xfrm>
        </p:spPr>
        <p:txBody>
          <a:bodyPr/>
          <a:lstStyle/>
          <a:p>
            <a:pPr algn="ctr" rtl="0"/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907961" y="1326299"/>
            <a:ext cx="10208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Repository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מאגר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תוכנה הוא מקום מרכזי לשמירה על משאבים שמשתמשים יכולים למשוך מהם בעת הצורך.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907961" y="1779510"/>
            <a:ext cx="10208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Merging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מיזוג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הוא פרקטיקה נפוצה עבור מפתחים המשתמשים במערכות בקרת גרסאות. בין אם נוצרים סניפים לבדיקה, תיקוני באגים או מסיבות אחרות, מיזוג מחייב שינויים למיקום אחר. 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ליתר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דיוק, מיזוג לוקח את התוכן של ענף מקור ומשלב אותם עם סניף יעד.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033530" y="2786719"/>
            <a:ext cx="10083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Branching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סיעוף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הוא הנוהג של יצירת עותקים של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תכניות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בפיתוח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לעבודה בגרסאות מקבילות, שמירה על המקור ועבודה על ה"ענף", או ביצוע שינויים שונים לכל אחד.</a:t>
            </a: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1054458" y="5355135"/>
            <a:ext cx="10083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Bitkeeper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כלי תוכנה לבקרת גרסאות מבוזרות של קוד המקור למחשב.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755563" y="3516930"/>
            <a:ext cx="10361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Fork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בהנדסת תוכנה, פרויקט "ממוזלג"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(forked project)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הוא כאשר מפתחים לוקחים עותק של קוד המקור מחבילת תוכנה אחת, מתחילים בפיתוח עצמאי, ויוצרים פיסת תוכנה נפרדת.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לצורך דוגמה, תוכנת קוד פתוח וחינמית היא כזו אשר על פי הגדרה ניתן "למזלג" אותה מצוות הפיתוח המקורי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ללא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אישור מראש, מבלי להפר את חוק זכויות היוצרים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ההבדל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בין "מזלג" לבין "ענף" הוא שמזלג יוצר עותק מלא של המאגר שלך, ואילו הסתעפות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רק מוסיפה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"ענף" ל"עץ" 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שהוא כמובן, קוד המקור.</a:t>
            </a: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873080" y="5808346"/>
            <a:ext cx="1027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Rubi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rails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כלי פיתוח המעניק למפתחי אתרים מסגרת ומספק מבנה לכל הקוד שהם כותבים.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מסגרת ה-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Rails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מסייעת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למפתחים לבנות אתרים ואפליקציות, מכיוון שהיא מפשטת ומפשטת משימות חוזרות ונשנות.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90813" y="1462041"/>
            <a:ext cx="10515600" cy="891817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Pastebin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סוג של יישום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web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שבו ניתן לאחסן טקסטים לטווח זמן מוגדר. סוג אתר זה הוא בשימוש בעיקר על ידי מתכנתים השומרים או מציגים פיסות קוד 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מקור,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אך בפועל כל אחד יכול לשתף בו טקסט. הרעיון שמאחורי אתרים מעין אלו הוא להפוך לנוח שיתוף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של טקסטים ברשת. 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 rtl="0"/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590813" y="2611501"/>
            <a:ext cx="10515600" cy="89181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Interoperation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יכולת פעולה הדדית היא מאפיין של מוצר או מערכת, שהממשקים שלהם מובנים לחלוטין, לעבוד עם מוצרים או מערכות אחרים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ביישום או בגישה, ללא הגבלות כלשהן.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מציין מיקום תוכן 2"/>
          <p:cNvSpPr txBox="1">
            <a:spLocks/>
          </p:cNvSpPr>
          <p:nvPr/>
        </p:nvSpPr>
        <p:spPr>
          <a:xfrm>
            <a:off x="590813" y="3632172"/>
            <a:ext cx="10515600" cy="89181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 commit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הפקודה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“commit”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משמשת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לשמירת השינויים שלך במאגר המקומי. 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השימוש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בפקודה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“Git commit”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שומר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רק 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אובייקט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commit 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חדש במאגר 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ה-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he-IL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המקומי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. החלפת התחייבויות צריכה להתבצע באופן ידני ומפורש.</a:t>
            </a:r>
          </a:p>
        </p:txBody>
      </p:sp>
      <p:sp>
        <p:nvSpPr>
          <p:cNvPr id="16" name="מלבן 15"/>
          <p:cNvSpPr/>
          <p:nvPr/>
        </p:nvSpPr>
        <p:spPr>
          <a:xfrm>
            <a:off x="1023330" y="4652843"/>
            <a:ext cx="1008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README file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קובץ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טקסט המכיל מידע למשתמש אודות התוכנה, תכנית השירות או המשחק. 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קבצי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README</a:t>
            </a:r>
            <a:r>
              <a:rPr lang="he-IL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לרוב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מכילים הוראות ועזרה נוספת, ופרטים על תיקונים או עדכונים.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97038" y="415379"/>
            <a:ext cx="10515600" cy="793974"/>
          </a:xfrm>
          <a:solidFill>
            <a:schemeClr val="bg1"/>
          </a:solidFill>
        </p:spPr>
        <p:txBody>
          <a:bodyPr/>
          <a:lstStyle/>
          <a:p>
            <a:pPr algn="ctr" rtl="0"/>
            <a:r>
              <a:rPr lang="en-US" dirty="0" smtClean="0"/>
              <a:t>First of all – what is Git?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678" y="2052003"/>
            <a:ext cx="11874321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Git is a distributed version control system for tracking source code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changes during software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It is designed to coordinate work between programmers, but can also be used to track changes in any file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23233" y="2970393"/>
            <a:ext cx="10698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Git was created by Linus Torvalds in 2005 for Linux kernel development, with other kernel developers     </a:t>
            </a:r>
          </a:p>
          <a:p>
            <a:pPr algn="l" rtl="0"/>
            <a:r>
              <a:rPr lang="en-US" dirty="0" smtClean="0">
                <a:latin typeface="+mj-lt"/>
              </a:rPr>
              <a:t>      contributing to its initial development as well.</a:t>
            </a:r>
            <a:endParaRPr lang="en-US" dirty="0">
              <a:latin typeface="+mj-lt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23233" y="4637765"/>
            <a:ext cx="10028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ach Git library on each computer is a complete database, with a full history and full version tracking capabilities, with no need of network or central server access. </a:t>
            </a:r>
            <a:endParaRPr lang="en-US" dirty="0">
              <a:latin typeface="+mj-lt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23233" y="3923260"/>
            <a:ext cx="10028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Git is open and free software distributed under the terms of the GNU Version 2 General Public License.</a:t>
            </a:r>
            <a:endParaRPr lang="en-US" dirty="0">
              <a:latin typeface="+mj-lt"/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3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950294" y="109088"/>
            <a:ext cx="10515600" cy="1325563"/>
          </a:xfrm>
        </p:spPr>
        <p:txBody>
          <a:bodyPr/>
          <a:lstStyle/>
          <a:p>
            <a:pPr algn="ctr" rtl="0"/>
            <a:r>
              <a:rPr lang="en-US" dirty="0"/>
              <a:t>How Git started</a:t>
            </a:r>
          </a:p>
        </p:txBody>
      </p:sp>
      <p:sp>
        <p:nvSpPr>
          <p:cNvPr id="7" name="מלבן 6"/>
          <p:cNvSpPr/>
          <p:nvPr/>
        </p:nvSpPr>
        <p:spPr>
          <a:xfrm>
            <a:off x="233125" y="1897972"/>
            <a:ext cx="105349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In 2005, Andrew Tridgell, an Australian computer programmer, led "BitMover”, the company that founded “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BitKeeper</a:t>
            </a:r>
            <a:r>
              <a:rPr lang="en-US" dirty="0" smtClean="0">
                <a:latin typeface="+mj-lt"/>
              </a:rPr>
              <a:t>”, to stop supporting the Linux development community. That's because in April of that year, Tridgell tried to create a free software (now known as “SourcePulle”) that 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interoperates</a:t>
            </a:r>
            <a:r>
              <a:rPr lang="en-US" dirty="0" smtClean="0">
                <a:latin typeface="+mj-lt"/>
              </a:rPr>
              <a:t> with Bitkeeper.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pPr algn="l" rtl="0"/>
            <a:endParaRPr lang="en-US" dirty="0" smtClean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algn="l" rtl="0"/>
            <a:endParaRPr lang="en-US" dirty="0">
              <a:latin typeface="+mj-lt"/>
            </a:endParaRPr>
          </a:p>
          <a:p>
            <a:pPr algn="l" rtl="0"/>
            <a:endParaRPr lang="en-US" dirty="0">
              <a:latin typeface="+mj-lt"/>
            </a:endParaRPr>
          </a:p>
          <a:p>
            <a:pPr algn="l" rtl="0"/>
            <a:endParaRPr lang="en-US" dirty="0" smtClean="0">
              <a:latin typeface="+mj-lt"/>
            </a:endParaRPr>
          </a:p>
          <a:p>
            <a:pPr algn="l" rtl="0"/>
            <a:endParaRPr lang="en-US" dirty="0">
              <a:latin typeface="+mj-lt"/>
            </a:endParaRPr>
          </a:p>
          <a:p>
            <a:pPr algn="l" rtl="0"/>
            <a:endParaRPr lang="en-US" dirty="0">
              <a:latin typeface="+mj-lt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233125" y="2895345"/>
            <a:ext cx="11589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As a result, Linus Torvalds was looking for an alternative system. He wanted a distributed system that he    </a:t>
            </a:r>
          </a:p>
          <a:p>
            <a:pPr algn="l" rtl="0"/>
            <a:r>
              <a:rPr lang="en-US" dirty="0">
                <a:latin typeface="+mj-lt"/>
              </a:rPr>
              <a:t>     could use as BitKeeper, but none of the free systems available was answered his </a:t>
            </a:r>
            <a:r>
              <a:rPr lang="en-US" dirty="0" smtClean="0">
                <a:latin typeface="+mj-lt"/>
              </a:rPr>
              <a:t>needs 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That's </a:t>
            </a:r>
            <a:r>
              <a:rPr lang="en-US" dirty="0" smtClean="0">
                <a:latin typeface="+mj-lt"/>
              </a:rPr>
              <a:t>because </a:t>
            </a:r>
            <a:r>
              <a:rPr lang="en-US" dirty="0">
                <a:latin typeface="+mj-lt"/>
              </a:rPr>
              <a:t>none of the    </a:t>
            </a:r>
          </a:p>
          <a:p>
            <a:pPr algn="l" rtl="0"/>
            <a:r>
              <a:rPr lang="en-US" dirty="0">
                <a:latin typeface="+mj-lt"/>
              </a:rPr>
              <a:t>     existing systems were suitable For the purposes of Linux kernel development, performing several large    </a:t>
            </a:r>
          </a:p>
          <a:p>
            <a:pPr algn="l" rtl="0"/>
            <a:r>
              <a:rPr lang="en-US" dirty="0">
                <a:latin typeface="+mj-lt"/>
              </a:rPr>
              <a:t>     operations simultaneously. </a:t>
            </a:r>
          </a:p>
        </p:txBody>
      </p:sp>
      <p:sp>
        <p:nvSpPr>
          <p:cNvPr id="18" name="מלבן 17"/>
          <p:cNvSpPr/>
          <p:nvPr/>
        </p:nvSpPr>
        <p:spPr>
          <a:xfrm>
            <a:off x="233124" y="4224586"/>
            <a:ext cx="8622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After failing to find a suitable system, Torvalds began writing </a:t>
            </a:r>
            <a:r>
              <a:rPr lang="en-US" dirty="0" smtClean="0">
                <a:latin typeface="+mj-lt"/>
              </a:rPr>
              <a:t>one of his own. </a:t>
            </a:r>
            <a:endParaRPr lang="en-US" dirty="0">
              <a:latin typeface="+mj-lt"/>
            </a:endParaRPr>
          </a:p>
          <a:p>
            <a:pPr algn="l" rtl="0"/>
            <a:r>
              <a:rPr lang="en-US" dirty="0">
                <a:latin typeface="+mj-lt"/>
              </a:rPr>
              <a:t>     </a:t>
            </a:r>
            <a:r>
              <a:rPr lang="en-US" dirty="0" smtClean="0">
                <a:latin typeface="+mj-lt"/>
              </a:rPr>
              <a:t>Git's development began on April 3, 2005.</a:t>
            </a:r>
          </a:p>
        </p:txBody>
      </p:sp>
      <p:sp>
        <p:nvSpPr>
          <p:cNvPr id="19" name="מלבן 18"/>
          <p:cNvSpPr/>
          <p:nvPr/>
        </p:nvSpPr>
        <p:spPr>
          <a:xfrm>
            <a:off x="233124" y="5037293"/>
            <a:ext cx="5980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 first merge of multiple branches took place on 18 </a:t>
            </a:r>
            <a:r>
              <a:rPr lang="en-US" dirty="0" smtClean="0">
                <a:latin typeface="+mj-lt"/>
              </a:rPr>
              <a:t>April.</a:t>
            </a:r>
            <a:endParaRPr lang="en-US" dirty="0" smtClean="0">
              <a:latin typeface="+mj-lt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233124" y="5573001"/>
            <a:ext cx="10534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Torvalds achieved its performance goals and on </a:t>
            </a:r>
            <a:r>
              <a:rPr lang="en-US" dirty="0" smtClean="0">
                <a:latin typeface="+mj-lt"/>
              </a:rPr>
              <a:t>June 16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managed the kernel 2.6.12 release.</a:t>
            </a:r>
          </a:p>
          <a:p>
            <a:pPr algn="l" rtl="0"/>
            <a:r>
              <a:rPr lang="en-US" dirty="0">
                <a:latin typeface="+mj-lt"/>
              </a:rPr>
              <a:t>     On July 26, 2005 </a:t>
            </a:r>
            <a:r>
              <a:rPr lang="en-US" dirty="0" smtClean="0">
                <a:latin typeface="+mj-lt"/>
              </a:rPr>
              <a:t>Torvalds turned over maintenance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Junio </a:t>
            </a:r>
            <a:r>
              <a:rPr lang="en-US" dirty="0">
                <a:latin typeface="+mj-lt"/>
              </a:rPr>
              <a:t>​​Hamano who was a major contributor to the Git   </a:t>
            </a:r>
          </a:p>
          <a:p>
            <a:pPr algn="l" rtl="0"/>
            <a:r>
              <a:rPr lang="en-US" dirty="0">
                <a:latin typeface="+mj-lt"/>
              </a:rPr>
              <a:t>     project.</a:t>
            </a:r>
          </a:p>
        </p:txBody>
      </p:sp>
      <p:pic>
        <p:nvPicPr>
          <p:cNvPr id="22" name="תמונה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376496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043" y="4403773"/>
            <a:ext cx="970252" cy="137372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345" y="3570664"/>
            <a:ext cx="973098" cy="80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456696"/>
            <a:ext cx="10515600" cy="4351338"/>
          </a:xfrm>
        </p:spPr>
        <p:txBody>
          <a:bodyPr/>
          <a:lstStyle/>
          <a:p>
            <a:pPr algn="l" rtl="0"/>
            <a:r>
              <a:rPr lang="en-US" dirty="0">
                <a:latin typeface="+mj-lt"/>
              </a:rPr>
              <a:t>Switching from a centralized version control system to Git changes the way your development team creates software. And, if you’re a company that relies on its software for mission-critical applications, altering your development workflow impacts your entire business.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254631" y="398614"/>
            <a:ext cx="3682738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The need for Git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3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1591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Git features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32893" y="1786988"/>
            <a:ext cx="11358092" cy="183197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1800" b="1" dirty="0">
                <a:latin typeface="+mj-lt"/>
              </a:rPr>
              <a:t>B</a:t>
            </a:r>
            <a:r>
              <a:rPr lang="en-US" sz="1800" b="1" dirty="0" smtClean="0">
                <a:latin typeface="+mj-lt"/>
              </a:rPr>
              <a:t>ranch workflow: </a:t>
            </a:r>
            <a:r>
              <a:rPr lang="en-US" sz="1800" dirty="0" smtClean="0">
                <a:latin typeface="+mj-lt"/>
              </a:rPr>
              <a:t>One </a:t>
            </a:r>
            <a:r>
              <a:rPr lang="en-US" sz="1800" dirty="0">
                <a:latin typeface="+mj-lt"/>
              </a:rPr>
              <a:t>of the biggest advantages of Git is its </a:t>
            </a:r>
            <a:r>
              <a:rPr lang="en-US" sz="1800" u="sng" dirty="0">
                <a:solidFill>
                  <a:srgbClr val="FF0000"/>
                </a:solidFill>
                <a:latin typeface="+mj-lt"/>
              </a:rPr>
              <a:t>branching</a:t>
            </a:r>
            <a:r>
              <a:rPr lang="en-US" sz="1800" dirty="0">
                <a:latin typeface="+mj-lt"/>
              </a:rPr>
              <a:t> capabilities. Unlike centralized version control systems, Git branches </a:t>
            </a:r>
            <a:r>
              <a:rPr lang="en-US" sz="1800" dirty="0" smtClean="0">
                <a:latin typeface="+mj-lt"/>
              </a:rPr>
              <a:t>are </a:t>
            </a:r>
            <a:r>
              <a:rPr lang="en-US" sz="1800" dirty="0">
                <a:latin typeface="+mj-lt"/>
              </a:rPr>
              <a:t>easy to </a:t>
            </a:r>
            <a:r>
              <a:rPr lang="en-US" sz="1800" u="sng" dirty="0">
                <a:solidFill>
                  <a:srgbClr val="FF0000"/>
                </a:solidFill>
                <a:latin typeface="+mj-lt"/>
              </a:rPr>
              <a:t>merge</a:t>
            </a:r>
            <a:r>
              <a:rPr lang="en-US" sz="1800" dirty="0">
                <a:latin typeface="+mj-lt"/>
              </a:rPr>
              <a:t>. This facilitates the feature branch workflow popular with many Git users</a:t>
            </a:r>
            <a:r>
              <a:rPr lang="en-US" sz="1800" dirty="0" smtClean="0">
                <a:latin typeface="+mj-lt"/>
              </a:rPr>
              <a:t>.                                                                                                                                                             Feature branches provide an isolated environment for every change to your codebase.                                                 When a developer wants to start working on something, no matter how big or small, they create a new branch. This ensures that the master branch always contains production-quality code.</a:t>
            </a:r>
          </a:p>
          <a:p>
            <a:pPr marL="0" indent="0" algn="l" rtl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376496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232893" y="3471046"/>
            <a:ext cx="113580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Distributed Development: </a:t>
            </a:r>
            <a:r>
              <a:rPr lang="en-US" dirty="0" smtClean="0">
                <a:latin typeface="+mj-lt"/>
              </a:rPr>
              <a:t>Git is a distributed version control system. Instead of </a:t>
            </a:r>
            <a:r>
              <a:rPr lang="en-US" dirty="0" smtClean="0">
                <a:latin typeface="+mj-lt"/>
              </a:rPr>
              <a:t>a copy</a:t>
            </a:r>
            <a:r>
              <a:rPr lang="en-US" dirty="0" smtClean="0">
                <a:latin typeface="+mj-lt"/>
              </a:rPr>
              <a:t>, each developer gets their own </a:t>
            </a:r>
            <a:r>
              <a:rPr lang="en-US" dirty="0">
                <a:latin typeface="+mj-lt"/>
              </a:rPr>
              <a:t>complete </a:t>
            </a:r>
            <a:r>
              <a:rPr lang="en-US" dirty="0" smtClean="0">
                <a:latin typeface="+mj-lt"/>
              </a:rPr>
              <a:t>local </a:t>
            </a:r>
            <a:r>
              <a:rPr lang="en-US" dirty="0" smtClean="0">
                <a:latin typeface="+mj-lt"/>
              </a:rPr>
              <a:t>repository, </a:t>
            </a:r>
            <a:r>
              <a:rPr lang="en-US" dirty="0" smtClean="0">
                <a:latin typeface="+mj-lt"/>
              </a:rPr>
              <a:t>with </a:t>
            </a:r>
            <a:r>
              <a:rPr lang="en-US" dirty="0" smtClean="0">
                <a:latin typeface="+mj-lt"/>
              </a:rPr>
              <a:t>a full history of 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commits</a:t>
            </a:r>
            <a:r>
              <a:rPr lang="en-US" dirty="0" smtClean="0">
                <a:latin typeface="+mj-lt"/>
              </a:rPr>
              <a:t>.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Having a full local history makes Git fast, since it means you don’t need a network connection to create    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commits, inspect previous versions of a file, or perform differences between commits.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</a:t>
            </a:r>
            <a:endParaRPr lang="en-US" dirty="0">
              <a:latin typeface="+mj-lt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232892" y="4897149"/>
            <a:ext cx="1135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Pull requests: </a:t>
            </a:r>
            <a:r>
              <a:rPr lang="en-US" dirty="0" smtClean="0">
                <a:latin typeface="+mj-lt"/>
              </a:rPr>
              <a:t>A pull request is a way to ask another developer to merge one of your branches into their 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repository</a:t>
            </a:r>
            <a:r>
              <a:rPr lang="en-US" dirty="0" smtClean="0">
                <a:latin typeface="+mj-lt"/>
              </a:rPr>
              <a:t>. This not only makes it easier for project leads to keep track of changes, but also lets developers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discuss around their work before integrating it with the rest of the codebase.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When a developer gets stuck with a hard problem, they can open a pull request to ask for help from the     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rest of the team. Also, junior developers can be confident that they aren’t destroying the entire   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project by treating pull requests as a formal code review.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5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0017" y="2005931"/>
            <a:ext cx="10920208" cy="930454"/>
          </a:xfrm>
        </p:spPr>
        <p:txBody>
          <a:bodyPr>
            <a:normAutofit/>
          </a:bodyPr>
          <a:lstStyle/>
          <a:p>
            <a:pPr algn="l" rtl="0"/>
            <a:r>
              <a:rPr lang="en-US" sz="1800" b="1" dirty="0" smtClean="0">
                <a:latin typeface="+mj-lt"/>
              </a:rPr>
              <a:t>Faster release cycle: </a:t>
            </a:r>
            <a:r>
              <a:rPr lang="en-US" sz="1800" dirty="0" smtClean="0">
                <a:latin typeface="+mj-lt"/>
              </a:rPr>
              <a:t>The ultimate result of feature branches, distributed development, pull requests, and a stable community is a faster release cycle. These capabilities facilitate an fast workflow where developers are encouraged to share smaller changes more frequently. </a:t>
            </a:r>
            <a:endParaRPr lang="en-US" sz="1800" dirty="0">
              <a:latin typeface="+mj-lt"/>
            </a:endParaRP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10754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some of Git advantages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37649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220016" y="3038533"/>
            <a:ext cx="10920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Pluggable merge strategies: </a:t>
            </a:r>
            <a:r>
              <a:rPr lang="en-US" dirty="0" smtClean="0">
                <a:latin typeface="+mj-lt"/>
              </a:rPr>
              <a:t>As part of the toolkit design, Git has a well-defined model of incomplete merger, and has multiple algorithms to complete it, culminating in telling the user that </a:t>
            </a:r>
            <a:r>
              <a:rPr lang="en-US" dirty="0" smtClean="0">
                <a:latin typeface="+mj-lt"/>
              </a:rPr>
              <a:t>it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unable to complete the merge automatically and needs manual editing.</a:t>
            </a:r>
            <a:endParaRPr lang="en-US" dirty="0">
              <a:latin typeface="+mj-lt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20016" y="4064011"/>
            <a:ext cx="10817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Garbage collection</a:t>
            </a:r>
            <a:r>
              <a:rPr lang="en-US" b="1" dirty="0" smtClean="0">
                <a:latin typeface="+mj-lt"/>
              </a:rPr>
              <a:t>: </a:t>
            </a:r>
            <a:r>
              <a:rPr lang="en-US" dirty="0" smtClean="0">
                <a:latin typeface="+mj-lt"/>
              </a:rPr>
              <a:t>Aborting operations or backing out changes will leave useless </a:t>
            </a:r>
            <a:r>
              <a:rPr lang="en-US" dirty="0" smtClean="0">
                <a:latin typeface="+mj-lt"/>
              </a:rPr>
              <a:t>“dangling” </a:t>
            </a:r>
            <a:r>
              <a:rPr lang="en-US" dirty="0" smtClean="0">
                <a:latin typeface="+mj-lt"/>
              </a:rPr>
              <a:t>objects in the database. Git will automatically perform garbage collection when enough loose objects have been created in the repository.</a:t>
            </a:r>
            <a:endParaRPr lang="en-US" dirty="0">
              <a:latin typeface="+mj-lt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220016" y="5089489"/>
            <a:ext cx="1146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Popularity:</a:t>
            </a:r>
            <a:r>
              <a:rPr lang="en-US" dirty="0" smtClean="0">
                <a:latin typeface="+mj-lt"/>
              </a:rPr>
              <a:t> GitHub </a:t>
            </a:r>
            <a:r>
              <a:rPr lang="en-US" dirty="0">
                <a:latin typeface="+mj-lt"/>
              </a:rPr>
              <a:t>is not the only option </a:t>
            </a:r>
            <a:r>
              <a:rPr lang="en-US" dirty="0" smtClean="0">
                <a:latin typeface="+mj-lt"/>
              </a:rPr>
              <a:t>you have. </a:t>
            </a:r>
            <a:r>
              <a:rPr lang="en-US" dirty="0">
                <a:latin typeface="+mj-lt"/>
              </a:rPr>
              <a:t>There are many other companies which provide you the same </a:t>
            </a:r>
            <a:r>
              <a:rPr lang="en-US" dirty="0" smtClean="0">
                <a:latin typeface="+mj-lt"/>
              </a:rPr>
              <a:t>thing, but GitHub is definitely the most popular one.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Programmers use GitHub </a:t>
            </a:r>
            <a:r>
              <a:rPr lang="en-US" dirty="0">
                <a:latin typeface="+mj-lt"/>
              </a:rPr>
              <a:t>to show </a:t>
            </a:r>
            <a:r>
              <a:rPr lang="en-US" dirty="0" smtClean="0">
                <a:latin typeface="+mj-lt"/>
              </a:rPr>
              <a:t>their </a:t>
            </a:r>
            <a:r>
              <a:rPr lang="en-US" dirty="0">
                <a:latin typeface="+mj-lt"/>
              </a:rPr>
              <a:t>skills where as many companies are working on </a:t>
            </a:r>
            <a:r>
              <a:rPr lang="en-US" dirty="0" smtClean="0">
                <a:latin typeface="+mj-lt"/>
              </a:rPr>
              <a:t>their projects, using GitHub.Git.</a:t>
            </a:r>
          </a:p>
          <a:p>
            <a:pPr algn="l" rtl="0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409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60200" y="1087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So, what is GitHub?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3455" y="1847174"/>
            <a:ext cx="11486881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2222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GitHub is a code hosting platform for version control and collaboration between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programmers.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14646" y="2976428"/>
            <a:ext cx="10353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 platform provides storage and access control services. It also provides a number of collaboration features such as bug tracking and 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wiki</a:t>
            </a:r>
            <a:r>
              <a:rPr lang="en-US" dirty="0" smtClean="0">
                <a:latin typeface="+mj-lt"/>
              </a:rPr>
              <a:t> task management for each project.</a:t>
            </a:r>
          </a:p>
        </p:txBody>
      </p:sp>
      <p:sp>
        <p:nvSpPr>
          <p:cNvPr id="10" name="מלבן 9"/>
          <p:cNvSpPr/>
          <p:nvPr/>
        </p:nvSpPr>
        <p:spPr>
          <a:xfrm>
            <a:off x="220012" y="2262673"/>
            <a:ext cx="10353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GitHub was developed by Chris Wanstrath, P. J. Hyett, Tom Preston-Werner and Scott Chacon through the “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Ruby on Rails</a:t>
            </a:r>
            <a:r>
              <a:rPr lang="en-US" dirty="0" smtClean="0">
                <a:latin typeface="+mj-lt"/>
              </a:rPr>
              <a:t>” development tool. The company's offices are located in San Francisco.</a:t>
            </a:r>
            <a:endParaRPr lang="en-US" dirty="0">
              <a:latin typeface="+mj-lt"/>
            </a:endParaRP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10754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About GitHub, Inc.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835281" y="2618500"/>
            <a:ext cx="1013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GitHub, 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Inc. </a:t>
            </a:r>
            <a:r>
              <a:rPr lang="en-US" dirty="0">
                <a:latin typeface="+mj-lt"/>
                <a:cs typeface="Calibri Light" panose="020F0302020204030204" pitchFamily="34" charset="0"/>
              </a:rPr>
              <a:t>i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s </a:t>
            </a:r>
            <a:r>
              <a:rPr lang="en-US" dirty="0">
                <a:latin typeface="+mj-lt"/>
                <a:cs typeface="Calibri Light" panose="020F0302020204030204" pitchFamily="34" charset="0"/>
              </a:rPr>
              <a:t>an American company that provides software version 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control, using Git. </a:t>
            </a:r>
          </a:p>
          <a:p>
            <a:pPr algn="l" rtl="0"/>
            <a:r>
              <a:rPr lang="en-US" dirty="0" smtClean="0">
                <a:latin typeface="+mj-lt"/>
                <a:cs typeface="Calibri Light" panose="020F0302020204030204" pitchFamily="34" charset="0"/>
              </a:rPr>
              <a:t>     This </a:t>
            </a:r>
            <a:r>
              <a:rPr lang="en-US" dirty="0">
                <a:latin typeface="+mj-lt"/>
                <a:cs typeface="Calibri Light" panose="020F0302020204030204" pitchFamily="34" charset="0"/>
              </a:rPr>
              <a:t>is a Microsoft subsidiary, which acquired it in 2018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.</a:t>
            </a:r>
          </a:p>
          <a:p>
            <a:pPr algn="l" rtl="0"/>
            <a:r>
              <a:rPr lang="en-US" dirty="0" smtClean="0">
                <a:latin typeface="+mj-lt"/>
                <a:cs typeface="Calibri Light" panose="020F0302020204030204" pitchFamily="34" charset="0"/>
              </a:rPr>
              <a:t>     </a:t>
            </a:r>
            <a:endParaRPr lang="en-US" dirty="0">
              <a:latin typeface="+mj-lt"/>
              <a:cs typeface="Calibri Light" panose="020F0302020204030204" pitchFamily="34" charset="0"/>
            </a:endParaRPr>
          </a:p>
          <a:p>
            <a:endParaRPr lang="en-US"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835280" y="4080891"/>
            <a:ext cx="10417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GitHub, Inc. was originally a flat organization with no middle </a:t>
            </a:r>
            <a:r>
              <a:rPr lang="en-US" dirty="0" smtClean="0">
                <a:latin typeface="+mj-lt"/>
              </a:rPr>
              <a:t>managers. Employees </a:t>
            </a:r>
            <a:r>
              <a:rPr lang="en-US" dirty="0">
                <a:latin typeface="+mj-lt"/>
              </a:rPr>
              <a:t>could choose to work on projects that interested them (open allocation), but salaries were set </a:t>
            </a:r>
            <a:r>
              <a:rPr lang="en-US" dirty="0" smtClean="0">
                <a:latin typeface="+mj-lt"/>
              </a:rPr>
              <a:t>by the </a:t>
            </a:r>
            <a:r>
              <a:rPr lang="en-US" dirty="0">
                <a:latin typeface="+mj-lt"/>
              </a:rPr>
              <a:t>chief executive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algn="l" rtl="0"/>
            <a:r>
              <a:rPr lang="en-US" dirty="0" smtClean="0">
                <a:latin typeface="+mj-lt"/>
              </a:rPr>
              <a:t>     In </a:t>
            </a:r>
            <a:r>
              <a:rPr lang="en-US" dirty="0">
                <a:latin typeface="+mj-lt"/>
              </a:rPr>
              <a:t>2014, GitHub, Inc. introduced a layer of </a:t>
            </a:r>
            <a:r>
              <a:rPr lang="en-US" dirty="0" smtClean="0">
                <a:latin typeface="+mj-lt"/>
              </a:rPr>
              <a:t>middle management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2" name="מלבן 1"/>
          <p:cNvSpPr/>
          <p:nvPr/>
        </p:nvSpPr>
        <p:spPr>
          <a:xfrm>
            <a:off x="856353" y="3432315"/>
            <a:ext cx="518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company's offices are located in San Francisco.</a:t>
            </a:r>
          </a:p>
        </p:txBody>
      </p:sp>
    </p:spTree>
    <p:extLst>
      <p:ext uri="{BB962C8B-B14F-4D97-AF65-F5344CB8AC3E}">
        <p14:creationId xmlns:p14="http://schemas.microsoft.com/office/powerpoint/2010/main" val="10726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8" y="218782"/>
            <a:ext cx="1376496" cy="1417508"/>
          </a:xfrm>
          <a:prstGeom prst="rect">
            <a:avLst/>
          </a:prstGeom>
        </p:spPr>
      </p:pic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838200" y="10755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About GitHub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766292" y="3791683"/>
            <a:ext cx="10587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GitHub offers plans for free, professional, and enterprise accounts. Free GitHub accounts are commonly used to host open source </a:t>
            </a:r>
            <a:r>
              <a:rPr lang="en-US" dirty="0" smtClean="0">
                <a:latin typeface="+mj-lt"/>
              </a:rPr>
              <a:t>projects.</a:t>
            </a:r>
            <a:endParaRPr lang="he-IL" dirty="0" smtClean="0">
              <a:latin typeface="+mj-lt"/>
            </a:endParaRPr>
          </a:p>
          <a:p>
            <a:pPr algn="l" rtl="0"/>
            <a:r>
              <a:rPr lang="he-IL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GitHub </a:t>
            </a:r>
            <a:r>
              <a:rPr lang="en-US" dirty="0">
                <a:latin typeface="+mj-lt"/>
              </a:rPr>
              <a:t>began offering unlimited private repositories at no cost in January </a:t>
            </a:r>
            <a:r>
              <a:rPr lang="en-US" dirty="0" smtClean="0">
                <a:latin typeface="+mj-lt"/>
              </a:rPr>
              <a:t>2019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(limited </a:t>
            </a:r>
            <a:r>
              <a:rPr lang="en-US" dirty="0">
                <a:latin typeface="+mj-lt"/>
              </a:rPr>
              <a:t>to three contributors </a:t>
            </a:r>
            <a:endParaRPr lang="en-US" dirty="0" smtClean="0">
              <a:latin typeface="+mj-lt"/>
            </a:endParaRPr>
          </a:p>
          <a:p>
            <a:pPr algn="l" rtl="0"/>
            <a:r>
              <a:rPr lang="en-US" dirty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   per </a:t>
            </a:r>
            <a:r>
              <a:rPr lang="en-US" dirty="0">
                <a:latin typeface="+mj-lt"/>
              </a:rPr>
              <a:t>project).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772196" y="2180118"/>
            <a:ext cx="10417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GitHub </a:t>
            </a:r>
            <a:r>
              <a:rPr lang="en-US" dirty="0">
                <a:latin typeface="+mj-lt"/>
              </a:rPr>
              <a:t>is a web-based versioning and storage management software for software development projects.</a:t>
            </a:r>
          </a:p>
        </p:txBody>
      </p:sp>
      <p:sp>
        <p:nvSpPr>
          <p:cNvPr id="9" name="מלבן 8"/>
          <p:cNvSpPr/>
          <p:nvPr/>
        </p:nvSpPr>
        <p:spPr>
          <a:xfrm>
            <a:off x="772195" y="2847401"/>
            <a:ext cx="1041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software provides access control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a number of collaboration features such as bug tracking, feature </a:t>
            </a:r>
            <a:r>
              <a:rPr lang="en-US" dirty="0" smtClean="0">
                <a:latin typeface="+mj-lt"/>
              </a:rPr>
              <a:t>requests and </a:t>
            </a:r>
            <a:r>
              <a:rPr lang="en-US" dirty="0">
                <a:latin typeface="+mj-lt"/>
              </a:rPr>
              <a:t>wiki task management for each project.</a:t>
            </a:r>
          </a:p>
        </p:txBody>
      </p:sp>
    </p:spTree>
    <p:extLst>
      <p:ext uri="{BB962C8B-B14F-4D97-AF65-F5344CB8AC3E}">
        <p14:creationId xmlns:p14="http://schemas.microsoft.com/office/powerpoint/2010/main" val="16529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1851</Words>
  <Application>Microsoft Office PowerPoint</Application>
  <PresentationFormat>מסך רחב</PresentationFormat>
  <Paragraphs>141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ערכת נושא Office</vt:lpstr>
      <vt:lpstr>GitHub - introduction</vt:lpstr>
      <vt:lpstr>First of all – what is Git?</vt:lpstr>
      <vt:lpstr>How Git started</vt:lpstr>
      <vt:lpstr>The need for Git  </vt:lpstr>
      <vt:lpstr>Git features</vt:lpstr>
      <vt:lpstr>some of Git advantages</vt:lpstr>
      <vt:lpstr>So, what is GitHub?</vt:lpstr>
      <vt:lpstr>About GitHub, Inc.</vt:lpstr>
      <vt:lpstr>About GitHub</vt:lpstr>
      <vt:lpstr>GitHub growth timeline</vt:lpstr>
      <vt:lpstr>GitHub services</vt:lpstr>
      <vt:lpstr>GitHub services</vt:lpstr>
      <vt:lpstr>Glossary</vt:lpstr>
      <vt:lpstr>Glossary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- introduction</dc:title>
  <dc:creator>Dor Levi</dc:creator>
  <cp:lastModifiedBy>Dor Levi</cp:lastModifiedBy>
  <cp:revision>107</cp:revision>
  <dcterms:created xsi:type="dcterms:W3CDTF">2019-12-11T11:36:43Z</dcterms:created>
  <dcterms:modified xsi:type="dcterms:W3CDTF">2019-12-17T08:04:05Z</dcterms:modified>
</cp:coreProperties>
</file>