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5" r:id="rId5"/>
    <p:sldId id="259" r:id="rId6"/>
    <p:sldId id="261" r:id="rId7"/>
    <p:sldId id="262" r:id="rId8"/>
    <p:sldId id="266" r:id="rId9"/>
    <p:sldId id="260" r:id="rId10"/>
    <p:sldId id="263" r:id="rId11"/>
    <p:sldId id="264"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293" autoAdjust="0"/>
  </p:normalViewPr>
  <p:slideViewPr>
    <p:cSldViewPr snapToGrid="0">
      <p:cViewPr varScale="1">
        <p:scale>
          <a:sx n="86" d="100"/>
          <a:sy n="86" d="100"/>
        </p:scale>
        <p:origin x="1494"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11DD7A-9CEA-4786-9F4B-060BF62C4E31}" type="datetimeFigureOut">
              <a:rPr lang="en-US" smtClean="0"/>
              <a:t>10/30/2017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B608D0-B138-4E5C-8F3C-2D5B29CDF304}" type="slidenum">
              <a:rPr lang="en-US" smtClean="0"/>
              <a:t>‹#›</a:t>
            </a:fld>
            <a:endParaRPr lang="en-US"/>
          </a:p>
        </p:txBody>
      </p:sp>
    </p:spTree>
    <p:extLst>
      <p:ext uri="{BB962C8B-B14F-4D97-AF65-F5344CB8AC3E}">
        <p14:creationId xmlns:p14="http://schemas.microsoft.com/office/powerpoint/2010/main" val="1076780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restapitutorial.com/lessons/whatisrest.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Server rendered apps are common today. They interact via HTTP requests and the server sends a template that is filled out after querying a database or files.</a:t>
            </a:r>
          </a:p>
          <a:p>
            <a:pPr marL="171450" indent="-171450">
              <a:buFont typeface="Arial" panose="020B0604020202020204" pitchFamily="34" charset="0"/>
              <a:buChar char="•"/>
            </a:pPr>
            <a:r>
              <a:rPr lang="en-US" dirty="0"/>
              <a:t>Single page apps are less common today. But the most well-known one is Twitter. Twitter feeds are a single, continuous page that is filled out after sending out AJAX requests and receiving responses on the frontend.</a:t>
            </a:r>
          </a:p>
          <a:p>
            <a:pPr marL="171450" indent="-171450">
              <a:buFont typeface="Arial" panose="020B0604020202020204" pitchFamily="34" charset="0"/>
              <a:buChar char="•"/>
            </a:pPr>
            <a:r>
              <a:rPr lang="en-US" dirty="0"/>
              <a:t>Client and server apps use both AJAX and HTTP requests. This allows for quick development and essentially reusable code if using a well written framework such as React or AngularJS.</a:t>
            </a:r>
          </a:p>
          <a:p>
            <a:pPr marL="171450" indent="-171450">
              <a:buFont typeface="Arial" panose="020B0604020202020204" pitchFamily="34" charset="0"/>
              <a:buChar char="•"/>
            </a:pPr>
            <a:r>
              <a:rPr lang="en-US" dirty="0"/>
              <a:t>REST and SOAP are endpoints and ways for frontend to query a database/server. These are written usually for larger apps and allow for custom operations and optimizations by the engineers. REST is more common.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AJAX  = Asynchronous JavaScript and XML</a:t>
            </a:r>
          </a:p>
        </p:txBody>
      </p:sp>
      <p:sp>
        <p:nvSpPr>
          <p:cNvPr id="4" name="Slide Number Placeholder 3"/>
          <p:cNvSpPr>
            <a:spLocks noGrp="1"/>
          </p:cNvSpPr>
          <p:nvPr>
            <p:ph type="sldNum" sz="quarter" idx="10"/>
          </p:nvPr>
        </p:nvSpPr>
        <p:spPr/>
        <p:txBody>
          <a:bodyPr/>
          <a:lstStyle/>
          <a:p>
            <a:fld id="{7DB608D0-B138-4E5C-8F3C-2D5B29CDF304}" type="slidenum">
              <a:rPr lang="en-US" smtClean="0"/>
              <a:t>3</a:t>
            </a:fld>
            <a:endParaRPr lang="en-US"/>
          </a:p>
        </p:txBody>
      </p:sp>
    </p:spTree>
    <p:extLst>
      <p:ext uri="{BB962C8B-B14F-4D97-AF65-F5344CB8AC3E}">
        <p14:creationId xmlns:p14="http://schemas.microsoft.com/office/powerpoint/2010/main" val="2366039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Consistent</a:t>
            </a:r>
            <a:r>
              <a:rPr lang="en-US" dirty="0"/>
              <a:t>: All replicas of the same data will be the same value across a distributed system.</a:t>
            </a:r>
          </a:p>
          <a:p>
            <a:r>
              <a:rPr lang="en-US" b="1" dirty="0"/>
              <a:t>Available</a:t>
            </a:r>
            <a:r>
              <a:rPr lang="en-US" dirty="0"/>
              <a:t>: All live nodes in a distributed system can process operations and respond to queries.</a:t>
            </a:r>
          </a:p>
          <a:p>
            <a:r>
              <a:rPr lang="en-US" b="1" dirty="0"/>
              <a:t>Partition Tolerant</a:t>
            </a:r>
            <a:r>
              <a:rPr lang="en-US" dirty="0"/>
              <a:t>: The system is designed to operate in the face of unplanned network connectivity loss between replicas. Example: IRC </a:t>
            </a:r>
            <a:r>
              <a:rPr lang="en-US" dirty="0" err="1"/>
              <a:t>netsplit</a:t>
            </a:r>
            <a:endParaRPr lang="en-US" b="1" dirty="0"/>
          </a:p>
          <a:p>
            <a:endParaRPr lang="en-US" b="1" dirty="0"/>
          </a:p>
          <a:p>
            <a:r>
              <a:rPr lang="en-US" i="1" dirty="0"/>
              <a:t>In the face of network partitions, you can’t always have both perfect consistency and 100% availability.</a:t>
            </a:r>
          </a:p>
          <a:p>
            <a:r>
              <a:rPr lang="en-US" dirty="0"/>
              <a:t>In the event of failures, which will this system sacrifice? Consistency or availability?</a:t>
            </a:r>
            <a:endParaRPr lang="en-US" b="1" dirty="0"/>
          </a:p>
          <a:p>
            <a:endParaRPr lang="en-US" b="1" dirty="0"/>
          </a:p>
          <a:p>
            <a:endParaRPr lang="en-US" b="1" dirty="0"/>
          </a:p>
          <a:p>
            <a:r>
              <a:rPr lang="en-US" b="1" dirty="0"/>
              <a:t>Atomic</a:t>
            </a:r>
            <a:r>
              <a:rPr lang="en-US" dirty="0"/>
              <a:t>: All components of a transaction are treated as a single action. All are completed or none are; if one part of a transaction fails, the database’s state is unchanged.</a:t>
            </a:r>
          </a:p>
          <a:p>
            <a:r>
              <a:rPr lang="en-US" b="1" dirty="0"/>
              <a:t>Consistent</a:t>
            </a:r>
            <a:r>
              <a:rPr lang="en-US" dirty="0"/>
              <a:t>: Transactions must follow the defined rules and restrictions of the database, e.g., constraints, cascades, and triggers. Thus, any data written to the database must be valid and any transaction that completes will change the state of the database. No transaction can create an invalid data state. Note that this is different from “consistency” as it’s defined in the CAP theorem.</a:t>
            </a:r>
          </a:p>
          <a:p>
            <a:r>
              <a:rPr lang="en-US" b="1" dirty="0"/>
              <a:t>Isolated</a:t>
            </a:r>
            <a:r>
              <a:rPr lang="en-US" dirty="0"/>
              <a:t>: Fundamental to achieving concurrency control, isolation ensures that the concurrent execution of transactions results in a system state that would be obtained if transactions were executed serially, i.e., one after the other. With isolation, an incomplete transaction cannot affect another incomplete transaction.</a:t>
            </a:r>
          </a:p>
          <a:p>
            <a:r>
              <a:rPr lang="en-US" b="1" dirty="0"/>
              <a:t>Durable</a:t>
            </a:r>
            <a:r>
              <a:rPr lang="en-US" dirty="0"/>
              <a:t>: Once a transaction is committed, it will persist and will not be undone to accommodate conflicts with other operations. Many argue that this implies the transaction is on disk as well; most formal definitions aren’t specific.</a:t>
            </a:r>
          </a:p>
          <a:p>
            <a:endParaRPr lang="en-US" dirty="0"/>
          </a:p>
        </p:txBody>
      </p:sp>
      <p:sp>
        <p:nvSpPr>
          <p:cNvPr id="4" name="Slide Number Placeholder 3"/>
          <p:cNvSpPr>
            <a:spLocks noGrp="1"/>
          </p:cNvSpPr>
          <p:nvPr>
            <p:ph type="sldNum" sz="quarter" idx="10"/>
          </p:nvPr>
        </p:nvSpPr>
        <p:spPr/>
        <p:txBody>
          <a:bodyPr/>
          <a:lstStyle/>
          <a:p>
            <a:fld id="{7DB608D0-B138-4E5C-8F3C-2D5B29CDF304}" type="slidenum">
              <a:rPr lang="en-US" smtClean="0"/>
              <a:t>4</a:t>
            </a:fld>
            <a:endParaRPr lang="en-US"/>
          </a:p>
        </p:txBody>
      </p:sp>
    </p:spTree>
    <p:extLst>
      <p:ext uri="{BB962C8B-B14F-4D97-AF65-F5344CB8AC3E}">
        <p14:creationId xmlns:p14="http://schemas.microsoft.com/office/powerpoint/2010/main" val="1548907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http://www.restapitutorial.com/lessons/whatisrest.html#</a:t>
            </a:r>
          </a:p>
          <a:p>
            <a:endParaRPr lang="en-US" dirty="0">
              <a:hlinkClick r:id="rId3"/>
            </a:endParaRPr>
          </a:p>
          <a:p>
            <a:r>
              <a:rPr lang="en-US" dirty="0"/>
              <a:t>GET Read a specific resource (by an identifier) or a collection of resources. PUT Update a specific resource (by an identifier) or a collection of resources. Can also be used to create a specific resource if the resource identifier is know before-hand. DELETE Remove/delete a specific resource by an identifier. POST Create a new resource. Also a catch-all verb for operations that don't fit into the other categories. </a:t>
            </a:r>
            <a:endParaRPr lang="en-US" dirty="0">
              <a:hlinkClick r:id="rId3"/>
            </a:endParaRPr>
          </a:p>
          <a:p>
            <a:endParaRPr lang="en-US" dirty="0">
              <a:hlinkClick r:id="rId3"/>
            </a:endParaRPr>
          </a:p>
          <a:p>
            <a:r>
              <a:rPr lang="en-US" dirty="0">
                <a:hlinkClick r:id="rId3"/>
              </a:rPr>
              <a:t>Uniform Interface</a:t>
            </a:r>
            <a:r>
              <a:rPr lang="en-US" dirty="0"/>
              <a:t> </a:t>
            </a:r>
            <a:r>
              <a:rPr lang="en-US" dirty="0">
                <a:effectLst/>
              </a:rPr>
              <a:t>The uniform interface constraint defines the interface between clients and servers. It simplifies and decouples the architecture, which enables each part to evolve independently. The four guiding principles of the uniform interface are:</a:t>
            </a:r>
          </a:p>
          <a:p>
            <a:r>
              <a:rPr lang="en-US" b="1" dirty="0">
                <a:effectLst/>
              </a:rPr>
              <a:t>Resource-Based</a:t>
            </a:r>
          </a:p>
          <a:p>
            <a:r>
              <a:rPr lang="en-US" dirty="0">
                <a:effectLst/>
              </a:rPr>
              <a:t>Individual resources are identified in requests using URIs as resource identifiers. The resources themselves are conceptually separate from the representations that are returned to the client. For example, the server does not send its database, but rather, some HTML, XML or JSON that represents some database records expressed, for instance, in Finnish and encoded in UTF-8, depending on the details of the request and the server implementation.</a:t>
            </a:r>
          </a:p>
          <a:p>
            <a:r>
              <a:rPr lang="en-US" b="1" dirty="0">
                <a:effectLst/>
              </a:rPr>
              <a:t>Manipulation of Resources Through Representations</a:t>
            </a:r>
          </a:p>
          <a:p>
            <a:r>
              <a:rPr lang="en-US" dirty="0">
                <a:effectLst/>
              </a:rPr>
              <a:t>When a client holds a representation of a resource, including any metadata attached, it has enough information to modify or delete the resource on the server, provided it has permission to do so.</a:t>
            </a:r>
          </a:p>
          <a:p>
            <a:r>
              <a:rPr lang="en-US" b="1" dirty="0">
                <a:effectLst/>
              </a:rPr>
              <a:t>Self-descriptive Messages</a:t>
            </a:r>
          </a:p>
          <a:p>
            <a:r>
              <a:rPr lang="en-US" dirty="0">
                <a:effectLst/>
              </a:rPr>
              <a:t>Each message includes enough information to describe how to process the message. For example, which parser to invoke may be specified by an Internet media type (previously known as a MIME type). Responses also explicitly indicate their cache-ability.</a:t>
            </a:r>
          </a:p>
          <a:p>
            <a:r>
              <a:rPr lang="en-US" b="1" dirty="0">
                <a:effectLst/>
              </a:rPr>
              <a:t>Hypermedia as the Engine of Application State (HATEOAS)</a:t>
            </a:r>
          </a:p>
          <a:p>
            <a:r>
              <a:rPr lang="en-US" dirty="0">
                <a:effectLst/>
              </a:rPr>
              <a:t>Clients deliver state via body contents, query-string parameters, request headers and the requested URI (the resource name). Services deliver state to clients via body content, response codes, and response headers. This is technically referred-to as hypermedia (or hyperlinks within hypertext).</a:t>
            </a:r>
          </a:p>
          <a:p>
            <a:r>
              <a:rPr lang="en-US" dirty="0">
                <a:effectLst/>
              </a:rPr>
              <a:t>Aside from the description above, HATEOS also means that, where necessary, links are contained in the returned body (or headers) to supply the URI for retrieval of the object itself or related objects. We'll talk about this in more detail later.</a:t>
            </a:r>
          </a:p>
          <a:p>
            <a:r>
              <a:rPr lang="en-US" dirty="0">
                <a:effectLst/>
              </a:rPr>
              <a:t>The uniform interface that any REST services must provide is fundamental to its design.</a:t>
            </a:r>
          </a:p>
          <a:p>
            <a:r>
              <a:rPr lang="en-US" dirty="0">
                <a:hlinkClick r:id="rId3"/>
              </a:rPr>
              <a:t>Stateless</a:t>
            </a:r>
            <a:r>
              <a:rPr lang="en-US" dirty="0"/>
              <a:t> </a:t>
            </a:r>
            <a:r>
              <a:rPr lang="en-US" dirty="0">
                <a:effectLst/>
              </a:rPr>
              <a:t>As REST is an acronym for </a:t>
            </a:r>
            <a:r>
              <a:rPr lang="en-US" dirty="0" err="1">
                <a:effectLst/>
              </a:rPr>
              <a:t>REpresentational</a:t>
            </a:r>
            <a:r>
              <a:rPr lang="en-US" dirty="0">
                <a:effectLst/>
              </a:rPr>
              <a:t> State Transfer, statelessness is key. Essentially, what this means is that the necessary state to handle the request is contained within the request itself, whether as part of the URI, query-string parameters, body, or headers. The URI uniquely identifies the resource and the body contains the state (or state change) of that resource. Then after the server does it's processing, the appropriate state, or the piece(s) of state that matter, are communicated back to the client via headers, status and response body.</a:t>
            </a:r>
          </a:p>
          <a:p>
            <a:r>
              <a:rPr lang="en-US" dirty="0">
                <a:effectLst/>
              </a:rPr>
              <a:t>Most of us who have been in the industry for a while are accustomed to programming within a container which provides us with the concept of “session” which maintains state across multiple HTTP requests. In REST, the client must include all information for the server to fulfill the request, resending state as necessary if that state must span multiple requests. Statelessness enables greater scalability since the server does not have to maintain, update or communicate that session state. Additionally, load balancers don't have to worry about session affinity for stateless systems.</a:t>
            </a:r>
          </a:p>
          <a:p>
            <a:r>
              <a:rPr lang="en-US" dirty="0">
                <a:effectLst/>
              </a:rPr>
              <a:t>So what's the difference between state and a resource? State, or application state, is that which the server cares about to fulfill a request—data necessary for the current session or request. A resource, or resource state, is the data that defines the resource representation—the data stored in the database, for instance. Consider application state to be data that could vary by client, and per request. Resource state, on the other hand, is constant across every client who requests it.</a:t>
            </a:r>
          </a:p>
          <a:p>
            <a:r>
              <a:rPr lang="en-US" dirty="0">
                <a:effectLst/>
              </a:rPr>
              <a:t>Ever had back-button issues with a web application where it went AWOL at a certain point because it expected you to do things in a certain order? That's because it violated the statelessness principle. There are cases that don't honor the statelessness principle, such as three-legged OAuth, API call rate limiting, etc. However, make every effort to ensure that application state doesn't span multiple requests of your service(s).</a:t>
            </a:r>
          </a:p>
          <a:p>
            <a:r>
              <a:rPr lang="en-US" dirty="0">
                <a:hlinkClick r:id="rId3"/>
              </a:rPr>
              <a:t>Cacheable</a:t>
            </a:r>
            <a:r>
              <a:rPr lang="en-US" dirty="0"/>
              <a:t> </a:t>
            </a:r>
            <a:r>
              <a:rPr lang="en-US" dirty="0">
                <a:effectLst/>
              </a:rPr>
              <a:t>As on the World Wide Web, clients can cache responses. Responses must therefore, implicitly or explicitly, define themselves as cacheable, or not, to prevent clients reusing stale or inappropriate data in response to further requests. Well-managed caching partially or completely eliminates some client–server interactions, further improving scalability and performance.</a:t>
            </a:r>
          </a:p>
          <a:p>
            <a:r>
              <a:rPr lang="en-US" dirty="0">
                <a:hlinkClick r:id="rId3"/>
              </a:rPr>
              <a:t>Client-Server</a:t>
            </a:r>
            <a:r>
              <a:rPr lang="en-US" dirty="0"/>
              <a:t> </a:t>
            </a:r>
            <a:r>
              <a:rPr lang="en-US" dirty="0">
                <a:effectLst/>
              </a:rPr>
              <a:t>The uniform interface separates clients from servers. This separation of concerns means that, for example, clients are not concerned with data storage, which remains internal to each server, so that the portability of client code is improved. Servers are not concerned with the user interface or user state, so that servers can be simpler and more scalable. Servers and clients may also be replaced and developed independently, as long as the interface is not altered.</a:t>
            </a:r>
          </a:p>
          <a:p>
            <a:r>
              <a:rPr lang="en-US" dirty="0">
                <a:hlinkClick r:id="rId3"/>
              </a:rPr>
              <a:t>Layered System</a:t>
            </a:r>
            <a:r>
              <a:rPr lang="en-US" dirty="0"/>
              <a:t> </a:t>
            </a:r>
            <a:r>
              <a:rPr lang="en-US" dirty="0">
                <a:effectLst/>
              </a:rPr>
              <a:t>A client cannot ordinarily tell whether it is connected directly to the end server, or to an intermediary along the way. Intermediary servers may improve system scalability by enabling load-balancing and by providing shared caches. Layers may also enforce security policies.</a:t>
            </a:r>
          </a:p>
          <a:p>
            <a:r>
              <a:rPr lang="en-US" dirty="0">
                <a:hlinkClick r:id="rId3"/>
              </a:rPr>
              <a:t>Code on Demand (optional)</a:t>
            </a:r>
            <a:r>
              <a:rPr lang="en-US" dirty="0"/>
              <a:t> </a:t>
            </a:r>
            <a:r>
              <a:rPr lang="en-US" dirty="0">
                <a:effectLst/>
              </a:rPr>
              <a:t>Servers are able to temporarily extend or customize the functionality of a client by transferring logic to it that it can execute. Examples of this may include compiled components such as Java applets and client-side scripts such as JavaScript.</a:t>
            </a:r>
          </a:p>
          <a:p>
            <a:r>
              <a:rPr lang="en-US" dirty="0">
                <a:effectLst/>
              </a:rPr>
              <a:t>Complying with these constraints, and thus conforming to the REST architectural style, will enable any kind of distributed hypermedia system to have desirable emergent properties, such as performance, scalability, simplicity, modifiability, visibility, portability and reliability.</a:t>
            </a:r>
          </a:p>
          <a:p>
            <a:r>
              <a:rPr lang="en-US" b="1" dirty="0">
                <a:effectLst/>
              </a:rPr>
              <a:t>NOTE:</a:t>
            </a:r>
            <a:r>
              <a:rPr lang="en-US" dirty="0">
                <a:effectLst/>
              </a:rPr>
              <a:t> The only optional constraint of REST architecture is code on demand. If a service violates any other constraint, it cannot strictly be referred to as RESTful.</a:t>
            </a:r>
          </a:p>
          <a:p>
            <a:endParaRPr lang="en-US" dirty="0"/>
          </a:p>
        </p:txBody>
      </p:sp>
      <p:sp>
        <p:nvSpPr>
          <p:cNvPr id="4" name="Slide Number Placeholder 3"/>
          <p:cNvSpPr>
            <a:spLocks noGrp="1"/>
          </p:cNvSpPr>
          <p:nvPr>
            <p:ph type="sldNum" sz="quarter" idx="10"/>
          </p:nvPr>
        </p:nvSpPr>
        <p:spPr/>
        <p:txBody>
          <a:bodyPr/>
          <a:lstStyle/>
          <a:p>
            <a:fld id="{7DB608D0-B138-4E5C-8F3C-2D5B29CDF304}" type="slidenum">
              <a:rPr lang="en-US" smtClean="0"/>
              <a:t>5</a:t>
            </a:fld>
            <a:endParaRPr lang="en-US"/>
          </a:p>
        </p:txBody>
      </p:sp>
    </p:spTree>
    <p:extLst>
      <p:ext uri="{BB962C8B-B14F-4D97-AF65-F5344CB8AC3E}">
        <p14:creationId xmlns:p14="http://schemas.microsoft.com/office/powerpoint/2010/main" val="2084095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http://www.restapitutorial.com/lessons/restquicktips.html</a:t>
            </a:r>
          </a:p>
        </p:txBody>
      </p:sp>
      <p:sp>
        <p:nvSpPr>
          <p:cNvPr id="4" name="Slide Number Placeholder 3"/>
          <p:cNvSpPr>
            <a:spLocks noGrp="1"/>
          </p:cNvSpPr>
          <p:nvPr>
            <p:ph type="sldNum" sz="quarter" idx="10"/>
          </p:nvPr>
        </p:nvSpPr>
        <p:spPr/>
        <p:txBody>
          <a:bodyPr/>
          <a:lstStyle/>
          <a:p>
            <a:fld id="{7DB608D0-B138-4E5C-8F3C-2D5B29CDF304}" type="slidenum">
              <a:rPr lang="en-US" smtClean="0"/>
              <a:t>6</a:t>
            </a:fld>
            <a:endParaRPr lang="en-US"/>
          </a:p>
        </p:txBody>
      </p:sp>
    </p:spTree>
    <p:extLst>
      <p:ext uri="{BB962C8B-B14F-4D97-AF65-F5344CB8AC3E}">
        <p14:creationId xmlns:p14="http://schemas.microsoft.com/office/powerpoint/2010/main" val="3489716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task list app is a good starting point. Google docs is basically a more advanced task list app.</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7DB608D0-B138-4E5C-8F3C-2D5B29CDF304}" type="slidenum">
              <a:rPr lang="en-US" smtClean="0"/>
              <a:t>9</a:t>
            </a:fld>
            <a:endParaRPr lang="en-US"/>
          </a:p>
        </p:txBody>
      </p:sp>
    </p:spTree>
    <p:extLst>
      <p:ext uri="{BB962C8B-B14F-4D97-AF65-F5344CB8AC3E}">
        <p14:creationId xmlns:p14="http://schemas.microsoft.com/office/powerpoint/2010/main" val="560472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B608D0-B138-4E5C-8F3C-2D5B29CDF304}" type="slidenum">
              <a:rPr lang="en-US" smtClean="0"/>
              <a:t>12</a:t>
            </a:fld>
            <a:endParaRPr lang="en-US"/>
          </a:p>
        </p:txBody>
      </p:sp>
    </p:spTree>
    <p:extLst>
      <p:ext uri="{BB962C8B-B14F-4D97-AF65-F5344CB8AC3E}">
        <p14:creationId xmlns:p14="http://schemas.microsoft.com/office/powerpoint/2010/main" val="3678693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728EE-91D6-4D3E-A315-F6DF408B2D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909615-7F70-4DAE-BB99-24CCBF9AD3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A41C5F-E200-4997-84ED-AC8E6795F826}"/>
              </a:ext>
            </a:extLst>
          </p:cNvPr>
          <p:cNvSpPr>
            <a:spLocks noGrp="1"/>
          </p:cNvSpPr>
          <p:nvPr>
            <p:ph type="dt" sz="half" idx="10"/>
          </p:nvPr>
        </p:nvSpPr>
        <p:spPr/>
        <p:txBody>
          <a:bodyPr/>
          <a:lstStyle/>
          <a:p>
            <a:fld id="{39EBAB15-8950-4FA6-970C-DFFB7A969029}" type="datetimeFigureOut">
              <a:rPr lang="en-US" smtClean="0"/>
              <a:t>10/30/2017</a:t>
            </a:fld>
            <a:endParaRPr lang="en-US"/>
          </a:p>
        </p:txBody>
      </p:sp>
      <p:sp>
        <p:nvSpPr>
          <p:cNvPr id="5" name="Footer Placeholder 4">
            <a:extLst>
              <a:ext uri="{FF2B5EF4-FFF2-40B4-BE49-F238E27FC236}">
                <a16:creationId xmlns:a16="http://schemas.microsoft.com/office/drawing/2014/main" id="{05CBA266-C9DA-45C2-80D9-CC2D67779E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6F80BE-A24D-4666-8646-8075A28414AD}"/>
              </a:ext>
            </a:extLst>
          </p:cNvPr>
          <p:cNvSpPr>
            <a:spLocks noGrp="1"/>
          </p:cNvSpPr>
          <p:nvPr>
            <p:ph type="sldNum" sz="quarter" idx="12"/>
          </p:nvPr>
        </p:nvSpPr>
        <p:spPr/>
        <p:txBody>
          <a:bodyPr/>
          <a:lstStyle/>
          <a:p>
            <a:fld id="{95D4A4B7-0CA6-4FDB-8905-ED20B4580530}" type="slidenum">
              <a:rPr lang="en-US" smtClean="0"/>
              <a:t>‹#›</a:t>
            </a:fld>
            <a:endParaRPr lang="en-US"/>
          </a:p>
        </p:txBody>
      </p:sp>
    </p:spTree>
    <p:extLst>
      <p:ext uri="{BB962C8B-B14F-4D97-AF65-F5344CB8AC3E}">
        <p14:creationId xmlns:p14="http://schemas.microsoft.com/office/powerpoint/2010/main" val="1904967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24AAC-CED2-4268-971E-3FA91606BC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6E318D-5258-41CC-9C43-99C7FE8640C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6D0A0-D024-4540-92F8-AE4B457377C5}"/>
              </a:ext>
            </a:extLst>
          </p:cNvPr>
          <p:cNvSpPr>
            <a:spLocks noGrp="1"/>
          </p:cNvSpPr>
          <p:nvPr>
            <p:ph type="dt" sz="half" idx="10"/>
          </p:nvPr>
        </p:nvSpPr>
        <p:spPr/>
        <p:txBody>
          <a:bodyPr/>
          <a:lstStyle/>
          <a:p>
            <a:fld id="{39EBAB15-8950-4FA6-970C-DFFB7A969029}" type="datetimeFigureOut">
              <a:rPr lang="en-US" smtClean="0"/>
              <a:t>10/30/2017</a:t>
            </a:fld>
            <a:endParaRPr lang="en-US"/>
          </a:p>
        </p:txBody>
      </p:sp>
      <p:sp>
        <p:nvSpPr>
          <p:cNvPr id="5" name="Footer Placeholder 4">
            <a:extLst>
              <a:ext uri="{FF2B5EF4-FFF2-40B4-BE49-F238E27FC236}">
                <a16:creationId xmlns:a16="http://schemas.microsoft.com/office/drawing/2014/main" id="{5E7D0517-6BA8-4000-B423-DD1F316E8C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DC110-1A80-4781-8175-1E82E83886F7}"/>
              </a:ext>
            </a:extLst>
          </p:cNvPr>
          <p:cNvSpPr>
            <a:spLocks noGrp="1"/>
          </p:cNvSpPr>
          <p:nvPr>
            <p:ph type="sldNum" sz="quarter" idx="12"/>
          </p:nvPr>
        </p:nvSpPr>
        <p:spPr/>
        <p:txBody>
          <a:bodyPr/>
          <a:lstStyle/>
          <a:p>
            <a:fld id="{95D4A4B7-0CA6-4FDB-8905-ED20B4580530}" type="slidenum">
              <a:rPr lang="en-US" smtClean="0"/>
              <a:t>‹#›</a:t>
            </a:fld>
            <a:endParaRPr lang="en-US"/>
          </a:p>
        </p:txBody>
      </p:sp>
    </p:spTree>
    <p:extLst>
      <p:ext uri="{BB962C8B-B14F-4D97-AF65-F5344CB8AC3E}">
        <p14:creationId xmlns:p14="http://schemas.microsoft.com/office/powerpoint/2010/main" val="2187422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45661E-062B-4F44-BA7F-7A834FC540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971AFD-CE3F-44F3-A6B6-7577FCDE927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C3EBA-CF6E-4B67-A2A3-8C0AA15C300C}"/>
              </a:ext>
            </a:extLst>
          </p:cNvPr>
          <p:cNvSpPr>
            <a:spLocks noGrp="1"/>
          </p:cNvSpPr>
          <p:nvPr>
            <p:ph type="dt" sz="half" idx="10"/>
          </p:nvPr>
        </p:nvSpPr>
        <p:spPr/>
        <p:txBody>
          <a:bodyPr/>
          <a:lstStyle/>
          <a:p>
            <a:fld id="{39EBAB15-8950-4FA6-970C-DFFB7A969029}" type="datetimeFigureOut">
              <a:rPr lang="en-US" smtClean="0"/>
              <a:t>10/30/2017</a:t>
            </a:fld>
            <a:endParaRPr lang="en-US"/>
          </a:p>
        </p:txBody>
      </p:sp>
      <p:sp>
        <p:nvSpPr>
          <p:cNvPr id="5" name="Footer Placeholder 4">
            <a:extLst>
              <a:ext uri="{FF2B5EF4-FFF2-40B4-BE49-F238E27FC236}">
                <a16:creationId xmlns:a16="http://schemas.microsoft.com/office/drawing/2014/main" id="{9C49D29C-EEAF-4534-A637-27EE90917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BBE060-0FD6-449A-BBDB-42107FC45157}"/>
              </a:ext>
            </a:extLst>
          </p:cNvPr>
          <p:cNvSpPr>
            <a:spLocks noGrp="1"/>
          </p:cNvSpPr>
          <p:nvPr>
            <p:ph type="sldNum" sz="quarter" idx="12"/>
          </p:nvPr>
        </p:nvSpPr>
        <p:spPr/>
        <p:txBody>
          <a:bodyPr/>
          <a:lstStyle/>
          <a:p>
            <a:fld id="{95D4A4B7-0CA6-4FDB-8905-ED20B4580530}" type="slidenum">
              <a:rPr lang="en-US" smtClean="0"/>
              <a:t>‹#›</a:t>
            </a:fld>
            <a:endParaRPr lang="en-US"/>
          </a:p>
        </p:txBody>
      </p:sp>
    </p:spTree>
    <p:extLst>
      <p:ext uri="{BB962C8B-B14F-4D97-AF65-F5344CB8AC3E}">
        <p14:creationId xmlns:p14="http://schemas.microsoft.com/office/powerpoint/2010/main" val="872055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9B24-5F53-4DD4-A20D-D0080153D2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F57F41-1557-453C-B936-63F6FC6789B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075D3-F324-4E0D-BBDB-09179ED3A3A2}"/>
              </a:ext>
            </a:extLst>
          </p:cNvPr>
          <p:cNvSpPr>
            <a:spLocks noGrp="1"/>
          </p:cNvSpPr>
          <p:nvPr>
            <p:ph type="dt" sz="half" idx="10"/>
          </p:nvPr>
        </p:nvSpPr>
        <p:spPr/>
        <p:txBody>
          <a:bodyPr/>
          <a:lstStyle/>
          <a:p>
            <a:fld id="{39EBAB15-8950-4FA6-970C-DFFB7A969029}" type="datetimeFigureOut">
              <a:rPr lang="en-US" smtClean="0"/>
              <a:t>10/30/2017</a:t>
            </a:fld>
            <a:endParaRPr lang="en-US"/>
          </a:p>
        </p:txBody>
      </p:sp>
      <p:sp>
        <p:nvSpPr>
          <p:cNvPr id="5" name="Footer Placeholder 4">
            <a:extLst>
              <a:ext uri="{FF2B5EF4-FFF2-40B4-BE49-F238E27FC236}">
                <a16:creationId xmlns:a16="http://schemas.microsoft.com/office/drawing/2014/main" id="{CD983394-4F6F-405F-B3FC-14EADC1298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780AE-9EC2-4C9A-B0AC-D08B19707768}"/>
              </a:ext>
            </a:extLst>
          </p:cNvPr>
          <p:cNvSpPr>
            <a:spLocks noGrp="1"/>
          </p:cNvSpPr>
          <p:nvPr>
            <p:ph type="sldNum" sz="quarter" idx="12"/>
          </p:nvPr>
        </p:nvSpPr>
        <p:spPr/>
        <p:txBody>
          <a:bodyPr/>
          <a:lstStyle/>
          <a:p>
            <a:fld id="{95D4A4B7-0CA6-4FDB-8905-ED20B4580530}" type="slidenum">
              <a:rPr lang="en-US" smtClean="0"/>
              <a:t>‹#›</a:t>
            </a:fld>
            <a:endParaRPr lang="en-US"/>
          </a:p>
        </p:txBody>
      </p:sp>
    </p:spTree>
    <p:extLst>
      <p:ext uri="{BB962C8B-B14F-4D97-AF65-F5344CB8AC3E}">
        <p14:creationId xmlns:p14="http://schemas.microsoft.com/office/powerpoint/2010/main" val="4095143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BA37A-1ABC-438A-A421-411B2B7A76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C82CEC-0846-4B82-A94E-4B9118A8CD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1AD1E1-A2D2-4CB4-9CE2-989B4DADD672}"/>
              </a:ext>
            </a:extLst>
          </p:cNvPr>
          <p:cNvSpPr>
            <a:spLocks noGrp="1"/>
          </p:cNvSpPr>
          <p:nvPr>
            <p:ph type="dt" sz="half" idx="10"/>
          </p:nvPr>
        </p:nvSpPr>
        <p:spPr/>
        <p:txBody>
          <a:bodyPr/>
          <a:lstStyle/>
          <a:p>
            <a:fld id="{39EBAB15-8950-4FA6-970C-DFFB7A969029}" type="datetimeFigureOut">
              <a:rPr lang="en-US" smtClean="0"/>
              <a:t>10/30/2017</a:t>
            </a:fld>
            <a:endParaRPr lang="en-US"/>
          </a:p>
        </p:txBody>
      </p:sp>
      <p:sp>
        <p:nvSpPr>
          <p:cNvPr id="5" name="Footer Placeholder 4">
            <a:extLst>
              <a:ext uri="{FF2B5EF4-FFF2-40B4-BE49-F238E27FC236}">
                <a16:creationId xmlns:a16="http://schemas.microsoft.com/office/drawing/2014/main" id="{A1C76926-5384-4A69-8207-D141D667DC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D8A862-3705-4627-9B81-578B9882F29D}"/>
              </a:ext>
            </a:extLst>
          </p:cNvPr>
          <p:cNvSpPr>
            <a:spLocks noGrp="1"/>
          </p:cNvSpPr>
          <p:nvPr>
            <p:ph type="sldNum" sz="quarter" idx="12"/>
          </p:nvPr>
        </p:nvSpPr>
        <p:spPr/>
        <p:txBody>
          <a:bodyPr/>
          <a:lstStyle/>
          <a:p>
            <a:fld id="{95D4A4B7-0CA6-4FDB-8905-ED20B4580530}" type="slidenum">
              <a:rPr lang="en-US" smtClean="0"/>
              <a:t>‹#›</a:t>
            </a:fld>
            <a:endParaRPr lang="en-US"/>
          </a:p>
        </p:txBody>
      </p:sp>
    </p:spTree>
    <p:extLst>
      <p:ext uri="{BB962C8B-B14F-4D97-AF65-F5344CB8AC3E}">
        <p14:creationId xmlns:p14="http://schemas.microsoft.com/office/powerpoint/2010/main" val="9176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461D9-8D89-40FB-8FE0-1669F49249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92C8D8-8FBB-4347-9A2D-B37248DB6A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208A26-26C7-4FD6-8502-286786944CA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29272B-057A-44D5-8980-D4097E29277D}"/>
              </a:ext>
            </a:extLst>
          </p:cNvPr>
          <p:cNvSpPr>
            <a:spLocks noGrp="1"/>
          </p:cNvSpPr>
          <p:nvPr>
            <p:ph type="dt" sz="half" idx="10"/>
          </p:nvPr>
        </p:nvSpPr>
        <p:spPr/>
        <p:txBody>
          <a:bodyPr/>
          <a:lstStyle/>
          <a:p>
            <a:fld id="{39EBAB15-8950-4FA6-970C-DFFB7A969029}" type="datetimeFigureOut">
              <a:rPr lang="en-US" smtClean="0"/>
              <a:t>10/30/2017</a:t>
            </a:fld>
            <a:endParaRPr lang="en-US"/>
          </a:p>
        </p:txBody>
      </p:sp>
      <p:sp>
        <p:nvSpPr>
          <p:cNvPr id="6" name="Footer Placeholder 5">
            <a:extLst>
              <a:ext uri="{FF2B5EF4-FFF2-40B4-BE49-F238E27FC236}">
                <a16:creationId xmlns:a16="http://schemas.microsoft.com/office/drawing/2014/main" id="{44DAEBF7-1E9C-4592-8372-4FBDEF2421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F0E791-637D-4CA9-B01D-336908BF1238}"/>
              </a:ext>
            </a:extLst>
          </p:cNvPr>
          <p:cNvSpPr>
            <a:spLocks noGrp="1"/>
          </p:cNvSpPr>
          <p:nvPr>
            <p:ph type="sldNum" sz="quarter" idx="12"/>
          </p:nvPr>
        </p:nvSpPr>
        <p:spPr/>
        <p:txBody>
          <a:bodyPr/>
          <a:lstStyle/>
          <a:p>
            <a:fld id="{95D4A4B7-0CA6-4FDB-8905-ED20B4580530}" type="slidenum">
              <a:rPr lang="en-US" smtClean="0"/>
              <a:t>‹#›</a:t>
            </a:fld>
            <a:endParaRPr lang="en-US"/>
          </a:p>
        </p:txBody>
      </p:sp>
    </p:spTree>
    <p:extLst>
      <p:ext uri="{BB962C8B-B14F-4D97-AF65-F5344CB8AC3E}">
        <p14:creationId xmlns:p14="http://schemas.microsoft.com/office/powerpoint/2010/main" val="3571195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CDF99-E6BA-4D6C-8DD6-48C1E70528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8D6BE5-C9E1-42C0-8F4A-7DDDA7119A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EC7BB03-8FFD-4A50-8C60-A8E9CDC2080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75D0BD-E291-4A38-8C49-44826BD3A4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357A6F3-F1B4-45F0-AF06-DF94C6D0AA9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9E0EF7-21B1-4A51-B2C1-61FD2B33BF50}"/>
              </a:ext>
            </a:extLst>
          </p:cNvPr>
          <p:cNvSpPr>
            <a:spLocks noGrp="1"/>
          </p:cNvSpPr>
          <p:nvPr>
            <p:ph type="dt" sz="half" idx="10"/>
          </p:nvPr>
        </p:nvSpPr>
        <p:spPr/>
        <p:txBody>
          <a:bodyPr/>
          <a:lstStyle/>
          <a:p>
            <a:fld id="{39EBAB15-8950-4FA6-970C-DFFB7A969029}" type="datetimeFigureOut">
              <a:rPr lang="en-US" smtClean="0"/>
              <a:t>10/30/2017</a:t>
            </a:fld>
            <a:endParaRPr lang="en-US"/>
          </a:p>
        </p:txBody>
      </p:sp>
      <p:sp>
        <p:nvSpPr>
          <p:cNvPr id="8" name="Footer Placeholder 7">
            <a:extLst>
              <a:ext uri="{FF2B5EF4-FFF2-40B4-BE49-F238E27FC236}">
                <a16:creationId xmlns:a16="http://schemas.microsoft.com/office/drawing/2014/main" id="{298A25A0-EE93-46F9-9EAE-0D3BC594DA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3745C0-F5A3-469F-B6E4-010F40F4280D}"/>
              </a:ext>
            </a:extLst>
          </p:cNvPr>
          <p:cNvSpPr>
            <a:spLocks noGrp="1"/>
          </p:cNvSpPr>
          <p:nvPr>
            <p:ph type="sldNum" sz="quarter" idx="12"/>
          </p:nvPr>
        </p:nvSpPr>
        <p:spPr/>
        <p:txBody>
          <a:bodyPr/>
          <a:lstStyle/>
          <a:p>
            <a:fld id="{95D4A4B7-0CA6-4FDB-8905-ED20B4580530}" type="slidenum">
              <a:rPr lang="en-US" smtClean="0"/>
              <a:t>‹#›</a:t>
            </a:fld>
            <a:endParaRPr lang="en-US"/>
          </a:p>
        </p:txBody>
      </p:sp>
    </p:spTree>
    <p:extLst>
      <p:ext uri="{BB962C8B-B14F-4D97-AF65-F5344CB8AC3E}">
        <p14:creationId xmlns:p14="http://schemas.microsoft.com/office/powerpoint/2010/main" val="3523076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B1D9B-37AF-4E49-B6D1-B4CF8CA09D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49CE7D-5709-430C-867A-09007391AD64}"/>
              </a:ext>
            </a:extLst>
          </p:cNvPr>
          <p:cNvSpPr>
            <a:spLocks noGrp="1"/>
          </p:cNvSpPr>
          <p:nvPr>
            <p:ph type="dt" sz="half" idx="10"/>
          </p:nvPr>
        </p:nvSpPr>
        <p:spPr/>
        <p:txBody>
          <a:bodyPr/>
          <a:lstStyle/>
          <a:p>
            <a:fld id="{39EBAB15-8950-4FA6-970C-DFFB7A969029}" type="datetimeFigureOut">
              <a:rPr lang="en-US" smtClean="0"/>
              <a:t>10/30/2017</a:t>
            </a:fld>
            <a:endParaRPr lang="en-US"/>
          </a:p>
        </p:txBody>
      </p:sp>
      <p:sp>
        <p:nvSpPr>
          <p:cNvPr id="4" name="Footer Placeholder 3">
            <a:extLst>
              <a:ext uri="{FF2B5EF4-FFF2-40B4-BE49-F238E27FC236}">
                <a16:creationId xmlns:a16="http://schemas.microsoft.com/office/drawing/2014/main" id="{911D9021-8B6B-41C9-B784-07D8FCD7E2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5274DC-7556-4909-BF6A-EA1B1ECCD5D6}"/>
              </a:ext>
            </a:extLst>
          </p:cNvPr>
          <p:cNvSpPr>
            <a:spLocks noGrp="1"/>
          </p:cNvSpPr>
          <p:nvPr>
            <p:ph type="sldNum" sz="quarter" idx="12"/>
          </p:nvPr>
        </p:nvSpPr>
        <p:spPr/>
        <p:txBody>
          <a:bodyPr/>
          <a:lstStyle/>
          <a:p>
            <a:fld id="{95D4A4B7-0CA6-4FDB-8905-ED20B4580530}" type="slidenum">
              <a:rPr lang="en-US" smtClean="0"/>
              <a:t>‹#›</a:t>
            </a:fld>
            <a:endParaRPr lang="en-US"/>
          </a:p>
        </p:txBody>
      </p:sp>
    </p:spTree>
    <p:extLst>
      <p:ext uri="{BB962C8B-B14F-4D97-AF65-F5344CB8AC3E}">
        <p14:creationId xmlns:p14="http://schemas.microsoft.com/office/powerpoint/2010/main" val="1821715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08CFF3-BE57-43C1-BACE-53E9F12A1D42}"/>
              </a:ext>
            </a:extLst>
          </p:cNvPr>
          <p:cNvSpPr>
            <a:spLocks noGrp="1"/>
          </p:cNvSpPr>
          <p:nvPr>
            <p:ph type="dt" sz="half" idx="10"/>
          </p:nvPr>
        </p:nvSpPr>
        <p:spPr/>
        <p:txBody>
          <a:bodyPr/>
          <a:lstStyle/>
          <a:p>
            <a:fld id="{39EBAB15-8950-4FA6-970C-DFFB7A969029}" type="datetimeFigureOut">
              <a:rPr lang="en-US" smtClean="0"/>
              <a:t>10/30/2017</a:t>
            </a:fld>
            <a:endParaRPr lang="en-US"/>
          </a:p>
        </p:txBody>
      </p:sp>
      <p:sp>
        <p:nvSpPr>
          <p:cNvPr id="3" name="Footer Placeholder 2">
            <a:extLst>
              <a:ext uri="{FF2B5EF4-FFF2-40B4-BE49-F238E27FC236}">
                <a16:creationId xmlns:a16="http://schemas.microsoft.com/office/drawing/2014/main" id="{1AE09AF5-E175-430A-BD51-20F4A4663F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DB4A99-DCF8-4A03-9ECC-2EBBDF767249}"/>
              </a:ext>
            </a:extLst>
          </p:cNvPr>
          <p:cNvSpPr>
            <a:spLocks noGrp="1"/>
          </p:cNvSpPr>
          <p:nvPr>
            <p:ph type="sldNum" sz="quarter" idx="12"/>
          </p:nvPr>
        </p:nvSpPr>
        <p:spPr/>
        <p:txBody>
          <a:bodyPr/>
          <a:lstStyle/>
          <a:p>
            <a:fld id="{95D4A4B7-0CA6-4FDB-8905-ED20B4580530}" type="slidenum">
              <a:rPr lang="en-US" smtClean="0"/>
              <a:t>‹#›</a:t>
            </a:fld>
            <a:endParaRPr lang="en-US"/>
          </a:p>
        </p:txBody>
      </p:sp>
    </p:spTree>
    <p:extLst>
      <p:ext uri="{BB962C8B-B14F-4D97-AF65-F5344CB8AC3E}">
        <p14:creationId xmlns:p14="http://schemas.microsoft.com/office/powerpoint/2010/main" val="3131376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1F6C-088E-4FE8-B6CB-61E59529A2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8D03D9-BD40-457E-99BA-DC9DD1BC10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94B188-5D14-4AAE-92D2-06880E645C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4842B5D-D68B-426F-9295-1DB7789E2129}"/>
              </a:ext>
            </a:extLst>
          </p:cNvPr>
          <p:cNvSpPr>
            <a:spLocks noGrp="1"/>
          </p:cNvSpPr>
          <p:nvPr>
            <p:ph type="dt" sz="half" idx="10"/>
          </p:nvPr>
        </p:nvSpPr>
        <p:spPr/>
        <p:txBody>
          <a:bodyPr/>
          <a:lstStyle/>
          <a:p>
            <a:fld id="{39EBAB15-8950-4FA6-970C-DFFB7A969029}" type="datetimeFigureOut">
              <a:rPr lang="en-US" smtClean="0"/>
              <a:t>10/30/2017</a:t>
            </a:fld>
            <a:endParaRPr lang="en-US"/>
          </a:p>
        </p:txBody>
      </p:sp>
      <p:sp>
        <p:nvSpPr>
          <p:cNvPr id="6" name="Footer Placeholder 5">
            <a:extLst>
              <a:ext uri="{FF2B5EF4-FFF2-40B4-BE49-F238E27FC236}">
                <a16:creationId xmlns:a16="http://schemas.microsoft.com/office/drawing/2014/main" id="{04B6CAA9-E11B-4F06-BDB1-75B87A45F4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EC5978-7123-4D55-83B2-E874BE8CFA49}"/>
              </a:ext>
            </a:extLst>
          </p:cNvPr>
          <p:cNvSpPr>
            <a:spLocks noGrp="1"/>
          </p:cNvSpPr>
          <p:nvPr>
            <p:ph type="sldNum" sz="quarter" idx="12"/>
          </p:nvPr>
        </p:nvSpPr>
        <p:spPr/>
        <p:txBody>
          <a:bodyPr/>
          <a:lstStyle/>
          <a:p>
            <a:fld id="{95D4A4B7-0CA6-4FDB-8905-ED20B4580530}" type="slidenum">
              <a:rPr lang="en-US" smtClean="0"/>
              <a:t>‹#›</a:t>
            </a:fld>
            <a:endParaRPr lang="en-US"/>
          </a:p>
        </p:txBody>
      </p:sp>
    </p:spTree>
    <p:extLst>
      <p:ext uri="{BB962C8B-B14F-4D97-AF65-F5344CB8AC3E}">
        <p14:creationId xmlns:p14="http://schemas.microsoft.com/office/powerpoint/2010/main" val="3109329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8CE9F-DF78-415E-B73B-3BE35105FE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8CECF8-1BB8-46E4-9626-A44E80D20D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948646-DA00-4F1E-8977-2FF79DAC06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4F1A9EF-7B9A-4AE3-B176-9B8DA45A93D0}"/>
              </a:ext>
            </a:extLst>
          </p:cNvPr>
          <p:cNvSpPr>
            <a:spLocks noGrp="1"/>
          </p:cNvSpPr>
          <p:nvPr>
            <p:ph type="dt" sz="half" idx="10"/>
          </p:nvPr>
        </p:nvSpPr>
        <p:spPr/>
        <p:txBody>
          <a:bodyPr/>
          <a:lstStyle/>
          <a:p>
            <a:fld id="{39EBAB15-8950-4FA6-970C-DFFB7A969029}" type="datetimeFigureOut">
              <a:rPr lang="en-US" smtClean="0"/>
              <a:t>10/30/2017</a:t>
            </a:fld>
            <a:endParaRPr lang="en-US"/>
          </a:p>
        </p:txBody>
      </p:sp>
      <p:sp>
        <p:nvSpPr>
          <p:cNvPr id="6" name="Footer Placeholder 5">
            <a:extLst>
              <a:ext uri="{FF2B5EF4-FFF2-40B4-BE49-F238E27FC236}">
                <a16:creationId xmlns:a16="http://schemas.microsoft.com/office/drawing/2014/main" id="{D59AF58D-A21F-4CED-A7FE-BB4BBDCF75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83DF83-0A65-4D68-8610-A45C4BEC86E3}"/>
              </a:ext>
            </a:extLst>
          </p:cNvPr>
          <p:cNvSpPr>
            <a:spLocks noGrp="1"/>
          </p:cNvSpPr>
          <p:nvPr>
            <p:ph type="sldNum" sz="quarter" idx="12"/>
          </p:nvPr>
        </p:nvSpPr>
        <p:spPr/>
        <p:txBody>
          <a:bodyPr/>
          <a:lstStyle/>
          <a:p>
            <a:fld id="{95D4A4B7-0CA6-4FDB-8905-ED20B4580530}" type="slidenum">
              <a:rPr lang="en-US" smtClean="0"/>
              <a:t>‹#›</a:t>
            </a:fld>
            <a:endParaRPr lang="en-US"/>
          </a:p>
        </p:txBody>
      </p:sp>
    </p:spTree>
    <p:extLst>
      <p:ext uri="{BB962C8B-B14F-4D97-AF65-F5344CB8AC3E}">
        <p14:creationId xmlns:p14="http://schemas.microsoft.com/office/powerpoint/2010/main" val="1776807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A4DE67-B30F-4847-BB0F-942137211C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40B23E-BB9B-4624-BB2C-02D4CF0FC2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993D64-5160-433B-8DF9-8BD8A6A093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EBAB15-8950-4FA6-970C-DFFB7A969029}" type="datetimeFigureOut">
              <a:rPr lang="en-US" smtClean="0"/>
              <a:t>10/30/2017</a:t>
            </a:fld>
            <a:endParaRPr lang="en-US"/>
          </a:p>
        </p:txBody>
      </p:sp>
      <p:sp>
        <p:nvSpPr>
          <p:cNvPr id="5" name="Footer Placeholder 4">
            <a:extLst>
              <a:ext uri="{FF2B5EF4-FFF2-40B4-BE49-F238E27FC236}">
                <a16:creationId xmlns:a16="http://schemas.microsoft.com/office/drawing/2014/main" id="{1691656B-233E-412E-8D16-27DE8C1363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F34B5E-D88D-4111-BD4F-3EE50CE3F6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D4A4B7-0CA6-4FDB-8905-ED20B4580530}" type="slidenum">
              <a:rPr lang="en-US" smtClean="0"/>
              <a:t>‹#›</a:t>
            </a:fld>
            <a:endParaRPr lang="en-US"/>
          </a:p>
        </p:txBody>
      </p:sp>
    </p:spTree>
    <p:extLst>
      <p:ext uri="{BB962C8B-B14F-4D97-AF65-F5344CB8AC3E}">
        <p14:creationId xmlns:p14="http://schemas.microsoft.com/office/powerpoint/2010/main" val="2529193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15F5-41E5-45DE-94F4-9E000F189DF4}"/>
              </a:ext>
            </a:extLst>
          </p:cNvPr>
          <p:cNvSpPr>
            <a:spLocks noGrp="1"/>
          </p:cNvSpPr>
          <p:nvPr>
            <p:ph type="ctrTitle"/>
          </p:nvPr>
        </p:nvSpPr>
        <p:spPr/>
        <p:txBody>
          <a:bodyPr/>
          <a:lstStyle/>
          <a:p>
            <a:r>
              <a:rPr lang="en-US" dirty="0"/>
              <a:t>Linking frontend and backend code</a:t>
            </a:r>
          </a:p>
        </p:txBody>
      </p:sp>
      <p:sp>
        <p:nvSpPr>
          <p:cNvPr id="3" name="Subtitle 2">
            <a:extLst>
              <a:ext uri="{FF2B5EF4-FFF2-40B4-BE49-F238E27FC236}">
                <a16:creationId xmlns:a16="http://schemas.microsoft.com/office/drawing/2014/main" id="{CBFE4C67-EB58-46D8-A5C5-42A014B908C6}"/>
              </a:ext>
            </a:extLst>
          </p:cNvPr>
          <p:cNvSpPr>
            <a:spLocks noGrp="1"/>
          </p:cNvSpPr>
          <p:nvPr>
            <p:ph type="subTitle" idx="1"/>
          </p:nvPr>
        </p:nvSpPr>
        <p:spPr/>
        <p:txBody>
          <a:bodyPr/>
          <a:lstStyle/>
          <a:p>
            <a:r>
              <a:rPr lang="en-US" dirty="0"/>
              <a:t>Nishant Sinha</a:t>
            </a:r>
          </a:p>
        </p:txBody>
      </p:sp>
    </p:spTree>
    <p:extLst>
      <p:ext uri="{BB962C8B-B14F-4D97-AF65-F5344CB8AC3E}">
        <p14:creationId xmlns:p14="http://schemas.microsoft.com/office/powerpoint/2010/main" val="890580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3C905-BF92-4D38-A955-98FFD59133F6}"/>
              </a:ext>
            </a:extLst>
          </p:cNvPr>
          <p:cNvSpPr>
            <a:spLocks noGrp="1"/>
          </p:cNvSpPr>
          <p:nvPr>
            <p:ph type="title"/>
          </p:nvPr>
        </p:nvSpPr>
        <p:spPr/>
        <p:txBody>
          <a:bodyPr/>
          <a:lstStyle/>
          <a:p>
            <a:r>
              <a:rPr lang="en-US" dirty="0"/>
              <a:t>Defining Routes</a:t>
            </a:r>
          </a:p>
        </p:txBody>
      </p:sp>
      <p:sp>
        <p:nvSpPr>
          <p:cNvPr id="3" name="Content Placeholder 2">
            <a:extLst>
              <a:ext uri="{FF2B5EF4-FFF2-40B4-BE49-F238E27FC236}">
                <a16:creationId xmlns:a16="http://schemas.microsoft.com/office/drawing/2014/main" id="{9B75EB1D-3766-4B00-9CB4-299836CC84CC}"/>
              </a:ext>
            </a:extLst>
          </p:cNvPr>
          <p:cNvSpPr>
            <a:spLocks noGrp="1"/>
          </p:cNvSpPr>
          <p:nvPr>
            <p:ph idx="1"/>
          </p:nvPr>
        </p:nvSpPr>
        <p:spPr/>
        <p:txBody>
          <a:bodyPr/>
          <a:lstStyle/>
          <a:p>
            <a:r>
              <a:rPr lang="en-US" dirty="0"/>
              <a:t>For a basic notes app, it makes sense to have a username and the ability to create, read, update, and delete notes.</a:t>
            </a:r>
          </a:p>
          <a:p>
            <a:endParaRPr lang="en-US" dirty="0"/>
          </a:p>
          <a:p>
            <a:r>
              <a:rPr lang="en-US" dirty="0"/>
              <a:t>Route to get a single note for a user: /notes/{</a:t>
            </a:r>
            <a:r>
              <a:rPr lang="en-US" dirty="0" err="1"/>
              <a:t>note_id</a:t>
            </a:r>
            <a:r>
              <a:rPr lang="en-US" dirty="0"/>
              <a:t>}</a:t>
            </a:r>
          </a:p>
          <a:p>
            <a:r>
              <a:rPr lang="en-US" dirty="0"/>
              <a:t>Route to get all notes for a user</a:t>
            </a:r>
            <a:r>
              <a:rPr lang="en-US"/>
              <a:t>: /</a:t>
            </a:r>
            <a:r>
              <a:rPr lang="en-US" dirty="0"/>
              <a:t>notes</a:t>
            </a:r>
          </a:p>
        </p:txBody>
      </p:sp>
    </p:spTree>
    <p:extLst>
      <p:ext uri="{BB962C8B-B14F-4D97-AF65-F5344CB8AC3E}">
        <p14:creationId xmlns:p14="http://schemas.microsoft.com/office/powerpoint/2010/main" val="1314380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3FA68-1453-485E-B66F-0F0D012D44B9}"/>
              </a:ext>
            </a:extLst>
          </p:cNvPr>
          <p:cNvSpPr>
            <a:spLocks noGrp="1"/>
          </p:cNvSpPr>
          <p:nvPr>
            <p:ph type="title"/>
          </p:nvPr>
        </p:nvSpPr>
        <p:spPr/>
        <p:txBody>
          <a:bodyPr/>
          <a:lstStyle/>
          <a:p>
            <a:r>
              <a:rPr lang="en-US" dirty="0"/>
              <a:t>Creating a Schema</a:t>
            </a:r>
          </a:p>
        </p:txBody>
      </p:sp>
      <p:sp>
        <p:nvSpPr>
          <p:cNvPr id="3" name="Content Placeholder 2">
            <a:extLst>
              <a:ext uri="{FF2B5EF4-FFF2-40B4-BE49-F238E27FC236}">
                <a16:creationId xmlns:a16="http://schemas.microsoft.com/office/drawing/2014/main" id="{9D3E59F0-6679-493B-8DB5-03F5ED55CF4E}"/>
              </a:ext>
            </a:extLst>
          </p:cNvPr>
          <p:cNvSpPr>
            <a:spLocks noGrp="1"/>
          </p:cNvSpPr>
          <p:nvPr>
            <p:ph idx="1"/>
          </p:nvPr>
        </p:nvSpPr>
        <p:spPr/>
        <p:txBody>
          <a:bodyPr/>
          <a:lstStyle/>
          <a:p>
            <a:r>
              <a:rPr lang="en-US" dirty="0"/>
              <a:t>Defines the organization of objects in your database.</a:t>
            </a:r>
          </a:p>
          <a:p>
            <a:r>
              <a:rPr lang="en-US" dirty="0"/>
              <a:t>Example, a note can consist of a title, message, and time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53511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5D491-8D08-476D-91C8-45FEA48FC98C}"/>
              </a:ext>
            </a:extLst>
          </p:cNvPr>
          <p:cNvSpPr>
            <a:spLocks noGrp="1"/>
          </p:cNvSpPr>
          <p:nvPr>
            <p:ph type="title"/>
          </p:nvPr>
        </p:nvSpPr>
        <p:spPr/>
        <p:txBody>
          <a:bodyPr/>
          <a:lstStyle/>
          <a:p>
            <a:r>
              <a:rPr lang="en-US" dirty="0"/>
              <a:t>Project Directory Structure</a:t>
            </a:r>
          </a:p>
        </p:txBody>
      </p:sp>
      <p:sp>
        <p:nvSpPr>
          <p:cNvPr id="3" name="Content Placeholder 2">
            <a:extLst>
              <a:ext uri="{FF2B5EF4-FFF2-40B4-BE49-F238E27FC236}">
                <a16:creationId xmlns:a16="http://schemas.microsoft.com/office/drawing/2014/main" id="{65040CCF-8DBA-4DD2-BF28-01C7974AAE52}"/>
              </a:ext>
            </a:extLst>
          </p:cNvPr>
          <p:cNvSpPr>
            <a:spLocks noGrp="1"/>
          </p:cNvSpPr>
          <p:nvPr>
            <p:ph idx="1"/>
          </p:nvPr>
        </p:nvSpPr>
        <p:spPr>
          <a:xfrm>
            <a:off x="838200" y="1825625"/>
            <a:ext cx="7585500" cy="4351338"/>
          </a:xfrm>
        </p:spPr>
        <p:txBody>
          <a:bodyPr/>
          <a:lstStyle/>
          <a:p>
            <a:r>
              <a:rPr lang="en-US" dirty="0" err="1"/>
              <a:t>package.json</a:t>
            </a:r>
            <a:r>
              <a:rPr lang="en-US" dirty="0"/>
              <a:t> and package-</a:t>
            </a:r>
            <a:r>
              <a:rPr lang="en-US" dirty="0" err="1"/>
              <a:t>lock.json</a:t>
            </a:r>
            <a:r>
              <a:rPr lang="en-US" dirty="0"/>
              <a:t> are generated by </a:t>
            </a:r>
            <a:r>
              <a:rPr lang="en-US" i="1" dirty="0" err="1">
                <a:latin typeface="Consolas" panose="020B0609020204030204" pitchFamily="49" charset="0"/>
              </a:rPr>
              <a:t>npm</a:t>
            </a:r>
            <a:r>
              <a:rPr lang="en-US" i="1" dirty="0">
                <a:latin typeface="Consolas" panose="020B0609020204030204" pitchFamily="49" charset="0"/>
              </a:rPr>
              <a:t> </a:t>
            </a:r>
            <a:r>
              <a:rPr lang="en-US" i="1" dirty="0" err="1">
                <a:latin typeface="Consolas" panose="020B0609020204030204" pitchFamily="49" charset="0"/>
              </a:rPr>
              <a:t>init</a:t>
            </a:r>
            <a:endParaRPr lang="en-US" i="1" dirty="0">
              <a:latin typeface="Consolas" panose="020B0609020204030204" pitchFamily="49" charset="0"/>
            </a:endParaRPr>
          </a:p>
          <a:p>
            <a:endParaRPr lang="en-US" i="1" dirty="0">
              <a:latin typeface="Consolas" panose="020B0609020204030204" pitchFamily="49" charset="0"/>
            </a:endParaRPr>
          </a:p>
          <a:p>
            <a:r>
              <a:rPr lang="en-US" dirty="0"/>
              <a:t>This is for a </a:t>
            </a:r>
            <a:r>
              <a:rPr lang="en-US" i="1" dirty="0"/>
              <a:t>very</a:t>
            </a:r>
            <a:r>
              <a:rPr lang="en-US" dirty="0"/>
              <a:t> basic app. More complex apps would have more models and routes defined.</a:t>
            </a:r>
          </a:p>
        </p:txBody>
      </p:sp>
      <p:pic>
        <p:nvPicPr>
          <p:cNvPr id="7" name="Picture 6">
            <a:extLst>
              <a:ext uri="{FF2B5EF4-FFF2-40B4-BE49-F238E27FC236}">
                <a16:creationId xmlns:a16="http://schemas.microsoft.com/office/drawing/2014/main" id="{570B7059-8E4F-4265-BB71-0F70654FDA43}"/>
              </a:ext>
            </a:extLst>
          </p:cNvPr>
          <p:cNvPicPr>
            <a:picLocks noChangeAspect="1"/>
          </p:cNvPicPr>
          <p:nvPr/>
        </p:nvPicPr>
        <p:blipFill>
          <a:blip r:embed="rId3"/>
          <a:stretch>
            <a:fillRect/>
          </a:stretch>
        </p:blipFill>
        <p:spPr>
          <a:xfrm>
            <a:off x="8423700" y="1444895"/>
            <a:ext cx="2948351" cy="4621368"/>
          </a:xfrm>
          <a:prstGeom prst="rect">
            <a:avLst/>
          </a:prstGeom>
        </p:spPr>
      </p:pic>
    </p:spTree>
    <p:extLst>
      <p:ext uri="{BB962C8B-B14F-4D97-AF65-F5344CB8AC3E}">
        <p14:creationId xmlns:p14="http://schemas.microsoft.com/office/powerpoint/2010/main" val="830423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F928-39AA-446B-B2E3-E72E6EB5B74D}"/>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EE414381-0599-40CC-8341-71D7D5BCF637}"/>
              </a:ext>
            </a:extLst>
          </p:cNvPr>
          <p:cNvSpPr>
            <a:spLocks noGrp="1"/>
          </p:cNvSpPr>
          <p:nvPr>
            <p:ph idx="1"/>
          </p:nvPr>
        </p:nvSpPr>
        <p:spPr/>
        <p:txBody>
          <a:bodyPr/>
          <a:lstStyle/>
          <a:p>
            <a:r>
              <a:rPr lang="en-US" dirty="0"/>
              <a:t>Frontend: code that runs in the browser. Traditionally HTML, CSS, and JavaScript. (Currently HTML5, CSS3, JavaScript ECMAScript 6).</a:t>
            </a:r>
          </a:p>
          <a:p>
            <a:r>
              <a:rPr lang="en-US" dirty="0"/>
              <a:t>Backend: code that runs on a server. More ‘traditional’ languages. Ruby, PHP, Python, Java, NodeJS. Code is similar to what is learned/taught at GSU.</a:t>
            </a:r>
          </a:p>
        </p:txBody>
      </p:sp>
    </p:spTree>
    <p:extLst>
      <p:ext uri="{BB962C8B-B14F-4D97-AF65-F5344CB8AC3E}">
        <p14:creationId xmlns:p14="http://schemas.microsoft.com/office/powerpoint/2010/main" val="84178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AED7-1B76-4679-B3EB-284C2FA037B6}"/>
              </a:ext>
            </a:extLst>
          </p:cNvPr>
          <p:cNvSpPr>
            <a:spLocks noGrp="1"/>
          </p:cNvSpPr>
          <p:nvPr>
            <p:ph type="title"/>
          </p:nvPr>
        </p:nvSpPr>
        <p:spPr/>
        <p:txBody>
          <a:bodyPr/>
          <a:lstStyle/>
          <a:p>
            <a:r>
              <a:rPr lang="en-US" dirty="0"/>
              <a:t>Architectures – Ways they interact</a:t>
            </a:r>
          </a:p>
        </p:txBody>
      </p:sp>
      <p:sp>
        <p:nvSpPr>
          <p:cNvPr id="3" name="Content Placeholder 2">
            <a:extLst>
              <a:ext uri="{FF2B5EF4-FFF2-40B4-BE49-F238E27FC236}">
                <a16:creationId xmlns:a16="http://schemas.microsoft.com/office/drawing/2014/main" id="{CD82C8A2-11B9-4790-83E7-B0B3DF0530AC}"/>
              </a:ext>
            </a:extLst>
          </p:cNvPr>
          <p:cNvSpPr>
            <a:spLocks noGrp="1"/>
          </p:cNvSpPr>
          <p:nvPr>
            <p:ph idx="1"/>
          </p:nvPr>
        </p:nvSpPr>
        <p:spPr/>
        <p:txBody>
          <a:bodyPr/>
          <a:lstStyle/>
          <a:p>
            <a:r>
              <a:rPr lang="en-US" dirty="0"/>
              <a:t>Server-rendered apps (Handlebars)</a:t>
            </a:r>
          </a:p>
          <a:p>
            <a:r>
              <a:rPr lang="en-US" dirty="0"/>
              <a:t>Client-rendered/single page apps</a:t>
            </a:r>
          </a:p>
          <a:p>
            <a:r>
              <a:rPr lang="en-US" dirty="0"/>
              <a:t>REST, SOAP (AJAX)</a:t>
            </a:r>
          </a:p>
          <a:p>
            <a:r>
              <a:rPr lang="en-US" dirty="0"/>
              <a:t>Client and server apps (</a:t>
            </a:r>
            <a:r>
              <a:rPr lang="en-US" dirty="0" err="1"/>
              <a:t>emberJS</a:t>
            </a:r>
            <a:r>
              <a:rPr lang="en-US" dirty="0"/>
              <a:t>, React)</a:t>
            </a:r>
          </a:p>
          <a:p>
            <a:endParaRPr lang="en-US" dirty="0"/>
          </a:p>
        </p:txBody>
      </p:sp>
    </p:spTree>
    <p:extLst>
      <p:ext uri="{BB962C8B-B14F-4D97-AF65-F5344CB8AC3E}">
        <p14:creationId xmlns:p14="http://schemas.microsoft.com/office/powerpoint/2010/main" val="1090777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AF9D-5685-419A-AE3A-95668001BC05}"/>
              </a:ext>
            </a:extLst>
          </p:cNvPr>
          <p:cNvSpPr>
            <a:spLocks noGrp="1"/>
          </p:cNvSpPr>
          <p:nvPr>
            <p:ph type="title"/>
          </p:nvPr>
        </p:nvSpPr>
        <p:spPr/>
        <p:txBody>
          <a:bodyPr/>
          <a:lstStyle/>
          <a:p>
            <a:r>
              <a:rPr lang="en-US" dirty="0"/>
              <a:t>CAP Theory and ACID</a:t>
            </a:r>
          </a:p>
        </p:txBody>
      </p:sp>
      <p:sp>
        <p:nvSpPr>
          <p:cNvPr id="3" name="Content Placeholder 2">
            <a:extLst>
              <a:ext uri="{FF2B5EF4-FFF2-40B4-BE49-F238E27FC236}">
                <a16:creationId xmlns:a16="http://schemas.microsoft.com/office/drawing/2014/main" id="{7451908B-4B00-469F-AE69-09727AF43623}"/>
              </a:ext>
            </a:extLst>
          </p:cNvPr>
          <p:cNvSpPr>
            <a:spLocks noGrp="1"/>
          </p:cNvSpPr>
          <p:nvPr>
            <p:ph idx="1"/>
          </p:nvPr>
        </p:nvSpPr>
        <p:spPr/>
        <p:txBody>
          <a:bodyPr/>
          <a:lstStyle/>
          <a:p>
            <a:r>
              <a:rPr lang="en-US" dirty="0"/>
              <a:t>CAP: consistent, available, partition tolerant. Choose 2 of 3.</a:t>
            </a:r>
          </a:p>
          <a:p>
            <a:r>
              <a:rPr lang="en-US" dirty="0"/>
              <a:t>ACID: atomic, consistent, isolated, durable. Solve problems with concurrency. All systems should provide ACID transactions.</a:t>
            </a:r>
          </a:p>
          <a:p>
            <a:endParaRPr lang="en-US" dirty="0"/>
          </a:p>
          <a:p>
            <a:r>
              <a:rPr lang="en-US" dirty="0"/>
              <a:t>The C in CAP and ACID stand for consistent but represent different ideas.</a:t>
            </a:r>
          </a:p>
        </p:txBody>
      </p:sp>
    </p:spTree>
    <p:extLst>
      <p:ext uri="{BB962C8B-B14F-4D97-AF65-F5344CB8AC3E}">
        <p14:creationId xmlns:p14="http://schemas.microsoft.com/office/powerpoint/2010/main" val="2272371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0E3B0-5F32-4AE1-AF1C-09FD1459031C}"/>
              </a:ext>
            </a:extLst>
          </p:cNvPr>
          <p:cNvSpPr>
            <a:spLocks noGrp="1"/>
          </p:cNvSpPr>
          <p:nvPr>
            <p:ph type="title"/>
          </p:nvPr>
        </p:nvSpPr>
        <p:spPr/>
        <p:txBody>
          <a:bodyPr/>
          <a:lstStyle/>
          <a:p>
            <a:r>
              <a:rPr lang="en-US" dirty="0"/>
              <a:t>Writing a RESTful API</a:t>
            </a:r>
          </a:p>
        </p:txBody>
      </p:sp>
      <p:sp>
        <p:nvSpPr>
          <p:cNvPr id="3" name="Content Placeholder 2">
            <a:extLst>
              <a:ext uri="{FF2B5EF4-FFF2-40B4-BE49-F238E27FC236}">
                <a16:creationId xmlns:a16="http://schemas.microsoft.com/office/drawing/2014/main" id="{1E90D8C6-40F5-4F11-942A-A0C60C73C75E}"/>
              </a:ext>
            </a:extLst>
          </p:cNvPr>
          <p:cNvSpPr>
            <a:spLocks noGrp="1"/>
          </p:cNvSpPr>
          <p:nvPr>
            <p:ph idx="1"/>
          </p:nvPr>
        </p:nvSpPr>
        <p:spPr/>
        <p:txBody>
          <a:bodyPr/>
          <a:lstStyle/>
          <a:p>
            <a:r>
              <a:rPr lang="en-US" dirty="0"/>
              <a:t>REST: Representational State Transfer. </a:t>
            </a:r>
          </a:p>
          <a:p>
            <a:r>
              <a:rPr lang="en-US" dirty="0"/>
              <a:t>API – application programming interface. The way your frontend will call your backend </a:t>
            </a:r>
            <a:r>
              <a:rPr lang="en-US" i="1" dirty="0"/>
              <a:t>in code</a:t>
            </a:r>
            <a:r>
              <a:rPr lang="en-US" dirty="0"/>
              <a:t>.</a:t>
            </a:r>
          </a:p>
          <a:p>
            <a:r>
              <a:rPr lang="en-US" dirty="0"/>
              <a:t>REST APIs don’t follow a standard. Follow industry best practices.</a:t>
            </a:r>
          </a:p>
          <a:p>
            <a:endParaRPr lang="en-US" dirty="0"/>
          </a:p>
          <a:p>
            <a:r>
              <a:rPr lang="en-US" dirty="0"/>
              <a:t>4 important functions: Create, Read, Update, Delete (CRUD). For HTTP: Get, Put, Delete, Post</a:t>
            </a:r>
          </a:p>
          <a:p>
            <a:r>
              <a:rPr lang="en-US" dirty="0"/>
              <a:t>6 important constraints: uniform interface, stateless, cacheable, client-server, layered system, code on demand.</a:t>
            </a:r>
          </a:p>
        </p:txBody>
      </p:sp>
    </p:spTree>
    <p:extLst>
      <p:ext uri="{BB962C8B-B14F-4D97-AF65-F5344CB8AC3E}">
        <p14:creationId xmlns:p14="http://schemas.microsoft.com/office/powerpoint/2010/main" val="421218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6B3F0-6D88-48F6-A31D-5D89A8B86D56}"/>
              </a:ext>
            </a:extLst>
          </p:cNvPr>
          <p:cNvSpPr>
            <a:spLocks noGrp="1"/>
          </p:cNvSpPr>
          <p:nvPr>
            <p:ph type="title"/>
          </p:nvPr>
        </p:nvSpPr>
        <p:spPr/>
        <p:txBody>
          <a:bodyPr/>
          <a:lstStyle/>
          <a:p>
            <a:r>
              <a:rPr lang="en-US" dirty="0"/>
              <a:t>Aside: HTTP Response Codes</a:t>
            </a:r>
          </a:p>
        </p:txBody>
      </p:sp>
      <p:sp>
        <p:nvSpPr>
          <p:cNvPr id="4" name="Rectangle 1">
            <a:extLst>
              <a:ext uri="{FF2B5EF4-FFF2-40B4-BE49-F238E27FC236}">
                <a16:creationId xmlns:a16="http://schemas.microsoft.com/office/drawing/2014/main" id="{B2F5302E-C150-48EF-8519-59EF22B7BEBA}"/>
              </a:ext>
            </a:extLst>
          </p:cNvPr>
          <p:cNvSpPr>
            <a:spLocks noGrp="1" noChangeArrowheads="1"/>
          </p:cNvSpPr>
          <p:nvPr>
            <p:ph idx="1"/>
          </p:nvPr>
        </p:nvSpPr>
        <p:spPr bwMode="auto">
          <a:xfrm>
            <a:off x="838200" y="2076209"/>
            <a:ext cx="1051560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200 OK</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General success status code. This is the most common code. Used to indicate success.</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201 CREATED</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Successful creation occurred (via either POST or PUT). Set the Location header to contain a link to the newly-created resource (on POST). Response body content may or may not be present.</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204 NO CONTENT</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Indicates success but nothing is in the response body, often used for DELETE and PUT operations.</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400 BAD REQUEST</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General error for when fulfilling the request would cause an invalid state. Domain validation errors, missing data, etc. are some examples.</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401 UNAUTHORIZED</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Error code response for missing or invalid authentication token.</a:t>
            </a:r>
          </a:p>
        </p:txBody>
      </p:sp>
    </p:spTree>
    <p:extLst>
      <p:ext uri="{BB962C8B-B14F-4D97-AF65-F5344CB8AC3E}">
        <p14:creationId xmlns:p14="http://schemas.microsoft.com/office/powerpoint/2010/main" val="1985437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B04FE-6532-4BCD-8A94-5AC6A2338789}"/>
              </a:ext>
            </a:extLst>
          </p:cNvPr>
          <p:cNvSpPr>
            <a:spLocks noGrp="1"/>
          </p:cNvSpPr>
          <p:nvPr>
            <p:ph type="title"/>
          </p:nvPr>
        </p:nvSpPr>
        <p:spPr/>
        <p:txBody>
          <a:bodyPr/>
          <a:lstStyle/>
          <a:p>
            <a:r>
              <a:rPr lang="en-US" dirty="0"/>
              <a:t>Response Codes Cont.</a:t>
            </a:r>
          </a:p>
        </p:txBody>
      </p:sp>
      <p:sp>
        <p:nvSpPr>
          <p:cNvPr id="3" name="Content Placeholder 2">
            <a:extLst>
              <a:ext uri="{FF2B5EF4-FFF2-40B4-BE49-F238E27FC236}">
                <a16:creationId xmlns:a16="http://schemas.microsoft.com/office/drawing/2014/main" id="{7B03A547-6C55-4D2F-8915-A8082B3824E5}"/>
              </a:ext>
            </a:extLst>
          </p:cNvPr>
          <p:cNvSpPr>
            <a:spLocks noGrp="1"/>
          </p:cNvSpPr>
          <p:nvPr>
            <p:ph idx="1"/>
          </p:nvPr>
        </p:nvSpPr>
        <p:spPr/>
        <p:txBody>
          <a:bodyPr>
            <a:normAutofit fontScale="92500" lnSpcReduction="10000"/>
          </a:bodyPr>
          <a:lstStyle/>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403 FORBIDDEN</a:t>
            </a:r>
          </a:p>
          <a:p>
            <a:pPr marL="457200" lvl="1" indent="0" eaLnBrk="0" fontAlgn="base" hangingPunct="0">
              <a:lnSpc>
                <a:spcPct val="100000"/>
              </a:lnSpc>
              <a:spcBef>
                <a:spcPct val="0"/>
              </a:spcBef>
              <a:spcAft>
                <a:spcPct val="0"/>
              </a:spcAft>
              <a:buNone/>
            </a:pPr>
            <a:r>
              <a:rPr kumimoji="0" lang="en-US" altLang="en-US" sz="1800" b="0" i="0" u="none" strike="noStrike" cap="none" normalizeH="0" baseline="0" dirty="0">
                <a:ln>
                  <a:noFill/>
                </a:ln>
                <a:solidFill>
                  <a:schemeClr val="tx1"/>
                </a:solidFill>
                <a:effectLst/>
                <a:latin typeface="Arial" panose="020B0604020202020204" pitchFamily="34" charset="0"/>
              </a:rPr>
              <a:t>Error code for when the user is not authorized to perform the operation or the resource is unavailable for some reason (e.g. time constraints, etc.).</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404 NOT FOUND</a:t>
            </a:r>
          </a:p>
          <a:p>
            <a:pPr marL="457200" lvl="1" indent="0" eaLnBrk="0" fontAlgn="base" hangingPunct="0">
              <a:lnSpc>
                <a:spcPct val="100000"/>
              </a:lnSpc>
              <a:spcBef>
                <a:spcPct val="0"/>
              </a:spcBef>
              <a:spcAft>
                <a:spcPct val="0"/>
              </a:spcAft>
              <a:buNone/>
            </a:pPr>
            <a:r>
              <a:rPr kumimoji="0" lang="en-US" altLang="en-US" sz="1800" b="0" i="0" u="none" strike="noStrike" cap="none" normalizeH="0" baseline="0" dirty="0">
                <a:ln>
                  <a:noFill/>
                </a:ln>
                <a:solidFill>
                  <a:schemeClr val="tx1"/>
                </a:solidFill>
                <a:effectLst/>
                <a:latin typeface="Arial" panose="020B0604020202020204" pitchFamily="34" charset="0"/>
              </a:rPr>
              <a:t>Used when the requested resource is not found, whether it doesn't exist or if there was a 401 or 403 that, for security reasons, the service wants to mask.</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405 METHOD NOT ALLOWED</a:t>
            </a:r>
          </a:p>
          <a:p>
            <a:pPr marL="457200" lvl="1" indent="0" eaLnBrk="0" fontAlgn="base" hangingPunct="0">
              <a:lnSpc>
                <a:spcPct val="100000"/>
              </a:lnSpc>
              <a:spcBef>
                <a:spcPct val="0"/>
              </a:spcBef>
              <a:spcAft>
                <a:spcPct val="0"/>
              </a:spcAft>
              <a:buNone/>
            </a:pPr>
            <a:r>
              <a:rPr kumimoji="0" lang="en-US" altLang="en-US" sz="1800" b="0" i="0" u="none" strike="noStrike" cap="none" normalizeH="0" baseline="0" dirty="0">
                <a:ln>
                  <a:noFill/>
                </a:ln>
                <a:solidFill>
                  <a:schemeClr val="tx1"/>
                </a:solidFill>
                <a:effectLst/>
                <a:latin typeface="Arial" panose="020B0604020202020204" pitchFamily="34" charset="0"/>
              </a:rPr>
              <a:t>Used to indicate that the requested URL exists, but the requested HTTP method is not applicable. For example, POST </a:t>
            </a:r>
            <a:r>
              <a:rPr kumimoji="0" lang="en-US" altLang="en-US" sz="1800" b="0" i="1" u="none" strike="noStrike" cap="none" normalizeH="0" baseline="0" dirty="0">
                <a:ln>
                  <a:noFill/>
                </a:ln>
                <a:solidFill>
                  <a:schemeClr val="tx1"/>
                </a:solidFill>
                <a:effectLst/>
                <a:latin typeface="Arial" panose="020B0604020202020204" pitchFamily="34" charset="0"/>
              </a:rPr>
              <a:t>/users/12345</a:t>
            </a:r>
            <a:r>
              <a:rPr kumimoji="0" lang="en-US" altLang="en-US" sz="1800" b="0" i="0" u="none" strike="noStrike" cap="none" normalizeH="0" baseline="0" dirty="0">
                <a:ln>
                  <a:noFill/>
                </a:ln>
                <a:solidFill>
                  <a:schemeClr val="tx1"/>
                </a:solidFill>
                <a:effectLst/>
                <a:latin typeface="Arial" panose="020B0604020202020204" pitchFamily="34" charset="0"/>
              </a:rPr>
              <a:t> where the API doesn't support creation of resources this way (with a provided ID). The Allow HTTP header must be set when returning a 405 to indicate the HTTP methods that are supported. In the previous case, the header would look like "Allow: GET, PUT, DELETE"</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409 CONFLICT</a:t>
            </a:r>
          </a:p>
          <a:p>
            <a:pPr marL="457200" lvl="1" indent="0" eaLnBrk="0" fontAlgn="base" hangingPunct="0">
              <a:lnSpc>
                <a:spcPct val="100000"/>
              </a:lnSpc>
              <a:spcBef>
                <a:spcPct val="0"/>
              </a:spcBef>
              <a:spcAft>
                <a:spcPct val="0"/>
              </a:spcAft>
              <a:buNone/>
            </a:pPr>
            <a:r>
              <a:rPr kumimoji="0" lang="en-US" altLang="en-US" sz="1800" b="0" i="0" u="none" strike="noStrike" cap="none" normalizeH="0" baseline="0" dirty="0">
                <a:ln>
                  <a:noFill/>
                </a:ln>
                <a:solidFill>
                  <a:schemeClr val="tx1"/>
                </a:solidFill>
                <a:effectLst/>
                <a:latin typeface="Arial" panose="020B0604020202020204" pitchFamily="34" charset="0"/>
              </a:rPr>
              <a:t>Whenever a resource conflict would be caused by fulfilling the request. Duplicate entries, such as trying to create two customers with the same information, and deleting root objects when cascade-delete is not supported are a couple of examples.</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500 INTERNAL SERVER ERROR</a:t>
            </a:r>
          </a:p>
          <a:p>
            <a:pPr marL="457200" lvl="1" indent="0" eaLnBrk="0" fontAlgn="base" hangingPunct="0">
              <a:lnSpc>
                <a:spcPct val="100000"/>
              </a:lnSpc>
              <a:spcBef>
                <a:spcPct val="0"/>
              </a:spcBef>
              <a:spcAft>
                <a:spcPct val="0"/>
              </a:spcAft>
              <a:buNone/>
            </a:pPr>
            <a:r>
              <a:rPr kumimoji="0" lang="en-US" altLang="en-US" sz="1800" b="0" i="0" u="none" strike="noStrike" cap="none" normalizeH="0" baseline="0" dirty="0">
                <a:ln>
                  <a:noFill/>
                </a:ln>
                <a:solidFill>
                  <a:schemeClr val="tx1"/>
                </a:solidFill>
                <a:effectLst/>
                <a:latin typeface="Arial" panose="020B0604020202020204" pitchFamily="34" charset="0"/>
              </a:rPr>
              <a:t>Never return this intentionally. The general catch-all error when the server-side throws an exception. Use this only for errors that the consumer cannot address from their end.</a:t>
            </a:r>
          </a:p>
          <a:p>
            <a:endParaRPr lang="en-US" dirty="0"/>
          </a:p>
        </p:txBody>
      </p:sp>
    </p:spTree>
    <p:extLst>
      <p:ext uri="{BB962C8B-B14F-4D97-AF65-F5344CB8AC3E}">
        <p14:creationId xmlns:p14="http://schemas.microsoft.com/office/powerpoint/2010/main" val="2760118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D9C3-9A47-43A6-88ED-85333B9F352F}"/>
              </a:ext>
            </a:extLst>
          </p:cNvPr>
          <p:cNvSpPr>
            <a:spLocks noGrp="1"/>
          </p:cNvSpPr>
          <p:nvPr>
            <p:ph type="title"/>
          </p:nvPr>
        </p:nvSpPr>
        <p:spPr/>
        <p:txBody>
          <a:bodyPr/>
          <a:lstStyle/>
          <a:p>
            <a:r>
              <a:rPr lang="en-US" dirty="0"/>
              <a:t>Talking to RESTful APIs</a:t>
            </a:r>
          </a:p>
        </p:txBody>
      </p:sp>
      <p:sp>
        <p:nvSpPr>
          <p:cNvPr id="3" name="Content Placeholder 2">
            <a:extLst>
              <a:ext uri="{FF2B5EF4-FFF2-40B4-BE49-F238E27FC236}">
                <a16:creationId xmlns:a16="http://schemas.microsoft.com/office/drawing/2014/main" id="{9101870A-7138-4B11-B956-18347E284436}"/>
              </a:ext>
            </a:extLst>
          </p:cNvPr>
          <p:cNvSpPr>
            <a:spLocks noGrp="1"/>
          </p:cNvSpPr>
          <p:nvPr>
            <p:ph idx="1"/>
          </p:nvPr>
        </p:nvSpPr>
        <p:spPr/>
        <p:txBody>
          <a:bodyPr>
            <a:normAutofit fontScale="92500"/>
          </a:bodyPr>
          <a:lstStyle/>
          <a:p>
            <a:r>
              <a:rPr lang="en-US" dirty="0"/>
              <a:t>Assuming you’re writing a web app (using JavaScript), AJAX requests.</a:t>
            </a:r>
          </a:p>
          <a:p>
            <a:pPr marL="0" indent="0">
              <a:buNone/>
            </a:pPr>
            <a:endParaRPr lang="en-US" dirty="0"/>
          </a:p>
          <a:p>
            <a:r>
              <a:rPr lang="en-US" dirty="0"/>
              <a:t>Vanilla: not recommended. Different vendors have different AJAX implementations. More verbose.</a:t>
            </a:r>
          </a:p>
          <a:p>
            <a:r>
              <a:rPr lang="en-US" dirty="0"/>
              <a:t>jQuery takes care of these differences.</a:t>
            </a:r>
          </a:p>
          <a:p>
            <a:endParaRPr lang="en-US" dirty="0"/>
          </a:p>
          <a:p>
            <a:r>
              <a:rPr lang="en-US" dirty="0"/>
              <a:t>$.get(</a:t>
            </a:r>
            <a:r>
              <a:rPr lang="en-US" i="1" dirty="0"/>
              <a:t>URL, callback</a:t>
            </a:r>
            <a:r>
              <a:rPr lang="en-US" dirty="0"/>
              <a:t>); </a:t>
            </a:r>
          </a:p>
          <a:p>
            <a:r>
              <a:rPr lang="en-US" dirty="0"/>
              <a:t>$.post(</a:t>
            </a:r>
            <a:r>
              <a:rPr lang="en-US" i="1" dirty="0"/>
              <a:t>URL, data, callback</a:t>
            </a:r>
            <a:r>
              <a:rPr lang="en-US" dirty="0"/>
              <a:t>); </a:t>
            </a:r>
          </a:p>
          <a:p>
            <a:r>
              <a:rPr lang="en-US" dirty="0"/>
              <a:t>The callback is a function containing the response data and response status</a:t>
            </a:r>
          </a:p>
          <a:p>
            <a:endParaRPr lang="en-US" dirty="0"/>
          </a:p>
          <a:p>
            <a:endParaRPr lang="en-US" dirty="0"/>
          </a:p>
        </p:txBody>
      </p:sp>
    </p:spTree>
    <p:extLst>
      <p:ext uri="{BB962C8B-B14F-4D97-AF65-F5344CB8AC3E}">
        <p14:creationId xmlns:p14="http://schemas.microsoft.com/office/powerpoint/2010/main" val="3283728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379DE-3343-46D4-8B92-6371ED0E73CA}"/>
              </a:ext>
            </a:extLst>
          </p:cNvPr>
          <p:cNvSpPr>
            <a:spLocks noGrp="1"/>
          </p:cNvSpPr>
          <p:nvPr>
            <p:ph type="title"/>
          </p:nvPr>
        </p:nvSpPr>
        <p:spPr/>
        <p:txBody>
          <a:bodyPr/>
          <a:lstStyle/>
          <a:p>
            <a:r>
              <a:rPr lang="en-US" dirty="0"/>
              <a:t>Writing a RESTful API Cont.</a:t>
            </a:r>
          </a:p>
        </p:txBody>
      </p:sp>
      <p:sp>
        <p:nvSpPr>
          <p:cNvPr id="3" name="Content Placeholder 2">
            <a:extLst>
              <a:ext uri="{FF2B5EF4-FFF2-40B4-BE49-F238E27FC236}">
                <a16:creationId xmlns:a16="http://schemas.microsoft.com/office/drawing/2014/main" id="{96DAEE13-2B08-4CB1-B35D-D0238511154B}"/>
              </a:ext>
            </a:extLst>
          </p:cNvPr>
          <p:cNvSpPr>
            <a:spLocks noGrp="1"/>
          </p:cNvSpPr>
          <p:nvPr>
            <p:ph idx="1"/>
          </p:nvPr>
        </p:nvSpPr>
        <p:spPr/>
        <p:txBody>
          <a:bodyPr/>
          <a:lstStyle/>
          <a:p>
            <a:r>
              <a:rPr lang="en-US" dirty="0"/>
              <a:t>Tools: NodeJS, </a:t>
            </a:r>
            <a:r>
              <a:rPr lang="en-US" dirty="0" err="1"/>
              <a:t>npm</a:t>
            </a:r>
            <a:r>
              <a:rPr lang="en-US" dirty="0"/>
              <a:t>, text editor (Sublime Text), Postman.</a:t>
            </a:r>
          </a:p>
          <a:p>
            <a:r>
              <a:rPr lang="en-US" dirty="0"/>
              <a:t>Task: Write a notes app API.</a:t>
            </a:r>
          </a:p>
          <a:p>
            <a:endParaRPr lang="en-US" dirty="0"/>
          </a:p>
          <a:p>
            <a:r>
              <a:rPr lang="en-US" dirty="0"/>
              <a:t>First step: setup server, define routes, create schema</a:t>
            </a:r>
          </a:p>
          <a:p>
            <a:r>
              <a:rPr lang="en-US" dirty="0"/>
              <a:t>Second step: set up project structure</a:t>
            </a:r>
          </a:p>
          <a:p>
            <a:r>
              <a:rPr lang="en-US" dirty="0"/>
              <a:t>Third step: write code</a:t>
            </a:r>
          </a:p>
          <a:p>
            <a:r>
              <a:rPr lang="en-US" dirty="0"/>
              <a:t>Fourth step: test</a:t>
            </a:r>
          </a:p>
          <a:p>
            <a:endParaRPr lang="en-US" dirty="0"/>
          </a:p>
          <a:p>
            <a:endParaRPr lang="en-US" dirty="0"/>
          </a:p>
        </p:txBody>
      </p:sp>
    </p:spTree>
    <p:extLst>
      <p:ext uri="{BB962C8B-B14F-4D97-AF65-F5344CB8AC3E}">
        <p14:creationId xmlns:p14="http://schemas.microsoft.com/office/powerpoint/2010/main" val="369651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2815</TotalTime>
  <Words>2442</Words>
  <Application>Microsoft Office PowerPoint</Application>
  <PresentationFormat>Widescreen</PresentationFormat>
  <Paragraphs>126</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Consolas</vt:lpstr>
      <vt:lpstr>Office Theme</vt:lpstr>
      <vt:lpstr>Linking frontend and backend code</vt:lpstr>
      <vt:lpstr>Definitions</vt:lpstr>
      <vt:lpstr>Architectures – Ways they interact</vt:lpstr>
      <vt:lpstr>CAP Theory and ACID</vt:lpstr>
      <vt:lpstr>Writing a RESTful API</vt:lpstr>
      <vt:lpstr>Aside: HTTP Response Codes</vt:lpstr>
      <vt:lpstr>Response Codes Cont.</vt:lpstr>
      <vt:lpstr>Talking to RESTful APIs</vt:lpstr>
      <vt:lpstr>Writing a RESTful API Cont.</vt:lpstr>
      <vt:lpstr>Defining Routes</vt:lpstr>
      <vt:lpstr>Creating a Schema</vt:lpstr>
      <vt:lpstr>Project Directory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Nishant Sinha</dc:creator>
  <cp:lastModifiedBy>Nishant Sinha</cp:lastModifiedBy>
  <cp:revision>23</cp:revision>
  <dcterms:created xsi:type="dcterms:W3CDTF">2017-10-30T16:43:41Z</dcterms:created>
  <dcterms:modified xsi:type="dcterms:W3CDTF">2017-11-01T15:39:00Z</dcterms:modified>
</cp:coreProperties>
</file>