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7" r:id="rId2"/>
    <p:sldId id="288" r:id="rId3"/>
    <p:sldId id="292" r:id="rId4"/>
    <p:sldId id="289" r:id="rId5"/>
    <p:sldId id="258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4" r:id="rId27"/>
    <p:sldId id="282" r:id="rId28"/>
    <p:sldId id="283" r:id="rId29"/>
    <p:sldId id="285" r:id="rId30"/>
    <p:sldId id="286" r:id="rId31"/>
    <p:sldId id="287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28E"/>
    <a:srgbClr val="FF1B4A"/>
    <a:srgbClr val="13FFBD"/>
    <a:srgbClr val="997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7"/>
    <p:restoredTop sz="94666"/>
  </p:normalViewPr>
  <p:slideViewPr>
    <p:cSldViewPr snapToGrid="0" snapToObjects="1">
      <p:cViewPr varScale="1">
        <p:scale>
          <a:sx n="104" d="100"/>
          <a:sy n="104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12A2B-F45A-2244-8A79-9EB33C3057CC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7B76-9B0B-2F42-A074-760B8C85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0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1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9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0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7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8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1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3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6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9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1BACA-6645-8142-AFF8-1CB5E90FADE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104271" y="-190792"/>
            <a:ext cx="12688157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 x ~ x ~ x ~ x ~ x ~ x ~ x ~ x ~ x ~ x ~ x ~ x ~ x ~ x ~ x ~ x ~ x ~ x ~ x ~ x ~ x ~ x ~ x ~ x ~ x ~ x ~ x ~ x ~ x ~ x ~ x ~ x ~ x ~ </a:t>
            </a:r>
          </a:p>
          <a:p>
            <a:endParaRPr lang="en-US" dirty="0" smtClean="0">
              <a:solidFill>
                <a:srgbClr val="00FDFF">
                  <a:alpha val="48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 smtClean="0">
              <a:solidFill>
                <a:srgbClr val="00FDFF">
                  <a:alpha val="48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 smtClean="0">
              <a:solidFill>
                <a:srgbClr val="00FDFF">
                  <a:alpha val="48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 smtClean="0">
              <a:solidFill>
                <a:srgbClr val="00FDFF">
                  <a:alpha val="48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77959" y="-170120"/>
            <a:ext cx="12688157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 x ~ x ~ x ~ x ~ x ~ x ~ x ~ x ~ x ~ x ~ x ~ x ~ x ~ x ~ x ~ x ~ x ~ x ~ x ~ x ~ x ~ x ~ x ~ x ~ x ~ x ~ x ~ x ~ x ~ x ~ x ~ x ~ x ~ </a:t>
            </a:r>
          </a:p>
          <a:p>
            <a:endParaRPr lang="en-US" dirty="0" smtClean="0">
              <a:solidFill>
                <a:srgbClr val="FF40FF">
                  <a:alpha val="59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 smtClean="0">
              <a:solidFill>
                <a:srgbClr val="FF40FF">
                  <a:alpha val="59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 smtClean="0">
              <a:solidFill>
                <a:srgbClr val="FF40FF">
                  <a:alpha val="59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 smtClean="0">
              <a:solidFill>
                <a:srgbClr val="FF40FF">
                  <a:alpha val="59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2265405"/>
            <a:ext cx="12192000" cy="28420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b="1" dirty="0" smtClean="0">
                <a:latin typeface="Century Gothic" charset="0"/>
                <a:ea typeface="Century Gothic" charset="0"/>
                <a:cs typeface="Century Gothic" charset="0"/>
              </a:rPr>
              <a:t>SolveForX</a:t>
            </a:r>
            <a:endParaRPr lang="en-US" sz="20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2998" y="2113005"/>
            <a:ext cx="12192000" cy="2842054"/>
          </a:xfrm>
        </p:spPr>
        <p:txBody>
          <a:bodyPr>
            <a:noAutofit/>
          </a:bodyPr>
          <a:lstStyle/>
          <a:p>
            <a:r>
              <a:rPr lang="en-US" sz="20000" b="1" dirty="0" smtClean="0">
                <a:solidFill>
                  <a:srgbClr val="FF1B4A">
                    <a:alpha val="70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SolveForX</a:t>
            </a:r>
            <a:endParaRPr lang="en-US" sz="20000" b="1" dirty="0">
              <a:solidFill>
                <a:srgbClr val="FF1B4A">
                  <a:alpha val="70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1802" y="2417805"/>
            <a:ext cx="12192000" cy="28420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b="1" dirty="0" smtClean="0">
                <a:solidFill>
                  <a:srgbClr val="13FFBD">
                    <a:alpha val="69804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SolveForX</a:t>
            </a:r>
            <a:endParaRPr lang="en-US" sz="20000" b="1" dirty="0">
              <a:solidFill>
                <a:srgbClr val="13FFBD">
                  <a:alpha val="69804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9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8603" y="2203621"/>
            <a:ext cx="12066326" cy="145397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i="1" dirty="0" smtClean="0">
                <a:latin typeface="Century Gothic" charset="0"/>
                <a:ea typeface="Century Gothic" charset="0"/>
                <a:cs typeface="Century Gothic" charset="0"/>
              </a:rPr>
              <a:t>Constants</a:t>
            </a:r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 get </a:t>
            </a:r>
            <a:r>
              <a:rPr lang="en-US" sz="4400" b="1" dirty="0" smtClean="0">
                <a:latin typeface="Century Gothic" charset="0"/>
                <a:ea typeface="Century Gothic" charset="0"/>
                <a:cs typeface="Century Gothic" charset="0"/>
              </a:rPr>
              <a:t>dropped</a:t>
            </a:r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endParaRPr lang="en-US" sz="4400" b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rgbClr val="FFFF00"/>
                </a:solidFill>
                <a:latin typeface="Century Gothic" charset="0"/>
                <a:ea typeface="Century Gothic" charset="0"/>
                <a:cs typeface="Century Gothic" charset="0"/>
              </a:rPr>
              <a:t>Rules</a:t>
            </a:r>
            <a:endParaRPr lang="en-US" sz="9600" b="1" dirty="0">
              <a:solidFill>
                <a:srgbClr val="FFFF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Century Gothic" charset="0"/>
                <a:ea typeface="Century Gothic" charset="0"/>
                <a:cs typeface="Century Gothic" charset="0"/>
              </a:rPr>
              <a:t>Rules</a:t>
            </a:r>
            <a:endParaRPr lang="en-US" sz="9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56439" y="3534033"/>
            <a:ext cx="3113903" cy="118213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l"/>
            <a:r>
              <a:rPr lang="en-US" sz="3200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O(</a:t>
            </a:r>
            <a:r>
              <a:rPr lang="en-US" sz="3200" i="1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2</a:t>
            </a:r>
            <a:r>
              <a:rPr lang="en-US" sz="3200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N) = O(N)</a:t>
            </a:r>
            <a:endParaRPr lang="en-US" sz="3200" i="1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7203989" y="3263153"/>
            <a:ext cx="770237" cy="30121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87610" y="3425166"/>
            <a:ext cx="69980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function </a:t>
            </a:r>
            <a:r>
              <a:rPr lang="en-US" i="1" dirty="0" err="1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minMax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i="1" dirty="0" err="1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someArray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){</a:t>
            </a:r>
          </a:p>
          <a:p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min, max = NULL</a:t>
            </a: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endParaRPr lang="en-US" i="1" dirty="0" smtClean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for each </a:t>
            </a:r>
            <a:r>
              <a:rPr lang="en-US" b="1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e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i="1" dirty="0" err="1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someArray</a:t>
            </a:r>
            <a:endParaRPr lang="en-US" i="1" dirty="0" smtClean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min = MIN(</a:t>
            </a:r>
            <a:r>
              <a:rPr lang="en-US" b="1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e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, min)</a:t>
            </a:r>
          </a:p>
          <a:p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for each </a:t>
            </a:r>
            <a:r>
              <a:rPr lang="en-US" b="1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e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i="1" dirty="0" err="1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someArray</a:t>
            </a:r>
            <a:endParaRPr lang="en-US" i="1" dirty="0" smtClean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	max = MAX(</a:t>
            </a:r>
            <a:r>
              <a:rPr lang="en-US" b="1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e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, max)</a:t>
            </a:r>
          </a:p>
          <a:p>
            <a:endParaRPr lang="en-US" i="1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i="1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8603" y="2203621"/>
            <a:ext cx="12066326" cy="145397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i="1" dirty="0" smtClean="0">
                <a:latin typeface="Century Gothic" charset="0"/>
                <a:ea typeface="Century Gothic" charset="0"/>
                <a:cs typeface="Century Gothic" charset="0"/>
              </a:rPr>
              <a:t>Constants</a:t>
            </a:r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 get </a:t>
            </a:r>
            <a:r>
              <a:rPr lang="en-US" sz="4400" b="1" dirty="0" smtClean="0">
                <a:latin typeface="Century Gothic" charset="0"/>
                <a:ea typeface="Century Gothic" charset="0"/>
                <a:cs typeface="Century Gothic" charset="0"/>
              </a:rPr>
              <a:t>dropped</a:t>
            </a:r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endParaRPr lang="en-US" sz="4400" b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rgbClr val="FFFF00"/>
                </a:solidFill>
                <a:latin typeface="Century Gothic" charset="0"/>
                <a:ea typeface="Century Gothic" charset="0"/>
                <a:cs typeface="Century Gothic" charset="0"/>
              </a:rPr>
              <a:t>Rules</a:t>
            </a:r>
            <a:endParaRPr lang="en-US" sz="9600" b="1" dirty="0">
              <a:solidFill>
                <a:srgbClr val="FFFF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Century Gothic" charset="0"/>
                <a:ea typeface="Century Gothic" charset="0"/>
                <a:cs typeface="Century Gothic" charset="0"/>
              </a:rPr>
              <a:t>Rules</a:t>
            </a:r>
            <a:endParaRPr lang="en-US" sz="9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56439" y="3534033"/>
            <a:ext cx="3113903" cy="118213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l"/>
            <a:r>
              <a:rPr lang="en-US" sz="3200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O(N)</a:t>
            </a:r>
            <a:endParaRPr lang="en-US" sz="3200" i="1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7203989" y="3263153"/>
            <a:ext cx="770237" cy="30121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87610" y="3425166"/>
            <a:ext cx="699804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function </a:t>
            </a:r>
            <a:r>
              <a:rPr lang="en-US" i="1" dirty="0" err="1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minMax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i="1" dirty="0" err="1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someArray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){</a:t>
            </a:r>
          </a:p>
          <a:p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min, max = NULL</a:t>
            </a: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endParaRPr lang="en-US" i="1" dirty="0" smtClean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for each </a:t>
            </a:r>
            <a:r>
              <a:rPr lang="en-US" b="1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e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i="1" dirty="0" err="1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someArray</a:t>
            </a:r>
            <a:endParaRPr lang="en-US" i="1" dirty="0" smtClean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min = MIN(</a:t>
            </a:r>
            <a:r>
              <a:rPr lang="en-US" b="1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e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, min)</a:t>
            </a:r>
          </a:p>
          <a:p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	max = MAX(</a:t>
            </a:r>
            <a:r>
              <a:rPr lang="en-US" b="1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e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, max)</a:t>
            </a:r>
          </a:p>
          <a:p>
            <a:endParaRPr lang="en-US" i="1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i="1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2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8603" y="2203621"/>
            <a:ext cx="12066326" cy="145397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Different </a:t>
            </a:r>
            <a:r>
              <a:rPr lang="en-US" sz="4400" i="1" dirty="0" smtClean="0">
                <a:latin typeface="Century Gothic" charset="0"/>
                <a:ea typeface="Century Gothic" charset="0"/>
                <a:cs typeface="Century Gothic" charset="0"/>
              </a:rPr>
              <a:t>inputs</a:t>
            </a:r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different </a:t>
            </a:r>
            <a:r>
              <a:rPr lang="en-US" sz="4400" b="1" dirty="0" smtClean="0">
                <a:latin typeface="Century Gothic" charset="0"/>
                <a:ea typeface="Century Gothic" charset="0"/>
                <a:cs typeface="Century Gothic" charset="0"/>
              </a:rPr>
              <a:t>variables</a:t>
            </a:r>
            <a:endParaRPr lang="en-US" sz="4400" b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rgbClr val="FFFF00"/>
                </a:solidFill>
                <a:latin typeface="Century Gothic" charset="0"/>
                <a:ea typeface="Century Gothic" charset="0"/>
                <a:cs typeface="Century Gothic" charset="0"/>
              </a:rPr>
              <a:t>Rules</a:t>
            </a:r>
            <a:endParaRPr lang="en-US" sz="9600" b="1" dirty="0">
              <a:solidFill>
                <a:srgbClr val="FFFF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Century Gothic" charset="0"/>
                <a:ea typeface="Century Gothic" charset="0"/>
                <a:cs typeface="Century Gothic" charset="0"/>
              </a:rPr>
              <a:t>Rules</a:t>
            </a:r>
            <a:endParaRPr lang="en-US" sz="9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56439" y="3927676"/>
            <a:ext cx="3113903" cy="118213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l"/>
            <a:r>
              <a:rPr lang="en-US" sz="3200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3200" i="1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7203989" y="3263153"/>
            <a:ext cx="770237" cy="30121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87610" y="3425166"/>
            <a:ext cx="69980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i="1" dirty="0" err="1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intersectionSize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i="1" dirty="0" err="1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arrayA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i="1" dirty="0" err="1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arrayB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){</a:t>
            </a:r>
            <a:endParaRPr lang="en-US" i="1" dirty="0" smtClean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 err="1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count = 0;</a:t>
            </a:r>
            <a:endParaRPr lang="en-US" i="1" dirty="0" smtClean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endParaRPr lang="en-US" i="1" dirty="0" smtClean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 smtClean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for each </a:t>
            </a:r>
            <a:r>
              <a:rPr lang="en-US" b="1" i="1" dirty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i="1" dirty="0" smtClean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i="1" dirty="0" smtClean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in </a:t>
            </a:r>
            <a:r>
              <a:rPr lang="en-US" i="1" dirty="0" err="1" smtClean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arrayA</a:t>
            </a:r>
            <a:r>
              <a:rPr lang="en-US" i="1" dirty="0" smtClean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{</a:t>
            </a:r>
            <a:endParaRPr lang="en-US" i="1" dirty="0" smtClean="0">
              <a:solidFill>
                <a:srgbClr val="00B0F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  </a:t>
            </a:r>
            <a:r>
              <a:rPr lang="en-US" i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for </a:t>
            </a:r>
            <a:r>
              <a:rPr lang="en-US" b="1" i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b</a:t>
            </a:r>
            <a:r>
              <a:rPr lang="en-US" i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i="1" dirty="0" err="1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arrayB</a:t>
            </a:r>
            <a:r>
              <a:rPr lang="en-US" i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{</a:t>
            </a: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 smtClean="0">
                <a:latin typeface="Century Gothic" charset="0"/>
                <a:ea typeface="Century Gothic" charset="0"/>
                <a:cs typeface="Century Gothic" charset="0"/>
              </a:rPr>
              <a:t>       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if</a:t>
            </a:r>
            <a:r>
              <a:rPr lang="en-US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b="1" i="1" dirty="0" smtClean="0"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==</a:t>
            </a:r>
            <a:r>
              <a:rPr lang="en-US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b="1" dirty="0" smtClean="0">
                <a:latin typeface="Century Gothic" charset="0"/>
                <a:ea typeface="Century Gothic" charset="0"/>
                <a:cs typeface="Century Gothic" charset="0"/>
              </a:rPr>
              <a:t>b</a:t>
            </a:r>
            <a:r>
              <a:rPr lang="en-US" i="1" dirty="0" smtClean="0">
                <a:latin typeface="Century Gothic" charset="0"/>
                <a:ea typeface="Century Gothic" charset="0"/>
                <a:cs typeface="Century Gothic" charset="0"/>
              </a:rPr>
              <a:t> {</a:t>
            </a:r>
          </a:p>
          <a:p>
            <a:r>
              <a:rPr lang="en-US" i="1" dirty="0"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 smtClean="0">
                <a:latin typeface="Century Gothic" charset="0"/>
                <a:ea typeface="Century Gothic" charset="0"/>
                <a:cs typeface="Century Gothic" charset="0"/>
              </a:rPr>
              <a:t>	count++</a:t>
            </a:r>
            <a:endParaRPr lang="en-US" i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i="1" dirty="0">
                <a:latin typeface="Century Gothic" charset="0"/>
                <a:ea typeface="Century Gothic" charset="0"/>
                <a:cs typeface="Century Gothic" charset="0"/>
              </a:rPr>
              <a:t>	 </a:t>
            </a:r>
            <a:r>
              <a:rPr lang="en-US" i="1" dirty="0" smtClean="0">
                <a:latin typeface="Century Gothic" charset="0"/>
                <a:ea typeface="Century Gothic" charset="0"/>
                <a:cs typeface="Century Gothic" charset="0"/>
              </a:rPr>
              <a:t>       }</a:t>
            </a:r>
            <a:endParaRPr lang="en-US" i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 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  </a:t>
            </a:r>
            <a:r>
              <a:rPr lang="en-US" i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i="1" dirty="0" smtClean="0">
              <a:solidFill>
                <a:srgbClr val="FF000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 smtClean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i="1" dirty="0">
              <a:solidFill>
                <a:srgbClr val="00B0F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i="1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4595" y="2545493"/>
            <a:ext cx="9156356" cy="2983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90182" y="1680548"/>
            <a:ext cx="12066326" cy="145397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What do you think is Big O here?</a:t>
            </a:r>
            <a:endParaRPr lang="en-US" sz="3200" b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8603" y="2203621"/>
            <a:ext cx="12066326" cy="145397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Different </a:t>
            </a:r>
            <a:r>
              <a:rPr lang="en-US" sz="4400" i="1" dirty="0" smtClean="0">
                <a:latin typeface="Century Gothic" charset="0"/>
                <a:ea typeface="Century Gothic" charset="0"/>
                <a:cs typeface="Century Gothic" charset="0"/>
              </a:rPr>
              <a:t>inputs</a:t>
            </a:r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different </a:t>
            </a:r>
            <a:r>
              <a:rPr lang="en-US" sz="4400" b="1" dirty="0" smtClean="0">
                <a:latin typeface="Century Gothic" charset="0"/>
                <a:ea typeface="Century Gothic" charset="0"/>
                <a:cs typeface="Century Gothic" charset="0"/>
              </a:rPr>
              <a:t>variables</a:t>
            </a:r>
            <a:endParaRPr lang="en-US" sz="4400" b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rgbClr val="FFFF00"/>
                </a:solidFill>
                <a:latin typeface="Century Gothic" charset="0"/>
                <a:ea typeface="Century Gothic" charset="0"/>
                <a:cs typeface="Century Gothic" charset="0"/>
              </a:rPr>
              <a:t>Rules</a:t>
            </a:r>
            <a:endParaRPr lang="en-US" sz="9600" b="1" dirty="0">
              <a:solidFill>
                <a:srgbClr val="FFFF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Century Gothic" charset="0"/>
                <a:ea typeface="Century Gothic" charset="0"/>
                <a:cs typeface="Century Gothic" charset="0"/>
              </a:rPr>
              <a:t>Rules</a:t>
            </a:r>
            <a:endParaRPr lang="en-US" sz="9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56439" y="3927676"/>
            <a:ext cx="3113903" cy="118213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l"/>
            <a:r>
              <a:rPr lang="en-US" sz="3200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O(N</a:t>
            </a:r>
            <a:r>
              <a:rPr lang="en-US" sz="3200" i="1" baseline="30000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2</a:t>
            </a:r>
            <a:r>
              <a:rPr lang="en-US" sz="3200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)?</a:t>
            </a:r>
            <a:endParaRPr lang="en-US" sz="3200" i="1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7203989" y="3263153"/>
            <a:ext cx="770237" cy="30121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87610" y="3425166"/>
            <a:ext cx="69980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i="1" dirty="0" err="1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intersectionSize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i="1" dirty="0" err="1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arrayA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i="1" dirty="0" err="1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arrayB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){</a:t>
            </a:r>
            <a:endParaRPr lang="en-US" i="1" dirty="0" smtClean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 err="1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count = 0;</a:t>
            </a:r>
            <a:endParaRPr lang="en-US" i="1" dirty="0" smtClean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endParaRPr lang="en-US" i="1" dirty="0" smtClean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 smtClean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for each </a:t>
            </a:r>
            <a:r>
              <a:rPr lang="en-US" b="1" i="1" dirty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i="1" dirty="0" smtClean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i="1" dirty="0" smtClean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in </a:t>
            </a:r>
            <a:r>
              <a:rPr lang="en-US" i="1" dirty="0" err="1" smtClean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arrayA</a:t>
            </a:r>
            <a:r>
              <a:rPr lang="en-US" i="1" dirty="0" smtClean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{</a:t>
            </a:r>
            <a:endParaRPr lang="en-US" i="1" dirty="0" smtClean="0">
              <a:solidFill>
                <a:srgbClr val="00B0F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  </a:t>
            </a:r>
            <a:r>
              <a:rPr lang="en-US" i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for </a:t>
            </a:r>
            <a:r>
              <a:rPr lang="en-US" b="1" i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b</a:t>
            </a:r>
            <a:r>
              <a:rPr lang="en-US" i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i="1" dirty="0" err="1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arrayB</a:t>
            </a:r>
            <a:r>
              <a:rPr lang="en-US" i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{</a:t>
            </a: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 smtClean="0">
                <a:latin typeface="Century Gothic" charset="0"/>
                <a:ea typeface="Century Gothic" charset="0"/>
                <a:cs typeface="Century Gothic" charset="0"/>
              </a:rPr>
              <a:t>       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if</a:t>
            </a:r>
            <a:r>
              <a:rPr lang="en-US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b="1" i="1" dirty="0" smtClean="0"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==</a:t>
            </a:r>
            <a:r>
              <a:rPr lang="en-US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b="1" dirty="0" smtClean="0">
                <a:latin typeface="Century Gothic" charset="0"/>
                <a:ea typeface="Century Gothic" charset="0"/>
                <a:cs typeface="Century Gothic" charset="0"/>
              </a:rPr>
              <a:t>b</a:t>
            </a:r>
            <a:r>
              <a:rPr lang="en-US" i="1" dirty="0" smtClean="0">
                <a:latin typeface="Century Gothic" charset="0"/>
                <a:ea typeface="Century Gothic" charset="0"/>
                <a:cs typeface="Century Gothic" charset="0"/>
              </a:rPr>
              <a:t> {</a:t>
            </a:r>
          </a:p>
          <a:p>
            <a:r>
              <a:rPr lang="en-US" i="1" dirty="0"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 smtClean="0">
                <a:latin typeface="Century Gothic" charset="0"/>
                <a:ea typeface="Century Gothic" charset="0"/>
                <a:cs typeface="Century Gothic" charset="0"/>
              </a:rPr>
              <a:t>	count++</a:t>
            </a:r>
            <a:endParaRPr lang="en-US" i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i="1" dirty="0">
                <a:latin typeface="Century Gothic" charset="0"/>
                <a:ea typeface="Century Gothic" charset="0"/>
                <a:cs typeface="Century Gothic" charset="0"/>
              </a:rPr>
              <a:t>	 </a:t>
            </a:r>
            <a:r>
              <a:rPr lang="en-US" i="1" dirty="0" smtClean="0">
                <a:latin typeface="Century Gothic" charset="0"/>
                <a:ea typeface="Century Gothic" charset="0"/>
                <a:cs typeface="Century Gothic" charset="0"/>
              </a:rPr>
              <a:t>       }</a:t>
            </a:r>
            <a:endParaRPr lang="en-US" i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 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  </a:t>
            </a:r>
            <a:r>
              <a:rPr lang="en-US" i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i="1" dirty="0" smtClean="0">
              <a:solidFill>
                <a:srgbClr val="FF000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 smtClean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i="1" dirty="0">
              <a:solidFill>
                <a:srgbClr val="00B0F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i="1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4595" y="2545493"/>
            <a:ext cx="9156356" cy="2983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90182" y="1680548"/>
            <a:ext cx="12066326" cy="145397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What do you think is Big O here?</a:t>
            </a:r>
            <a:endParaRPr lang="en-US" sz="3200" b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0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8603" y="2203621"/>
            <a:ext cx="12066326" cy="145397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Different </a:t>
            </a:r>
            <a:r>
              <a:rPr lang="en-US" sz="4400" i="1" dirty="0" smtClean="0">
                <a:latin typeface="Century Gothic" charset="0"/>
                <a:ea typeface="Century Gothic" charset="0"/>
                <a:cs typeface="Century Gothic" charset="0"/>
              </a:rPr>
              <a:t>inputs</a:t>
            </a:r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different </a:t>
            </a:r>
            <a:r>
              <a:rPr lang="en-US" sz="4400" b="1" dirty="0" smtClean="0">
                <a:latin typeface="Century Gothic" charset="0"/>
                <a:ea typeface="Century Gothic" charset="0"/>
                <a:cs typeface="Century Gothic" charset="0"/>
              </a:rPr>
              <a:t>variables</a:t>
            </a:r>
            <a:endParaRPr lang="en-US" sz="4400" b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rgbClr val="FFFF00"/>
                </a:solidFill>
                <a:latin typeface="Century Gothic" charset="0"/>
                <a:ea typeface="Century Gothic" charset="0"/>
                <a:cs typeface="Century Gothic" charset="0"/>
              </a:rPr>
              <a:t>Rules</a:t>
            </a:r>
            <a:endParaRPr lang="en-US" sz="9600" b="1" dirty="0">
              <a:solidFill>
                <a:srgbClr val="FFFF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Century Gothic" charset="0"/>
                <a:ea typeface="Century Gothic" charset="0"/>
                <a:cs typeface="Century Gothic" charset="0"/>
              </a:rPr>
              <a:t>Rules</a:t>
            </a:r>
            <a:endParaRPr lang="en-US" sz="9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10616" y="3534033"/>
            <a:ext cx="4287795" cy="248370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l"/>
            <a:r>
              <a:rPr lang="en-US" sz="3200" b="1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O(</a:t>
            </a:r>
            <a:r>
              <a:rPr lang="en-US" sz="3200" b="1" i="1" dirty="0" smtClean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sz="3200" b="1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*</a:t>
            </a:r>
            <a:r>
              <a:rPr lang="en-US" sz="3200" b="1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b</a:t>
            </a:r>
            <a:r>
              <a:rPr lang="en-US" sz="3200" b="1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  <a:p>
            <a:pPr algn="l"/>
            <a:endParaRPr lang="en-US" sz="3200" i="1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l"/>
            <a:r>
              <a:rPr lang="en-US" sz="2400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Where a = length of </a:t>
            </a:r>
            <a:r>
              <a:rPr lang="en-US" sz="2400" i="1" dirty="0" err="1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arrayA</a:t>
            </a:r>
            <a:endParaRPr lang="en-US" sz="2400" i="1" dirty="0" smtClean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l"/>
            <a:r>
              <a:rPr lang="en-US" sz="2400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n-US" sz="2400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2400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Where </a:t>
            </a:r>
            <a:r>
              <a:rPr lang="en-US" sz="2400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b </a:t>
            </a:r>
            <a:r>
              <a:rPr lang="en-US" sz="2400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= length of </a:t>
            </a:r>
            <a:r>
              <a:rPr lang="en-US" sz="2400" i="1" dirty="0" err="1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arrayB</a:t>
            </a:r>
            <a:endParaRPr lang="en-US" sz="2400" i="1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l"/>
            <a:endParaRPr lang="en-US" sz="2400" i="1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498648" y="3269816"/>
            <a:ext cx="770237" cy="30121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87610" y="3425166"/>
            <a:ext cx="69980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i="1" dirty="0" err="1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intersectionSize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i="1" dirty="0" err="1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arrayA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i="1" dirty="0" err="1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arrayB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){</a:t>
            </a:r>
            <a:endParaRPr lang="en-US" i="1" dirty="0" smtClean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 err="1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count = 0;</a:t>
            </a:r>
            <a:endParaRPr lang="en-US" i="1" dirty="0" smtClean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endParaRPr lang="en-US" i="1" dirty="0" smtClean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 smtClean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for each </a:t>
            </a:r>
            <a:r>
              <a:rPr lang="en-US" b="1" i="1" dirty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i="1" dirty="0" smtClean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i="1" dirty="0" smtClean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in </a:t>
            </a:r>
            <a:r>
              <a:rPr lang="en-US" i="1" dirty="0" err="1" smtClean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arrayA</a:t>
            </a:r>
            <a:r>
              <a:rPr lang="en-US" i="1" dirty="0" smtClean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{</a:t>
            </a:r>
            <a:endParaRPr lang="en-US" i="1" dirty="0" smtClean="0">
              <a:solidFill>
                <a:srgbClr val="00B0F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  </a:t>
            </a:r>
            <a:r>
              <a:rPr lang="en-US" i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for </a:t>
            </a:r>
            <a:r>
              <a:rPr lang="en-US" b="1" i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b</a:t>
            </a:r>
            <a:r>
              <a:rPr lang="en-US" i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i="1" dirty="0" err="1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arrayB</a:t>
            </a:r>
            <a:r>
              <a:rPr lang="en-US" i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{</a:t>
            </a: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 smtClean="0">
                <a:latin typeface="Century Gothic" charset="0"/>
                <a:ea typeface="Century Gothic" charset="0"/>
                <a:cs typeface="Century Gothic" charset="0"/>
              </a:rPr>
              <a:t>       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if</a:t>
            </a:r>
            <a:r>
              <a:rPr lang="en-US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b="1" i="1" dirty="0" smtClean="0"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==</a:t>
            </a:r>
            <a:r>
              <a:rPr lang="en-US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b="1" dirty="0" smtClean="0">
                <a:latin typeface="Century Gothic" charset="0"/>
                <a:ea typeface="Century Gothic" charset="0"/>
                <a:cs typeface="Century Gothic" charset="0"/>
              </a:rPr>
              <a:t>b</a:t>
            </a:r>
            <a:r>
              <a:rPr lang="en-US" i="1" dirty="0" smtClean="0">
                <a:latin typeface="Century Gothic" charset="0"/>
                <a:ea typeface="Century Gothic" charset="0"/>
                <a:cs typeface="Century Gothic" charset="0"/>
              </a:rPr>
              <a:t> {</a:t>
            </a:r>
          </a:p>
          <a:p>
            <a:r>
              <a:rPr lang="en-US" i="1" dirty="0"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 smtClean="0">
                <a:latin typeface="Century Gothic" charset="0"/>
                <a:ea typeface="Century Gothic" charset="0"/>
                <a:cs typeface="Century Gothic" charset="0"/>
              </a:rPr>
              <a:t>	count++</a:t>
            </a:r>
            <a:endParaRPr lang="en-US" i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i="1" dirty="0">
                <a:latin typeface="Century Gothic" charset="0"/>
                <a:ea typeface="Century Gothic" charset="0"/>
                <a:cs typeface="Century Gothic" charset="0"/>
              </a:rPr>
              <a:t>	 </a:t>
            </a:r>
            <a:r>
              <a:rPr lang="en-US" i="1" dirty="0" smtClean="0">
                <a:latin typeface="Century Gothic" charset="0"/>
                <a:ea typeface="Century Gothic" charset="0"/>
                <a:cs typeface="Century Gothic" charset="0"/>
              </a:rPr>
              <a:t>       }</a:t>
            </a:r>
            <a:endParaRPr lang="en-US" i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 </a:t>
            </a:r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  </a:t>
            </a:r>
            <a:r>
              <a:rPr lang="en-US" i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i="1" dirty="0" smtClean="0">
              <a:solidFill>
                <a:srgbClr val="FF000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 smtClean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i="1" dirty="0">
              <a:solidFill>
                <a:srgbClr val="00B0F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i="1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8603" y="2203622"/>
            <a:ext cx="12066326" cy="8114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Drop</a:t>
            </a:r>
            <a:r>
              <a:rPr lang="en-US" sz="4400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4400" b="1" dirty="0" smtClean="0">
                <a:latin typeface="Century Gothic" charset="0"/>
                <a:ea typeface="Century Gothic" charset="0"/>
                <a:cs typeface="Century Gothic" charset="0"/>
              </a:rPr>
              <a:t>non-dominant</a:t>
            </a:r>
            <a:r>
              <a:rPr lang="en-US" sz="4400" i="1" dirty="0" smtClean="0">
                <a:latin typeface="Century Gothic" charset="0"/>
                <a:ea typeface="Century Gothic" charset="0"/>
                <a:cs typeface="Century Gothic" charset="0"/>
              </a:rPr>
              <a:t> terms</a:t>
            </a:r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rgbClr val="FFFF00"/>
                </a:solidFill>
                <a:latin typeface="Century Gothic" charset="0"/>
                <a:ea typeface="Century Gothic" charset="0"/>
                <a:cs typeface="Century Gothic" charset="0"/>
              </a:rPr>
              <a:t>Rules</a:t>
            </a:r>
            <a:endParaRPr lang="en-US" sz="9600" b="1" dirty="0">
              <a:solidFill>
                <a:srgbClr val="FFFF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Century Gothic" charset="0"/>
                <a:ea typeface="Century Gothic" charset="0"/>
                <a:cs typeface="Century Gothic" charset="0"/>
              </a:rPr>
              <a:t>Rules</a:t>
            </a:r>
            <a:endParaRPr lang="en-US" sz="9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56439" y="3927676"/>
            <a:ext cx="3113903" cy="118213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l"/>
            <a:r>
              <a:rPr lang="en-US" sz="3200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3200" i="1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7203989" y="3263153"/>
            <a:ext cx="770237" cy="30121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87610" y="2919222"/>
            <a:ext cx="69980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f</a:t>
            </a:r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unction example(</a:t>
            </a:r>
            <a:r>
              <a:rPr lang="en-US" b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array</a:t>
            </a:r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){</a:t>
            </a:r>
          </a:p>
          <a:p>
            <a:r>
              <a:rPr lang="en-US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  max  = null</a:t>
            </a:r>
          </a:p>
          <a:p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  for each </a:t>
            </a:r>
            <a:r>
              <a:rPr lang="en-US" b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b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array</a:t>
            </a:r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      max = MAX(</a:t>
            </a:r>
            <a:r>
              <a:rPr lang="en-US" b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, max)</a:t>
            </a:r>
          </a:p>
          <a:p>
            <a:r>
              <a:rPr lang="en-US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  } print max</a:t>
            </a:r>
          </a:p>
          <a:p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   for each </a:t>
            </a:r>
            <a:r>
              <a:rPr lang="en-US" b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b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array</a:t>
            </a:r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      for each </a:t>
            </a:r>
            <a:r>
              <a:rPr lang="en-US" b="1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b</a:t>
            </a:r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in array {</a:t>
            </a:r>
          </a:p>
          <a:p>
            <a:r>
              <a:rPr lang="en-US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          print </a:t>
            </a:r>
            <a:r>
              <a:rPr lang="en-US" b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b="1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b</a:t>
            </a:r>
          </a:p>
          <a:p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       }</a:t>
            </a:r>
          </a:p>
          <a:p>
            <a:r>
              <a:rPr lang="en-US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  }    </a:t>
            </a:r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4595" y="2545493"/>
            <a:ext cx="9156356" cy="2983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90182" y="1680548"/>
            <a:ext cx="12066326" cy="145397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What do you think is Big O here?</a:t>
            </a:r>
            <a:endParaRPr lang="en-US" sz="3200" b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3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8603" y="2203622"/>
            <a:ext cx="12066326" cy="8114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Drop</a:t>
            </a:r>
            <a:r>
              <a:rPr lang="en-US" sz="4400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4400" b="1" dirty="0" smtClean="0">
                <a:latin typeface="Century Gothic" charset="0"/>
                <a:ea typeface="Century Gothic" charset="0"/>
                <a:cs typeface="Century Gothic" charset="0"/>
              </a:rPr>
              <a:t>non-dominant</a:t>
            </a:r>
            <a:r>
              <a:rPr lang="en-US" sz="4400" i="1" dirty="0" smtClean="0">
                <a:latin typeface="Century Gothic" charset="0"/>
                <a:ea typeface="Century Gothic" charset="0"/>
                <a:cs typeface="Century Gothic" charset="0"/>
              </a:rPr>
              <a:t> terms</a:t>
            </a:r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rgbClr val="FFFF00"/>
                </a:solidFill>
                <a:latin typeface="Century Gothic" charset="0"/>
                <a:ea typeface="Century Gothic" charset="0"/>
                <a:cs typeface="Century Gothic" charset="0"/>
              </a:rPr>
              <a:t>Rules</a:t>
            </a:r>
            <a:endParaRPr lang="en-US" sz="9600" b="1" dirty="0">
              <a:solidFill>
                <a:srgbClr val="FFFF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Century Gothic" charset="0"/>
                <a:ea typeface="Century Gothic" charset="0"/>
                <a:cs typeface="Century Gothic" charset="0"/>
              </a:rPr>
              <a:t>Rules</a:t>
            </a:r>
            <a:endParaRPr lang="en-US" sz="9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56439" y="3927676"/>
            <a:ext cx="3113903" cy="118213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l"/>
            <a:r>
              <a:rPr lang="en-US" sz="3200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3200" i="1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7203989" y="3263153"/>
            <a:ext cx="770237" cy="30121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87610" y="2919222"/>
            <a:ext cx="69980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f</a:t>
            </a:r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unction example(</a:t>
            </a:r>
            <a:r>
              <a:rPr lang="en-US" b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array</a:t>
            </a:r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){</a:t>
            </a:r>
          </a:p>
          <a:p>
            <a:r>
              <a:rPr lang="en-US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  max  = null</a:t>
            </a:r>
          </a:p>
          <a:p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  for each </a:t>
            </a:r>
            <a:r>
              <a:rPr lang="en-US" b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b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array</a:t>
            </a:r>
            <a:r>
              <a:rPr lang="en-US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{</a:t>
            </a:r>
          </a:p>
          <a:p>
            <a:r>
              <a:rPr lang="en-US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      max = MAX(</a:t>
            </a:r>
            <a:r>
              <a:rPr lang="en-US" b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, max)</a:t>
            </a:r>
          </a:p>
          <a:p>
            <a:r>
              <a:rPr lang="en-US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  } print max</a:t>
            </a:r>
          </a:p>
          <a:p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   for each </a:t>
            </a:r>
            <a:r>
              <a:rPr lang="en-US" b="1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b="1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array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{</a:t>
            </a:r>
          </a:p>
          <a:p>
            <a:r>
              <a:rPr lang="en-US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      for each </a:t>
            </a:r>
            <a:r>
              <a:rPr lang="en-US" b="1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b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in array {</a:t>
            </a:r>
          </a:p>
          <a:p>
            <a:r>
              <a:rPr lang="en-US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          print </a:t>
            </a:r>
            <a:r>
              <a:rPr lang="en-US" b="1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b="1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b</a:t>
            </a:r>
          </a:p>
          <a:p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       }</a:t>
            </a:r>
          </a:p>
          <a:p>
            <a:r>
              <a:rPr lang="en-US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  }    </a:t>
            </a:r>
            <a:endParaRPr lang="en-US" dirty="0">
              <a:solidFill>
                <a:srgbClr val="13FFBD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4595" y="2545493"/>
            <a:ext cx="9156356" cy="2983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90182" y="1680548"/>
            <a:ext cx="12066326" cy="145397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What do you think is Big O here?</a:t>
            </a:r>
            <a:endParaRPr lang="en-US" sz="3200" b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1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8603" y="2203622"/>
            <a:ext cx="12066326" cy="8114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Drop</a:t>
            </a:r>
            <a:r>
              <a:rPr lang="en-US" sz="4400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4400" b="1" dirty="0" smtClean="0">
                <a:latin typeface="Century Gothic" charset="0"/>
                <a:ea typeface="Century Gothic" charset="0"/>
                <a:cs typeface="Century Gothic" charset="0"/>
              </a:rPr>
              <a:t>non-dominant</a:t>
            </a:r>
            <a:r>
              <a:rPr lang="en-US" sz="4400" i="1" dirty="0" smtClean="0">
                <a:latin typeface="Century Gothic" charset="0"/>
                <a:ea typeface="Century Gothic" charset="0"/>
                <a:cs typeface="Century Gothic" charset="0"/>
              </a:rPr>
              <a:t> terms</a:t>
            </a:r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rgbClr val="FFFF00"/>
                </a:solidFill>
                <a:latin typeface="Century Gothic" charset="0"/>
                <a:ea typeface="Century Gothic" charset="0"/>
                <a:cs typeface="Century Gothic" charset="0"/>
              </a:rPr>
              <a:t>Rules</a:t>
            </a:r>
            <a:endParaRPr lang="en-US" sz="9600" b="1" dirty="0">
              <a:solidFill>
                <a:srgbClr val="FFFF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Century Gothic" charset="0"/>
                <a:ea typeface="Century Gothic" charset="0"/>
                <a:cs typeface="Century Gothic" charset="0"/>
              </a:rPr>
              <a:t>Rules</a:t>
            </a:r>
            <a:endParaRPr lang="en-US" sz="9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56439" y="3927676"/>
            <a:ext cx="3113903" cy="118213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l"/>
            <a:r>
              <a:rPr lang="en-US" sz="3200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O(</a:t>
            </a:r>
            <a:r>
              <a:rPr lang="en-US" sz="3200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N</a:t>
            </a:r>
            <a:r>
              <a:rPr lang="en-US" sz="3200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+ </a:t>
            </a:r>
            <a:r>
              <a:rPr lang="en-US" sz="3200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N</a:t>
            </a:r>
            <a:r>
              <a:rPr lang="en-US" sz="3200" baseline="30000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2</a:t>
            </a:r>
            <a:r>
              <a:rPr lang="en-US" sz="3200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  <a:endParaRPr lang="en-US" sz="3200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7203989" y="3263153"/>
            <a:ext cx="770237" cy="30121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87610" y="2919222"/>
            <a:ext cx="69980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f</a:t>
            </a:r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unction example(</a:t>
            </a:r>
            <a:r>
              <a:rPr lang="en-US" b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array</a:t>
            </a:r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){</a:t>
            </a:r>
          </a:p>
          <a:p>
            <a:r>
              <a:rPr lang="en-US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  max  = null</a:t>
            </a:r>
          </a:p>
          <a:p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  for each </a:t>
            </a:r>
            <a:r>
              <a:rPr lang="en-US" b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b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array</a:t>
            </a:r>
            <a:r>
              <a:rPr lang="en-US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{</a:t>
            </a:r>
          </a:p>
          <a:p>
            <a:r>
              <a:rPr lang="en-US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      max = MAX(</a:t>
            </a:r>
            <a:r>
              <a:rPr lang="en-US" b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, max)</a:t>
            </a:r>
          </a:p>
          <a:p>
            <a:r>
              <a:rPr lang="en-US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  } print max</a:t>
            </a:r>
          </a:p>
          <a:p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   for each </a:t>
            </a:r>
            <a:r>
              <a:rPr lang="en-US" b="1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b="1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array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{</a:t>
            </a:r>
          </a:p>
          <a:p>
            <a:r>
              <a:rPr lang="en-US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      for each </a:t>
            </a:r>
            <a:r>
              <a:rPr lang="en-US" b="1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b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b="1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array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{</a:t>
            </a:r>
          </a:p>
          <a:p>
            <a:r>
              <a:rPr lang="en-US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          print </a:t>
            </a:r>
            <a:r>
              <a:rPr lang="en-US" b="1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b="1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b</a:t>
            </a:r>
          </a:p>
          <a:p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       }</a:t>
            </a:r>
          </a:p>
          <a:p>
            <a:r>
              <a:rPr lang="en-US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  }    </a:t>
            </a:r>
            <a:endParaRPr lang="en-US" dirty="0">
              <a:solidFill>
                <a:srgbClr val="13FFBD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4595" y="2545493"/>
            <a:ext cx="9156356" cy="2983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90182" y="1680548"/>
            <a:ext cx="12066326" cy="145397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What do you think is Big O here?</a:t>
            </a:r>
            <a:endParaRPr lang="en-US" sz="3200" b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4712043" y="3723287"/>
            <a:ext cx="770237" cy="7954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4712043" y="4950724"/>
            <a:ext cx="770237" cy="13245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647037" y="3217134"/>
            <a:ext cx="3113903" cy="118213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l"/>
            <a:r>
              <a:rPr lang="en-US" sz="3200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O(</a:t>
            </a:r>
            <a:r>
              <a:rPr lang="en-US" sz="3200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N</a:t>
            </a:r>
            <a:r>
              <a:rPr lang="en-US" sz="3200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  <a:endParaRPr lang="en-US" sz="3200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647036" y="4746214"/>
            <a:ext cx="3113903" cy="118213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l"/>
            <a:r>
              <a:rPr lang="en-US" sz="3200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O(</a:t>
            </a:r>
            <a:r>
              <a:rPr lang="en-US" sz="3200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N</a:t>
            </a:r>
            <a:r>
              <a:rPr lang="en-US" sz="3200" baseline="30000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2</a:t>
            </a:r>
            <a:r>
              <a:rPr lang="en-US" sz="3200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  <a:endParaRPr lang="en-US" sz="3200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8603" y="1784001"/>
            <a:ext cx="12066326" cy="8114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Drop</a:t>
            </a:r>
            <a:r>
              <a:rPr lang="en-US" sz="4400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4400" b="1" dirty="0" smtClean="0">
                <a:latin typeface="Century Gothic" charset="0"/>
                <a:ea typeface="Century Gothic" charset="0"/>
                <a:cs typeface="Century Gothic" charset="0"/>
              </a:rPr>
              <a:t>non-dominant</a:t>
            </a:r>
            <a:r>
              <a:rPr lang="en-US" sz="4400" i="1" dirty="0" smtClean="0">
                <a:latin typeface="Century Gothic" charset="0"/>
                <a:ea typeface="Century Gothic" charset="0"/>
                <a:cs typeface="Century Gothic" charset="0"/>
              </a:rPr>
              <a:t> terms</a:t>
            </a:r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rgbClr val="FFFF00"/>
                </a:solidFill>
                <a:latin typeface="Century Gothic" charset="0"/>
                <a:ea typeface="Century Gothic" charset="0"/>
                <a:cs typeface="Century Gothic" charset="0"/>
              </a:rPr>
              <a:t>Rules</a:t>
            </a:r>
            <a:endParaRPr lang="en-US" sz="9600" b="1" dirty="0">
              <a:solidFill>
                <a:srgbClr val="FFFF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Century Gothic" charset="0"/>
                <a:ea typeface="Century Gothic" charset="0"/>
                <a:cs typeface="Century Gothic" charset="0"/>
              </a:rPr>
              <a:t>Rules</a:t>
            </a:r>
            <a:endParaRPr lang="en-US" sz="9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56439" y="3927676"/>
            <a:ext cx="3113903" cy="118213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l"/>
            <a:r>
              <a:rPr lang="en-US" sz="3200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O(</a:t>
            </a:r>
            <a:r>
              <a:rPr lang="en-US" sz="3200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N</a:t>
            </a:r>
            <a:r>
              <a:rPr lang="en-US" sz="3200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+ </a:t>
            </a:r>
            <a:r>
              <a:rPr lang="en-US" sz="3200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N</a:t>
            </a:r>
            <a:r>
              <a:rPr lang="en-US" sz="3200" baseline="30000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2</a:t>
            </a:r>
            <a:r>
              <a:rPr lang="en-US" sz="3200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  <a:endParaRPr lang="en-US" sz="3200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7203989" y="3263153"/>
            <a:ext cx="770237" cy="30121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87610" y="2919222"/>
            <a:ext cx="69980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f</a:t>
            </a:r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unction example(</a:t>
            </a:r>
            <a:r>
              <a:rPr lang="en-US" b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array</a:t>
            </a:r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){</a:t>
            </a:r>
          </a:p>
          <a:p>
            <a:r>
              <a:rPr lang="en-US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  max  = null</a:t>
            </a:r>
          </a:p>
          <a:p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  for each </a:t>
            </a:r>
            <a:r>
              <a:rPr lang="en-US" b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b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array</a:t>
            </a:r>
            <a:r>
              <a:rPr lang="en-US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{</a:t>
            </a:r>
          </a:p>
          <a:p>
            <a:r>
              <a:rPr lang="en-US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      max = MAX(</a:t>
            </a:r>
            <a:r>
              <a:rPr lang="en-US" b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, max)</a:t>
            </a:r>
          </a:p>
          <a:p>
            <a:r>
              <a:rPr lang="en-US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  } print max</a:t>
            </a:r>
          </a:p>
          <a:p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   for each </a:t>
            </a:r>
            <a:r>
              <a:rPr lang="en-US" b="1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b="1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array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{</a:t>
            </a:r>
          </a:p>
          <a:p>
            <a:r>
              <a:rPr lang="en-US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      for each </a:t>
            </a:r>
            <a:r>
              <a:rPr lang="en-US" b="1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b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b="1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array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{</a:t>
            </a:r>
          </a:p>
          <a:p>
            <a:r>
              <a:rPr lang="en-US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          print </a:t>
            </a:r>
            <a:r>
              <a:rPr lang="en-US" b="1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b="1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b</a:t>
            </a:r>
          </a:p>
          <a:p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       }</a:t>
            </a:r>
          </a:p>
          <a:p>
            <a:r>
              <a:rPr lang="en-US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  }    </a:t>
            </a:r>
            <a:endParaRPr lang="en-US" dirty="0">
              <a:solidFill>
                <a:srgbClr val="13FFBD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4712043" y="3723287"/>
            <a:ext cx="770237" cy="7954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4712043" y="4950724"/>
            <a:ext cx="770237" cy="13245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647037" y="3217134"/>
            <a:ext cx="3113903" cy="118213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l"/>
            <a:r>
              <a:rPr lang="en-US" sz="3200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O(</a:t>
            </a:r>
            <a:r>
              <a:rPr lang="en-US" sz="3200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N</a:t>
            </a:r>
            <a:r>
              <a:rPr lang="en-US" sz="3200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  <a:endParaRPr lang="en-US" sz="3200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647036" y="4746214"/>
            <a:ext cx="3113903" cy="118213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l"/>
            <a:r>
              <a:rPr lang="en-US" sz="3200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O(</a:t>
            </a:r>
            <a:r>
              <a:rPr lang="en-US" sz="3200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N</a:t>
            </a:r>
            <a:r>
              <a:rPr lang="en-US" sz="3200" baseline="30000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2</a:t>
            </a:r>
            <a:r>
              <a:rPr lang="en-US" sz="3200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  <a:endParaRPr lang="en-US" sz="3200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4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8603" y="1784001"/>
            <a:ext cx="12066326" cy="8114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Drop</a:t>
            </a:r>
            <a:r>
              <a:rPr lang="en-US" sz="4400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4400" b="1" dirty="0" smtClean="0">
                <a:latin typeface="Century Gothic" charset="0"/>
                <a:ea typeface="Century Gothic" charset="0"/>
                <a:cs typeface="Century Gothic" charset="0"/>
              </a:rPr>
              <a:t>non-dominant</a:t>
            </a:r>
            <a:r>
              <a:rPr lang="en-US" sz="4400" i="1" dirty="0" smtClean="0">
                <a:latin typeface="Century Gothic" charset="0"/>
                <a:ea typeface="Century Gothic" charset="0"/>
                <a:cs typeface="Century Gothic" charset="0"/>
              </a:rPr>
              <a:t> terms</a:t>
            </a:r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rgbClr val="FFFF00"/>
                </a:solidFill>
                <a:latin typeface="Century Gothic" charset="0"/>
                <a:ea typeface="Century Gothic" charset="0"/>
                <a:cs typeface="Century Gothic" charset="0"/>
              </a:rPr>
              <a:t>Rules</a:t>
            </a:r>
            <a:endParaRPr lang="en-US" sz="9600" b="1" dirty="0">
              <a:solidFill>
                <a:srgbClr val="FFFF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Century Gothic" charset="0"/>
                <a:ea typeface="Century Gothic" charset="0"/>
                <a:cs typeface="Century Gothic" charset="0"/>
              </a:rPr>
              <a:t>Rules</a:t>
            </a:r>
            <a:endParaRPr lang="en-US" sz="9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515033" y="3952390"/>
            <a:ext cx="3113903" cy="118213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l"/>
            <a:r>
              <a:rPr lang="en-US" sz="3200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O(</a:t>
            </a:r>
            <a:r>
              <a:rPr lang="en-US" sz="3200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N</a:t>
            </a:r>
            <a:r>
              <a:rPr lang="en-US" sz="3200" baseline="30000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2</a:t>
            </a:r>
            <a:r>
              <a:rPr lang="en-US" sz="3200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  <a:endParaRPr lang="en-US" sz="3200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351372" y="3259810"/>
            <a:ext cx="770237" cy="30121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87610" y="2919220"/>
            <a:ext cx="69980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f</a:t>
            </a:r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unction example(</a:t>
            </a:r>
            <a:r>
              <a:rPr lang="en-US" b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array</a:t>
            </a:r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){</a:t>
            </a:r>
          </a:p>
          <a:p>
            <a:r>
              <a:rPr lang="en-US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  max  = null</a:t>
            </a:r>
          </a:p>
          <a:p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  for each </a:t>
            </a:r>
            <a:r>
              <a:rPr lang="en-US" b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b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array</a:t>
            </a:r>
            <a:r>
              <a:rPr lang="en-US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{</a:t>
            </a:r>
          </a:p>
          <a:p>
            <a:r>
              <a:rPr lang="en-US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      max = MAX(</a:t>
            </a:r>
            <a:r>
              <a:rPr lang="en-US" b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, max)</a:t>
            </a:r>
          </a:p>
          <a:p>
            <a:r>
              <a:rPr lang="en-US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  } print max</a:t>
            </a:r>
          </a:p>
          <a:p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   for each </a:t>
            </a:r>
            <a:r>
              <a:rPr lang="en-US" b="1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b="1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array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{</a:t>
            </a:r>
          </a:p>
          <a:p>
            <a:r>
              <a:rPr lang="en-US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      for each </a:t>
            </a:r>
            <a:r>
              <a:rPr lang="en-US" b="1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b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b="1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array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{</a:t>
            </a:r>
          </a:p>
          <a:p>
            <a:r>
              <a:rPr lang="en-US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          print </a:t>
            </a:r>
            <a:r>
              <a:rPr lang="en-US" b="1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b="1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b</a:t>
            </a:r>
          </a:p>
          <a:p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       }</a:t>
            </a:r>
          </a:p>
          <a:p>
            <a:r>
              <a:rPr lang="en-US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  }    </a:t>
            </a:r>
            <a:endParaRPr lang="en-US" dirty="0">
              <a:solidFill>
                <a:srgbClr val="13FFBD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0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035546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 smtClean="0">
                <a:solidFill>
                  <a:srgbClr val="00FDFF">
                    <a:alpha val="55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The 8-ball Riddle</a:t>
            </a:r>
            <a:endParaRPr lang="en-US" sz="10000" b="1" dirty="0">
              <a:solidFill>
                <a:srgbClr val="00FDFF">
                  <a:alpha val="55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325" y="3056811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 smtClean="0">
                <a:latin typeface="Century Gothic" charset="0"/>
                <a:ea typeface="Century Gothic" charset="0"/>
                <a:cs typeface="Century Gothic" charset="0"/>
              </a:rPr>
              <a:t>The 8-ball Riddle</a:t>
            </a:r>
            <a:endParaRPr lang="en-US" sz="10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73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8603" y="1784001"/>
            <a:ext cx="12066326" cy="8114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What’s the </a:t>
            </a:r>
            <a:r>
              <a:rPr lang="en-US" sz="4400" b="1" dirty="0" smtClean="0">
                <a:latin typeface="Century Gothic" charset="0"/>
                <a:ea typeface="Century Gothic" charset="0"/>
                <a:cs typeface="Century Gothic" charset="0"/>
              </a:rPr>
              <a:t>big O</a:t>
            </a:r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rgbClr val="FF328E"/>
                </a:solidFill>
                <a:latin typeface="Century Gothic" charset="0"/>
                <a:ea typeface="Century Gothic" charset="0"/>
                <a:cs typeface="Century Gothic" charset="0"/>
              </a:rPr>
              <a:t>Practice</a:t>
            </a:r>
            <a:endParaRPr lang="en-US" sz="9600" b="1" dirty="0">
              <a:solidFill>
                <a:srgbClr val="FF328E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Century Gothic" charset="0"/>
                <a:ea typeface="Century Gothic" charset="0"/>
                <a:cs typeface="Century Gothic" charset="0"/>
              </a:rPr>
              <a:t>Practice</a:t>
            </a:r>
            <a:endParaRPr lang="en-US" sz="9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515033" y="3952390"/>
            <a:ext cx="3113903" cy="118213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i="1" dirty="0" smtClean="0"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351372" y="3104085"/>
            <a:ext cx="770237" cy="30121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87610" y="3132630"/>
            <a:ext cx="69980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public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funk(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n)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{</a:t>
            </a:r>
          </a:p>
          <a:p>
            <a:r>
              <a:rPr lang="sk-SK" dirty="0">
                <a:latin typeface="Century Gothic" charset="0"/>
                <a:ea typeface="Century Gothic" charset="0"/>
                <a:cs typeface="Century Gothic" charset="0"/>
              </a:rPr>
              <a:t>  </a:t>
            </a:r>
            <a:r>
              <a:rPr lang="sk-SK" dirty="0" err="1" smtClean="0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sk-SK" dirty="0"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sk-SK" dirty="0" err="1">
                <a:latin typeface="Century Gothic" charset="0"/>
                <a:ea typeface="Century Gothic" charset="0"/>
                <a:cs typeface="Century Gothic" charset="0"/>
              </a:rPr>
              <a:t>sum</a:t>
            </a:r>
            <a:r>
              <a:rPr lang="sk-SK" dirty="0">
                <a:latin typeface="Century Gothic" charset="0"/>
                <a:ea typeface="Century Gothic" charset="0"/>
                <a:cs typeface="Century Gothic" charset="0"/>
              </a:rPr>
              <a:t> = 0</a:t>
            </a:r>
            <a:r>
              <a:rPr lang="sk-SK" dirty="0" smtClean="0">
                <a:latin typeface="Century Gothic" charset="0"/>
                <a:ea typeface="Century Gothic" charset="0"/>
                <a:cs typeface="Century Gothic" charset="0"/>
              </a:rPr>
              <a:t>;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mr-IN" dirty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  </a:t>
            </a:r>
            <a:r>
              <a:rPr lang="mr-IN" dirty="0" err="1" smtClean="0">
                <a:latin typeface="Century Gothic" charset="0"/>
                <a:ea typeface="Century Gothic" charset="0"/>
                <a:cs typeface="Century Gothic" charset="0"/>
              </a:rPr>
              <a:t>for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mr-IN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mr-IN" dirty="0" err="1"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 = 0; </a:t>
            </a:r>
            <a:r>
              <a:rPr lang="mr-IN" dirty="0" err="1"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 &lt; </a:t>
            </a:r>
            <a:r>
              <a:rPr lang="mr-IN" dirty="0" err="1">
                <a:latin typeface="Century Gothic" charset="0"/>
                <a:ea typeface="Century Gothic" charset="0"/>
                <a:cs typeface="Century Gothic" charset="0"/>
              </a:rPr>
              <a:t>n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; </a:t>
            </a:r>
            <a:r>
              <a:rPr lang="mr-IN" dirty="0" err="1">
                <a:latin typeface="Century Gothic" charset="0"/>
                <a:ea typeface="Century Gothic" charset="0"/>
                <a:cs typeface="Century Gothic" charset="0"/>
              </a:rPr>
              <a:t>j++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) </a:t>
            </a:r>
            <a:r>
              <a:rPr lang="mr-IN" dirty="0" smtClean="0">
                <a:latin typeface="Century Gothic" charset="0"/>
                <a:ea typeface="Century Gothic" charset="0"/>
                <a:cs typeface="Century Gothic" charset="0"/>
              </a:rPr>
              <a:t>{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   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</a:t>
            </a:r>
            <a:r>
              <a:rPr lang="mr-IN" dirty="0" err="1" smtClean="0">
                <a:latin typeface="Century Gothic" charset="0"/>
                <a:ea typeface="Century Gothic" charset="0"/>
                <a:cs typeface="Century Gothic" charset="0"/>
              </a:rPr>
              <a:t>for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mr-IN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mr-IN" dirty="0" err="1">
                <a:latin typeface="Century Gothic" charset="0"/>
                <a:ea typeface="Century Gothic" charset="0"/>
                <a:cs typeface="Century Gothic" charset="0"/>
              </a:rPr>
              <a:t>k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 = 0; </a:t>
            </a:r>
            <a:r>
              <a:rPr lang="mr-IN" dirty="0" err="1">
                <a:latin typeface="Century Gothic" charset="0"/>
                <a:ea typeface="Century Gothic" charset="0"/>
                <a:cs typeface="Century Gothic" charset="0"/>
              </a:rPr>
              <a:t>k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 &lt; </a:t>
            </a:r>
            <a:r>
              <a:rPr lang="mr-IN" dirty="0" err="1">
                <a:latin typeface="Century Gothic" charset="0"/>
                <a:ea typeface="Century Gothic" charset="0"/>
                <a:cs typeface="Century Gothic" charset="0"/>
              </a:rPr>
              <a:t>n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; </a:t>
            </a:r>
            <a:r>
              <a:rPr lang="mr-IN" dirty="0" err="1">
                <a:latin typeface="Century Gothic" charset="0"/>
                <a:ea typeface="Century Gothic" charset="0"/>
                <a:cs typeface="Century Gothic" charset="0"/>
              </a:rPr>
              <a:t>k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++) </a:t>
            </a:r>
            <a:r>
              <a:rPr lang="mr-IN" dirty="0" smtClean="0">
                <a:latin typeface="Century Gothic" charset="0"/>
                <a:ea typeface="Century Gothic" charset="0"/>
                <a:cs typeface="Century Gothic" charset="0"/>
              </a:rPr>
              <a:t>{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  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        </a:t>
            </a:r>
            <a:r>
              <a:rPr lang="mr-IN" dirty="0" err="1" smtClean="0">
                <a:latin typeface="Century Gothic" charset="0"/>
                <a:ea typeface="Century Gothic" charset="0"/>
                <a:cs typeface="Century Gothic" charset="0"/>
              </a:rPr>
              <a:t>for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mr-IN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mr-IN" dirty="0" err="1">
                <a:latin typeface="Century Gothic" charset="0"/>
                <a:ea typeface="Century Gothic" charset="0"/>
                <a:cs typeface="Century Gothic" charset="0"/>
              </a:rPr>
              <a:t>l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 = 0; </a:t>
            </a:r>
            <a:r>
              <a:rPr lang="mr-IN" dirty="0" err="1">
                <a:latin typeface="Century Gothic" charset="0"/>
                <a:ea typeface="Century Gothic" charset="0"/>
                <a:cs typeface="Century Gothic" charset="0"/>
              </a:rPr>
              <a:t>l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 &lt; </a:t>
            </a:r>
            <a:r>
              <a:rPr lang="mr-IN" dirty="0" err="1">
                <a:latin typeface="Century Gothic" charset="0"/>
                <a:ea typeface="Century Gothic" charset="0"/>
                <a:cs typeface="Century Gothic" charset="0"/>
              </a:rPr>
              <a:t>n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; </a:t>
            </a:r>
            <a:r>
              <a:rPr lang="mr-IN" dirty="0" err="1">
                <a:latin typeface="Century Gothic" charset="0"/>
                <a:ea typeface="Century Gothic" charset="0"/>
                <a:cs typeface="Century Gothic" charset="0"/>
              </a:rPr>
              <a:t>l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++) {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   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           </a:t>
            </a:r>
            <a:r>
              <a:rPr lang="mr-IN" dirty="0" err="1" smtClean="0">
                <a:latin typeface="Century Gothic" charset="0"/>
                <a:ea typeface="Century Gothic" charset="0"/>
                <a:cs typeface="Century Gothic" charset="0"/>
              </a:rPr>
              <a:t>sum</a:t>
            </a:r>
            <a:r>
              <a:rPr lang="mr-IN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+= </a:t>
            </a:r>
            <a:r>
              <a:rPr lang="mr-IN" dirty="0" err="1"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 * </a:t>
            </a:r>
            <a:r>
              <a:rPr lang="mr-IN" dirty="0" err="1">
                <a:latin typeface="Century Gothic" charset="0"/>
                <a:ea typeface="Century Gothic" charset="0"/>
                <a:cs typeface="Century Gothic" charset="0"/>
              </a:rPr>
              <a:t>k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 / (</a:t>
            </a:r>
            <a:r>
              <a:rPr lang="mr-IN" dirty="0" err="1">
                <a:latin typeface="Century Gothic" charset="0"/>
                <a:ea typeface="Century Gothic" charset="0"/>
                <a:cs typeface="Century Gothic" charset="0"/>
              </a:rPr>
              <a:t>l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 + 1);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            }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       }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}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}</a:t>
            </a:r>
          </a:p>
          <a:p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8603" y="1784001"/>
            <a:ext cx="12066326" cy="8114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What’s the </a:t>
            </a:r>
            <a:r>
              <a:rPr lang="en-US" sz="4400" b="1" dirty="0" smtClean="0">
                <a:latin typeface="Century Gothic" charset="0"/>
                <a:ea typeface="Century Gothic" charset="0"/>
                <a:cs typeface="Century Gothic" charset="0"/>
              </a:rPr>
              <a:t>big O</a:t>
            </a:r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rgbClr val="FF328E"/>
                </a:solidFill>
                <a:latin typeface="Century Gothic" charset="0"/>
                <a:ea typeface="Century Gothic" charset="0"/>
                <a:cs typeface="Century Gothic" charset="0"/>
              </a:rPr>
              <a:t>Practice</a:t>
            </a:r>
            <a:endParaRPr lang="en-US" sz="9600" b="1" dirty="0">
              <a:solidFill>
                <a:srgbClr val="FF328E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Century Gothic" charset="0"/>
                <a:ea typeface="Century Gothic" charset="0"/>
                <a:cs typeface="Century Gothic" charset="0"/>
              </a:rPr>
              <a:t>Practice</a:t>
            </a:r>
            <a:endParaRPr lang="en-US" sz="9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515033" y="3952390"/>
            <a:ext cx="3113903" cy="118213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i="1" dirty="0" smtClean="0"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351372" y="3104085"/>
            <a:ext cx="770237" cy="30121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6990" y="2610683"/>
            <a:ext cx="69980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public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funk(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n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{</a:t>
            </a:r>
          </a:p>
          <a:p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sk-SK" dirty="0">
                <a:latin typeface="Century Gothic" charset="0"/>
                <a:ea typeface="Century Gothic" charset="0"/>
                <a:cs typeface="Century Gothic" charset="0"/>
              </a:rPr>
              <a:t>  </a:t>
            </a:r>
            <a:r>
              <a:rPr lang="sk-SK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sk-SK" dirty="0" err="1" smtClean="0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sk-SK" dirty="0"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sk-SK" dirty="0" err="1">
                <a:latin typeface="Century Gothic" charset="0"/>
                <a:ea typeface="Century Gothic" charset="0"/>
                <a:cs typeface="Century Gothic" charset="0"/>
              </a:rPr>
              <a:t>sum</a:t>
            </a:r>
            <a:r>
              <a:rPr lang="sk-SK" dirty="0">
                <a:latin typeface="Century Gothic" charset="0"/>
                <a:ea typeface="Century Gothic" charset="0"/>
                <a:cs typeface="Century Gothic" charset="0"/>
              </a:rPr>
              <a:t> = 0</a:t>
            </a:r>
            <a:r>
              <a:rPr lang="sk-SK" dirty="0" smtClean="0">
                <a:latin typeface="Century Gothic" charset="0"/>
                <a:ea typeface="Century Gothic" charset="0"/>
                <a:cs typeface="Century Gothic" charset="0"/>
              </a:rPr>
              <a:t>;</a:t>
            </a:r>
          </a:p>
          <a:p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mr-IN" dirty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  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mr-IN" dirty="0" err="1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for</a:t>
            </a:r>
            <a:r>
              <a:rPr lang="mr-IN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mr-IN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mr-IN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mr-IN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mr-IN" b="1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mr-IN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= 0; </a:t>
            </a:r>
            <a:r>
              <a:rPr lang="mr-IN" b="1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mr-IN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&lt; </a:t>
            </a:r>
            <a:r>
              <a:rPr lang="mr-IN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n</a:t>
            </a:r>
            <a:r>
              <a:rPr lang="mr-IN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; </a:t>
            </a:r>
            <a:r>
              <a:rPr lang="mr-IN" b="1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mr-IN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++</a:t>
            </a:r>
            <a:r>
              <a:rPr lang="mr-IN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) </a:t>
            </a:r>
            <a:r>
              <a:rPr lang="mr-IN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{</a:t>
            </a:r>
            <a:endParaRPr lang="en-US" dirty="0" smtClean="0">
              <a:solidFill>
                <a:srgbClr val="FF000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 smtClean="0">
              <a:solidFill>
                <a:srgbClr val="FF000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   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 </a:t>
            </a:r>
            <a:r>
              <a:rPr lang="mr-IN" dirty="0" err="1" smtClean="0">
                <a:latin typeface="Century Gothic" charset="0"/>
                <a:ea typeface="Century Gothic" charset="0"/>
                <a:cs typeface="Century Gothic" charset="0"/>
              </a:rPr>
              <a:t>for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mr-IN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mr-IN" dirty="0" err="1">
                <a:latin typeface="Century Gothic" charset="0"/>
                <a:ea typeface="Century Gothic" charset="0"/>
                <a:cs typeface="Century Gothic" charset="0"/>
              </a:rPr>
              <a:t>k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 = 0; </a:t>
            </a:r>
            <a:r>
              <a:rPr lang="mr-IN" b="1" dirty="0" err="1">
                <a:latin typeface="Century Gothic" charset="0"/>
                <a:ea typeface="Century Gothic" charset="0"/>
                <a:cs typeface="Century Gothic" charset="0"/>
              </a:rPr>
              <a:t>k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 &lt; </a:t>
            </a:r>
            <a:r>
              <a:rPr lang="mr-IN" b="1" dirty="0" err="1">
                <a:latin typeface="Century Gothic" charset="0"/>
                <a:ea typeface="Century Gothic" charset="0"/>
                <a:cs typeface="Century Gothic" charset="0"/>
              </a:rPr>
              <a:t>n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; </a:t>
            </a:r>
            <a:r>
              <a:rPr lang="mr-IN" b="1" dirty="0" err="1">
                <a:latin typeface="Century Gothic" charset="0"/>
                <a:ea typeface="Century Gothic" charset="0"/>
                <a:cs typeface="Century Gothic" charset="0"/>
              </a:rPr>
              <a:t>k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++) </a:t>
            </a:r>
            <a:r>
              <a:rPr lang="mr-IN" dirty="0" smtClean="0">
                <a:latin typeface="Century Gothic" charset="0"/>
                <a:ea typeface="Century Gothic" charset="0"/>
                <a:cs typeface="Century Gothic" charset="0"/>
              </a:rPr>
              <a:t>{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  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           </a:t>
            </a:r>
            <a:r>
              <a:rPr lang="mr-IN" dirty="0" err="1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for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mr-IN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mr-IN" b="1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mr-IN" b="1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l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= 0; </a:t>
            </a:r>
            <a:r>
              <a:rPr lang="mr-IN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l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&lt; </a:t>
            </a:r>
            <a:r>
              <a:rPr lang="mr-IN" b="1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n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; </a:t>
            </a:r>
            <a:r>
              <a:rPr lang="mr-IN" b="1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l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++) {</a:t>
            </a:r>
            <a:endParaRPr lang="en-US" dirty="0" smtClean="0">
              <a:solidFill>
                <a:srgbClr val="13FFBD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   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              </a:t>
            </a:r>
            <a:r>
              <a:rPr lang="mr-IN" dirty="0" err="1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sum</a:t>
            </a:r>
            <a:r>
              <a:rPr lang="mr-IN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+= </a:t>
            </a:r>
            <a:r>
              <a:rPr lang="mr-IN" b="1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* </a:t>
            </a:r>
            <a:r>
              <a:rPr lang="mr-IN" b="1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k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/ (</a:t>
            </a:r>
            <a:r>
              <a:rPr lang="mr-IN" b="1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l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+ 1);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             }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     }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}</a:t>
            </a:r>
          </a:p>
          <a:p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8603" y="1784001"/>
            <a:ext cx="12066326" cy="8114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What’s the </a:t>
            </a:r>
            <a:r>
              <a:rPr lang="en-US" sz="4400" b="1" dirty="0" smtClean="0">
                <a:latin typeface="Century Gothic" charset="0"/>
                <a:ea typeface="Century Gothic" charset="0"/>
                <a:cs typeface="Century Gothic" charset="0"/>
              </a:rPr>
              <a:t>big O</a:t>
            </a:r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rgbClr val="FF328E"/>
                </a:solidFill>
                <a:latin typeface="Century Gothic" charset="0"/>
                <a:ea typeface="Century Gothic" charset="0"/>
                <a:cs typeface="Century Gothic" charset="0"/>
              </a:rPr>
              <a:t>Practice</a:t>
            </a:r>
            <a:endParaRPr lang="en-US" sz="9600" b="1" dirty="0">
              <a:solidFill>
                <a:srgbClr val="FF328E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Century Gothic" charset="0"/>
                <a:ea typeface="Century Gothic" charset="0"/>
                <a:cs typeface="Century Gothic" charset="0"/>
              </a:rPr>
              <a:t>Practice</a:t>
            </a:r>
            <a:endParaRPr lang="en-US" sz="9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515033" y="3828822"/>
            <a:ext cx="3113903" cy="118213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i="1" dirty="0" smtClean="0">
                <a:latin typeface="Century Gothic" charset="0"/>
                <a:ea typeface="Century Gothic" charset="0"/>
                <a:cs typeface="Century Gothic" charset="0"/>
              </a:rPr>
              <a:t>O(N</a:t>
            </a:r>
            <a:r>
              <a:rPr lang="en-US" sz="4400" b="1" i="1" baseline="30000" dirty="0" smtClean="0">
                <a:latin typeface="Century Gothic" charset="0"/>
                <a:ea typeface="Century Gothic" charset="0"/>
                <a:cs typeface="Century Gothic" charset="0"/>
              </a:rPr>
              <a:t>3</a:t>
            </a:r>
            <a:r>
              <a:rPr lang="en-US" sz="4400" b="1" i="1" dirty="0" smtClean="0">
                <a:latin typeface="Century Gothic" charset="0"/>
                <a:ea typeface="Century Gothic" charset="0"/>
                <a:cs typeface="Century Gothic" charset="0"/>
              </a:rPr>
              <a:t>)</a:t>
            </a:r>
            <a:endParaRPr lang="en-US" sz="4400" b="1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351372" y="3104085"/>
            <a:ext cx="770237" cy="30121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6990" y="2610683"/>
            <a:ext cx="69980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public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funk(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n)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{</a:t>
            </a:r>
          </a:p>
          <a:p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sk-SK" dirty="0">
                <a:latin typeface="Century Gothic" charset="0"/>
                <a:ea typeface="Century Gothic" charset="0"/>
                <a:cs typeface="Century Gothic" charset="0"/>
              </a:rPr>
              <a:t>  </a:t>
            </a:r>
            <a:r>
              <a:rPr lang="sk-SK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sk-SK" dirty="0" err="1" smtClean="0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sk-SK" dirty="0"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sk-SK" dirty="0" err="1">
                <a:latin typeface="Century Gothic" charset="0"/>
                <a:ea typeface="Century Gothic" charset="0"/>
                <a:cs typeface="Century Gothic" charset="0"/>
              </a:rPr>
              <a:t>sum</a:t>
            </a:r>
            <a:r>
              <a:rPr lang="sk-SK" dirty="0">
                <a:latin typeface="Century Gothic" charset="0"/>
                <a:ea typeface="Century Gothic" charset="0"/>
                <a:cs typeface="Century Gothic" charset="0"/>
              </a:rPr>
              <a:t> = 0</a:t>
            </a:r>
            <a:r>
              <a:rPr lang="sk-SK" dirty="0" smtClean="0">
                <a:latin typeface="Century Gothic" charset="0"/>
                <a:ea typeface="Century Gothic" charset="0"/>
                <a:cs typeface="Century Gothic" charset="0"/>
              </a:rPr>
              <a:t>;</a:t>
            </a:r>
          </a:p>
          <a:p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mr-IN" dirty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  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mr-IN" dirty="0" err="1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for</a:t>
            </a:r>
            <a:r>
              <a:rPr lang="mr-IN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mr-IN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mr-IN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mr-IN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mr-IN" b="1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mr-IN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= 0; </a:t>
            </a:r>
            <a:r>
              <a:rPr lang="mr-IN" b="1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mr-IN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&lt; </a:t>
            </a:r>
            <a:r>
              <a:rPr lang="mr-IN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n</a:t>
            </a:r>
            <a:r>
              <a:rPr lang="mr-IN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; </a:t>
            </a:r>
            <a:r>
              <a:rPr lang="mr-IN" b="1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mr-IN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++</a:t>
            </a:r>
            <a:r>
              <a:rPr lang="mr-IN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) </a:t>
            </a:r>
            <a:r>
              <a:rPr lang="mr-IN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{</a:t>
            </a:r>
            <a:endParaRPr lang="en-US" dirty="0" smtClean="0">
              <a:solidFill>
                <a:srgbClr val="FF000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 smtClean="0">
              <a:solidFill>
                <a:srgbClr val="FF000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   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 </a:t>
            </a:r>
            <a:r>
              <a:rPr lang="mr-IN" dirty="0" err="1" smtClean="0">
                <a:latin typeface="Century Gothic" charset="0"/>
                <a:ea typeface="Century Gothic" charset="0"/>
                <a:cs typeface="Century Gothic" charset="0"/>
              </a:rPr>
              <a:t>for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mr-IN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mr-IN" dirty="0" err="1">
                <a:latin typeface="Century Gothic" charset="0"/>
                <a:ea typeface="Century Gothic" charset="0"/>
                <a:cs typeface="Century Gothic" charset="0"/>
              </a:rPr>
              <a:t>k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 = 0; </a:t>
            </a:r>
            <a:r>
              <a:rPr lang="mr-IN" b="1" dirty="0" err="1">
                <a:latin typeface="Century Gothic" charset="0"/>
                <a:ea typeface="Century Gothic" charset="0"/>
                <a:cs typeface="Century Gothic" charset="0"/>
              </a:rPr>
              <a:t>k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 &lt; </a:t>
            </a:r>
            <a:r>
              <a:rPr lang="mr-IN" b="1" dirty="0" err="1">
                <a:latin typeface="Century Gothic" charset="0"/>
                <a:ea typeface="Century Gothic" charset="0"/>
                <a:cs typeface="Century Gothic" charset="0"/>
              </a:rPr>
              <a:t>n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; </a:t>
            </a:r>
            <a:r>
              <a:rPr lang="mr-IN" b="1" dirty="0" err="1">
                <a:latin typeface="Century Gothic" charset="0"/>
                <a:ea typeface="Century Gothic" charset="0"/>
                <a:cs typeface="Century Gothic" charset="0"/>
              </a:rPr>
              <a:t>k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++) </a:t>
            </a:r>
            <a:r>
              <a:rPr lang="mr-IN" dirty="0" smtClean="0">
                <a:latin typeface="Century Gothic" charset="0"/>
                <a:ea typeface="Century Gothic" charset="0"/>
                <a:cs typeface="Century Gothic" charset="0"/>
              </a:rPr>
              <a:t>{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  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           </a:t>
            </a:r>
            <a:r>
              <a:rPr lang="mr-IN" dirty="0" err="1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for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mr-IN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mr-IN" b="1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mr-IN" b="1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l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= 0; </a:t>
            </a:r>
            <a:r>
              <a:rPr lang="mr-IN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l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&lt; </a:t>
            </a:r>
            <a:r>
              <a:rPr lang="mr-IN" b="1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n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; </a:t>
            </a:r>
            <a:r>
              <a:rPr lang="mr-IN" b="1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l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++) {</a:t>
            </a:r>
            <a:endParaRPr lang="en-US" dirty="0" smtClean="0">
              <a:solidFill>
                <a:srgbClr val="13FFBD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   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              </a:t>
            </a:r>
            <a:r>
              <a:rPr lang="mr-IN" dirty="0" err="1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sum</a:t>
            </a:r>
            <a:r>
              <a:rPr lang="mr-IN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+= </a:t>
            </a:r>
            <a:r>
              <a:rPr lang="mr-IN" b="1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* </a:t>
            </a:r>
            <a:r>
              <a:rPr lang="mr-IN" b="1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k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/ (</a:t>
            </a:r>
            <a:r>
              <a:rPr lang="mr-IN" b="1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l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+ 1);</a:t>
            </a: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             }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     }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}</a:t>
            </a:r>
          </a:p>
          <a:p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6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8603" y="1784001"/>
            <a:ext cx="12066326" cy="8114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What’s the </a:t>
            </a:r>
            <a:r>
              <a:rPr lang="en-US" sz="4400" b="1" dirty="0" smtClean="0">
                <a:latin typeface="Century Gothic" charset="0"/>
                <a:ea typeface="Century Gothic" charset="0"/>
                <a:cs typeface="Century Gothic" charset="0"/>
              </a:rPr>
              <a:t>big O</a:t>
            </a:r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rgbClr val="FF328E"/>
                </a:solidFill>
                <a:latin typeface="Century Gothic" charset="0"/>
                <a:ea typeface="Century Gothic" charset="0"/>
                <a:cs typeface="Century Gothic" charset="0"/>
              </a:rPr>
              <a:t>Practice</a:t>
            </a:r>
            <a:endParaRPr lang="en-US" sz="9600" b="1" dirty="0">
              <a:solidFill>
                <a:srgbClr val="FF328E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Century Gothic" charset="0"/>
                <a:ea typeface="Century Gothic" charset="0"/>
                <a:cs typeface="Century Gothic" charset="0"/>
              </a:rPr>
              <a:t>Practice</a:t>
            </a:r>
            <a:endParaRPr lang="en-US" sz="9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9953" y="3688891"/>
            <a:ext cx="6217574" cy="141449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/>
              <a:t>?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5799484" y="3566593"/>
            <a:ext cx="770237" cy="12084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4126" y="3847640"/>
            <a:ext cx="69980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public void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printFirstItem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[] </a:t>
            </a:r>
            <a:r>
              <a:rPr lang="en-US" b="1" dirty="0" err="1"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{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System.out.println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b="1" dirty="0" err="1" smtClean="0"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[0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]);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7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8603" y="1784001"/>
            <a:ext cx="12066326" cy="8114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What’s the </a:t>
            </a:r>
            <a:r>
              <a:rPr lang="en-US" sz="4400" b="1" dirty="0" smtClean="0">
                <a:latin typeface="Century Gothic" charset="0"/>
                <a:ea typeface="Century Gothic" charset="0"/>
                <a:cs typeface="Century Gothic" charset="0"/>
              </a:rPr>
              <a:t>big O</a:t>
            </a:r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rgbClr val="FF328E"/>
                </a:solidFill>
                <a:latin typeface="Century Gothic" charset="0"/>
                <a:ea typeface="Century Gothic" charset="0"/>
                <a:cs typeface="Century Gothic" charset="0"/>
              </a:rPr>
              <a:t>Practice</a:t>
            </a:r>
            <a:endParaRPr lang="en-US" sz="9600" b="1" dirty="0">
              <a:solidFill>
                <a:srgbClr val="FF328E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Century Gothic" charset="0"/>
                <a:ea typeface="Century Gothic" charset="0"/>
                <a:cs typeface="Century Gothic" charset="0"/>
              </a:rPr>
              <a:t>Practice</a:t>
            </a:r>
            <a:endParaRPr lang="en-US" sz="9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9953" y="3688891"/>
            <a:ext cx="6217574" cy="141449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/>
              <a:t>O (1)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smtClean="0"/>
              <a:t/>
            </a:r>
            <a:br>
              <a:rPr lang="en-US" sz="2000" b="1" smtClean="0"/>
            </a:br>
            <a:endParaRPr lang="en-US" sz="2000" b="1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5799484" y="3566593"/>
            <a:ext cx="770237" cy="12084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4126" y="3847640"/>
            <a:ext cx="69980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public void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printFirstItem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[] </a:t>
            </a:r>
            <a:r>
              <a:rPr lang="en-US" b="1" dirty="0" err="1"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{  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System.out.println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b="1" dirty="0" err="1"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[0]); </a:t>
            </a:r>
            <a:br>
              <a:rPr lang="en-US" dirty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58929" y="543226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>
                <a:solidFill>
                  <a:srgbClr val="FF1B4A"/>
                </a:solidFill>
              </a:rPr>
              <a:t>("</a:t>
            </a:r>
            <a:r>
              <a:rPr lang="en-US" b="1" dirty="0">
                <a:solidFill>
                  <a:srgbClr val="FF1B4A"/>
                </a:solidFill>
              </a:rPr>
              <a:t>constant time</a:t>
            </a:r>
            <a:r>
              <a:rPr lang="en-US" b="1" dirty="0" smtClean="0">
                <a:solidFill>
                  <a:srgbClr val="FF1B4A"/>
                </a:solidFill>
              </a:rPr>
              <a:t>") </a:t>
            </a:r>
            <a:r>
              <a:rPr lang="en-US" dirty="0" smtClean="0">
                <a:solidFill>
                  <a:srgbClr val="FF1B4A"/>
                </a:solidFill>
              </a:rPr>
              <a:t>relative to its input. </a:t>
            </a:r>
            <a:endParaRPr lang="en-US" dirty="0">
              <a:solidFill>
                <a:srgbClr val="FF1B4A"/>
              </a:solidFill>
            </a:endParaRPr>
          </a:p>
          <a:p>
            <a:r>
              <a:rPr lang="en-US" i="1" dirty="0">
                <a:solidFill>
                  <a:srgbClr val="FF1B4A"/>
                </a:solidFill>
              </a:rPr>
              <a:t>The input array could be 1 item or </a:t>
            </a:r>
            <a:r>
              <a:rPr lang="en-US" i="1" dirty="0" smtClean="0">
                <a:solidFill>
                  <a:srgbClr val="FF1B4A"/>
                </a:solidFill>
              </a:rPr>
              <a:t>1,000 </a:t>
            </a:r>
            <a:r>
              <a:rPr lang="en-US" i="1" dirty="0">
                <a:solidFill>
                  <a:srgbClr val="FF1B4A"/>
                </a:solidFill>
              </a:rPr>
              <a:t>items, but this function would still just require one "step."</a:t>
            </a:r>
            <a:endParaRPr lang="en-US" b="1" i="1" dirty="0">
              <a:solidFill>
                <a:srgbClr val="FF1B4A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8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8603" y="1784001"/>
            <a:ext cx="12066326" cy="8114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What’s the </a:t>
            </a:r>
            <a:r>
              <a:rPr lang="en-US" sz="4400" b="1" dirty="0" smtClean="0">
                <a:latin typeface="Century Gothic" charset="0"/>
                <a:ea typeface="Century Gothic" charset="0"/>
                <a:cs typeface="Century Gothic" charset="0"/>
              </a:rPr>
              <a:t>big O</a:t>
            </a:r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rgbClr val="FF328E"/>
                </a:solidFill>
                <a:latin typeface="Century Gothic" charset="0"/>
                <a:ea typeface="Century Gothic" charset="0"/>
                <a:cs typeface="Century Gothic" charset="0"/>
              </a:rPr>
              <a:t>Practice</a:t>
            </a:r>
            <a:endParaRPr lang="en-US" sz="9600" b="1" dirty="0">
              <a:solidFill>
                <a:srgbClr val="FF328E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Century Gothic" charset="0"/>
                <a:ea typeface="Century Gothic" charset="0"/>
                <a:cs typeface="Century Gothic" charset="0"/>
              </a:rPr>
              <a:t>Practice</a:t>
            </a:r>
            <a:endParaRPr lang="en-US" sz="9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938299" y="3301704"/>
            <a:ext cx="6217574" cy="141449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smtClean="0"/>
              <a:t>?</a:t>
            </a:r>
            <a:endParaRPr lang="en-US" sz="2000" b="1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5799484" y="3212757"/>
            <a:ext cx="770237" cy="21990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4126" y="3380475"/>
            <a:ext cx="69980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public void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printAllItems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[] </a:t>
            </a:r>
            <a:r>
              <a:rPr lang="en-US" b="1" dirty="0" err="1"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{ 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for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item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: </a:t>
            </a:r>
            <a:r>
              <a:rPr lang="en-US" b="1" dirty="0" err="1"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{ 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   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System.out.println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b="1" dirty="0" smtClean="0">
                <a:latin typeface="Century Gothic" charset="0"/>
                <a:ea typeface="Century Gothic" charset="0"/>
                <a:cs typeface="Century Gothic" charset="0"/>
              </a:rPr>
              <a:t>item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);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} 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8603" y="1784001"/>
            <a:ext cx="12066326" cy="8114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What’s the </a:t>
            </a:r>
            <a:r>
              <a:rPr lang="en-US" sz="4400" b="1" dirty="0" smtClean="0">
                <a:latin typeface="Century Gothic" charset="0"/>
                <a:ea typeface="Century Gothic" charset="0"/>
                <a:cs typeface="Century Gothic" charset="0"/>
              </a:rPr>
              <a:t>big O</a:t>
            </a:r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rgbClr val="FF328E"/>
                </a:solidFill>
                <a:latin typeface="Century Gothic" charset="0"/>
                <a:ea typeface="Century Gothic" charset="0"/>
                <a:cs typeface="Century Gothic" charset="0"/>
              </a:rPr>
              <a:t>Practice</a:t>
            </a:r>
            <a:endParaRPr lang="en-US" sz="9600" b="1" dirty="0">
              <a:solidFill>
                <a:srgbClr val="FF328E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Century Gothic" charset="0"/>
                <a:ea typeface="Century Gothic" charset="0"/>
                <a:cs typeface="Century Gothic" charset="0"/>
              </a:rPr>
              <a:t>Practice</a:t>
            </a:r>
            <a:endParaRPr lang="en-US" sz="9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938299" y="3301704"/>
            <a:ext cx="6217574" cy="141449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smtClean="0"/>
              <a:t>?</a:t>
            </a:r>
            <a:endParaRPr lang="en-US" sz="2000" b="1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5799484" y="3212757"/>
            <a:ext cx="770237" cy="21990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4126" y="3380475"/>
            <a:ext cx="69980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public void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printAllItems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[] </a:t>
            </a:r>
            <a:r>
              <a:rPr lang="en-US" b="1" dirty="0" err="1">
                <a:solidFill>
                  <a:srgbClr val="FF1B4A"/>
                </a:solidFill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{ 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for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b="1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item</a:t>
            </a:r>
            <a:r>
              <a:rPr lang="en-US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: </a:t>
            </a:r>
            <a:r>
              <a:rPr lang="en-US" b="1" dirty="0" err="1">
                <a:solidFill>
                  <a:srgbClr val="FF1B4A"/>
                </a:solidFill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{ 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   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System.out.println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b="1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item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);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} 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1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8603" y="1784001"/>
            <a:ext cx="12066326" cy="8114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What’s the </a:t>
            </a:r>
            <a:r>
              <a:rPr lang="en-US" sz="4400" b="1" dirty="0" smtClean="0">
                <a:latin typeface="Century Gothic" charset="0"/>
                <a:ea typeface="Century Gothic" charset="0"/>
                <a:cs typeface="Century Gothic" charset="0"/>
              </a:rPr>
              <a:t>big O</a:t>
            </a:r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rgbClr val="FF328E"/>
                </a:solidFill>
                <a:latin typeface="Century Gothic" charset="0"/>
                <a:ea typeface="Century Gothic" charset="0"/>
                <a:cs typeface="Century Gothic" charset="0"/>
              </a:rPr>
              <a:t>Practice</a:t>
            </a:r>
            <a:endParaRPr lang="en-US" sz="9600" b="1" dirty="0">
              <a:solidFill>
                <a:srgbClr val="FF328E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Century Gothic" charset="0"/>
                <a:ea typeface="Century Gothic" charset="0"/>
                <a:cs typeface="Century Gothic" charset="0"/>
              </a:rPr>
              <a:t>Practice</a:t>
            </a:r>
            <a:endParaRPr lang="en-US" sz="9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9953" y="3812458"/>
            <a:ext cx="6217574" cy="141449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/>
              <a:t>O (N)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5799484" y="3212757"/>
            <a:ext cx="770237" cy="21990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4126" y="3380475"/>
            <a:ext cx="69980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public void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printAllItems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[] </a:t>
            </a:r>
            <a:r>
              <a:rPr lang="en-US" b="1" dirty="0" err="1">
                <a:solidFill>
                  <a:srgbClr val="FF1B4A"/>
                </a:solidFill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{ 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for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b="1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item</a:t>
            </a:r>
            <a:r>
              <a:rPr lang="en-US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: </a:t>
            </a:r>
            <a:r>
              <a:rPr lang="en-US" b="1" dirty="0" err="1">
                <a:solidFill>
                  <a:srgbClr val="FF1B4A"/>
                </a:solidFill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{ 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   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System.out.println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b="1" dirty="0" smtClean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item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);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} 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58929" y="56584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13FFBD"/>
                </a:solidFill>
              </a:rPr>
              <a:t>("</a:t>
            </a:r>
            <a:r>
              <a:rPr lang="en-US" b="1" dirty="0">
                <a:solidFill>
                  <a:srgbClr val="13FFBD"/>
                </a:solidFill>
              </a:rPr>
              <a:t>linear time"), where </a:t>
            </a:r>
            <a:r>
              <a:rPr lang="en-US" b="1" dirty="0" smtClean="0">
                <a:solidFill>
                  <a:srgbClr val="13FFBD"/>
                </a:solidFill>
              </a:rPr>
              <a:t>n</a:t>
            </a:r>
            <a:r>
              <a:rPr lang="en-US" b="1" dirty="0">
                <a:solidFill>
                  <a:srgbClr val="13FFBD"/>
                </a:solidFill>
              </a:rPr>
              <a:t> is the number of items in </a:t>
            </a:r>
            <a:r>
              <a:rPr lang="en-US" b="1" dirty="0" smtClean="0">
                <a:solidFill>
                  <a:srgbClr val="13FFBD"/>
                </a:solidFill>
              </a:rPr>
              <a:t>the array</a:t>
            </a:r>
            <a:r>
              <a:rPr lang="en-US" b="1" dirty="0">
                <a:solidFill>
                  <a:srgbClr val="13FFBD"/>
                </a:solidFill>
              </a:rPr>
              <a:t>. </a:t>
            </a:r>
            <a:endParaRPr lang="en-US" b="1" dirty="0" smtClean="0">
              <a:solidFill>
                <a:srgbClr val="13FFBD"/>
              </a:solidFill>
            </a:endParaRPr>
          </a:p>
          <a:p>
            <a:r>
              <a:rPr lang="en-US" dirty="0" smtClean="0">
                <a:solidFill>
                  <a:srgbClr val="13FFBD"/>
                </a:solidFill>
              </a:rPr>
              <a:t>If </a:t>
            </a:r>
            <a:r>
              <a:rPr lang="en-US" dirty="0">
                <a:solidFill>
                  <a:srgbClr val="13FFBD"/>
                </a:solidFill>
              </a:rPr>
              <a:t>the array has 10 items, we have to print 10 times. If it has 1,000 items, we have to print 1,000 times.</a:t>
            </a:r>
            <a:endParaRPr lang="en-US" i="1" dirty="0">
              <a:solidFill>
                <a:srgbClr val="13FFBD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2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8603" y="1784001"/>
            <a:ext cx="12066326" cy="8114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What’s the </a:t>
            </a:r>
            <a:r>
              <a:rPr lang="en-US" sz="4400" b="1" dirty="0" smtClean="0">
                <a:latin typeface="Century Gothic" charset="0"/>
                <a:ea typeface="Century Gothic" charset="0"/>
                <a:cs typeface="Century Gothic" charset="0"/>
              </a:rPr>
              <a:t>big O</a:t>
            </a:r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rgbClr val="FF328E"/>
                </a:solidFill>
                <a:latin typeface="Century Gothic" charset="0"/>
                <a:ea typeface="Century Gothic" charset="0"/>
                <a:cs typeface="Century Gothic" charset="0"/>
              </a:rPr>
              <a:t>Practice</a:t>
            </a:r>
            <a:endParaRPr lang="en-US" sz="9600" b="1" dirty="0">
              <a:solidFill>
                <a:srgbClr val="FF328E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Century Gothic" charset="0"/>
                <a:ea typeface="Century Gothic" charset="0"/>
                <a:cs typeface="Century Gothic" charset="0"/>
              </a:rPr>
              <a:t>Practice</a:t>
            </a:r>
            <a:endParaRPr lang="en-US" sz="9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347780" y="3698606"/>
            <a:ext cx="6217574" cy="141449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/>
              <a:t>?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8169856" y="3306333"/>
            <a:ext cx="770237" cy="21990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4126" y="3380475"/>
            <a:ext cx="69980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public void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printAllPossibleOrderedPairs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[] </a:t>
            </a:r>
            <a:r>
              <a:rPr lang="en-US" b="1" dirty="0" err="1"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{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for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b="1" dirty="0" err="1">
                <a:latin typeface="Century Gothic" charset="0"/>
                <a:ea typeface="Century Gothic" charset="0"/>
                <a:cs typeface="Century Gothic" charset="0"/>
              </a:rPr>
              <a:t>firstItem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: </a:t>
            </a:r>
            <a:r>
              <a:rPr lang="en-US" b="1" dirty="0" err="1"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{ 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   for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b="1" dirty="0" err="1">
                <a:latin typeface="Century Gothic" charset="0"/>
                <a:ea typeface="Century Gothic" charset="0"/>
                <a:cs typeface="Century Gothic" charset="0"/>
              </a:rPr>
              <a:t>secondItem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: </a:t>
            </a:r>
            <a:r>
              <a:rPr lang="en-US" b="1" dirty="0" err="1"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{ 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      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[] </a:t>
            </a:r>
            <a:r>
              <a:rPr lang="en-US" b="1" dirty="0" err="1">
                <a:latin typeface="Century Gothic" charset="0"/>
                <a:ea typeface="Century Gothic" charset="0"/>
                <a:cs typeface="Century Gothic" charset="0"/>
              </a:rPr>
              <a:t>orderedPair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= new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[]{</a:t>
            </a:r>
            <a:r>
              <a:rPr lang="en-US" b="1" dirty="0" err="1">
                <a:latin typeface="Century Gothic" charset="0"/>
                <a:ea typeface="Century Gothic" charset="0"/>
                <a:cs typeface="Century Gothic" charset="0"/>
              </a:rPr>
              <a:t>firstItem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b="1" dirty="0" err="1">
                <a:latin typeface="Century Gothic" charset="0"/>
                <a:ea typeface="Century Gothic" charset="0"/>
                <a:cs typeface="Century Gothic" charset="0"/>
              </a:rPr>
              <a:t>secondItem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}; 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      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System.out.println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Arrays.toString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b="1" dirty="0" err="1" smtClean="0">
                <a:latin typeface="Century Gothic" charset="0"/>
                <a:ea typeface="Century Gothic" charset="0"/>
                <a:cs typeface="Century Gothic" charset="0"/>
              </a:rPr>
              <a:t>orderedPair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)); 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    }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} 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8603" y="1784001"/>
            <a:ext cx="12066326" cy="8114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What’s the </a:t>
            </a:r>
            <a:r>
              <a:rPr lang="en-US" sz="4400" b="1" dirty="0" smtClean="0">
                <a:latin typeface="Century Gothic" charset="0"/>
                <a:ea typeface="Century Gothic" charset="0"/>
                <a:cs typeface="Century Gothic" charset="0"/>
              </a:rPr>
              <a:t>big O</a:t>
            </a:r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rgbClr val="FF328E"/>
                </a:solidFill>
                <a:latin typeface="Century Gothic" charset="0"/>
                <a:ea typeface="Century Gothic" charset="0"/>
                <a:cs typeface="Century Gothic" charset="0"/>
              </a:rPr>
              <a:t>Practice</a:t>
            </a:r>
            <a:endParaRPr lang="en-US" sz="9600" b="1" dirty="0">
              <a:solidFill>
                <a:srgbClr val="FF328E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Century Gothic" charset="0"/>
                <a:ea typeface="Century Gothic" charset="0"/>
                <a:cs typeface="Century Gothic" charset="0"/>
              </a:rPr>
              <a:t>Practice</a:t>
            </a:r>
            <a:endParaRPr lang="en-US" sz="9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940093" y="3812229"/>
            <a:ext cx="6217574" cy="141449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/>
              <a:t>?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8169856" y="3306333"/>
            <a:ext cx="770237" cy="21990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1769" y="2974288"/>
            <a:ext cx="69980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public void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printAllPossibleOrderedPairs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[] </a:t>
            </a:r>
            <a:r>
              <a:rPr lang="en-US" b="1" dirty="0" err="1">
                <a:solidFill>
                  <a:srgbClr val="9971E1"/>
                </a:solidFill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{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for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b="1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firstItem</a:t>
            </a:r>
            <a:r>
              <a:rPr lang="en-US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: </a:t>
            </a:r>
            <a:r>
              <a:rPr lang="en-US" b="1" dirty="0" err="1">
                <a:solidFill>
                  <a:srgbClr val="9971E1"/>
                </a:solidFill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{ 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   for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secondItem</a:t>
            </a:r>
            <a:r>
              <a:rPr lang="en-US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: </a:t>
            </a:r>
            <a:r>
              <a:rPr lang="en-US" b="1" dirty="0" err="1">
                <a:solidFill>
                  <a:srgbClr val="9971E1"/>
                </a:solidFill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{ 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      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[] </a:t>
            </a:r>
            <a:r>
              <a:rPr lang="en-US" b="1" dirty="0" err="1">
                <a:solidFill>
                  <a:srgbClr val="FFC000"/>
                </a:solidFill>
                <a:latin typeface="Century Gothic" charset="0"/>
                <a:ea typeface="Century Gothic" charset="0"/>
                <a:cs typeface="Century Gothic" charset="0"/>
              </a:rPr>
              <a:t>orderedPair</a:t>
            </a:r>
            <a:r>
              <a:rPr lang="en-US" dirty="0">
                <a:solidFill>
                  <a:srgbClr val="FFC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= new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[]{</a:t>
            </a:r>
            <a:r>
              <a:rPr lang="en-US" b="1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firstItem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secondItem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}; 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      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System.out.println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Arrays.toString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b="1" dirty="0" err="1" smtClean="0">
                <a:solidFill>
                  <a:srgbClr val="FFC000"/>
                </a:solidFill>
                <a:latin typeface="Century Gothic" charset="0"/>
                <a:ea typeface="Century Gothic" charset="0"/>
                <a:cs typeface="Century Gothic" charset="0"/>
              </a:rPr>
              <a:t>orderedPair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)); 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    }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}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77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0806" y="-1562321"/>
            <a:ext cx="12192000" cy="767891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2">
                    <a:alpha val="67000"/>
                  </a:schemeClr>
                </a:solidFill>
              </a:rPr>
              <a:t>You are given 8 identical looking balls. </a:t>
            </a:r>
            <a:br>
              <a:rPr lang="en-US" sz="4000" b="1" dirty="0">
                <a:solidFill>
                  <a:schemeClr val="accent2">
                    <a:alpha val="67000"/>
                  </a:schemeClr>
                </a:solidFill>
              </a:rPr>
            </a:br>
            <a:r>
              <a:rPr lang="en-US" sz="4000" b="1" dirty="0">
                <a:solidFill>
                  <a:schemeClr val="accent2">
                    <a:alpha val="67000"/>
                  </a:schemeClr>
                </a:solidFill>
              </a:rPr>
              <a:t>One of them is slightly heavier than the rest</a:t>
            </a:r>
          </a:p>
          <a:p>
            <a:r>
              <a:rPr lang="en-US" sz="4000" b="1" dirty="0">
                <a:solidFill>
                  <a:schemeClr val="accent2">
                    <a:alpha val="67000"/>
                  </a:schemeClr>
                </a:solidFill>
              </a:rPr>
              <a:t>All the others weigh exactly the same </a:t>
            </a:r>
            <a:br>
              <a:rPr lang="en-US" sz="4000" b="1" dirty="0">
                <a:solidFill>
                  <a:schemeClr val="accent2">
                    <a:alpha val="67000"/>
                  </a:schemeClr>
                </a:solidFill>
              </a:rPr>
            </a:br>
            <a:r>
              <a:rPr lang="en-US" sz="4000" b="1" dirty="0">
                <a:solidFill>
                  <a:schemeClr val="accent2">
                    <a:alpha val="67000"/>
                  </a:schemeClr>
                </a:solidFill>
              </a:rPr>
              <a:t>You a given a simple mechanical balance </a:t>
            </a:r>
          </a:p>
          <a:p>
            <a:endParaRPr lang="en-US" sz="4000" b="1" dirty="0">
              <a:solidFill>
                <a:schemeClr val="accent2">
                  <a:alpha val="67000"/>
                </a:schemeClr>
              </a:solidFill>
            </a:endParaRPr>
          </a:p>
          <a:p>
            <a:r>
              <a:rPr lang="en-US" sz="4000" b="1" dirty="0">
                <a:solidFill>
                  <a:schemeClr val="accent2">
                    <a:alpha val="67000"/>
                  </a:schemeClr>
                </a:solidFill>
              </a:rPr>
              <a:t>What is the minimum number of </a:t>
            </a:r>
            <a:r>
              <a:rPr lang="en-US" sz="4000" b="1" dirty="0" smtClean="0">
                <a:solidFill>
                  <a:schemeClr val="accent2">
                    <a:alpha val="67000"/>
                  </a:schemeClr>
                </a:solidFill>
              </a:rPr>
              <a:t>iterations </a:t>
            </a:r>
            <a:r>
              <a:rPr lang="en-US" sz="4000" b="1" dirty="0">
                <a:solidFill>
                  <a:schemeClr val="accent2">
                    <a:alpha val="67000"/>
                  </a:schemeClr>
                </a:solidFill>
              </a:rPr>
              <a:t>you would need to find the heavier </a:t>
            </a:r>
            <a:r>
              <a:rPr lang="en-US" sz="4000" b="1" dirty="0" smtClean="0">
                <a:solidFill>
                  <a:schemeClr val="accent2">
                    <a:alpha val="67000"/>
                  </a:schemeClr>
                </a:solidFill>
              </a:rPr>
              <a:t>ball?</a:t>
            </a:r>
            <a:endParaRPr lang="en-US" sz="4000" b="1" dirty="0">
              <a:solidFill>
                <a:schemeClr val="accent2">
                  <a:alpha val="67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37189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 smtClean="0">
                <a:solidFill>
                  <a:srgbClr val="00FDFF">
                    <a:alpha val="55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The 8-ball Riddle</a:t>
            </a:r>
            <a:endParaRPr lang="en-US" sz="10000" b="1" dirty="0">
              <a:solidFill>
                <a:srgbClr val="00FDFF">
                  <a:alpha val="55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325" y="758454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 smtClean="0">
                <a:latin typeface="Century Gothic" charset="0"/>
                <a:ea typeface="Century Gothic" charset="0"/>
                <a:cs typeface="Century Gothic" charset="0"/>
              </a:rPr>
              <a:t>The 8-ball Riddle</a:t>
            </a:r>
            <a:endParaRPr lang="en-US" sz="10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24713" y="1366233"/>
            <a:ext cx="12192000" cy="475036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*You </a:t>
            </a:r>
            <a:r>
              <a:rPr lang="en-US" sz="4000" dirty="0"/>
              <a:t>are given </a:t>
            </a:r>
            <a:r>
              <a:rPr lang="en-US" sz="4000" b="1" dirty="0"/>
              <a:t>8</a:t>
            </a:r>
            <a:r>
              <a:rPr lang="en-US" sz="4000" dirty="0"/>
              <a:t> identical looking </a:t>
            </a:r>
            <a:r>
              <a:rPr lang="en-US" sz="4000" b="1" dirty="0"/>
              <a:t>balls</a:t>
            </a:r>
            <a:r>
              <a:rPr lang="en-US" sz="4000" dirty="0"/>
              <a:t>.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*</a:t>
            </a:r>
            <a:r>
              <a:rPr lang="en-US" sz="4000" b="1" dirty="0" smtClean="0"/>
              <a:t>One</a:t>
            </a:r>
            <a:r>
              <a:rPr lang="en-US" sz="4000" dirty="0" smtClean="0"/>
              <a:t> </a:t>
            </a:r>
            <a:r>
              <a:rPr lang="en-US" sz="4000" dirty="0"/>
              <a:t>of them is </a:t>
            </a:r>
            <a:r>
              <a:rPr lang="en-US" sz="4000" i="1" dirty="0" smtClean="0"/>
              <a:t>slightly </a:t>
            </a:r>
            <a:r>
              <a:rPr lang="en-US" sz="4000" b="1" dirty="0" smtClean="0"/>
              <a:t>heavier</a:t>
            </a:r>
            <a:r>
              <a:rPr lang="en-US" sz="4000" dirty="0" smtClean="0"/>
              <a:t> </a:t>
            </a:r>
            <a:r>
              <a:rPr lang="en-US" sz="4000" dirty="0"/>
              <a:t>than the </a:t>
            </a:r>
            <a:r>
              <a:rPr lang="en-US" sz="4000" dirty="0" smtClean="0"/>
              <a:t>rest</a:t>
            </a:r>
          </a:p>
          <a:p>
            <a:r>
              <a:rPr lang="en-US" sz="4000" b="1" dirty="0" smtClean="0"/>
              <a:t>*All</a:t>
            </a:r>
            <a:r>
              <a:rPr lang="en-US" sz="4000" dirty="0" smtClean="0"/>
              <a:t> </a:t>
            </a:r>
            <a:r>
              <a:rPr lang="en-US" sz="4000" dirty="0"/>
              <a:t>the </a:t>
            </a:r>
            <a:r>
              <a:rPr lang="en-US" sz="4000" b="1" dirty="0"/>
              <a:t>others</a:t>
            </a:r>
            <a:r>
              <a:rPr lang="en-US" sz="4000" dirty="0"/>
              <a:t> weigh </a:t>
            </a:r>
            <a:r>
              <a:rPr lang="en-US" sz="4000" i="1" dirty="0"/>
              <a:t>exactly</a:t>
            </a:r>
            <a:r>
              <a:rPr lang="en-US" sz="4000" dirty="0"/>
              <a:t> the </a:t>
            </a:r>
            <a:r>
              <a:rPr lang="en-US" sz="4000" b="1" dirty="0" smtClean="0"/>
              <a:t>same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4000" dirty="0" smtClean="0"/>
              <a:t>*You </a:t>
            </a:r>
            <a:r>
              <a:rPr lang="en-US" sz="4000" dirty="0"/>
              <a:t>a </a:t>
            </a:r>
            <a:r>
              <a:rPr lang="en-US" sz="4000" dirty="0" smtClean="0"/>
              <a:t>given a </a:t>
            </a:r>
            <a:r>
              <a:rPr lang="en-US" sz="4000" dirty="0"/>
              <a:t>simple </a:t>
            </a:r>
            <a:r>
              <a:rPr lang="en-US" sz="4000" b="1" dirty="0"/>
              <a:t>mechanical balance </a:t>
            </a:r>
            <a:endParaRPr lang="en-US" sz="4000" b="1" dirty="0" smtClean="0"/>
          </a:p>
          <a:p>
            <a:endParaRPr lang="en-US" sz="4000" b="1" dirty="0"/>
          </a:p>
          <a:p>
            <a:r>
              <a:rPr lang="en-US" sz="4000" dirty="0" smtClean="0"/>
              <a:t>What is the </a:t>
            </a:r>
            <a:r>
              <a:rPr lang="en-US" sz="4000" b="1" dirty="0" smtClean="0"/>
              <a:t>minimum</a:t>
            </a:r>
            <a:r>
              <a:rPr lang="en-US" sz="4000" dirty="0" smtClean="0"/>
              <a:t> number of </a:t>
            </a:r>
            <a:r>
              <a:rPr lang="en-US" sz="4000" b="1" dirty="0" smtClean="0"/>
              <a:t>iterations</a:t>
            </a:r>
            <a:r>
              <a:rPr lang="en-US" sz="4000" dirty="0" smtClean="0"/>
              <a:t> you would need to find the </a:t>
            </a:r>
            <a:r>
              <a:rPr lang="en-US" sz="4000" b="1" dirty="0" smtClean="0"/>
              <a:t>heavier ball</a:t>
            </a:r>
            <a:r>
              <a:rPr lang="en-US" sz="40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299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8603" y="1784001"/>
            <a:ext cx="12066326" cy="8114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What’s the </a:t>
            </a:r>
            <a:r>
              <a:rPr lang="en-US" sz="4400" b="1" dirty="0" smtClean="0">
                <a:latin typeface="Century Gothic" charset="0"/>
                <a:ea typeface="Century Gothic" charset="0"/>
                <a:cs typeface="Century Gothic" charset="0"/>
              </a:rPr>
              <a:t>big O</a:t>
            </a:r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rgbClr val="FF328E"/>
                </a:solidFill>
                <a:latin typeface="Century Gothic" charset="0"/>
                <a:ea typeface="Century Gothic" charset="0"/>
                <a:cs typeface="Century Gothic" charset="0"/>
              </a:rPr>
              <a:t>Practice</a:t>
            </a:r>
            <a:endParaRPr lang="en-US" sz="9600" b="1" dirty="0">
              <a:solidFill>
                <a:srgbClr val="FF328E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Century Gothic" charset="0"/>
                <a:ea typeface="Century Gothic" charset="0"/>
                <a:cs typeface="Century Gothic" charset="0"/>
              </a:rPr>
              <a:t>Practice</a:t>
            </a:r>
            <a:endParaRPr lang="en-US" sz="9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952450" y="3283717"/>
            <a:ext cx="6217574" cy="141449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smtClean="0"/>
              <a:t>O (N</a:t>
            </a:r>
            <a:r>
              <a:rPr lang="en-US" sz="4000" b="1" baseline="30000" smtClean="0"/>
              <a:t>2</a:t>
            </a:r>
            <a:r>
              <a:rPr lang="en-US" sz="4000" b="1" smtClean="0"/>
              <a:t>)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8169856" y="2829697"/>
            <a:ext cx="782594" cy="2675679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51769" y="2974288"/>
            <a:ext cx="69980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public void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printAllPossibleOrderedPairs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[] </a:t>
            </a:r>
            <a:r>
              <a:rPr lang="en-US" b="1" dirty="0" err="1">
                <a:solidFill>
                  <a:srgbClr val="9971E1"/>
                </a:solidFill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{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for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b="1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firstItem</a:t>
            </a:r>
            <a:r>
              <a:rPr lang="en-US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: </a:t>
            </a:r>
            <a:r>
              <a:rPr lang="en-US" b="1" dirty="0" err="1">
                <a:solidFill>
                  <a:srgbClr val="9971E1"/>
                </a:solidFill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{ 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   for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secondItem</a:t>
            </a:r>
            <a:r>
              <a:rPr lang="en-US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: </a:t>
            </a:r>
            <a:r>
              <a:rPr lang="en-US" b="1" dirty="0" err="1">
                <a:solidFill>
                  <a:srgbClr val="9971E1"/>
                </a:solidFill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{ 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      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[] </a:t>
            </a:r>
            <a:r>
              <a:rPr lang="en-US" b="1" dirty="0" err="1">
                <a:solidFill>
                  <a:srgbClr val="FFC000"/>
                </a:solidFill>
                <a:latin typeface="Century Gothic" charset="0"/>
                <a:ea typeface="Century Gothic" charset="0"/>
                <a:cs typeface="Century Gothic" charset="0"/>
              </a:rPr>
              <a:t>orderedPair</a:t>
            </a:r>
            <a:r>
              <a:rPr lang="en-US" dirty="0">
                <a:solidFill>
                  <a:srgbClr val="FFC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= new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[]{</a:t>
            </a:r>
            <a:r>
              <a:rPr lang="en-US" b="1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firstItem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secondItem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}; 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      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System.out.println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Arrays.toString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b="1" dirty="0" err="1" smtClean="0">
                <a:solidFill>
                  <a:srgbClr val="FFC000"/>
                </a:solidFill>
                <a:latin typeface="Century Gothic" charset="0"/>
                <a:ea typeface="Century Gothic" charset="0"/>
                <a:cs typeface="Century Gothic" charset="0"/>
              </a:rPr>
              <a:t>orderedPair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)); 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    }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}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58366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smtClean="0"/>
              <a:t>("</a:t>
            </a:r>
            <a:r>
              <a:rPr lang="en-US" b="1" dirty="0"/>
              <a:t>quadratic time")</a:t>
            </a:r>
            <a:r>
              <a:rPr lang="en-US" dirty="0"/>
              <a:t>. If the array has 10 items, we have to print 100 times. If it has 1,000 items, we have to print 1,000,000 times.</a:t>
            </a:r>
            <a:endParaRPr lang="en-US" i="1" dirty="0">
              <a:solidFill>
                <a:srgbClr val="13FFBD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8603" y="1784001"/>
            <a:ext cx="12066326" cy="8114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What’s the </a:t>
            </a:r>
            <a:r>
              <a:rPr lang="en-US" sz="4400" b="1" dirty="0" smtClean="0">
                <a:latin typeface="Century Gothic" charset="0"/>
                <a:ea typeface="Century Gothic" charset="0"/>
                <a:cs typeface="Century Gothic" charset="0"/>
              </a:rPr>
              <a:t>big O</a:t>
            </a:r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rgbClr val="FF328E"/>
                </a:solidFill>
                <a:latin typeface="Century Gothic" charset="0"/>
                <a:ea typeface="Century Gothic" charset="0"/>
                <a:cs typeface="Century Gothic" charset="0"/>
              </a:rPr>
              <a:t>Practice</a:t>
            </a:r>
            <a:endParaRPr lang="en-US" sz="9600" b="1" dirty="0">
              <a:solidFill>
                <a:srgbClr val="FF328E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Century Gothic" charset="0"/>
                <a:ea typeface="Century Gothic" charset="0"/>
                <a:cs typeface="Century Gothic" charset="0"/>
              </a:rPr>
              <a:t>Practice</a:t>
            </a:r>
            <a:endParaRPr lang="en-US" sz="9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952450" y="3283717"/>
            <a:ext cx="6217574" cy="141449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smtClean="0"/>
              <a:t>O (N</a:t>
            </a:r>
            <a:r>
              <a:rPr lang="en-US" sz="4000" b="1" baseline="30000" smtClean="0"/>
              <a:t>2</a:t>
            </a:r>
            <a:r>
              <a:rPr lang="en-US" sz="4000" b="1" smtClean="0"/>
              <a:t>)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8169856" y="2829697"/>
            <a:ext cx="782594" cy="2675679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51769" y="2974288"/>
            <a:ext cx="69980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public void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printAllPossibleOrderedPairs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[] </a:t>
            </a:r>
            <a:r>
              <a:rPr lang="en-US" b="1" dirty="0" err="1">
                <a:solidFill>
                  <a:srgbClr val="9971E1"/>
                </a:solidFill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{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for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b="1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firstItem</a:t>
            </a:r>
            <a:r>
              <a:rPr lang="en-US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: </a:t>
            </a:r>
            <a:r>
              <a:rPr lang="en-US" b="1" dirty="0" err="1">
                <a:solidFill>
                  <a:srgbClr val="9971E1"/>
                </a:solidFill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{ 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   for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secondItem</a:t>
            </a:r>
            <a:r>
              <a:rPr lang="en-US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: </a:t>
            </a:r>
            <a:r>
              <a:rPr lang="en-US" b="1" dirty="0" err="1">
                <a:solidFill>
                  <a:srgbClr val="9971E1"/>
                </a:solidFill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{ 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      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[] </a:t>
            </a:r>
            <a:r>
              <a:rPr lang="en-US" b="1" dirty="0" err="1">
                <a:solidFill>
                  <a:srgbClr val="FFC000"/>
                </a:solidFill>
                <a:latin typeface="Century Gothic" charset="0"/>
                <a:ea typeface="Century Gothic" charset="0"/>
                <a:cs typeface="Century Gothic" charset="0"/>
              </a:rPr>
              <a:t>orderedPair</a:t>
            </a:r>
            <a:r>
              <a:rPr lang="en-US" dirty="0">
                <a:solidFill>
                  <a:srgbClr val="FFC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= new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[]{</a:t>
            </a:r>
            <a:r>
              <a:rPr lang="en-US" b="1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firstItem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secondItem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}; 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      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System.out.println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Arrays.toString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b="1" dirty="0" err="1" smtClean="0">
                <a:solidFill>
                  <a:srgbClr val="FFC000"/>
                </a:solidFill>
                <a:latin typeface="Century Gothic" charset="0"/>
                <a:ea typeface="Century Gothic" charset="0"/>
                <a:cs typeface="Century Gothic" charset="0"/>
              </a:rPr>
              <a:t>orderedPair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)); 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    }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}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58366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smtClean="0"/>
              <a:t>("</a:t>
            </a:r>
            <a:r>
              <a:rPr lang="en-US" b="1" dirty="0"/>
              <a:t>quadratic time")</a:t>
            </a:r>
            <a:r>
              <a:rPr lang="en-US" dirty="0"/>
              <a:t>. If the array has 10 items, we have to print 100 times. If it has 1,000 items, we have to print 1,000,000 times.</a:t>
            </a:r>
            <a:endParaRPr lang="en-US" i="1" dirty="0">
              <a:solidFill>
                <a:srgbClr val="13FFBD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3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8603" y="1784001"/>
            <a:ext cx="12066326" cy="8114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What’s the </a:t>
            </a:r>
            <a:r>
              <a:rPr lang="en-US" sz="4400" b="1" dirty="0" smtClean="0">
                <a:latin typeface="Century Gothic" charset="0"/>
                <a:ea typeface="Century Gothic" charset="0"/>
                <a:cs typeface="Century Gothic" charset="0"/>
              </a:rPr>
              <a:t>big O</a:t>
            </a:r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rgbClr val="FF328E"/>
                </a:solidFill>
                <a:latin typeface="Century Gothic" charset="0"/>
                <a:ea typeface="Century Gothic" charset="0"/>
                <a:cs typeface="Century Gothic" charset="0"/>
              </a:rPr>
              <a:t>Practice</a:t>
            </a:r>
            <a:endParaRPr lang="en-US" sz="9600" b="1" dirty="0">
              <a:solidFill>
                <a:srgbClr val="FF328E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Century Gothic" charset="0"/>
                <a:ea typeface="Century Gothic" charset="0"/>
                <a:cs typeface="Century Gothic" charset="0"/>
              </a:rPr>
              <a:t>Practice</a:t>
            </a:r>
            <a:endParaRPr lang="en-US" sz="9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952450" y="3283717"/>
            <a:ext cx="6217574" cy="141449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smtClean="0"/>
              <a:t>O (N</a:t>
            </a:r>
            <a:r>
              <a:rPr lang="en-US" sz="4000" b="1" baseline="30000" smtClean="0"/>
              <a:t>2</a:t>
            </a:r>
            <a:r>
              <a:rPr lang="en-US" sz="4000" b="1" smtClean="0"/>
              <a:t>)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8169856" y="2829697"/>
            <a:ext cx="782594" cy="2675679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51769" y="2974288"/>
            <a:ext cx="69980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public void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printAllPossibleOrderedPairs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[] </a:t>
            </a:r>
            <a:r>
              <a:rPr lang="en-US" b="1" dirty="0" err="1">
                <a:solidFill>
                  <a:srgbClr val="9971E1"/>
                </a:solidFill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{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for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b="1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firstItem</a:t>
            </a:r>
            <a:r>
              <a:rPr lang="en-US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: </a:t>
            </a:r>
            <a:r>
              <a:rPr lang="en-US" b="1" dirty="0" err="1">
                <a:solidFill>
                  <a:srgbClr val="9971E1"/>
                </a:solidFill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{ 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   for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secondItem</a:t>
            </a:r>
            <a:r>
              <a:rPr lang="en-US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: </a:t>
            </a:r>
            <a:r>
              <a:rPr lang="en-US" b="1" dirty="0" err="1">
                <a:solidFill>
                  <a:srgbClr val="9971E1"/>
                </a:solidFill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{ 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      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[] </a:t>
            </a:r>
            <a:r>
              <a:rPr lang="en-US" b="1" dirty="0" err="1">
                <a:solidFill>
                  <a:srgbClr val="FFC000"/>
                </a:solidFill>
                <a:latin typeface="Century Gothic" charset="0"/>
                <a:ea typeface="Century Gothic" charset="0"/>
                <a:cs typeface="Century Gothic" charset="0"/>
              </a:rPr>
              <a:t>orderedPair</a:t>
            </a:r>
            <a:r>
              <a:rPr lang="en-US" dirty="0">
                <a:solidFill>
                  <a:srgbClr val="FFC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= new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[]{</a:t>
            </a:r>
            <a:r>
              <a:rPr lang="en-US" b="1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firstItem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secondItem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}; 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      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System.out.println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Arrays.toString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b="1" dirty="0" err="1" smtClean="0">
                <a:solidFill>
                  <a:srgbClr val="FFC000"/>
                </a:solidFill>
                <a:latin typeface="Century Gothic" charset="0"/>
                <a:ea typeface="Century Gothic" charset="0"/>
                <a:cs typeface="Century Gothic" charset="0"/>
              </a:rPr>
              <a:t>orderedPair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)); 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     }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 }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58366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smtClean="0"/>
              <a:t>("</a:t>
            </a:r>
            <a:r>
              <a:rPr lang="en-US" b="1" dirty="0"/>
              <a:t>quadratic time")</a:t>
            </a:r>
            <a:r>
              <a:rPr lang="en-US" dirty="0"/>
              <a:t>. If the array has 10 items, we have to print 100 times. If it has 1,000 items, we have to print 1,000,000 times.</a:t>
            </a:r>
            <a:endParaRPr lang="en-US" i="1" dirty="0">
              <a:solidFill>
                <a:srgbClr val="13FFBD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02513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Big </a:t>
            </a:r>
            <a:r>
              <a:rPr lang="en-US" sz="9600" b="1" dirty="0" smtClean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O</a:t>
            </a:r>
            <a:endParaRPr lang="en-US" sz="9600" b="1" dirty="0">
              <a:solidFill>
                <a:srgbClr val="00B0F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Century Gothic" charset="0"/>
                <a:ea typeface="Century Gothic" charset="0"/>
                <a:cs typeface="Century Gothic" charset="0"/>
              </a:rPr>
              <a:t>Big O</a:t>
            </a:r>
            <a:endParaRPr lang="en-US" sz="9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1453" y="1835890"/>
            <a:ext cx="12192000" cy="269971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Write an algorithm to find the </a:t>
            </a:r>
            <a:r>
              <a:rPr lang="en-US" sz="4400" b="1" dirty="0">
                <a:solidFill>
                  <a:srgbClr val="FF328E"/>
                </a:solidFill>
              </a:rPr>
              <a:t>first</a:t>
            </a:r>
            <a:r>
              <a:rPr lang="en-US" sz="4400" dirty="0">
                <a:solidFill>
                  <a:srgbClr val="FF328E"/>
                </a:solidFill>
              </a:rPr>
              <a:t> </a:t>
            </a:r>
            <a:r>
              <a:rPr lang="en-US" sz="4400" b="1" dirty="0">
                <a:solidFill>
                  <a:srgbClr val="13FFBD"/>
                </a:solidFill>
              </a:rPr>
              <a:t>non-repeated</a:t>
            </a:r>
            <a:r>
              <a:rPr lang="en-US" sz="4400" dirty="0">
                <a:solidFill>
                  <a:srgbClr val="13FFBD"/>
                </a:solidFill>
              </a:rPr>
              <a:t> </a:t>
            </a:r>
            <a:r>
              <a:rPr lang="en-US" sz="4400" b="1" dirty="0">
                <a:solidFill>
                  <a:srgbClr val="7030A0"/>
                </a:solidFill>
              </a:rPr>
              <a:t>character</a:t>
            </a:r>
            <a:r>
              <a:rPr lang="en-US" sz="4400" dirty="0">
                <a:solidFill>
                  <a:srgbClr val="7030A0"/>
                </a:solidFill>
              </a:rPr>
              <a:t> </a:t>
            </a:r>
            <a:r>
              <a:rPr lang="en-US" sz="4400" dirty="0"/>
              <a:t>in a </a:t>
            </a:r>
            <a:r>
              <a:rPr lang="en-US" sz="4400" i="1" dirty="0"/>
              <a:t>string</a:t>
            </a:r>
            <a:r>
              <a:rPr lang="en-US" sz="4400" dirty="0"/>
              <a:t>.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800" dirty="0" smtClean="0"/>
              <a:t>For </a:t>
            </a:r>
            <a:r>
              <a:rPr lang="en-US" sz="2800" dirty="0"/>
              <a:t>example, the first non-repeated character in the string ‘</a:t>
            </a:r>
            <a:r>
              <a:rPr lang="en-US" sz="2800" b="1" dirty="0" err="1">
                <a:solidFill>
                  <a:srgbClr val="7030A0"/>
                </a:solidFill>
              </a:rPr>
              <a:t>ab</a:t>
            </a:r>
            <a:r>
              <a:rPr lang="en-US" sz="2800" b="1" dirty="0" err="1">
                <a:solidFill>
                  <a:srgbClr val="FF1B4A"/>
                </a:solidFill>
              </a:rPr>
              <a:t>c</a:t>
            </a:r>
            <a:r>
              <a:rPr lang="en-US" sz="2800" b="1" dirty="0" err="1">
                <a:solidFill>
                  <a:srgbClr val="7030A0"/>
                </a:solidFill>
              </a:rPr>
              <a:t>dab</a:t>
            </a:r>
            <a:r>
              <a:rPr lang="en-US" sz="2800" dirty="0"/>
              <a:t>’ is ‘</a:t>
            </a:r>
            <a:r>
              <a:rPr lang="en-US" sz="2800" b="1" dirty="0">
                <a:solidFill>
                  <a:srgbClr val="FF1B4A"/>
                </a:solidFill>
              </a:rPr>
              <a:t>c</a:t>
            </a:r>
            <a:r>
              <a:rPr lang="en-US" sz="2800" dirty="0"/>
              <a:t>’.</a:t>
            </a:r>
            <a:endParaRPr lang="en-US" sz="28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70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104271" y="-190792"/>
            <a:ext cx="12688157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 x ~ x ~ x ~ x ~ x ~ x ~ x ~ x ~ x ~ x ~ x ~ x ~ x ~ x ~ x ~ x ~ x ~ x ~ x ~ x ~ x ~ x ~ x ~ x ~ x ~ x ~ x ~ x ~ x ~ x ~ x ~ x ~ x ~ </a:t>
            </a:r>
          </a:p>
          <a:p>
            <a:endParaRPr lang="en-US" dirty="0" smtClean="0">
              <a:solidFill>
                <a:srgbClr val="00FDFF">
                  <a:alpha val="48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 smtClean="0">
              <a:solidFill>
                <a:srgbClr val="00FDFF">
                  <a:alpha val="48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 smtClean="0">
              <a:solidFill>
                <a:srgbClr val="00FDFF">
                  <a:alpha val="48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 smtClean="0">
              <a:solidFill>
                <a:srgbClr val="00FDFF">
                  <a:alpha val="48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77959" y="-170120"/>
            <a:ext cx="12688157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 x ~ x ~ x ~ x ~ x ~ x ~ x ~ x ~ x ~ x ~ x ~ x ~ x ~ x ~ x ~ x ~ x ~ x ~ x ~ x ~ x ~ x ~ x ~ x ~ x ~ x ~ x ~ x ~ x ~ x ~ x ~ x ~ x ~ </a:t>
            </a:r>
          </a:p>
          <a:p>
            <a:endParaRPr lang="en-US" dirty="0" smtClean="0">
              <a:solidFill>
                <a:srgbClr val="FF40FF">
                  <a:alpha val="59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 smtClean="0">
              <a:solidFill>
                <a:srgbClr val="FF40FF">
                  <a:alpha val="59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 smtClean="0">
              <a:solidFill>
                <a:srgbClr val="FF40FF">
                  <a:alpha val="59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 smtClean="0">
              <a:solidFill>
                <a:srgbClr val="FF40FF">
                  <a:alpha val="59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2265405"/>
            <a:ext cx="12192000" cy="28420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b="1" dirty="0" smtClean="0">
                <a:latin typeface="Century Gothic" charset="0"/>
                <a:ea typeface="Century Gothic" charset="0"/>
                <a:cs typeface="Century Gothic" charset="0"/>
              </a:rPr>
              <a:t>SolveForX</a:t>
            </a:r>
            <a:endParaRPr lang="en-US" sz="20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2998" y="2113005"/>
            <a:ext cx="12192000" cy="2842054"/>
          </a:xfrm>
        </p:spPr>
        <p:txBody>
          <a:bodyPr>
            <a:noAutofit/>
          </a:bodyPr>
          <a:lstStyle/>
          <a:p>
            <a:r>
              <a:rPr lang="en-US" sz="20000" b="1" dirty="0" smtClean="0">
                <a:solidFill>
                  <a:srgbClr val="FF1B4A">
                    <a:alpha val="70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SolveForX</a:t>
            </a:r>
            <a:endParaRPr lang="en-US" sz="20000" b="1" dirty="0">
              <a:solidFill>
                <a:srgbClr val="FF1B4A">
                  <a:alpha val="70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1802" y="2417805"/>
            <a:ext cx="12192000" cy="28420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b="1" dirty="0" smtClean="0">
                <a:solidFill>
                  <a:srgbClr val="13FFBD">
                    <a:alpha val="69804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SolveForX</a:t>
            </a:r>
            <a:endParaRPr lang="en-US" sz="20000" b="1" dirty="0">
              <a:solidFill>
                <a:srgbClr val="13FFBD">
                  <a:alpha val="69804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88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737189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 smtClean="0">
                <a:solidFill>
                  <a:srgbClr val="00FDFF">
                    <a:alpha val="55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Big O?</a:t>
            </a:r>
            <a:endParaRPr lang="en-US" sz="10000" b="1" dirty="0">
              <a:solidFill>
                <a:srgbClr val="00FDFF">
                  <a:alpha val="55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325" y="758454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 smtClean="0">
                <a:latin typeface="Century Gothic" charset="0"/>
                <a:ea typeface="Century Gothic" charset="0"/>
                <a:cs typeface="Century Gothic" charset="0"/>
              </a:rPr>
              <a:t>Big O?</a:t>
            </a:r>
            <a:endParaRPr lang="en-US" sz="10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617" y="2119710"/>
            <a:ext cx="12192000" cy="397217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 smtClean="0"/>
              <a:t>“Big </a:t>
            </a:r>
            <a:r>
              <a:rPr lang="en-US" sz="4000" i="1" dirty="0"/>
              <a:t>O notation is used in Computer Science to describe the performance or complexity of an algorithm. Big O specifically describes the worst-case scenario, and can be used to describe the execution time required or the space used (e.g. in memory or on disk) by an algorithm</a:t>
            </a:r>
            <a:r>
              <a:rPr lang="en-US" sz="4000" i="1" dirty="0" smtClean="0"/>
              <a:t>.”</a:t>
            </a:r>
            <a:endParaRPr lang="en-US" sz="4000" b="1" i="1" dirty="0" smtClean="0">
              <a:solidFill>
                <a:schemeClr val="accent2">
                  <a:alpha val="56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Wingdings"/>
            </a:endParaRPr>
          </a:p>
          <a:p>
            <a:endParaRPr lang="en-US" sz="4000" b="1" i="1" dirty="0">
              <a:solidFill>
                <a:schemeClr val="accent2">
                  <a:alpha val="56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8396" y="2119710"/>
            <a:ext cx="12192000" cy="397217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 smtClean="0">
                <a:solidFill>
                  <a:schemeClr val="accent2">
                    <a:alpha val="67000"/>
                  </a:schemeClr>
                </a:solidFill>
              </a:rPr>
              <a:t>“Big </a:t>
            </a:r>
            <a:r>
              <a:rPr lang="en-US" sz="4000" i="1" dirty="0">
                <a:solidFill>
                  <a:schemeClr val="accent2">
                    <a:alpha val="67000"/>
                  </a:schemeClr>
                </a:solidFill>
              </a:rPr>
              <a:t>O notation is used in Computer Science to describe the performance or complexity of an algorithm. Big O specifically describes the worst-case scenario, and can be used to describe the execution time required or the space used (e.g. in memory or on disk) by an algorithm</a:t>
            </a:r>
            <a:r>
              <a:rPr lang="en-US" sz="4000" i="1" dirty="0" smtClean="0">
                <a:solidFill>
                  <a:schemeClr val="accent2">
                    <a:alpha val="67000"/>
                  </a:schemeClr>
                </a:solidFill>
              </a:rPr>
              <a:t>.”</a:t>
            </a:r>
            <a:endParaRPr lang="en-US" sz="4000" b="1" i="1" dirty="0" smtClean="0">
              <a:solidFill>
                <a:schemeClr val="accent2">
                  <a:alpha val="67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Wingdings"/>
            </a:endParaRPr>
          </a:p>
          <a:p>
            <a:endParaRPr lang="en-US" sz="4000" b="1" i="1" dirty="0">
              <a:solidFill>
                <a:schemeClr val="accent2">
                  <a:alpha val="67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0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02513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Big </a:t>
            </a:r>
            <a:r>
              <a:rPr lang="en-US" sz="9600" b="1" dirty="0" smtClean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O</a:t>
            </a:r>
            <a:endParaRPr lang="en-US" sz="9600" b="1" dirty="0">
              <a:solidFill>
                <a:srgbClr val="00B0F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Century Gothic" charset="0"/>
                <a:ea typeface="Century Gothic" charset="0"/>
                <a:cs typeface="Century Gothic" charset="0"/>
              </a:rPr>
              <a:t>Big O</a:t>
            </a:r>
            <a:endParaRPr lang="en-US" sz="9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5021" y="2583519"/>
            <a:ext cx="12192000" cy="269971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solidFill>
                  <a:srgbClr val="FFC000"/>
                </a:solidFill>
                <a:latin typeface="Century Gothic" charset="0"/>
                <a:ea typeface="Century Gothic" charset="0"/>
                <a:cs typeface="Century Gothic" charset="0"/>
              </a:rPr>
              <a:t>How well does an </a:t>
            </a:r>
            <a:r>
              <a:rPr lang="en-US" sz="4400" b="1" dirty="0" smtClean="0">
                <a:solidFill>
                  <a:srgbClr val="FFC000"/>
                </a:solidFill>
                <a:latin typeface="Century Gothic" charset="0"/>
                <a:ea typeface="Century Gothic" charset="0"/>
                <a:cs typeface="Century Gothic" charset="0"/>
              </a:rPr>
              <a:t>algorithm </a:t>
            </a:r>
            <a:r>
              <a:rPr lang="en-US" sz="4400" i="1" dirty="0" smtClean="0">
                <a:solidFill>
                  <a:srgbClr val="FFC000"/>
                </a:solidFill>
                <a:latin typeface="Century Gothic" charset="0"/>
                <a:ea typeface="Century Gothic" charset="0"/>
                <a:cs typeface="Century Gothic" charset="0"/>
              </a:rPr>
              <a:t>scale </a:t>
            </a:r>
            <a:r>
              <a:rPr lang="en-US" sz="4400" b="1" i="1" dirty="0" smtClean="0">
                <a:solidFill>
                  <a:srgbClr val="FFC000"/>
                </a:solidFill>
                <a:latin typeface="Century Gothic" charset="0"/>
                <a:ea typeface="Century Gothic" charset="0"/>
                <a:cs typeface="Century Gothic" charset="0"/>
              </a:rPr>
              <a:t>as the input increases</a:t>
            </a:r>
            <a:r>
              <a:rPr lang="en-US" sz="4400" i="1" dirty="0" smtClean="0">
                <a:solidFill>
                  <a:srgbClr val="FFC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4400" dirty="0" smtClean="0">
                <a:solidFill>
                  <a:srgbClr val="FFC000"/>
                </a:solidFill>
                <a:latin typeface="Century Gothic" charset="0"/>
                <a:ea typeface="Century Gothic" charset="0"/>
                <a:cs typeface="Century Gothic" charset="0"/>
              </a:rPr>
              <a:t>(think worst case)</a:t>
            </a:r>
            <a:endParaRPr lang="en-US" sz="4400" dirty="0">
              <a:solidFill>
                <a:srgbClr val="FFC00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l"/>
            <a:endParaRPr lang="en-US" sz="4400" b="1" dirty="0">
              <a:solidFill>
                <a:srgbClr val="FFC0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1126" y="2605737"/>
            <a:ext cx="12192000" cy="269971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How well does an </a:t>
            </a:r>
            <a:r>
              <a:rPr lang="en-US" sz="4400" b="1" dirty="0" smtClean="0">
                <a:latin typeface="Century Gothic" charset="0"/>
                <a:ea typeface="Century Gothic" charset="0"/>
                <a:cs typeface="Century Gothic" charset="0"/>
              </a:rPr>
              <a:t>algorithm </a:t>
            </a:r>
            <a:r>
              <a:rPr lang="en-US" sz="4400" i="1" dirty="0" smtClean="0">
                <a:latin typeface="Century Gothic" charset="0"/>
                <a:ea typeface="Century Gothic" charset="0"/>
                <a:cs typeface="Century Gothic" charset="0"/>
              </a:rPr>
              <a:t>scale </a:t>
            </a:r>
            <a:r>
              <a:rPr lang="en-US" sz="4400" b="1" i="1" dirty="0" smtClean="0">
                <a:latin typeface="Century Gothic" charset="0"/>
                <a:ea typeface="Century Gothic" charset="0"/>
                <a:cs typeface="Century Gothic" charset="0"/>
              </a:rPr>
              <a:t>as the input increases</a:t>
            </a:r>
            <a:r>
              <a:rPr lang="en-US" sz="4400" i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(think worst case)</a:t>
            </a:r>
            <a:endParaRPr lang="en-US" sz="4400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l"/>
            <a:endParaRPr lang="en-US" sz="44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23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-12357" y="2718487"/>
            <a:ext cx="12147459" cy="336721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FF0000">
                    <a:alpha val="56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’O’ comes from </a:t>
            </a:r>
            <a:r>
              <a:rPr lang="en-US" sz="4400" b="1" dirty="0" smtClean="0">
                <a:solidFill>
                  <a:srgbClr val="FF0000">
                    <a:alpha val="56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Order</a:t>
            </a:r>
            <a:r>
              <a:rPr lang="en-US" sz="4400" dirty="0" smtClean="0">
                <a:solidFill>
                  <a:srgbClr val="FF0000">
                    <a:alpha val="56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 of Function</a:t>
            </a:r>
          </a:p>
          <a:p>
            <a:endParaRPr lang="en-US" sz="4400" dirty="0" smtClean="0">
              <a:solidFill>
                <a:srgbClr val="FF0000">
                  <a:alpha val="56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4400" dirty="0" smtClean="0">
                <a:solidFill>
                  <a:srgbClr val="FF0000">
                    <a:alpha val="56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r>
              <a:rPr lang="en-US" sz="3600" dirty="0">
                <a:solidFill>
                  <a:srgbClr val="FF0000">
                    <a:alpha val="56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Notation will be in the </a:t>
            </a:r>
            <a:r>
              <a:rPr lang="en-US" sz="3600" b="1" dirty="0">
                <a:solidFill>
                  <a:srgbClr val="FF0000">
                    <a:alpha val="56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Order</a:t>
            </a:r>
            <a:r>
              <a:rPr lang="en-US" sz="3600" dirty="0">
                <a:solidFill>
                  <a:srgbClr val="FF0000">
                    <a:alpha val="56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 of some </a:t>
            </a:r>
            <a:r>
              <a:rPr lang="en-US" sz="3600" b="1" dirty="0">
                <a:solidFill>
                  <a:srgbClr val="FF0000">
                    <a:alpha val="56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N</a:t>
            </a:r>
          </a:p>
          <a:p>
            <a:r>
              <a:rPr lang="en-US" sz="3600" dirty="0" smtClean="0">
                <a:solidFill>
                  <a:srgbClr val="FF0000">
                    <a:alpha val="56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where N is some input </a:t>
            </a:r>
            <a:endParaRPr lang="en-US" sz="3600" b="1" dirty="0" smtClean="0">
              <a:solidFill>
                <a:srgbClr val="FF0000">
                  <a:alpha val="56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4400" b="1" dirty="0">
              <a:solidFill>
                <a:srgbClr val="FF0000">
                  <a:alpha val="56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0641" y="761903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 smtClean="0">
                <a:solidFill>
                  <a:srgbClr val="92D050">
                    <a:alpha val="55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Why O?</a:t>
            </a:r>
            <a:endParaRPr lang="en-US" sz="10000" b="1" dirty="0">
              <a:solidFill>
                <a:srgbClr val="92D050">
                  <a:alpha val="55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540" y="758454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 smtClean="0">
                <a:latin typeface="Century Gothic" charset="0"/>
                <a:ea typeface="Century Gothic" charset="0"/>
                <a:cs typeface="Century Gothic" charset="0"/>
              </a:rPr>
              <a:t>Why O?</a:t>
            </a:r>
            <a:endParaRPr lang="en-US" sz="10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71561" y="1219530"/>
            <a:ext cx="12147459" cy="486616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’O’ comes from </a:t>
            </a:r>
            <a:r>
              <a:rPr lang="en-US" sz="4400" b="1" dirty="0" smtClean="0">
                <a:latin typeface="Century Gothic" charset="0"/>
                <a:ea typeface="Century Gothic" charset="0"/>
                <a:cs typeface="Century Gothic" charset="0"/>
              </a:rPr>
              <a:t>Order</a:t>
            </a:r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 of Function</a:t>
            </a:r>
          </a:p>
          <a:p>
            <a:endParaRPr lang="en-US" sz="44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44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3600" dirty="0" smtClean="0">
                <a:latin typeface="Century Gothic" charset="0"/>
                <a:ea typeface="Century Gothic" charset="0"/>
                <a:cs typeface="Century Gothic" charset="0"/>
              </a:rPr>
              <a:t>Notation will be in the </a:t>
            </a:r>
            <a:r>
              <a:rPr lang="en-US" sz="3600" b="1" dirty="0" smtClean="0">
                <a:latin typeface="Century Gothic" charset="0"/>
                <a:ea typeface="Century Gothic" charset="0"/>
                <a:cs typeface="Century Gothic" charset="0"/>
              </a:rPr>
              <a:t>Order</a:t>
            </a:r>
            <a:r>
              <a:rPr lang="en-US" sz="3600" dirty="0" smtClean="0">
                <a:latin typeface="Century Gothic" charset="0"/>
                <a:ea typeface="Century Gothic" charset="0"/>
                <a:cs typeface="Century Gothic" charset="0"/>
              </a:rPr>
              <a:t> of some </a:t>
            </a:r>
            <a:r>
              <a:rPr lang="en-US" sz="3600" b="1" dirty="0" smtClean="0">
                <a:latin typeface="Century Gothic" charset="0"/>
                <a:ea typeface="Century Gothic" charset="0"/>
                <a:cs typeface="Century Gothic" charset="0"/>
              </a:rPr>
              <a:t>N</a:t>
            </a:r>
          </a:p>
          <a:p>
            <a:r>
              <a:rPr lang="en-US" sz="3600" dirty="0">
                <a:latin typeface="Century Gothic" charset="0"/>
                <a:ea typeface="Century Gothic" charset="0"/>
                <a:cs typeface="Century Gothic" charset="0"/>
              </a:rPr>
              <a:t>w</a:t>
            </a:r>
            <a:r>
              <a:rPr lang="en-US" sz="3600" dirty="0" smtClean="0">
                <a:latin typeface="Century Gothic" charset="0"/>
                <a:ea typeface="Century Gothic" charset="0"/>
                <a:cs typeface="Century Gothic" charset="0"/>
              </a:rPr>
              <a:t>here N</a:t>
            </a:r>
            <a:r>
              <a:rPr lang="en-US" sz="3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3600" dirty="0" smtClean="0">
                <a:latin typeface="Century Gothic" charset="0"/>
                <a:ea typeface="Century Gothic" charset="0"/>
                <a:cs typeface="Century Gothic" charset="0"/>
              </a:rPr>
              <a:t>is some input </a:t>
            </a:r>
            <a:endParaRPr lang="en-US" sz="3600" b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44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7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3876" y="2697891"/>
            <a:ext cx="12192000" cy="278026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We’re looking for </a:t>
            </a:r>
            <a:r>
              <a:rPr lang="en-US" sz="4400" b="1" dirty="0" smtClean="0">
                <a:latin typeface="Century Gothic" charset="0"/>
                <a:ea typeface="Century Gothic" charset="0"/>
                <a:cs typeface="Century Gothic" charset="0"/>
              </a:rPr>
              <a:t>fastest </a:t>
            </a:r>
            <a:r>
              <a:rPr lang="en-US" sz="4400" i="1" dirty="0" smtClean="0">
                <a:latin typeface="Century Gothic" charset="0"/>
                <a:ea typeface="Century Gothic" charset="0"/>
                <a:cs typeface="Century Gothic" charset="0"/>
              </a:rPr>
              <a:t>growth</a:t>
            </a:r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4400" b="1" dirty="0" smtClean="0">
                <a:latin typeface="Century Gothic" charset="0"/>
                <a:ea typeface="Century Gothic" charset="0"/>
                <a:cs typeface="Century Gothic" charset="0"/>
              </a:rPr>
              <a:t>factor</a:t>
            </a:r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4400" b="1" dirty="0" smtClean="0">
                <a:latin typeface="Century Gothic" charset="0"/>
                <a:ea typeface="Century Gothic" charset="0"/>
                <a:cs typeface="Century Gothic" charset="0"/>
              </a:rPr>
              <a:t>relative</a:t>
            </a:r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 to the </a:t>
            </a:r>
            <a:r>
              <a:rPr lang="en-US" sz="4400" i="1" dirty="0" smtClean="0">
                <a:latin typeface="Century Gothic" charset="0"/>
                <a:ea typeface="Century Gothic" charset="0"/>
                <a:cs typeface="Century Gothic" charset="0"/>
              </a:rPr>
              <a:t>input</a:t>
            </a:r>
          </a:p>
          <a:p>
            <a:pPr algn="l"/>
            <a:endParaRPr lang="en-US" sz="4400" b="1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l"/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Meaning, </a:t>
            </a:r>
            <a:r>
              <a:rPr lang="en-US" sz="4400" i="1" dirty="0" smtClean="0">
                <a:latin typeface="Century Gothic" charset="0"/>
                <a:ea typeface="Century Gothic" charset="0"/>
                <a:cs typeface="Century Gothic" charset="0"/>
              </a:rPr>
              <a:t>focus on </a:t>
            </a:r>
            <a:r>
              <a:rPr lang="en-US" sz="4400" b="1" dirty="0" smtClean="0">
                <a:latin typeface="Century Gothic" charset="0"/>
                <a:ea typeface="Century Gothic" charset="0"/>
                <a:cs typeface="Century Gothic" charset="0"/>
              </a:rPr>
              <a:t>dominant </a:t>
            </a:r>
            <a:r>
              <a:rPr lang="en-US" sz="4400" i="1" dirty="0" smtClean="0">
                <a:latin typeface="Century Gothic" charset="0"/>
                <a:ea typeface="Century Gothic" charset="0"/>
                <a:cs typeface="Century Gothic" charset="0"/>
              </a:rPr>
              <a:t>terms</a:t>
            </a:r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rgbClr val="FFFF00"/>
                </a:solidFill>
                <a:latin typeface="Century Gothic" charset="0"/>
                <a:ea typeface="Century Gothic" charset="0"/>
                <a:cs typeface="Century Gothic" charset="0"/>
              </a:rPr>
              <a:t>Rules</a:t>
            </a:r>
            <a:endParaRPr lang="en-US" sz="9600" b="1" dirty="0">
              <a:solidFill>
                <a:srgbClr val="FFFF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Century Gothic" charset="0"/>
                <a:ea typeface="Century Gothic" charset="0"/>
                <a:cs typeface="Century Gothic" charset="0"/>
              </a:rPr>
              <a:t>Rules</a:t>
            </a:r>
            <a:endParaRPr lang="en-US" sz="9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2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940011" y="2524897"/>
            <a:ext cx="9430331" cy="291207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latin typeface="Century Gothic" charset="0"/>
                <a:ea typeface="Century Gothic" charset="0"/>
                <a:cs typeface="Century Gothic" charset="0"/>
              </a:rPr>
              <a:t>Independent steps get </a:t>
            </a:r>
            <a:r>
              <a:rPr lang="en-US" sz="4400" b="1" dirty="0" smtClean="0">
                <a:latin typeface="Century Gothic" charset="0"/>
                <a:ea typeface="Century Gothic" charset="0"/>
                <a:cs typeface="Century Gothic" charset="0"/>
              </a:rPr>
              <a:t>added</a:t>
            </a:r>
          </a:p>
          <a:p>
            <a:pPr algn="l"/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l"/>
            <a:r>
              <a:rPr lang="en-US" sz="3200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f</a:t>
            </a:r>
            <a:r>
              <a:rPr lang="en-US" sz="3200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unction something(){</a:t>
            </a:r>
          </a:p>
          <a:p>
            <a:pPr algn="l"/>
            <a:r>
              <a:rPr lang="en-US" sz="3200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step1();	</a:t>
            </a:r>
            <a:r>
              <a:rPr lang="en-US" sz="2400" i="1" dirty="0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// O(a)</a:t>
            </a:r>
          </a:p>
          <a:p>
            <a:pPr algn="l"/>
            <a:r>
              <a:rPr lang="en-US" sz="3200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sz="3200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step2();	</a:t>
            </a:r>
            <a:r>
              <a:rPr lang="en-US" sz="2400" i="1" dirty="0" smtClean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// O(b)</a:t>
            </a:r>
            <a:endParaRPr lang="en-US" sz="2400" i="1" dirty="0">
              <a:solidFill>
                <a:srgbClr val="00B0F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l"/>
            <a:r>
              <a:rPr lang="en-US" sz="3200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{</a:t>
            </a:r>
            <a:endParaRPr lang="en-US" sz="3200" i="1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rgbClr val="FFFF00"/>
                </a:solidFill>
                <a:latin typeface="Century Gothic" charset="0"/>
                <a:ea typeface="Century Gothic" charset="0"/>
                <a:cs typeface="Century Gothic" charset="0"/>
              </a:rPr>
              <a:t>Rules</a:t>
            </a:r>
            <a:endParaRPr lang="en-US" sz="9600" b="1" dirty="0">
              <a:solidFill>
                <a:srgbClr val="FFFF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Century Gothic" charset="0"/>
                <a:ea typeface="Century Gothic" charset="0"/>
                <a:cs typeface="Century Gothic" charset="0"/>
              </a:rPr>
              <a:t>Rules</a:t>
            </a:r>
            <a:endParaRPr lang="en-US" sz="9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56439" y="3534033"/>
            <a:ext cx="3113903" cy="118213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l"/>
            <a:r>
              <a:rPr lang="en-US" sz="3200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O(</a:t>
            </a:r>
            <a:r>
              <a:rPr lang="en-US" sz="3200" i="1" dirty="0" err="1" smtClean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sz="3200" i="1" dirty="0" err="1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+</a:t>
            </a:r>
            <a:r>
              <a:rPr lang="en-US" sz="3200" i="1" dirty="0" err="1" smtClean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b</a:t>
            </a:r>
            <a:r>
              <a:rPr lang="en-US" sz="3200" i="1" dirty="0" smtClean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  <a:endParaRPr lang="en-US" sz="3200" i="1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7203989" y="3534033"/>
            <a:ext cx="770237" cy="17546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0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8026</Words>
  <Application>Microsoft Macintosh PowerPoint</Application>
  <PresentationFormat>Widescreen</PresentationFormat>
  <Paragraphs>516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Calibri Light</vt:lpstr>
      <vt:lpstr>Century Gothic</vt:lpstr>
      <vt:lpstr>Wingdings</vt:lpstr>
      <vt:lpstr>Arial</vt:lpstr>
      <vt:lpstr>Office Theme</vt:lpstr>
      <vt:lpstr>SolveForX</vt:lpstr>
      <vt:lpstr>PowerPoint Presentation</vt:lpstr>
      <vt:lpstr>PowerPoint Presentation</vt:lpstr>
      <vt:lpstr>SolveForX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SolveForX</dc:title>
  <dc:creator>ahmed Reshit</dc:creator>
  <cp:lastModifiedBy>ahmed Reshit</cp:lastModifiedBy>
  <cp:revision>29</cp:revision>
  <dcterms:created xsi:type="dcterms:W3CDTF">2017-02-20T09:51:44Z</dcterms:created>
  <dcterms:modified xsi:type="dcterms:W3CDTF">2017-02-27T21:39:33Z</dcterms:modified>
</cp:coreProperties>
</file>