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7" r:id="rId2"/>
    <p:sldId id="297" r:id="rId3"/>
    <p:sldId id="292" r:id="rId4"/>
    <p:sldId id="293" r:id="rId5"/>
    <p:sldId id="260" r:id="rId6"/>
    <p:sldId id="263" r:id="rId7"/>
    <p:sldId id="284" r:id="rId8"/>
    <p:sldId id="282" r:id="rId9"/>
    <p:sldId id="279" r:id="rId10"/>
    <p:sldId id="280" r:id="rId11"/>
    <p:sldId id="277" r:id="rId12"/>
    <p:sldId id="278" r:id="rId13"/>
    <p:sldId id="285" r:id="rId14"/>
    <p:sldId id="287" r:id="rId15"/>
    <p:sldId id="269" r:id="rId16"/>
    <p:sldId id="299" r:id="rId17"/>
    <p:sldId id="289" r:id="rId18"/>
    <p:sldId id="258" r:id="rId19"/>
    <p:sldId id="295" r:id="rId20"/>
    <p:sldId id="294" r:id="rId21"/>
    <p:sldId id="296" r:id="rId22"/>
    <p:sldId id="300" r:id="rId23"/>
    <p:sldId id="301" r:id="rId24"/>
    <p:sldId id="30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EF8A"/>
    <a:srgbClr val="FF1B4A"/>
    <a:srgbClr val="13FFBD"/>
    <a:srgbClr val="A849E1"/>
    <a:srgbClr val="9971E1"/>
    <a:srgbClr val="FF32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26"/>
    <p:restoredTop sz="72834" autoAdjust="0"/>
  </p:normalViewPr>
  <p:slideViewPr>
    <p:cSldViewPr snapToGrid="0" snapToObjects="1">
      <p:cViewPr varScale="1">
        <p:scale>
          <a:sx n="83" d="100"/>
          <a:sy n="83" d="100"/>
        </p:scale>
        <p:origin x="19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12A2B-F45A-2244-8A79-9EB33C3057CC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7B76-9B0B-2F42-A074-760B8C85B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00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Solution:</a:t>
            </a:r>
          </a:p>
          <a:p>
            <a:r>
              <a:rPr lang="en-US" dirty="0"/>
              <a:t>Take 1 pills from the first bottle</a:t>
            </a:r>
          </a:p>
          <a:p>
            <a:r>
              <a:rPr lang="en-US" dirty="0"/>
              <a:t>2 pills from the second bottle</a:t>
            </a:r>
          </a:p>
          <a:p>
            <a:r>
              <a:rPr lang="en-US" dirty="0"/>
              <a:t>3 pills from the third bottle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10 pill from the tenth bottle.</a:t>
            </a:r>
          </a:p>
          <a:p>
            <a:endParaRPr lang="en-US" dirty="0"/>
          </a:p>
          <a:p>
            <a:r>
              <a:rPr lang="en-US" dirty="0"/>
              <a:t>The total weight is, ideally, 55 grams, and the difference from that indicates which bottle has the heavier pills.</a:t>
            </a:r>
          </a:p>
          <a:p>
            <a:endParaRPr lang="en-US" dirty="0"/>
          </a:p>
          <a:p>
            <a:r>
              <a:rPr lang="en-US" dirty="0"/>
              <a:t>55.1 grams = first bottle</a:t>
            </a:r>
          </a:p>
          <a:p>
            <a:r>
              <a:rPr lang="en-US" dirty="0"/>
              <a:t>55.2 grams = second bottle</a:t>
            </a:r>
          </a:p>
          <a:p>
            <a:r>
              <a:rPr lang="en-US" dirty="0"/>
              <a:t>55.5 grams = fifth bottle</a:t>
            </a:r>
          </a:p>
          <a:p>
            <a:r>
              <a:rPr lang="en-US" dirty="0"/>
              <a:t>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7B76-9B0B-2F42-A074-760B8C85B7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84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BACA-6645-8142-AFF8-1CB5E90FADE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DC80-AAB9-7747-B44A-471FC94C0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1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BACA-6645-8142-AFF8-1CB5E90FADE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DC80-AAB9-7747-B44A-471FC94C0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9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BACA-6645-8142-AFF8-1CB5E90FADE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DC80-AAB9-7747-B44A-471FC94C0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BACA-6645-8142-AFF8-1CB5E90FADE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DC80-AAB9-7747-B44A-471FC94C0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0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BACA-6645-8142-AFF8-1CB5E90FADE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DC80-AAB9-7747-B44A-471FC94C0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BACA-6645-8142-AFF8-1CB5E90FADE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DC80-AAB9-7747-B44A-471FC94C0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7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BACA-6645-8142-AFF8-1CB5E90FADE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DC80-AAB9-7747-B44A-471FC94C0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84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BACA-6645-8142-AFF8-1CB5E90FADE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DC80-AAB9-7747-B44A-471FC94C0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14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BACA-6645-8142-AFF8-1CB5E90FADE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DC80-AAB9-7747-B44A-471FC94C0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3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BACA-6645-8142-AFF8-1CB5E90FADE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DC80-AAB9-7747-B44A-471FC94C0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6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BACA-6645-8142-AFF8-1CB5E90FADE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DC80-AAB9-7747-B44A-471FC94C0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9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1BACA-6645-8142-AFF8-1CB5E90FADE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7DC80-AAB9-7747-B44A-471FC94C0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5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104271" y="-190792"/>
            <a:ext cx="12688157" cy="867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  x ~ x ~ x ~ x ~ x ~ x ~ x ~ x ~ x ~ x ~ x ~ x ~ x ~ x ~ x ~ x ~ x ~ x ~ x ~ x ~ x ~ x ~ x ~ x ~ x ~ x ~ x ~ x ~ x ~ x ~ x ~ x ~ x ~ </a:t>
            </a:r>
          </a:p>
          <a:p>
            <a:endParaRPr lang="en-US" dirty="0">
              <a:solidFill>
                <a:srgbClr val="00FDFF">
                  <a:alpha val="48000"/>
                </a:srgbClr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dirty="0">
              <a:solidFill>
                <a:srgbClr val="00FDFF">
                  <a:alpha val="48000"/>
                </a:srgbClr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dirty="0">
              <a:solidFill>
                <a:srgbClr val="00FDFF">
                  <a:alpha val="48000"/>
                </a:srgbClr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dirty="0">
              <a:solidFill>
                <a:srgbClr val="00FDFF">
                  <a:alpha val="48000"/>
                </a:srgb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77959" y="-170120"/>
            <a:ext cx="12688157" cy="867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  x ~ x ~ x ~ x ~ x ~ x ~ x ~ x ~ x ~ x ~ x ~ x ~ x ~ x ~ x ~ x ~ x ~ x ~ x ~ x ~ x ~ x ~ x ~ x ~ x ~ x ~ x ~ x ~ x ~ x ~ x ~ x ~ x ~ </a:t>
            </a:r>
          </a:p>
          <a:p>
            <a:endParaRPr lang="en-US" dirty="0">
              <a:solidFill>
                <a:srgbClr val="FF40FF">
                  <a:alpha val="59000"/>
                </a:srgbClr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dirty="0">
              <a:solidFill>
                <a:srgbClr val="FF40FF">
                  <a:alpha val="59000"/>
                </a:srgbClr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dirty="0">
              <a:solidFill>
                <a:srgbClr val="FF40FF">
                  <a:alpha val="59000"/>
                </a:srgbClr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dirty="0">
              <a:solidFill>
                <a:srgbClr val="FF40FF">
                  <a:alpha val="59000"/>
                </a:srgb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2265405"/>
            <a:ext cx="12192000" cy="28420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0" b="1" dirty="0">
                <a:latin typeface="Century Gothic" charset="0"/>
                <a:ea typeface="Century Gothic" charset="0"/>
                <a:cs typeface="Century Gothic" charset="0"/>
              </a:rPr>
              <a:t>SolveForX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72998" y="2113005"/>
            <a:ext cx="12192000" cy="2842054"/>
          </a:xfrm>
        </p:spPr>
        <p:txBody>
          <a:bodyPr>
            <a:noAutofit/>
          </a:bodyPr>
          <a:lstStyle/>
          <a:p>
            <a:r>
              <a:rPr lang="en-US" sz="20000" b="1" dirty="0">
                <a:solidFill>
                  <a:srgbClr val="FF1B4A">
                    <a:alpha val="70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SolveForX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1802" y="2417805"/>
            <a:ext cx="12192000" cy="28420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0" b="1" dirty="0">
                <a:solidFill>
                  <a:srgbClr val="13FFBD">
                    <a:alpha val="69804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SolveForX</a:t>
            </a:r>
          </a:p>
        </p:txBody>
      </p:sp>
    </p:spTree>
    <p:extLst>
      <p:ext uri="{BB962C8B-B14F-4D97-AF65-F5344CB8AC3E}">
        <p14:creationId xmlns:p14="http://schemas.microsoft.com/office/powerpoint/2010/main" val="958977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8603" y="1784001"/>
            <a:ext cx="12066326" cy="81142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Century Gothic" charset="0"/>
                <a:ea typeface="Century Gothic" charset="0"/>
                <a:cs typeface="Century Gothic" charset="0"/>
              </a:rPr>
              <a:t>What’s the </a:t>
            </a:r>
            <a:r>
              <a:rPr lang="en-US" sz="4400" b="1" dirty="0">
                <a:latin typeface="Century Gothic" charset="0"/>
                <a:ea typeface="Century Gothic" charset="0"/>
                <a:cs typeface="Century Gothic" charset="0"/>
              </a:rPr>
              <a:t>big O</a:t>
            </a:r>
            <a:r>
              <a:rPr lang="en-US" sz="4400" dirty="0">
                <a:latin typeface="Century Gothic" charset="0"/>
                <a:ea typeface="Century Gothic" charset="0"/>
                <a:cs typeface="Century Gothic" charset="0"/>
              </a:rPr>
              <a:t>?</a:t>
            </a:r>
            <a:endParaRPr lang="en-US" sz="4400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37071" y="538622"/>
            <a:ext cx="12192000" cy="12333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>
                <a:solidFill>
                  <a:srgbClr val="FF328E"/>
                </a:solidFill>
                <a:latin typeface="Century Gothic" charset="0"/>
                <a:ea typeface="Century Gothic" charset="0"/>
                <a:cs typeface="Century Gothic" charset="0"/>
              </a:rPr>
              <a:t>Practice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8603" y="602513"/>
            <a:ext cx="12192000" cy="12333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>
                <a:latin typeface="Century Gothic" charset="0"/>
                <a:ea typeface="Century Gothic" charset="0"/>
                <a:cs typeface="Century Gothic" charset="0"/>
              </a:rPr>
              <a:t>Practice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9953" y="3688891"/>
            <a:ext cx="6217574" cy="141449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O (1)</a:t>
            </a:r>
            <a:br>
              <a:rPr lang="en-US" sz="2000" b="1" dirty="0"/>
            </a:br>
            <a:br>
              <a:rPr lang="en-US" sz="2000" b="1"/>
            </a:br>
            <a:endParaRPr lang="en-US" sz="2000" b="1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5799484" y="3566593"/>
            <a:ext cx="770237" cy="12084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64126" y="3847640"/>
            <a:ext cx="69980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public void 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printFirstItem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[] </a:t>
            </a:r>
            <a:r>
              <a:rPr lang="en-US" b="1" dirty="0" err="1">
                <a:latin typeface="Century Gothic" charset="0"/>
                <a:ea typeface="Century Gothic" charset="0"/>
                <a:cs typeface="Century Gothic" charset="0"/>
              </a:rPr>
              <a:t>arrayOfItems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) {   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   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System.out.println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en-US" b="1" dirty="0" err="1">
                <a:latin typeface="Century Gothic" charset="0"/>
                <a:ea typeface="Century Gothic" charset="0"/>
                <a:cs typeface="Century Gothic" charset="0"/>
              </a:rPr>
              <a:t>arrayOfItems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[0]); </a:t>
            </a:r>
            <a:br>
              <a:rPr lang="en-US" dirty="0"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}</a:t>
            </a:r>
            <a:endParaRPr lang="en-US" dirty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58929" y="543226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 </a:t>
            </a:r>
            <a:r>
              <a:rPr lang="en-US" b="1" dirty="0">
                <a:solidFill>
                  <a:srgbClr val="FF1B4A"/>
                </a:solidFill>
              </a:rPr>
              <a:t>("constant time") </a:t>
            </a:r>
            <a:r>
              <a:rPr lang="en-US" dirty="0">
                <a:solidFill>
                  <a:srgbClr val="FF1B4A"/>
                </a:solidFill>
              </a:rPr>
              <a:t>relative to its input. </a:t>
            </a:r>
          </a:p>
          <a:p>
            <a:r>
              <a:rPr lang="en-US" i="1" dirty="0">
                <a:solidFill>
                  <a:srgbClr val="FF1B4A"/>
                </a:solidFill>
              </a:rPr>
              <a:t>The input array could be 1 item or 1,000 items, but this function would still just require one "step."</a:t>
            </a:r>
            <a:endParaRPr lang="en-US" b="1" i="1" dirty="0">
              <a:solidFill>
                <a:srgbClr val="FF1B4A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89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8603" y="1784001"/>
            <a:ext cx="12066326" cy="81142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Century Gothic" charset="0"/>
                <a:ea typeface="Century Gothic" charset="0"/>
                <a:cs typeface="Century Gothic" charset="0"/>
              </a:rPr>
              <a:t>What’s the </a:t>
            </a:r>
            <a:r>
              <a:rPr lang="en-US" sz="4400" b="1" dirty="0">
                <a:latin typeface="Century Gothic" charset="0"/>
                <a:ea typeface="Century Gothic" charset="0"/>
                <a:cs typeface="Century Gothic" charset="0"/>
              </a:rPr>
              <a:t>big O</a:t>
            </a:r>
            <a:r>
              <a:rPr lang="en-US" sz="4400" dirty="0">
                <a:latin typeface="Century Gothic" charset="0"/>
                <a:ea typeface="Century Gothic" charset="0"/>
                <a:cs typeface="Century Gothic" charset="0"/>
              </a:rPr>
              <a:t>?</a:t>
            </a:r>
            <a:endParaRPr lang="en-US" sz="4400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37071" y="538622"/>
            <a:ext cx="12192000" cy="12333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>
                <a:solidFill>
                  <a:srgbClr val="FF328E"/>
                </a:solidFill>
                <a:latin typeface="Century Gothic" charset="0"/>
                <a:ea typeface="Century Gothic" charset="0"/>
                <a:cs typeface="Century Gothic" charset="0"/>
              </a:rPr>
              <a:t>Practice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8603" y="602513"/>
            <a:ext cx="12192000" cy="12333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>
                <a:latin typeface="Century Gothic" charset="0"/>
                <a:ea typeface="Century Gothic" charset="0"/>
                <a:cs typeface="Century Gothic" charset="0"/>
              </a:rPr>
              <a:t>Practice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515033" y="3952390"/>
            <a:ext cx="3113903" cy="118213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i="1" dirty="0">
                <a:latin typeface="Century Gothic" charset="0"/>
                <a:ea typeface="Century Gothic" charset="0"/>
                <a:cs typeface="Century Gothic" charset="0"/>
              </a:rPr>
              <a:t>?</a:t>
            </a:r>
          </a:p>
        </p:txBody>
      </p:sp>
      <p:sp>
        <p:nvSpPr>
          <p:cNvPr id="2" name="Right Brace 1"/>
          <p:cNvSpPr/>
          <p:nvPr/>
        </p:nvSpPr>
        <p:spPr>
          <a:xfrm>
            <a:off x="6351372" y="3104085"/>
            <a:ext cx="770237" cy="30121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16990" y="2610683"/>
            <a:ext cx="699804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public 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 funk(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 </a:t>
            </a:r>
            <a:r>
              <a:rPr lang="en-US" b="1" dirty="0">
                <a:latin typeface="Century Gothic" charset="0"/>
                <a:ea typeface="Century Gothic" charset="0"/>
                <a:cs typeface="Century Gothic" charset="0"/>
              </a:rPr>
              <a:t>n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) {</a:t>
            </a:r>
          </a:p>
          <a:p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sk-SK" dirty="0">
                <a:latin typeface="Century Gothic" charset="0"/>
                <a:ea typeface="Century Gothic" charset="0"/>
                <a:cs typeface="Century Gothic" charset="0"/>
              </a:rPr>
              <a:t>   </a:t>
            </a:r>
            <a:r>
              <a:rPr lang="sk-SK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sk-SK" dirty="0">
                <a:latin typeface="Century Gothic" charset="0"/>
                <a:ea typeface="Century Gothic" charset="0"/>
                <a:cs typeface="Century Gothic" charset="0"/>
              </a:rPr>
              <a:t> </a:t>
            </a:r>
            <a:r>
              <a:rPr lang="sk-SK" dirty="0" err="1">
                <a:latin typeface="Century Gothic" charset="0"/>
                <a:ea typeface="Century Gothic" charset="0"/>
                <a:cs typeface="Century Gothic" charset="0"/>
              </a:rPr>
              <a:t>sum</a:t>
            </a:r>
            <a:r>
              <a:rPr lang="sk-SK" dirty="0">
                <a:latin typeface="Century Gothic" charset="0"/>
                <a:ea typeface="Century Gothic" charset="0"/>
                <a:cs typeface="Century Gothic" charset="0"/>
              </a:rPr>
              <a:t> = 0;</a:t>
            </a:r>
          </a:p>
          <a:p>
            <a:br>
              <a:rPr lang="mr-IN" dirty="0">
                <a:latin typeface="Century Gothic" charset="0"/>
                <a:ea typeface="Century Gothic" charset="0"/>
                <a:cs typeface="Century Gothic" charset="0"/>
              </a:rPr>
            </a:br>
            <a:r>
              <a:rPr lang="mr-IN" dirty="0">
                <a:latin typeface="Century Gothic" charset="0"/>
                <a:ea typeface="Century Gothic" charset="0"/>
                <a:cs typeface="Century Gothic" charset="0"/>
              </a:rPr>
              <a:t>  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mr-IN" dirty="0" err="1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for</a:t>
            </a:r>
            <a:r>
              <a:rPr lang="mr-IN" dirty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 (</a:t>
            </a:r>
            <a:r>
              <a:rPr lang="mr-IN" dirty="0" err="1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mr-IN" dirty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 </a:t>
            </a:r>
            <a:r>
              <a:rPr lang="mr-IN" b="1" dirty="0" err="1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j</a:t>
            </a:r>
            <a:r>
              <a:rPr lang="mr-IN" dirty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 = 0; </a:t>
            </a:r>
            <a:r>
              <a:rPr lang="mr-IN" b="1" dirty="0" err="1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j</a:t>
            </a:r>
            <a:r>
              <a:rPr lang="mr-IN" dirty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 &lt; </a:t>
            </a:r>
            <a:r>
              <a:rPr lang="mr-IN" dirty="0" err="1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n</a:t>
            </a:r>
            <a:r>
              <a:rPr lang="mr-IN" dirty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; </a:t>
            </a:r>
            <a:r>
              <a:rPr lang="mr-IN" b="1" dirty="0" err="1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j</a:t>
            </a:r>
            <a:r>
              <a:rPr lang="mr-IN" dirty="0" err="1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++</a:t>
            </a:r>
            <a:r>
              <a:rPr lang="mr-IN" dirty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) {</a:t>
            </a:r>
            <a:endParaRPr lang="en-US" dirty="0">
              <a:solidFill>
                <a:srgbClr val="FF0000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dirty="0">
              <a:solidFill>
                <a:srgbClr val="FF0000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mr-IN" dirty="0">
                <a:latin typeface="Century Gothic" charset="0"/>
                <a:ea typeface="Century Gothic" charset="0"/>
                <a:cs typeface="Century Gothic" charset="0"/>
              </a:rPr>
              <a:t>   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    </a:t>
            </a:r>
            <a:r>
              <a:rPr lang="mr-IN" dirty="0" err="1">
                <a:latin typeface="Century Gothic" charset="0"/>
                <a:ea typeface="Century Gothic" charset="0"/>
                <a:cs typeface="Century Gothic" charset="0"/>
              </a:rPr>
              <a:t>for</a:t>
            </a:r>
            <a:r>
              <a:rPr lang="mr-IN" dirty="0">
                <a:latin typeface="Century Gothic" charset="0"/>
                <a:ea typeface="Century Gothic" charset="0"/>
                <a:cs typeface="Century Gothic" charset="0"/>
              </a:rPr>
              <a:t> (</a:t>
            </a:r>
            <a:r>
              <a:rPr lang="mr-IN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mr-IN" dirty="0">
                <a:latin typeface="Century Gothic" charset="0"/>
                <a:ea typeface="Century Gothic" charset="0"/>
                <a:cs typeface="Century Gothic" charset="0"/>
              </a:rPr>
              <a:t> </a:t>
            </a:r>
            <a:r>
              <a:rPr lang="mr-IN" dirty="0" err="1">
                <a:latin typeface="Century Gothic" charset="0"/>
                <a:ea typeface="Century Gothic" charset="0"/>
                <a:cs typeface="Century Gothic" charset="0"/>
              </a:rPr>
              <a:t>k</a:t>
            </a:r>
            <a:r>
              <a:rPr lang="mr-IN" dirty="0">
                <a:latin typeface="Century Gothic" charset="0"/>
                <a:ea typeface="Century Gothic" charset="0"/>
                <a:cs typeface="Century Gothic" charset="0"/>
              </a:rPr>
              <a:t> = 0; </a:t>
            </a:r>
            <a:r>
              <a:rPr lang="mr-IN" b="1" dirty="0" err="1">
                <a:latin typeface="Century Gothic" charset="0"/>
                <a:ea typeface="Century Gothic" charset="0"/>
                <a:cs typeface="Century Gothic" charset="0"/>
              </a:rPr>
              <a:t>k</a:t>
            </a:r>
            <a:r>
              <a:rPr lang="mr-IN" dirty="0">
                <a:latin typeface="Century Gothic" charset="0"/>
                <a:ea typeface="Century Gothic" charset="0"/>
                <a:cs typeface="Century Gothic" charset="0"/>
              </a:rPr>
              <a:t> &lt; </a:t>
            </a:r>
            <a:r>
              <a:rPr lang="mr-IN" b="1" dirty="0" err="1">
                <a:latin typeface="Century Gothic" charset="0"/>
                <a:ea typeface="Century Gothic" charset="0"/>
                <a:cs typeface="Century Gothic" charset="0"/>
              </a:rPr>
              <a:t>n</a:t>
            </a:r>
            <a:r>
              <a:rPr lang="mr-IN" dirty="0">
                <a:latin typeface="Century Gothic" charset="0"/>
                <a:ea typeface="Century Gothic" charset="0"/>
                <a:cs typeface="Century Gothic" charset="0"/>
              </a:rPr>
              <a:t>; </a:t>
            </a:r>
            <a:r>
              <a:rPr lang="mr-IN" b="1" dirty="0" err="1">
                <a:latin typeface="Century Gothic" charset="0"/>
                <a:ea typeface="Century Gothic" charset="0"/>
                <a:cs typeface="Century Gothic" charset="0"/>
              </a:rPr>
              <a:t>k</a:t>
            </a:r>
            <a:r>
              <a:rPr lang="mr-IN" dirty="0">
                <a:latin typeface="Century Gothic" charset="0"/>
                <a:ea typeface="Century Gothic" charset="0"/>
                <a:cs typeface="Century Gothic" charset="0"/>
              </a:rPr>
              <a:t>++) {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  <a:p>
            <a:br>
              <a:rPr lang="en-US" dirty="0">
                <a:latin typeface="Century Gothic" charset="0"/>
                <a:ea typeface="Century Gothic" charset="0"/>
                <a:cs typeface="Century Gothic" charset="0"/>
              </a:rPr>
            </a:br>
            <a:r>
              <a:rPr lang="mr-IN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  </a:t>
            </a:r>
            <a:r>
              <a:rPr lang="en-US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           </a:t>
            </a:r>
            <a:r>
              <a:rPr lang="mr-IN" dirty="0" err="1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for</a:t>
            </a:r>
            <a:r>
              <a:rPr lang="mr-IN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 (</a:t>
            </a:r>
            <a:r>
              <a:rPr lang="mr-IN" dirty="0" err="1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mr-IN" b="1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 </a:t>
            </a:r>
            <a:r>
              <a:rPr lang="mr-IN" b="1" dirty="0" err="1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l</a:t>
            </a:r>
            <a:r>
              <a:rPr lang="mr-IN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= 0; </a:t>
            </a:r>
            <a:r>
              <a:rPr lang="mr-IN" dirty="0" err="1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l</a:t>
            </a:r>
            <a:r>
              <a:rPr lang="mr-IN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&lt; </a:t>
            </a:r>
            <a:r>
              <a:rPr lang="mr-IN" b="1" dirty="0" err="1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n</a:t>
            </a:r>
            <a:r>
              <a:rPr lang="mr-IN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; </a:t>
            </a:r>
            <a:r>
              <a:rPr lang="mr-IN" b="1" dirty="0" err="1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l</a:t>
            </a:r>
            <a:r>
              <a:rPr lang="mr-IN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++) {</a:t>
            </a:r>
            <a:endParaRPr lang="en-US" dirty="0">
              <a:solidFill>
                <a:srgbClr val="13FFBD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mr-IN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   </a:t>
            </a:r>
            <a:r>
              <a:rPr lang="en-US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              </a:t>
            </a:r>
            <a:r>
              <a:rPr lang="mr-IN" dirty="0" err="1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sum</a:t>
            </a:r>
            <a:r>
              <a:rPr lang="mr-IN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+= </a:t>
            </a:r>
            <a:r>
              <a:rPr lang="mr-IN" b="1" dirty="0" err="1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j</a:t>
            </a:r>
            <a:r>
              <a:rPr lang="mr-IN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* </a:t>
            </a:r>
            <a:r>
              <a:rPr lang="mr-IN" b="1" dirty="0" err="1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k</a:t>
            </a:r>
            <a:r>
              <a:rPr lang="mr-IN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/ (</a:t>
            </a:r>
            <a:r>
              <a:rPr lang="mr-IN" b="1" dirty="0" err="1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l</a:t>
            </a:r>
            <a:r>
              <a:rPr lang="mr-IN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+ 1);</a:t>
            </a:r>
            <a:br>
              <a:rPr lang="en-US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n-US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             }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        }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}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}</a:t>
            </a:r>
          </a:p>
          <a:p>
            <a:endParaRPr lang="en-US" dirty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704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8603" y="1784001"/>
            <a:ext cx="12066326" cy="81142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Century Gothic" charset="0"/>
                <a:ea typeface="Century Gothic" charset="0"/>
                <a:cs typeface="Century Gothic" charset="0"/>
              </a:rPr>
              <a:t>What’s the </a:t>
            </a:r>
            <a:r>
              <a:rPr lang="en-US" sz="4400" b="1" dirty="0">
                <a:latin typeface="Century Gothic" charset="0"/>
                <a:ea typeface="Century Gothic" charset="0"/>
                <a:cs typeface="Century Gothic" charset="0"/>
              </a:rPr>
              <a:t>big O</a:t>
            </a:r>
            <a:r>
              <a:rPr lang="en-US" sz="4400" dirty="0">
                <a:latin typeface="Century Gothic" charset="0"/>
                <a:ea typeface="Century Gothic" charset="0"/>
                <a:cs typeface="Century Gothic" charset="0"/>
              </a:rPr>
              <a:t>?</a:t>
            </a:r>
            <a:endParaRPr lang="en-US" sz="4400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37071" y="538622"/>
            <a:ext cx="12192000" cy="12333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>
                <a:solidFill>
                  <a:srgbClr val="FF328E"/>
                </a:solidFill>
                <a:latin typeface="Century Gothic" charset="0"/>
                <a:ea typeface="Century Gothic" charset="0"/>
                <a:cs typeface="Century Gothic" charset="0"/>
              </a:rPr>
              <a:t>Practice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8603" y="602513"/>
            <a:ext cx="12192000" cy="12333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>
                <a:latin typeface="Century Gothic" charset="0"/>
                <a:ea typeface="Century Gothic" charset="0"/>
                <a:cs typeface="Century Gothic" charset="0"/>
              </a:rPr>
              <a:t>Practice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515033" y="3828822"/>
            <a:ext cx="3113903" cy="118213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i="1" dirty="0">
                <a:latin typeface="Century Gothic" charset="0"/>
                <a:ea typeface="Century Gothic" charset="0"/>
                <a:cs typeface="Century Gothic" charset="0"/>
              </a:rPr>
              <a:t>O(N</a:t>
            </a:r>
            <a:r>
              <a:rPr lang="en-US" sz="4400" b="1" i="1" baseline="30000" dirty="0">
                <a:latin typeface="Century Gothic" charset="0"/>
                <a:ea typeface="Century Gothic" charset="0"/>
                <a:cs typeface="Century Gothic" charset="0"/>
              </a:rPr>
              <a:t>3</a:t>
            </a:r>
            <a:r>
              <a:rPr lang="en-US" sz="4400" b="1" i="1" dirty="0">
                <a:latin typeface="Century Gothic" charset="0"/>
                <a:ea typeface="Century Gothic" charset="0"/>
                <a:cs typeface="Century Gothic" charset="0"/>
              </a:rPr>
              <a:t>)</a:t>
            </a:r>
          </a:p>
        </p:txBody>
      </p:sp>
      <p:sp>
        <p:nvSpPr>
          <p:cNvPr id="2" name="Right Brace 1"/>
          <p:cNvSpPr/>
          <p:nvPr/>
        </p:nvSpPr>
        <p:spPr>
          <a:xfrm>
            <a:off x="6351372" y="3104085"/>
            <a:ext cx="770237" cy="30121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16990" y="2610683"/>
            <a:ext cx="699804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public 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 funk(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 n) {</a:t>
            </a:r>
          </a:p>
          <a:p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sk-SK" dirty="0">
                <a:latin typeface="Century Gothic" charset="0"/>
                <a:ea typeface="Century Gothic" charset="0"/>
                <a:cs typeface="Century Gothic" charset="0"/>
              </a:rPr>
              <a:t>   </a:t>
            </a:r>
            <a:r>
              <a:rPr lang="sk-SK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sk-SK" dirty="0">
                <a:latin typeface="Century Gothic" charset="0"/>
                <a:ea typeface="Century Gothic" charset="0"/>
                <a:cs typeface="Century Gothic" charset="0"/>
              </a:rPr>
              <a:t> </a:t>
            </a:r>
            <a:r>
              <a:rPr lang="sk-SK" dirty="0" err="1">
                <a:latin typeface="Century Gothic" charset="0"/>
                <a:ea typeface="Century Gothic" charset="0"/>
                <a:cs typeface="Century Gothic" charset="0"/>
              </a:rPr>
              <a:t>sum</a:t>
            </a:r>
            <a:r>
              <a:rPr lang="sk-SK" dirty="0">
                <a:latin typeface="Century Gothic" charset="0"/>
                <a:ea typeface="Century Gothic" charset="0"/>
                <a:cs typeface="Century Gothic" charset="0"/>
              </a:rPr>
              <a:t> = 0;</a:t>
            </a:r>
          </a:p>
          <a:p>
            <a:br>
              <a:rPr lang="mr-IN" dirty="0">
                <a:latin typeface="Century Gothic" charset="0"/>
                <a:ea typeface="Century Gothic" charset="0"/>
                <a:cs typeface="Century Gothic" charset="0"/>
              </a:rPr>
            </a:br>
            <a:r>
              <a:rPr lang="mr-IN" dirty="0">
                <a:latin typeface="Century Gothic" charset="0"/>
                <a:ea typeface="Century Gothic" charset="0"/>
                <a:cs typeface="Century Gothic" charset="0"/>
              </a:rPr>
              <a:t>  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mr-IN" dirty="0" err="1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for</a:t>
            </a:r>
            <a:r>
              <a:rPr lang="mr-IN" dirty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 (</a:t>
            </a:r>
            <a:r>
              <a:rPr lang="mr-IN" dirty="0" err="1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mr-IN" dirty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 </a:t>
            </a:r>
            <a:r>
              <a:rPr lang="mr-IN" b="1" dirty="0" err="1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j</a:t>
            </a:r>
            <a:r>
              <a:rPr lang="mr-IN" dirty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 = 0; </a:t>
            </a:r>
            <a:r>
              <a:rPr lang="mr-IN" b="1" dirty="0" err="1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j</a:t>
            </a:r>
            <a:r>
              <a:rPr lang="mr-IN" dirty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 &lt; </a:t>
            </a:r>
            <a:r>
              <a:rPr lang="mr-IN" dirty="0" err="1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n</a:t>
            </a:r>
            <a:r>
              <a:rPr lang="mr-IN" dirty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; </a:t>
            </a:r>
            <a:r>
              <a:rPr lang="mr-IN" b="1" dirty="0" err="1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j</a:t>
            </a:r>
            <a:r>
              <a:rPr lang="mr-IN" dirty="0" err="1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++</a:t>
            </a:r>
            <a:r>
              <a:rPr lang="mr-IN" dirty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) {</a:t>
            </a:r>
            <a:endParaRPr lang="en-US" dirty="0">
              <a:solidFill>
                <a:srgbClr val="FF0000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dirty="0">
              <a:solidFill>
                <a:srgbClr val="FF0000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mr-IN" dirty="0">
                <a:latin typeface="Century Gothic" charset="0"/>
                <a:ea typeface="Century Gothic" charset="0"/>
                <a:cs typeface="Century Gothic" charset="0"/>
              </a:rPr>
              <a:t>   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    </a:t>
            </a:r>
            <a:r>
              <a:rPr lang="mr-IN" dirty="0" err="1">
                <a:latin typeface="Century Gothic" charset="0"/>
                <a:ea typeface="Century Gothic" charset="0"/>
                <a:cs typeface="Century Gothic" charset="0"/>
              </a:rPr>
              <a:t>for</a:t>
            </a:r>
            <a:r>
              <a:rPr lang="mr-IN" dirty="0">
                <a:latin typeface="Century Gothic" charset="0"/>
                <a:ea typeface="Century Gothic" charset="0"/>
                <a:cs typeface="Century Gothic" charset="0"/>
              </a:rPr>
              <a:t> (</a:t>
            </a:r>
            <a:r>
              <a:rPr lang="mr-IN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mr-IN" dirty="0">
                <a:latin typeface="Century Gothic" charset="0"/>
                <a:ea typeface="Century Gothic" charset="0"/>
                <a:cs typeface="Century Gothic" charset="0"/>
              </a:rPr>
              <a:t> </a:t>
            </a:r>
            <a:r>
              <a:rPr lang="mr-IN" dirty="0" err="1">
                <a:latin typeface="Century Gothic" charset="0"/>
                <a:ea typeface="Century Gothic" charset="0"/>
                <a:cs typeface="Century Gothic" charset="0"/>
              </a:rPr>
              <a:t>k</a:t>
            </a:r>
            <a:r>
              <a:rPr lang="mr-IN" dirty="0">
                <a:latin typeface="Century Gothic" charset="0"/>
                <a:ea typeface="Century Gothic" charset="0"/>
                <a:cs typeface="Century Gothic" charset="0"/>
              </a:rPr>
              <a:t> = 0; </a:t>
            </a:r>
            <a:r>
              <a:rPr lang="mr-IN" b="1" dirty="0" err="1">
                <a:latin typeface="Century Gothic" charset="0"/>
                <a:ea typeface="Century Gothic" charset="0"/>
                <a:cs typeface="Century Gothic" charset="0"/>
              </a:rPr>
              <a:t>k</a:t>
            </a:r>
            <a:r>
              <a:rPr lang="mr-IN" dirty="0">
                <a:latin typeface="Century Gothic" charset="0"/>
                <a:ea typeface="Century Gothic" charset="0"/>
                <a:cs typeface="Century Gothic" charset="0"/>
              </a:rPr>
              <a:t> &lt; </a:t>
            </a:r>
            <a:r>
              <a:rPr lang="mr-IN" b="1" dirty="0" err="1">
                <a:latin typeface="Century Gothic" charset="0"/>
                <a:ea typeface="Century Gothic" charset="0"/>
                <a:cs typeface="Century Gothic" charset="0"/>
              </a:rPr>
              <a:t>n</a:t>
            </a:r>
            <a:r>
              <a:rPr lang="mr-IN" dirty="0">
                <a:latin typeface="Century Gothic" charset="0"/>
                <a:ea typeface="Century Gothic" charset="0"/>
                <a:cs typeface="Century Gothic" charset="0"/>
              </a:rPr>
              <a:t>; </a:t>
            </a:r>
            <a:r>
              <a:rPr lang="mr-IN" b="1" dirty="0" err="1">
                <a:latin typeface="Century Gothic" charset="0"/>
                <a:ea typeface="Century Gothic" charset="0"/>
                <a:cs typeface="Century Gothic" charset="0"/>
              </a:rPr>
              <a:t>k</a:t>
            </a:r>
            <a:r>
              <a:rPr lang="mr-IN" dirty="0">
                <a:latin typeface="Century Gothic" charset="0"/>
                <a:ea typeface="Century Gothic" charset="0"/>
                <a:cs typeface="Century Gothic" charset="0"/>
              </a:rPr>
              <a:t>++) {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  <a:p>
            <a:br>
              <a:rPr lang="en-US" dirty="0">
                <a:latin typeface="Century Gothic" charset="0"/>
                <a:ea typeface="Century Gothic" charset="0"/>
                <a:cs typeface="Century Gothic" charset="0"/>
              </a:rPr>
            </a:br>
            <a:r>
              <a:rPr lang="mr-IN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  </a:t>
            </a:r>
            <a:r>
              <a:rPr lang="en-US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           </a:t>
            </a:r>
            <a:r>
              <a:rPr lang="mr-IN" dirty="0" err="1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for</a:t>
            </a:r>
            <a:r>
              <a:rPr lang="mr-IN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 (</a:t>
            </a:r>
            <a:r>
              <a:rPr lang="mr-IN" dirty="0" err="1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mr-IN" b="1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 </a:t>
            </a:r>
            <a:r>
              <a:rPr lang="mr-IN" b="1" dirty="0" err="1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l</a:t>
            </a:r>
            <a:r>
              <a:rPr lang="mr-IN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= 0; </a:t>
            </a:r>
            <a:r>
              <a:rPr lang="mr-IN" dirty="0" err="1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l</a:t>
            </a:r>
            <a:r>
              <a:rPr lang="mr-IN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&lt; </a:t>
            </a:r>
            <a:r>
              <a:rPr lang="mr-IN" b="1" dirty="0" err="1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n</a:t>
            </a:r>
            <a:r>
              <a:rPr lang="mr-IN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; </a:t>
            </a:r>
            <a:r>
              <a:rPr lang="mr-IN" b="1" dirty="0" err="1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l</a:t>
            </a:r>
            <a:r>
              <a:rPr lang="mr-IN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++) {</a:t>
            </a:r>
            <a:endParaRPr lang="en-US" dirty="0">
              <a:solidFill>
                <a:srgbClr val="13FFBD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mr-IN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   </a:t>
            </a:r>
            <a:r>
              <a:rPr lang="en-US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              </a:t>
            </a:r>
            <a:r>
              <a:rPr lang="mr-IN" dirty="0" err="1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sum</a:t>
            </a:r>
            <a:r>
              <a:rPr lang="mr-IN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+= </a:t>
            </a:r>
            <a:r>
              <a:rPr lang="mr-IN" b="1" dirty="0" err="1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j</a:t>
            </a:r>
            <a:r>
              <a:rPr lang="mr-IN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* </a:t>
            </a:r>
            <a:r>
              <a:rPr lang="mr-IN" b="1" dirty="0" err="1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k</a:t>
            </a:r>
            <a:r>
              <a:rPr lang="mr-IN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/ (</a:t>
            </a:r>
            <a:r>
              <a:rPr lang="mr-IN" b="1" dirty="0" err="1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l</a:t>
            </a:r>
            <a:r>
              <a:rPr lang="mr-IN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+ 1);</a:t>
            </a:r>
            <a:br>
              <a:rPr lang="en-US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n-US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              }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        }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}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}</a:t>
            </a:r>
          </a:p>
          <a:p>
            <a:endParaRPr lang="en-US" dirty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691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8603" y="1784001"/>
            <a:ext cx="12066326" cy="81142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Century Gothic" charset="0"/>
                <a:ea typeface="Century Gothic" charset="0"/>
                <a:cs typeface="Century Gothic" charset="0"/>
              </a:rPr>
              <a:t>What’s the </a:t>
            </a:r>
            <a:r>
              <a:rPr lang="en-US" sz="4400" b="1" dirty="0">
                <a:latin typeface="Century Gothic" charset="0"/>
                <a:ea typeface="Century Gothic" charset="0"/>
                <a:cs typeface="Century Gothic" charset="0"/>
              </a:rPr>
              <a:t>big O</a:t>
            </a:r>
            <a:r>
              <a:rPr lang="en-US" sz="4400" dirty="0">
                <a:latin typeface="Century Gothic" charset="0"/>
                <a:ea typeface="Century Gothic" charset="0"/>
                <a:cs typeface="Century Gothic" charset="0"/>
              </a:rPr>
              <a:t>?</a:t>
            </a:r>
            <a:endParaRPr lang="en-US" sz="4400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37071" y="538622"/>
            <a:ext cx="12192000" cy="12333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>
                <a:solidFill>
                  <a:srgbClr val="FF328E"/>
                </a:solidFill>
                <a:latin typeface="Century Gothic" charset="0"/>
                <a:ea typeface="Century Gothic" charset="0"/>
                <a:cs typeface="Century Gothic" charset="0"/>
              </a:rPr>
              <a:t>Practice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8603" y="602513"/>
            <a:ext cx="12192000" cy="12333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>
                <a:latin typeface="Century Gothic" charset="0"/>
                <a:ea typeface="Century Gothic" charset="0"/>
                <a:cs typeface="Century Gothic" charset="0"/>
              </a:rPr>
              <a:t>Practice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940093" y="3812229"/>
            <a:ext cx="6217574" cy="141449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?</a:t>
            </a:r>
            <a:br>
              <a:rPr lang="en-US" sz="2000" b="1" dirty="0"/>
            </a:br>
            <a:endParaRPr lang="en-US" sz="2000" b="1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8169856" y="2974289"/>
            <a:ext cx="770237" cy="2531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1769" y="2974288"/>
            <a:ext cx="699804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public void 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printAllPossibleOrderedPairs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[] </a:t>
            </a:r>
            <a:r>
              <a:rPr lang="en-US" b="1" dirty="0" err="1">
                <a:solidFill>
                  <a:srgbClr val="9971E1"/>
                </a:solidFill>
                <a:latin typeface="Century Gothic" charset="0"/>
                <a:ea typeface="Century Gothic" charset="0"/>
                <a:cs typeface="Century Gothic" charset="0"/>
              </a:rPr>
              <a:t>arrayOfItems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) {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   for (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Century Gothic" charset="0"/>
                <a:ea typeface="Century Gothic" charset="0"/>
                <a:cs typeface="Century Gothic" charset="0"/>
              </a:rPr>
              <a:t>firstItem</a:t>
            </a:r>
            <a:r>
              <a:rPr lang="en-US" dirty="0">
                <a:solidFill>
                  <a:srgbClr val="00B0F0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: </a:t>
            </a:r>
            <a:r>
              <a:rPr lang="en-US" b="1" dirty="0" err="1">
                <a:solidFill>
                  <a:srgbClr val="9971E1"/>
                </a:solidFill>
                <a:latin typeface="Century Gothic" charset="0"/>
                <a:ea typeface="Century Gothic" charset="0"/>
                <a:cs typeface="Century Gothic" charset="0"/>
              </a:rPr>
              <a:t>arrayOfItems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) { </a:t>
            </a:r>
          </a:p>
          <a:p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       for (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secondItem</a:t>
            </a:r>
            <a:r>
              <a:rPr lang="en-US" dirty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: </a:t>
            </a:r>
            <a:r>
              <a:rPr lang="en-US" b="1" dirty="0" err="1">
                <a:solidFill>
                  <a:srgbClr val="9971E1"/>
                </a:solidFill>
                <a:latin typeface="Century Gothic" charset="0"/>
                <a:ea typeface="Century Gothic" charset="0"/>
                <a:cs typeface="Century Gothic" charset="0"/>
              </a:rPr>
              <a:t>arrayOfItems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) { 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           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[] </a:t>
            </a:r>
            <a:r>
              <a:rPr lang="en-US" b="1" dirty="0" err="1">
                <a:solidFill>
                  <a:srgbClr val="00B050"/>
                </a:solidFill>
                <a:latin typeface="Century Gothic" charset="0"/>
                <a:ea typeface="Century Gothic" charset="0"/>
                <a:cs typeface="Century Gothic" charset="0"/>
              </a:rPr>
              <a:t>orderedPair</a:t>
            </a:r>
            <a:r>
              <a:rPr lang="en-US" dirty="0">
                <a:solidFill>
                  <a:srgbClr val="00B050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= new 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[]{</a:t>
            </a:r>
            <a:r>
              <a:rPr lang="en-US" b="1" dirty="0" err="1">
                <a:solidFill>
                  <a:srgbClr val="00B0F0"/>
                </a:solidFill>
                <a:latin typeface="Century Gothic" charset="0"/>
                <a:ea typeface="Century Gothic" charset="0"/>
                <a:cs typeface="Century Gothic" charset="0"/>
              </a:rPr>
              <a:t>firstItem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secondItem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}; 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           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System.out.println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Arrays.toString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en-US" b="1" dirty="0" err="1">
                <a:solidFill>
                  <a:srgbClr val="00B050"/>
                </a:solidFill>
                <a:latin typeface="Century Gothic" charset="0"/>
                <a:ea typeface="Century Gothic" charset="0"/>
                <a:cs typeface="Century Gothic" charset="0"/>
              </a:rPr>
              <a:t>orderedPair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)); 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       } 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   }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}</a:t>
            </a:r>
            <a:endParaRPr lang="en-US" dirty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773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8603" y="1784001"/>
            <a:ext cx="12066326" cy="81142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Century Gothic" charset="0"/>
                <a:ea typeface="Century Gothic" charset="0"/>
                <a:cs typeface="Century Gothic" charset="0"/>
              </a:rPr>
              <a:t>What’s the </a:t>
            </a:r>
            <a:r>
              <a:rPr lang="en-US" sz="4400" b="1" dirty="0">
                <a:latin typeface="Century Gothic" charset="0"/>
                <a:ea typeface="Century Gothic" charset="0"/>
                <a:cs typeface="Century Gothic" charset="0"/>
              </a:rPr>
              <a:t>big O</a:t>
            </a:r>
            <a:r>
              <a:rPr lang="en-US" sz="4400" dirty="0">
                <a:latin typeface="Century Gothic" charset="0"/>
                <a:ea typeface="Century Gothic" charset="0"/>
                <a:cs typeface="Century Gothic" charset="0"/>
              </a:rPr>
              <a:t>?</a:t>
            </a:r>
            <a:endParaRPr lang="en-US" sz="4400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37071" y="538622"/>
            <a:ext cx="12192000" cy="12333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>
                <a:solidFill>
                  <a:srgbClr val="FF328E"/>
                </a:solidFill>
                <a:latin typeface="Century Gothic" charset="0"/>
                <a:ea typeface="Century Gothic" charset="0"/>
                <a:cs typeface="Century Gothic" charset="0"/>
              </a:rPr>
              <a:t>Practice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8603" y="602513"/>
            <a:ext cx="12192000" cy="12333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>
                <a:latin typeface="Century Gothic" charset="0"/>
                <a:ea typeface="Century Gothic" charset="0"/>
                <a:cs typeface="Century Gothic" charset="0"/>
              </a:rPr>
              <a:t>Practice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952450" y="3283717"/>
            <a:ext cx="6217574" cy="141449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/>
              <a:t>O (N</a:t>
            </a:r>
            <a:r>
              <a:rPr lang="en-US" sz="4000" b="1" baseline="30000"/>
              <a:t>2</a:t>
            </a:r>
            <a:r>
              <a:rPr lang="en-US" sz="4000" b="1"/>
              <a:t>)</a:t>
            </a:r>
            <a:br>
              <a:rPr lang="en-US" sz="2000" b="1" dirty="0"/>
            </a:br>
            <a:endParaRPr lang="en-US" sz="2000" b="1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8169856" y="2829697"/>
            <a:ext cx="782594" cy="2675679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0" y="583661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/>
              <a:t>("</a:t>
            </a:r>
            <a:r>
              <a:rPr lang="en-US" b="1" dirty="0"/>
              <a:t>quadratic time")</a:t>
            </a:r>
            <a:r>
              <a:rPr lang="en-US" dirty="0"/>
              <a:t>. If the array has 10 items, we have to print 100 times. If it has 1,000 items, we have to print 1,000,000 times.</a:t>
            </a:r>
            <a:endParaRPr lang="en-US" i="1" dirty="0">
              <a:solidFill>
                <a:srgbClr val="13FFBD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1769" y="2974288"/>
            <a:ext cx="699804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public void 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printAllPossibleOrderedPairs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[] </a:t>
            </a:r>
            <a:r>
              <a:rPr lang="en-US" b="1" dirty="0" err="1">
                <a:solidFill>
                  <a:srgbClr val="9971E1"/>
                </a:solidFill>
                <a:latin typeface="Century Gothic" charset="0"/>
                <a:ea typeface="Century Gothic" charset="0"/>
                <a:cs typeface="Century Gothic" charset="0"/>
              </a:rPr>
              <a:t>arrayOfItems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) {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   for (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Century Gothic" charset="0"/>
                <a:ea typeface="Century Gothic" charset="0"/>
                <a:cs typeface="Century Gothic" charset="0"/>
              </a:rPr>
              <a:t>firstItem</a:t>
            </a:r>
            <a:r>
              <a:rPr lang="en-US" dirty="0">
                <a:solidFill>
                  <a:srgbClr val="00B0F0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: </a:t>
            </a:r>
            <a:r>
              <a:rPr lang="en-US" b="1" dirty="0" err="1">
                <a:solidFill>
                  <a:srgbClr val="9971E1"/>
                </a:solidFill>
                <a:latin typeface="Century Gothic" charset="0"/>
                <a:ea typeface="Century Gothic" charset="0"/>
                <a:cs typeface="Century Gothic" charset="0"/>
              </a:rPr>
              <a:t>arrayOfItems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) { </a:t>
            </a:r>
          </a:p>
          <a:p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       for (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secondItem</a:t>
            </a:r>
            <a:r>
              <a:rPr lang="en-US" dirty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: </a:t>
            </a:r>
            <a:r>
              <a:rPr lang="en-US" b="1" dirty="0" err="1">
                <a:solidFill>
                  <a:srgbClr val="9971E1"/>
                </a:solidFill>
                <a:latin typeface="Century Gothic" charset="0"/>
                <a:ea typeface="Century Gothic" charset="0"/>
                <a:cs typeface="Century Gothic" charset="0"/>
              </a:rPr>
              <a:t>arrayOfItems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) { 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           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[] </a:t>
            </a:r>
            <a:r>
              <a:rPr lang="en-US" b="1" dirty="0" err="1">
                <a:solidFill>
                  <a:srgbClr val="00B050"/>
                </a:solidFill>
                <a:latin typeface="Century Gothic" charset="0"/>
                <a:ea typeface="Century Gothic" charset="0"/>
                <a:cs typeface="Century Gothic" charset="0"/>
              </a:rPr>
              <a:t>orderedPair</a:t>
            </a:r>
            <a:r>
              <a:rPr lang="en-US" dirty="0">
                <a:solidFill>
                  <a:srgbClr val="00B050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= new 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[]{</a:t>
            </a:r>
            <a:r>
              <a:rPr lang="en-US" b="1" dirty="0" err="1">
                <a:solidFill>
                  <a:srgbClr val="00B0F0"/>
                </a:solidFill>
                <a:latin typeface="Century Gothic" charset="0"/>
                <a:ea typeface="Century Gothic" charset="0"/>
                <a:cs typeface="Century Gothic" charset="0"/>
              </a:rPr>
              <a:t>firstItem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secondItem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}; 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           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System.out.println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Arrays.toString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en-US" b="1" dirty="0" err="1">
                <a:solidFill>
                  <a:srgbClr val="00B050"/>
                </a:solidFill>
                <a:latin typeface="Century Gothic" charset="0"/>
                <a:ea typeface="Century Gothic" charset="0"/>
                <a:cs typeface="Century Gothic" charset="0"/>
              </a:rPr>
              <a:t>orderedPair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)); 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       } 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   }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}</a:t>
            </a:r>
            <a:endParaRPr lang="en-US" dirty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531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710616" y="3534033"/>
            <a:ext cx="4287795" cy="248370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400" i="1" dirty="0">
              <a:latin typeface="Century Gothic" charset="0"/>
              <a:ea typeface="Century Gothic" charset="0"/>
              <a:cs typeface="Century Gothic" charset="0"/>
            </a:endParaRPr>
          </a:p>
          <a:p>
            <a:pPr algn="l"/>
            <a:r>
              <a:rPr lang="en-US" sz="3200" b="1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O(</a:t>
            </a:r>
            <a:r>
              <a:rPr lang="en-US" sz="3200" b="1" i="1" dirty="0">
                <a:solidFill>
                  <a:srgbClr val="00B0F0"/>
                </a:solidFill>
                <a:latin typeface="Century Gothic" charset="0"/>
                <a:ea typeface="Century Gothic" charset="0"/>
                <a:cs typeface="Century Gothic" charset="0"/>
              </a:rPr>
              <a:t>a</a:t>
            </a:r>
            <a:r>
              <a:rPr lang="en-US" sz="3200" b="1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 * </a:t>
            </a:r>
            <a:r>
              <a:rPr lang="en-US" sz="3200" b="1" i="1" dirty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b</a:t>
            </a:r>
            <a:r>
              <a:rPr lang="en-US" sz="3200" b="1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)</a:t>
            </a:r>
          </a:p>
          <a:p>
            <a:pPr algn="l"/>
            <a:endParaRPr lang="en-US" sz="3200" i="1" dirty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algn="l"/>
            <a:r>
              <a:rPr lang="en-US" sz="2400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Where a = length of </a:t>
            </a:r>
            <a:r>
              <a:rPr lang="en-US" sz="2400" i="1" dirty="0" err="1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arrayA</a:t>
            </a:r>
            <a:endParaRPr lang="en-US" sz="2400" i="1" dirty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algn="l"/>
            <a:br>
              <a:rPr lang="en-US" sz="2400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n-US" sz="2400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Where b = length of </a:t>
            </a:r>
            <a:r>
              <a:rPr lang="en-US" sz="2400" i="1" dirty="0" err="1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arrayB</a:t>
            </a:r>
            <a:endParaRPr lang="en-US" sz="2400" i="1" dirty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algn="l"/>
            <a:endParaRPr lang="en-US" sz="2400" i="1" dirty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6498648" y="3269816"/>
            <a:ext cx="770237" cy="30121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787610" y="3425166"/>
            <a:ext cx="699804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i="1" dirty="0" err="1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intersectionSize</a:t>
            </a:r>
            <a:r>
              <a:rPr lang="en-US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en-US" i="1" dirty="0" err="1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arrayA</a:t>
            </a:r>
            <a:r>
              <a:rPr lang="en-US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i="1" dirty="0" err="1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arrayB</a:t>
            </a:r>
            <a:r>
              <a:rPr lang="en-US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){</a:t>
            </a:r>
          </a:p>
          <a:p>
            <a:r>
              <a:rPr lang="en-US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	</a:t>
            </a:r>
          </a:p>
          <a:p>
            <a:r>
              <a:rPr lang="en-US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	</a:t>
            </a:r>
            <a:r>
              <a:rPr lang="en-US" i="1" dirty="0" err="1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 count = 0;</a:t>
            </a:r>
          </a:p>
          <a:p>
            <a:r>
              <a:rPr lang="en-US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	</a:t>
            </a:r>
          </a:p>
          <a:p>
            <a:r>
              <a:rPr lang="en-US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	</a:t>
            </a:r>
            <a:r>
              <a:rPr lang="en-US" i="1" dirty="0">
                <a:solidFill>
                  <a:srgbClr val="00B0F0"/>
                </a:solidFill>
                <a:latin typeface="Century Gothic" charset="0"/>
                <a:ea typeface="Century Gothic" charset="0"/>
                <a:cs typeface="Century Gothic" charset="0"/>
              </a:rPr>
              <a:t>for each </a:t>
            </a:r>
            <a:r>
              <a:rPr lang="en-US" b="1" i="1" dirty="0">
                <a:solidFill>
                  <a:srgbClr val="00B0F0"/>
                </a:solidFill>
                <a:latin typeface="Century Gothic" charset="0"/>
                <a:ea typeface="Century Gothic" charset="0"/>
                <a:cs typeface="Century Gothic" charset="0"/>
              </a:rPr>
              <a:t>a</a:t>
            </a:r>
            <a:r>
              <a:rPr lang="en-US" i="1" dirty="0">
                <a:solidFill>
                  <a:srgbClr val="00B0F0"/>
                </a:solidFill>
                <a:latin typeface="Century Gothic" charset="0"/>
                <a:ea typeface="Century Gothic" charset="0"/>
                <a:cs typeface="Century Gothic" charset="0"/>
              </a:rPr>
              <a:t> in </a:t>
            </a:r>
            <a:r>
              <a:rPr lang="en-US" i="1" dirty="0" err="1">
                <a:solidFill>
                  <a:srgbClr val="00B0F0"/>
                </a:solidFill>
                <a:latin typeface="Century Gothic" charset="0"/>
                <a:ea typeface="Century Gothic" charset="0"/>
                <a:cs typeface="Century Gothic" charset="0"/>
              </a:rPr>
              <a:t>arrayA</a:t>
            </a:r>
            <a:r>
              <a:rPr lang="en-US" i="1" dirty="0">
                <a:solidFill>
                  <a:srgbClr val="00B0F0"/>
                </a:solidFill>
                <a:latin typeface="Century Gothic" charset="0"/>
                <a:ea typeface="Century Gothic" charset="0"/>
                <a:cs typeface="Century Gothic" charset="0"/>
              </a:rPr>
              <a:t>{</a:t>
            </a:r>
          </a:p>
          <a:p>
            <a:r>
              <a:rPr lang="en-US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	    </a:t>
            </a:r>
            <a:r>
              <a:rPr lang="en-US" i="1" dirty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for </a:t>
            </a:r>
            <a:r>
              <a:rPr lang="en-US" b="1" i="1" dirty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b</a:t>
            </a:r>
            <a:r>
              <a:rPr lang="en-US" i="1" dirty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 in </a:t>
            </a:r>
            <a:r>
              <a:rPr lang="en-US" i="1" dirty="0" err="1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arrayB</a:t>
            </a:r>
            <a:r>
              <a:rPr lang="en-US" i="1" dirty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{</a:t>
            </a:r>
          </a:p>
          <a:p>
            <a:r>
              <a:rPr lang="en-US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	</a:t>
            </a:r>
            <a:r>
              <a:rPr lang="en-US" i="1" dirty="0">
                <a:latin typeface="Century Gothic" charset="0"/>
                <a:ea typeface="Century Gothic" charset="0"/>
                <a:cs typeface="Century Gothic" charset="0"/>
              </a:rPr>
              <a:t>       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if</a:t>
            </a:r>
            <a:r>
              <a:rPr lang="en-US" i="1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b="1" i="1" dirty="0">
                <a:latin typeface="Century Gothic" charset="0"/>
                <a:ea typeface="Century Gothic" charset="0"/>
                <a:cs typeface="Century Gothic" charset="0"/>
              </a:rPr>
              <a:t>a</a:t>
            </a:r>
            <a:r>
              <a:rPr lang="en-US" i="1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==</a:t>
            </a:r>
            <a:r>
              <a:rPr lang="en-US" i="1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b="1" dirty="0">
                <a:latin typeface="Century Gothic" charset="0"/>
                <a:ea typeface="Century Gothic" charset="0"/>
                <a:cs typeface="Century Gothic" charset="0"/>
              </a:rPr>
              <a:t>b</a:t>
            </a:r>
            <a:r>
              <a:rPr lang="en-US" i="1" dirty="0">
                <a:latin typeface="Century Gothic" charset="0"/>
                <a:ea typeface="Century Gothic" charset="0"/>
                <a:cs typeface="Century Gothic" charset="0"/>
              </a:rPr>
              <a:t> {</a:t>
            </a:r>
          </a:p>
          <a:p>
            <a:r>
              <a:rPr lang="en-US" i="1" dirty="0">
                <a:latin typeface="Century Gothic" charset="0"/>
                <a:ea typeface="Century Gothic" charset="0"/>
                <a:cs typeface="Century Gothic" charset="0"/>
              </a:rPr>
              <a:t>		count++</a:t>
            </a:r>
          </a:p>
          <a:p>
            <a:r>
              <a:rPr lang="en-US" i="1" dirty="0">
                <a:latin typeface="Century Gothic" charset="0"/>
                <a:ea typeface="Century Gothic" charset="0"/>
                <a:cs typeface="Century Gothic" charset="0"/>
              </a:rPr>
              <a:t>	        }</a:t>
            </a:r>
          </a:p>
          <a:p>
            <a:r>
              <a:rPr lang="en-US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	    </a:t>
            </a:r>
            <a:r>
              <a:rPr lang="en-US" i="1" dirty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}</a:t>
            </a:r>
          </a:p>
          <a:p>
            <a:r>
              <a:rPr lang="en-US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	</a:t>
            </a:r>
            <a:r>
              <a:rPr lang="en-US" i="1" dirty="0">
                <a:solidFill>
                  <a:srgbClr val="00B0F0"/>
                </a:solidFill>
                <a:latin typeface="Century Gothic" charset="0"/>
                <a:ea typeface="Century Gothic" charset="0"/>
                <a:cs typeface="Century Gothic" charset="0"/>
              </a:rPr>
              <a:t>}</a:t>
            </a:r>
          </a:p>
          <a:p>
            <a:r>
              <a:rPr lang="en-US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}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8603" y="1784001"/>
            <a:ext cx="12066326" cy="81142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Century Gothic" charset="0"/>
                <a:ea typeface="Century Gothic" charset="0"/>
                <a:cs typeface="Century Gothic" charset="0"/>
              </a:rPr>
              <a:t>What’s the </a:t>
            </a:r>
            <a:r>
              <a:rPr lang="en-US" sz="4400" b="1" dirty="0">
                <a:latin typeface="Century Gothic" charset="0"/>
                <a:ea typeface="Century Gothic" charset="0"/>
                <a:cs typeface="Century Gothic" charset="0"/>
              </a:rPr>
              <a:t>big O</a:t>
            </a:r>
            <a:r>
              <a:rPr lang="en-US" sz="4400" dirty="0">
                <a:latin typeface="Century Gothic" charset="0"/>
                <a:ea typeface="Century Gothic" charset="0"/>
                <a:cs typeface="Century Gothic" charset="0"/>
              </a:rPr>
              <a:t>?</a:t>
            </a:r>
            <a:endParaRPr lang="en-US" sz="4400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-37071" y="538622"/>
            <a:ext cx="12192000" cy="12333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>
                <a:solidFill>
                  <a:srgbClr val="FF328E"/>
                </a:solidFill>
                <a:latin typeface="Century Gothic" charset="0"/>
                <a:ea typeface="Century Gothic" charset="0"/>
                <a:cs typeface="Century Gothic" charset="0"/>
              </a:rPr>
              <a:t>Practice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8603" y="602513"/>
            <a:ext cx="12192000" cy="12333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>
                <a:latin typeface="Century Gothic" charset="0"/>
                <a:ea typeface="Century Gothic" charset="0"/>
                <a:cs typeface="Century Gothic" charset="0"/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135227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710616" y="3534033"/>
            <a:ext cx="4287795" cy="158406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400" i="1" dirty="0">
              <a:latin typeface="Century Gothic" charset="0"/>
              <a:ea typeface="Century Gothic" charset="0"/>
              <a:cs typeface="Century Gothic" charset="0"/>
            </a:endParaRPr>
          </a:p>
          <a:p>
            <a:pPr algn="l"/>
            <a:r>
              <a:rPr lang="en-US" sz="3200" b="1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?</a:t>
            </a:r>
          </a:p>
        </p:txBody>
      </p:sp>
      <p:sp>
        <p:nvSpPr>
          <p:cNvPr id="2" name="Right Brace 1"/>
          <p:cNvSpPr/>
          <p:nvPr/>
        </p:nvSpPr>
        <p:spPr>
          <a:xfrm>
            <a:off x="6498648" y="3269816"/>
            <a:ext cx="770237" cy="30121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787610" y="3425166"/>
            <a:ext cx="699804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i="1" dirty="0" err="1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intersectionSize</a:t>
            </a:r>
            <a:r>
              <a:rPr lang="en-US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en-US" i="1" dirty="0" err="1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arrayA</a:t>
            </a:r>
            <a:r>
              <a:rPr lang="en-US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i="1" dirty="0" err="1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arrayB</a:t>
            </a:r>
            <a:r>
              <a:rPr lang="en-US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){</a:t>
            </a:r>
          </a:p>
          <a:p>
            <a:r>
              <a:rPr lang="en-US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	</a:t>
            </a:r>
          </a:p>
          <a:p>
            <a:r>
              <a:rPr lang="en-US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	</a:t>
            </a:r>
            <a:r>
              <a:rPr lang="en-US" i="1" dirty="0" err="1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 count = 0;</a:t>
            </a:r>
          </a:p>
          <a:p>
            <a:r>
              <a:rPr lang="en-US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	</a:t>
            </a:r>
          </a:p>
          <a:p>
            <a:r>
              <a:rPr lang="en-US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	</a:t>
            </a:r>
            <a:r>
              <a:rPr lang="en-US" i="1" dirty="0">
                <a:solidFill>
                  <a:srgbClr val="00B0F0"/>
                </a:solidFill>
                <a:latin typeface="Century Gothic" charset="0"/>
                <a:ea typeface="Century Gothic" charset="0"/>
                <a:cs typeface="Century Gothic" charset="0"/>
              </a:rPr>
              <a:t>for each </a:t>
            </a:r>
            <a:r>
              <a:rPr lang="en-US" b="1" i="1" dirty="0">
                <a:solidFill>
                  <a:srgbClr val="00B0F0"/>
                </a:solidFill>
                <a:latin typeface="Century Gothic" charset="0"/>
                <a:ea typeface="Century Gothic" charset="0"/>
                <a:cs typeface="Century Gothic" charset="0"/>
              </a:rPr>
              <a:t>a</a:t>
            </a:r>
            <a:r>
              <a:rPr lang="en-US" i="1" dirty="0">
                <a:solidFill>
                  <a:srgbClr val="00B0F0"/>
                </a:solidFill>
                <a:latin typeface="Century Gothic" charset="0"/>
                <a:ea typeface="Century Gothic" charset="0"/>
                <a:cs typeface="Century Gothic" charset="0"/>
              </a:rPr>
              <a:t> in </a:t>
            </a:r>
            <a:r>
              <a:rPr lang="en-US" i="1" dirty="0" err="1">
                <a:solidFill>
                  <a:srgbClr val="00B0F0"/>
                </a:solidFill>
                <a:latin typeface="Century Gothic" charset="0"/>
                <a:ea typeface="Century Gothic" charset="0"/>
                <a:cs typeface="Century Gothic" charset="0"/>
              </a:rPr>
              <a:t>arrayA</a:t>
            </a:r>
            <a:r>
              <a:rPr lang="en-US" i="1" dirty="0">
                <a:solidFill>
                  <a:srgbClr val="00B0F0"/>
                </a:solidFill>
                <a:latin typeface="Century Gothic" charset="0"/>
                <a:ea typeface="Century Gothic" charset="0"/>
                <a:cs typeface="Century Gothic" charset="0"/>
              </a:rPr>
              <a:t>{</a:t>
            </a:r>
          </a:p>
          <a:p>
            <a:r>
              <a:rPr lang="en-US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	    </a:t>
            </a:r>
            <a:r>
              <a:rPr lang="en-US" i="1" dirty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for </a:t>
            </a:r>
            <a:r>
              <a:rPr lang="en-US" b="1" i="1" dirty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b</a:t>
            </a:r>
            <a:r>
              <a:rPr lang="en-US" i="1" dirty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 in </a:t>
            </a:r>
            <a:r>
              <a:rPr lang="en-US" i="1" dirty="0" err="1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arrayB</a:t>
            </a:r>
            <a:r>
              <a:rPr lang="en-US" i="1" dirty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{</a:t>
            </a:r>
          </a:p>
          <a:p>
            <a:r>
              <a:rPr lang="en-US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	</a:t>
            </a:r>
            <a:r>
              <a:rPr lang="en-US" i="1" dirty="0">
                <a:latin typeface="Century Gothic" charset="0"/>
                <a:ea typeface="Century Gothic" charset="0"/>
                <a:cs typeface="Century Gothic" charset="0"/>
              </a:rPr>
              <a:t>       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if</a:t>
            </a:r>
            <a:r>
              <a:rPr lang="en-US" i="1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b="1" i="1" dirty="0">
                <a:latin typeface="Century Gothic" charset="0"/>
                <a:ea typeface="Century Gothic" charset="0"/>
                <a:cs typeface="Century Gothic" charset="0"/>
              </a:rPr>
              <a:t>a</a:t>
            </a:r>
            <a:r>
              <a:rPr lang="en-US" i="1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==</a:t>
            </a:r>
            <a:r>
              <a:rPr lang="en-US" i="1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b="1" dirty="0">
                <a:latin typeface="Century Gothic" charset="0"/>
                <a:ea typeface="Century Gothic" charset="0"/>
                <a:cs typeface="Century Gothic" charset="0"/>
              </a:rPr>
              <a:t>b</a:t>
            </a:r>
            <a:r>
              <a:rPr lang="en-US" i="1" dirty="0">
                <a:latin typeface="Century Gothic" charset="0"/>
                <a:ea typeface="Century Gothic" charset="0"/>
                <a:cs typeface="Century Gothic" charset="0"/>
              </a:rPr>
              <a:t> {</a:t>
            </a:r>
          </a:p>
          <a:p>
            <a:r>
              <a:rPr lang="en-US" i="1" dirty="0">
                <a:latin typeface="Century Gothic" charset="0"/>
                <a:ea typeface="Century Gothic" charset="0"/>
                <a:cs typeface="Century Gothic" charset="0"/>
              </a:rPr>
              <a:t>		count++</a:t>
            </a:r>
          </a:p>
          <a:p>
            <a:r>
              <a:rPr lang="en-US" i="1" dirty="0">
                <a:latin typeface="Century Gothic" charset="0"/>
                <a:ea typeface="Century Gothic" charset="0"/>
                <a:cs typeface="Century Gothic" charset="0"/>
              </a:rPr>
              <a:t>	        }</a:t>
            </a:r>
          </a:p>
          <a:p>
            <a:r>
              <a:rPr lang="en-US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	    </a:t>
            </a:r>
            <a:r>
              <a:rPr lang="en-US" i="1" dirty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}</a:t>
            </a:r>
          </a:p>
          <a:p>
            <a:r>
              <a:rPr lang="en-US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	</a:t>
            </a:r>
            <a:r>
              <a:rPr lang="en-US" i="1" dirty="0">
                <a:solidFill>
                  <a:srgbClr val="00B0F0"/>
                </a:solidFill>
                <a:latin typeface="Century Gothic" charset="0"/>
                <a:ea typeface="Century Gothic" charset="0"/>
                <a:cs typeface="Century Gothic" charset="0"/>
              </a:rPr>
              <a:t>}</a:t>
            </a:r>
          </a:p>
          <a:p>
            <a:r>
              <a:rPr lang="en-US" i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}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8603" y="1784001"/>
            <a:ext cx="12066326" cy="81142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Century Gothic" charset="0"/>
                <a:ea typeface="Century Gothic" charset="0"/>
                <a:cs typeface="Century Gothic" charset="0"/>
              </a:rPr>
              <a:t>What’s the </a:t>
            </a:r>
            <a:r>
              <a:rPr lang="en-US" sz="4400" b="1" dirty="0">
                <a:latin typeface="Century Gothic" charset="0"/>
                <a:ea typeface="Century Gothic" charset="0"/>
                <a:cs typeface="Century Gothic" charset="0"/>
              </a:rPr>
              <a:t>big O</a:t>
            </a:r>
            <a:r>
              <a:rPr lang="en-US" sz="4400" dirty="0">
                <a:latin typeface="Century Gothic" charset="0"/>
                <a:ea typeface="Century Gothic" charset="0"/>
                <a:cs typeface="Century Gothic" charset="0"/>
              </a:rPr>
              <a:t>?</a:t>
            </a:r>
            <a:endParaRPr lang="en-US" sz="4400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-37071" y="538622"/>
            <a:ext cx="12192000" cy="12333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>
                <a:solidFill>
                  <a:srgbClr val="FF328E"/>
                </a:solidFill>
                <a:latin typeface="Century Gothic" charset="0"/>
                <a:ea typeface="Century Gothic" charset="0"/>
                <a:cs typeface="Century Gothic" charset="0"/>
              </a:rPr>
              <a:t>Practice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8603" y="602513"/>
            <a:ext cx="12192000" cy="12333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>
                <a:latin typeface="Century Gothic" charset="0"/>
                <a:ea typeface="Century Gothic" charset="0"/>
                <a:cs typeface="Century Gothic" charset="0"/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776230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104271" y="-190792"/>
            <a:ext cx="12688157" cy="867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  x ~ x ~ x ~ x ~ x ~ x ~ x ~ x ~ x ~ x ~ x ~ x ~ x ~ x ~ x ~ x ~ x ~ x ~ x ~ x ~ x ~ x ~ x ~ x ~ x ~ x ~ x ~ x ~ x ~ x ~ x ~ x ~ x ~ </a:t>
            </a:r>
          </a:p>
          <a:p>
            <a:endParaRPr lang="en-US" dirty="0">
              <a:solidFill>
                <a:srgbClr val="00FDFF">
                  <a:alpha val="48000"/>
                </a:srgbClr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dirty="0">
              <a:solidFill>
                <a:srgbClr val="00FDFF">
                  <a:alpha val="48000"/>
                </a:srgbClr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dirty="0">
              <a:solidFill>
                <a:srgbClr val="00FDFF">
                  <a:alpha val="48000"/>
                </a:srgbClr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dirty="0">
              <a:solidFill>
                <a:srgbClr val="00FDFF">
                  <a:alpha val="48000"/>
                </a:srgb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77959" y="-170120"/>
            <a:ext cx="12688157" cy="867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  x ~ x ~ x ~ x ~ x ~ x ~ x ~ x ~ x ~ x ~ x ~ x ~ x ~ x ~ x ~ x ~ x ~ x ~ x ~ x ~ x ~ x ~ x ~ x ~ x ~ x ~ x ~ x ~ x ~ x ~ x ~ x ~ x ~ </a:t>
            </a:r>
          </a:p>
          <a:p>
            <a:endParaRPr lang="en-US" dirty="0">
              <a:solidFill>
                <a:srgbClr val="FF40FF">
                  <a:alpha val="59000"/>
                </a:srgbClr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dirty="0">
              <a:solidFill>
                <a:srgbClr val="FF40FF">
                  <a:alpha val="59000"/>
                </a:srgbClr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dirty="0">
              <a:solidFill>
                <a:srgbClr val="FF40FF">
                  <a:alpha val="59000"/>
                </a:srgbClr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dirty="0">
              <a:solidFill>
                <a:srgbClr val="FF40FF">
                  <a:alpha val="59000"/>
                </a:srgb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2265405"/>
            <a:ext cx="12192000" cy="28420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0" b="1" dirty="0">
                <a:latin typeface="Century Gothic" charset="0"/>
                <a:ea typeface="Century Gothic" charset="0"/>
                <a:cs typeface="Century Gothic" charset="0"/>
              </a:rPr>
              <a:t>SolveForX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72998" y="2113005"/>
            <a:ext cx="12192000" cy="2842054"/>
          </a:xfrm>
        </p:spPr>
        <p:txBody>
          <a:bodyPr>
            <a:noAutofit/>
          </a:bodyPr>
          <a:lstStyle/>
          <a:p>
            <a:r>
              <a:rPr lang="en-US" sz="20000" b="1" dirty="0">
                <a:solidFill>
                  <a:srgbClr val="FF1B4A">
                    <a:alpha val="70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SolveForX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1802" y="2417805"/>
            <a:ext cx="12192000" cy="28420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0" b="1" dirty="0">
                <a:solidFill>
                  <a:srgbClr val="13FFBD">
                    <a:alpha val="69804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SolveForX</a:t>
            </a:r>
          </a:p>
        </p:txBody>
      </p:sp>
    </p:spTree>
    <p:extLst>
      <p:ext uri="{BB962C8B-B14F-4D97-AF65-F5344CB8AC3E}">
        <p14:creationId xmlns:p14="http://schemas.microsoft.com/office/powerpoint/2010/main" val="1016888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2959689"/>
            <a:ext cx="12192000" cy="12333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0" b="1" dirty="0">
                <a:solidFill>
                  <a:srgbClr val="00FDFF">
                    <a:alpha val="55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NAG A RAM?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8396" y="2959688"/>
            <a:ext cx="12192000" cy="12333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0" b="1" dirty="0">
                <a:latin typeface="Century Gothic" charset="0"/>
                <a:ea typeface="Century Gothic" charset="0"/>
                <a:cs typeface="Century Gothic" charset="0"/>
              </a:rPr>
              <a:t>NAG A RAM?</a:t>
            </a:r>
          </a:p>
        </p:txBody>
      </p:sp>
    </p:spTree>
    <p:extLst>
      <p:ext uri="{BB962C8B-B14F-4D97-AF65-F5344CB8AC3E}">
        <p14:creationId xmlns:p14="http://schemas.microsoft.com/office/powerpoint/2010/main" val="1088506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2959689"/>
            <a:ext cx="12192000" cy="12333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0" b="1" dirty="0">
                <a:solidFill>
                  <a:srgbClr val="00FDFF">
                    <a:alpha val="55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ANAGRAM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8396" y="2959688"/>
            <a:ext cx="12192000" cy="12333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0" b="1" dirty="0">
                <a:latin typeface="Century Gothic" charset="0"/>
                <a:ea typeface="Century Gothic" charset="0"/>
                <a:cs typeface="Century Gothic" charset="0"/>
              </a:rPr>
              <a:t>ANAGRAM</a:t>
            </a:r>
          </a:p>
        </p:txBody>
      </p:sp>
    </p:spTree>
    <p:extLst>
      <p:ext uri="{BB962C8B-B14F-4D97-AF65-F5344CB8AC3E}">
        <p14:creationId xmlns:p14="http://schemas.microsoft.com/office/powerpoint/2010/main" val="1881528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2902873"/>
            <a:ext cx="12192000" cy="12333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0" b="1" dirty="0">
                <a:solidFill>
                  <a:srgbClr val="00FDFF">
                    <a:alpha val="55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10 Bottles of Pills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377" y="2928319"/>
            <a:ext cx="12192000" cy="12333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0" b="1" dirty="0">
                <a:latin typeface="Century Gothic" charset="0"/>
                <a:ea typeface="Century Gothic" charset="0"/>
                <a:cs typeface="Century Gothic" charset="0"/>
              </a:rPr>
              <a:t>10 Bottles of Pills</a:t>
            </a:r>
          </a:p>
        </p:txBody>
      </p:sp>
    </p:spTree>
    <p:extLst>
      <p:ext uri="{BB962C8B-B14F-4D97-AF65-F5344CB8AC3E}">
        <p14:creationId xmlns:p14="http://schemas.microsoft.com/office/powerpoint/2010/main" val="1457147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39700" y="2751275"/>
            <a:ext cx="11988800" cy="3972172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i="1" dirty="0">
                <a:solidFill>
                  <a:schemeClr val="accent2">
                    <a:alpha val="68000"/>
                  </a:schemeClr>
                </a:solidFill>
              </a:rPr>
              <a:t>Two words are </a:t>
            </a:r>
            <a:r>
              <a:rPr lang="en-US" sz="4000" dirty="0">
                <a:solidFill>
                  <a:schemeClr val="accent2">
                    <a:alpha val="68000"/>
                  </a:schemeClr>
                </a:solidFill>
              </a:rPr>
              <a:t>anagrams</a:t>
            </a:r>
            <a:r>
              <a:rPr lang="en-US" sz="4000" i="1" dirty="0">
                <a:solidFill>
                  <a:schemeClr val="accent2">
                    <a:alpha val="68000"/>
                  </a:schemeClr>
                </a:solidFill>
              </a:rPr>
              <a:t> if they are written using the </a:t>
            </a:r>
            <a:r>
              <a:rPr lang="en-US" sz="4000" b="1" i="1" dirty="0">
                <a:solidFill>
                  <a:schemeClr val="accent2">
                    <a:alpha val="68000"/>
                  </a:schemeClr>
                </a:solidFill>
              </a:rPr>
              <a:t>same exact letters</a:t>
            </a:r>
            <a:r>
              <a:rPr lang="en-US" sz="4000" dirty="0">
                <a:solidFill>
                  <a:schemeClr val="accent2">
                    <a:alpha val="68000"/>
                  </a:schemeClr>
                </a:solidFill>
              </a:rPr>
              <a:t> the same </a:t>
            </a:r>
            <a:r>
              <a:rPr lang="en-US" sz="4000" b="1" i="1" dirty="0">
                <a:solidFill>
                  <a:schemeClr val="accent2">
                    <a:alpha val="68000"/>
                  </a:schemeClr>
                </a:solidFill>
              </a:rPr>
              <a:t>amount of times</a:t>
            </a:r>
            <a:r>
              <a:rPr lang="en-US" sz="4000" i="1" dirty="0">
                <a:solidFill>
                  <a:schemeClr val="accent2">
                    <a:alpha val="68000"/>
                  </a:schemeClr>
                </a:solidFill>
              </a:rPr>
              <a:t>, ignoring </a:t>
            </a:r>
            <a:r>
              <a:rPr lang="en-US" sz="4000" dirty="0">
                <a:solidFill>
                  <a:schemeClr val="accent2">
                    <a:alpha val="68000"/>
                  </a:schemeClr>
                </a:solidFill>
              </a:rPr>
              <a:t>space</a:t>
            </a:r>
            <a:r>
              <a:rPr lang="en-US" sz="4000" i="1" dirty="0">
                <a:solidFill>
                  <a:schemeClr val="accent2">
                    <a:alpha val="68000"/>
                  </a:schemeClr>
                </a:solidFill>
              </a:rPr>
              <a:t>, </a:t>
            </a:r>
            <a:r>
              <a:rPr lang="en-US" sz="4000" dirty="0">
                <a:solidFill>
                  <a:schemeClr val="accent2">
                    <a:alpha val="68000"/>
                  </a:schemeClr>
                </a:solidFill>
              </a:rPr>
              <a:t>punctuation</a:t>
            </a:r>
            <a:r>
              <a:rPr lang="en-US" sz="4000" i="1" dirty="0">
                <a:solidFill>
                  <a:schemeClr val="accent2">
                    <a:alpha val="68000"/>
                  </a:schemeClr>
                </a:solidFill>
              </a:rPr>
              <a:t> and </a:t>
            </a:r>
            <a:r>
              <a:rPr lang="en-US" sz="4000" dirty="0">
                <a:solidFill>
                  <a:schemeClr val="accent2">
                    <a:alpha val="68000"/>
                  </a:schemeClr>
                </a:solidFill>
              </a:rPr>
              <a:t>capitalization</a:t>
            </a:r>
            <a:r>
              <a:rPr lang="en-US" sz="4000" i="1" dirty="0">
                <a:solidFill>
                  <a:schemeClr val="accent2">
                    <a:alpha val="68000"/>
                  </a:schemeClr>
                </a:solidFill>
              </a:rPr>
              <a:t>. </a:t>
            </a:r>
          </a:p>
          <a:p>
            <a:endParaRPr lang="en-US" sz="4000" i="1" dirty="0">
              <a:solidFill>
                <a:schemeClr val="accent2">
                  <a:alpha val="68000"/>
                </a:schemeClr>
              </a:solidFill>
            </a:endParaRPr>
          </a:p>
          <a:p>
            <a:r>
              <a:rPr lang="en-US" sz="3200" i="1" dirty="0">
                <a:solidFill>
                  <a:schemeClr val="accent2">
                    <a:alpha val="68000"/>
                  </a:schemeClr>
                </a:solidFill>
              </a:rPr>
              <a:t>For example, </a:t>
            </a:r>
          </a:p>
          <a:p>
            <a:r>
              <a:rPr lang="en-US" sz="3200" i="1" dirty="0">
                <a:solidFill>
                  <a:schemeClr val="accent2">
                    <a:alpha val="68000"/>
                  </a:schemeClr>
                </a:solidFill>
              </a:rPr>
              <a:t>”I am Lord Voldemort” and “Tom </a:t>
            </a:r>
            <a:r>
              <a:rPr lang="en-US" sz="3200" i="1" dirty="0" err="1">
                <a:solidFill>
                  <a:schemeClr val="accent2">
                    <a:alpha val="68000"/>
                  </a:schemeClr>
                </a:solidFill>
              </a:rPr>
              <a:t>Marvelo</a:t>
            </a:r>
            <a:r>
              <a:rPr lang="en-US" sz="3200" i="1" dirty="0">
                <a:solidFill>
                  <a:schemeClr val="accent2">
                    <a:alpha val="68000"/>
                  </a:schemeClr>
                </a:solidFill>
              </a:rPr>
              <a:t> Riddle”</a:t>
            </a:r>
          </a:p>
          <a:p>
            <a:r>
              <a:rPr lang="en-US" sz="3200" i="1" dirty="0">
                <a:solidFill>
                  <a:schemeClr val="accent2">
                    <a:alpha val="68000"/>
                  </a:schemeClr>
                </a:solidFill>
              </a:rPr>
              <a:t>are anagram of each other.</a:t>
            </a:r>
            <a:br>
              <a:rPr lang="en-US" sz="4000" i="1" dirty="0">
                <a:solidFill>
                  <a:schemeClr val="accent2">
                    <a:alpha val="68000"/>
                  </a:schemeClr>
                </a:solidFill>
              </a:rPr>
            </a:br>
            <a:br>
              <a:rPr lang="en-US" sz="4000" i="1" dirty="0">
                <a:solidFill>
                  <a:schemeClr val="accent2">
                    <a:alpha val="68000"/>
                  </a:schemeClr>
                </a:solidFill>
              </a:rPr>
            </a:br>
            <a:endParaRPr lang="en-US" sz="4000" b="1" i="1" dirty="0">
              <a:solidFill>
                <a:schemeClr val="accent2">
                  <a:alpha val="68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9700" y="2221332"/>
            <a:ext cx="11988800" cy="3972172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i="1" dirty="0"/>
              <a:t>Two words are </a:t>
            </a:r>
            <a:r>
              <a:rPr lang="en-US" sz="4000" dirty="0"/>
              <a:t>anagrams</a:t>
            </a:r>
            <a:r>
              <a:rPr lang="en-US" sz="4000" i="1" dirty="0"/>
              <a:t> if they are written using the </a:t>
            </a:r>
            <a:r>
              <a:rPr lang="en-US" sz="4000" b="1" i="1" dirty="0"/>
              <a:t>same exact letters</a:t>
            </a:r>
            <a:r>
              <a:rPr lang="en-US" sz="4000" dirty="0"/>
              <a:t> the same </a:t>
            </a:r>
            <a:r>
              <a:rPr lang="en-US" sz="4000" b="1" i="1" dirty="0"/>
              <a:t>amount of times</a:t>
            </a:r>
            <a:r>
              <a:rPr lang="en-US" sz="4000" i="1" dirty="0"/>
              <a:t>, ignoring </a:t>
            </a:r>
            <a:r>
              <a:rPr lang="en-US" sz="4000" dirty="0"/>
              <a:t>space</a:t>
            </a:r>
            <a:r>
              <a:rPr lang="en-US" sz="4000" i="1" dirty="0"/>
              <a:t>, </a:t>
            </a:r>
            <a:r>
              <a:rPr lang="en-US" sz="4000" dirty="0"/>
              <a:t>punctuation</a:t>
            </a:r>
            <a:r>
              <a:rPr lang="en-US" sz="4000" i="1" dirty="0"/>
              <a:t> and </a:t>
            </a:r>
            <a:r>
              <a:rPr lang="en-US" sz="4000" dirty="0"/>
              <a:t>capitalization</a:t>
            </a:r>
            <a:r>
              <a:rPr lang="en-US" sz="4000" i="1" dirty="0"/>
              <a:t>. </a:t>
            </a:r>
          </a:p>
          <a:p>
            <a:endParaRPr lang="en-US" sz="4000" i="1" dirty="0"/>
          </a:p>
          <a:p>
            <a:r>
              <a:rPr lang="en-US" sz="3200" i="1" dirty="0"/>
              <a:t>For example, </a:t>
            </a:r>
            <a:br>
              <a:rPr lang="en-US" sz="3200" i="1" dirty="0"/>
            </a:br>
            <a:r>
              <a:rPr lang="en-US" sz="3200" i="1" dirty="0"/>
              <a:t>“I am Lord Voldemort” and ”Tom </a:t>
            </a:r>
            <a:r>
              <a:rPr lang="en-US" sz="3200" i="1" dirty="0" err="1"/>
              <a:t>Marvelo</a:t>
            </a:r>
            <a:r>
              <a:rPr lang="en-US" sz="3200" i="1" dirty="0"/>
              <a:t> Riddle”</a:t>
            </a:r>
          </a:p>
          <a:p>
            <a:r>
              <a:rPr lang="en-US" sz="3200" i="1" dirty="0"/>
              <a:t>are anagram of each other.</a:t>
            </a:r>
            <a:br>
              <a:rPr lang="en-US" sz="4000" i="1" dirty="0"/>
            </a:br>
            <a:endParaRPr lang="en-US" sz="4000" b="1" i="1" dirty="0">
              <a:solidFill>
                <a:schemeClr val="accent2">
                  <a:alpha val="56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63500" y="684022"/>
            <a:ext cx="12192000" cy="12333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0" b="1" dirty="0">
                <a:solidFill>
                  <a:srgbClr val="00FDFF">
                    <a:alpha val="55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ANAGRAM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4617" y="684022"/>
            <a:ext cx="12192000" cy="12333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0" b="1" dirty="0">
                <a:latin typeface="Century Gothic" charset="0"/>
                <a:ea typeface="Century Gothic" charset="0"/>
                <a:cs typeface="Century Gothic" charset="0"/>
              </a:rPr>
              <a:t>ANAGRAM</a:t>
            </a:r>
          </a:p>
        </p:txBody>
      </p:sp>
    </p:spTree>
    <p:extLst>
      <p:ext uri="{BB962C8B-B14F-4D97-AF65-F5344CB8AC3E}">
        <p14:creationId xmlns:p14="http://schemas.microsoft.com/office/powerpoint/2010/main" val="561691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85917" y="2780110"/>
            <a:ext cx="11988800" cy="156329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i="1" dirty="0">
                <a:solidFill>
                  <a:schemeClr val="accent2">
                    <a:alpha val="70000"/>
                  </a:schemeClr>
                </a:solidFill>
              </a:rPr>
              <a:t>write a program to </a:t>
            </a:r>
            <a:r>
              <a:rPr lang="en-US" sz="4000" b="1" i="1" dirty="0">
                <a:solidFill>
                  <a:schemeClr val="accent2">
                    <a:alpha val="70000"/>
                  </a:schemeClr>
                </a:solidFill>
              </a:rPr>
              <a:t>check</a:t>
            </a:r>
            <a:r>
              <a:rPr lang="en-US" sz="4000" i="1" dirty="0">
                <a:solidFill>
                  <a:schemeClr val="accent2">
                    <a:alpha val="70000"/>
                  </a:schemeClr>
                </a:solidFill>
              </a:rPr>
              <a:t> if two given </a:t>
            </a:r>
            <a:r>
              <a:rPr lang="en-US" sz="4000" b="1" i="1" dirty="0">
                <a:solidFill>
                  <a:schemeClr val="accent2">
                    <a:alpha val="70000"/>
                  </a:schemeClr>
                </a:solidFill>
              </a:rPr>
              <a:t>strings</a:t>
            </a:r>
            <a:r>
              <a:rPr lang="en-US" sz="4000" i="1" dirty="0">
                <a:solidFill>
                  <a:schemeClr val="accent2">
                    <a:alpha val="70000"/>
                  </a:schemeClr>
                </a:solidFill>
              </a:rPr>
              <a:t> are </a:t>
            </a:r>
            <a:r>
              <a:rPr lang="en-US" sz="4000" b="1" i="1" dirty="0">
                <a:solidFill>
                  <a:schemeClr val="accent2">
                    <a:alpha val="70000"/>
                  </a:schemeClr>
                </a:solidFill>
              </a:rPr>
              <a:t>anagrams</a:t>
            </a:r>
            <a:r>
              <a:rPr lang="en-US" sz="4000" i="1" dirty="0">
                <a:solidFill>
                  <a:schemeClr val="accent2">
                    <a:alpha val="70000"/>
                  </a:schemeClr>
                </a:solidFill>
              </a:rPr>
              <a:t> of </a:t>
            </a:r>
            <a:r>
              <a:rPr lang="en-US" sz="4000" b="1" i="1" dirty="0">
                <a:solidFill>
                  <a:schemeClr val="accent2">
                    <a:alpha val="70000"/>
                  </a:schemeClr>
                </a:solidFill>
              </a:rPr>
              <a:t>Each other</a:t>
            </a:r>
            <a:r>
              <a:rPr lang="en-US" sz="4000" i="1" dirty="0">
                <a:solidFill>
                  <a:schemeClr val="accent2">
                    <a:alpha val="70000"/>
                  </a:schemeClr>
                </a:solidFill>
              </a:rPr>
              <a:t>.</a:t>
            </a:r>
            <a:endParaRPr lang="en-US" sz="4000" b="1" i="1" dirty="0">
              <a:solidFill>
                <a:schemeClr val="accent2">
                  <a:alpha val="70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47817" y="2767410"/>
            <a:ext cx="11988800" cy="156329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i="1" dirty="0"/>
              <a:t>write a program to </a:t>
            </a:r>
            <a:r>
              <a:rPr lang="en-US" sz="4000" b="1" i="1" dirty="0"/>
              <a:t>check</a:t>
            </a:r>
            <a:r>
              <a:rPr lang="en-US" sz="4000" i="1" dirty="0"/>
              <a:t> if two given </a:t>
            </a:r>
            <a:r>
              <a:rPr lang="en-US" sz="4000" b="1" i="1" dirty="0"/>
              <a:t>strings</a:t>
            </a:r>
            <a:r>
              <a:rPr lang="en-US" sz="4000" i="1" dirty="0"/>
              <a:t> are </a:t>
            </a:r>
            <a:r>
              <a:rPr lang="en-US" sz="4000" b="1" i="1" dirty="0"/>
              <a:t>anagrams</a:t>
            </a:r>
            <a:r>
              <a:rPr lang="en-US" sz="4000" i="1" dirty="0"/>
              <a:t> of </a:t>
            </a:r>
            <a:r>
              <a:rPr lang="en-US" sz="4000" b="1" i="1" dirty="0"/>
              <a:t>Each other</a:t>
            </a:r>
            <a:r>
              <a:rPr lang="en-US" sz="4000" i="1" dirty="0"/>
              <a:t>.</a:t>
            </a:r>
            <a:endParaRPr lang="en-US" sz="4000" b="1" i="1" dirty="0">
              <a:solidFill>
                <a:schemeClr val="accent2">
                  <a:alpha val="56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63500" y="684022"/>
            <a:ext cx="12192000" cy="12333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0" b="1" dirty="0">
                <a:solidFill>
                  <a:srgbClr val="FF1B4A">
                    <a:alpha val="55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ANAGRAM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4617" y="684022"/>
            <a:ext cx="12192000" cy="12333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0" b="1" dirty="0">
                <a:latin typeface="Century Gothic" charset="0"/>
                <a:ea typeface="Century Gothic" charset="0"/>
                <a:cs typeface="Century Gothic" charset="0"/>
              </a:rPr>
              <a:t>ANAGRAM</a:t>
            </a:r>
          </a:p>
        </p:txBody>
      </p:sp>
    </p:spTree>
    <p:extLst>
      <p:ext uri="{BB962C8B-B14F-4D97-AF65-F5344CB8AC3E}">
        <p14:creationId xmlns:p14="http://schemas.microsoft.com/office/powerpoint/2010/main" val="1838769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2959689"/>
            <a:ext cx="12192000" cy="12333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0" b="1" dirty="0">
                <a:solidFill>
                  <a:srgbClr val="00FDFF">
                    <a:alpha val="55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Palindrome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8396" y="2959688"/>
            <a:ext cx="12192000" cy="12333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0" b="1" dirty="0">
                <a:latin typeface="Century Gothic" charset="0"/>
                <a:ea typeface="Century Gothic" charset="0"/>
                <a:cs typeface="Century Gothic" charset="0"/>
              </a:rPr>
              <a:t>Palindrome</a:t>
            </a:r>
          </a:p>
        </p:txBody>
      </p:sp>
    </p:spTree>
    <p:extLst>
      <p:ext uri="{BB962C8B-B14F-4D97-AF65-F5344CB8AC3E}">
        <p14:creationId xmlns:p14="http://schemas.microsoft.com/office/powerpoint/2010/main" val="1172351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89996" y="1433910"/>
            <a:ext cx="11988800" cy="3972172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i="1" dirty="0">
                <a:solidFill>
                  <a:schemeClr val="accent2">
                    <a:alpha val="62000"/>
                  </a:schemeClr>
                </a:solidFill>
              </a:rPr>
              <a:t>a word/phrase/sequence that reads the same </a:t>
            </a:r>
          </a:p>
          <a:p>
            <a:r>
              <a:rPr lang="en-US" sz="4000" i="1" dirty="0">
                <a:solidFill>
                  <a:schemeClr val="accent2">
                    <a:alpha val="62000"/>
                  </a:schemeClr>
                </a:solidFill>
              </a:rPr>
              <a:t>backward as forward</a:t>
            </a:r>
          </a:p>
          <a:p>
            <a:endParaRPr lang="en-US" sz="3200" i="1" dirty="0">
              <a:solidFill>
                <a:schemeClr val="accent2">
                  <a:alpha val="62000"/>
                </a:schemeClr>
              </a:solidFill>
            </a:endParaRPr>
          </a:p>
          <a:p>
            <a:r>
              <a:rPr lang="en-US" sz="3200" i="1" dirty="0">
                <a:solidFill>
                  <a:schemeClr val="accent2">
                    <a:alpha val="62000"/>
                  </a:schemeClr>
                </a:solidFill>
              </a:rPr>
              <a:t>For example, ”racecar” and  “A man, a plan, a canal, Panama” </a:t>
            </a:r>
            <a:br>
              <a:rPr lang="en-US" sz="3200" i="1" dirty="0">
                <a:solidFill>
                  <a:schemeClr val="accent2">
                    <a:alpha val="62000"/>
                  </a:schemeClr>
                </a:solidFill>
              </a:rPr>
            </a:br>
            <a:endParaRPr lang="en-US" sz="3200" i="1" dirty="0">
              <a:solidFill>
                <a:schemeClr val="accent2">
                  <a:alpha val="62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978489"/>
            <a:ext cx="12192000" cy="12333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0" b="1" dirty="0">
                <a:solidFill>
                  <a:srgbClr val="00FDFF">
                    <a:alpha val="55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Palindrome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8396" y="978488"/>
            <a:ext cx="12192000" cy="12333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0" b="1" dirty="0">
                <a:latin typeface="Century Gothic" charset="0"/>
                <a:ea typeface="Century Gothic" charset="0"/>
                <a:cs typeface="Century Gothic" charset="0"/>
              </a:rPr>
              <a:t>Palindrome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3218" y="1595176"/>
            <a:ext cx="11988800" cy="3972172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i="1" dirty="0"/>
              <a:t>a word/phrase/sequence that </a:t>
            </a:r>
            <a:r>
              <a:rPr lang="en-US" sz="4000" b="1" i="1" dirty="0"/>
              <a:t>reads the same </a:t>
            </a:r>
          </a:p>
          <a:p>
            <a:r>
              <a:rPr lang="en-US" sz="4000" b="1" i="1" dirty="0"/>
              <a:t>backward</a:t>
            </a:r>
            <a:r>
              <a:rPr lang="en-US" sz="4000" i="1" dirty="0"/>
              <a:t> as </a:t>
            </a:r>
            <a:r>
              <a:rPr lang="en-US" sz="4000" b="1" i="1" dirty="0"/>
              <a:t>forward</a:t>
            </a:r>
            <a:endParaRPr lang="en-US" sz="4000" i="1" dirty="0"/>
          </a:p>
          <a:p>
            <a:endParaRPr lang="en-US" sz="4000" i="1" dirty="0"/>
          </a:p>
          <a:p>
            <a:r>
              <a:rPr lang="en-US" sz="3200" i="1" dirty="0"/>
              <a:t>For example, ”</a:t>
            </a:r>
            <a:r>
              <a:rPr lang="en-US" sz="3200" b="1" i="1" dirty="0"/>
              <a:t>racecar</a:t>
            </a:r>
            <a:r>
              <a:rPr lang="en-US" sz="3200" i="1" dirty="0"/>
              <a:t>” and  “</a:t>
            </a:r>
            <a:r>
              <a:rPr lang="en-US" sz="3200" b="1" i="1" dirty="0"/>
              <a:t>A man, a plan, a canal, Panama</a:t>
            </a:r>
            <a:r>
              <a:rPr lang="en-US" sz="3200" i="1" dirty="0"/>
              <a:t>” </a:t>
            </a:r>
            <a:br>
              <a:rPr lang="en-US" sz="4000" i="1" dirty="0"/>
            </a:br>
            <a:endParaRPr lang="en-US" sz="4000" b="1" i="1" dirty="0">
              <a:solidFill>
                <a:schemeClr val="accent2">
                  <a:alpha val="56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329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89996" y="1433910"/>
            <a:ext cx="11988800" cy="220046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i="1" dirty="0">
                <a:solidFill>
                  <a:schemeClr val="accent2">
                    <a:alpha val="62000"/>
                  </a:schemeClr>
                </a:solidFill>
              </a:rPr>
              <a:t>Write a function to check if a string is a palindrome</a:t>
            </a:r>
            <a:endParaRPr lang="en-US" sz="3200" i="1" dirty="0">
              <a:solidFill>
                <a:schemeClr val="accent2">
                  <a:alpha val="62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978489"/>
            <a:ext cx="12192000" cy="12333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0" b="1" dirty="0">
                <a:solidFill>
                  <a:srgbClr val="00FDFF">
                    <a:alpha val="55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Palindrome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8396" y="978488"/>
            <a:ext cx="12192000" cy="12333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0" b="1" dirty="0">
                <a:latin typeface="Century Gothic" charset="0"/>
                <a:ea typeface="Century Gothic" charset="0"/>
                <a:cs typeface="Century Gothic" charset="0"/>
              </a:rPr>
              <a:t>Palindrome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22146" y="2801073"/>
            <a:ext cx="11988800" cy="8448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i="1" dirty="0"/>
              <a:t>Write a function to check if a string is a palindrome</a:t>
            </a:r>
            <a:endParaRPr lang="en-US" sz="4000" b="1" i="1" dirty="0">
              <a:solidFill>
                <a:schemeClr val="accent2">
                  <a:alpha val="56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48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819149" y="2145679"/>
            <a:ext cx="10655301" cy="489012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3200" dirty="0">
                <a:solidFill>
                  <a:schemeClr val="accent4">
                    <a:alpha val="88000"/>
                  </a:schemeClr>
                </a:solidFill>
              </a:rPr>
              <a:t>*You have </a:t>
            </a:r>
            <a:r>
              <a:rPr lang="en-US" sz="3200" b="1" dirty="0">
                <a:solidFill>
                  <a:schemeClr val="accent4">
                    <a:alpha val="88000"/>
                  </a:schemeClr>
                </a:solidFill>
              </a:rPr>
              <a:t>10 </a:t>
            </a:r>
            <a:r>
              <a:rPr lang="en-US" sz="3200" i="1" dirty="0">
                <a:solidFill>
                  <a:schemeClr val="accent4">
                    <a:alpha val="88000"/>
                  </a:schemeClr>
                </a:solidFill>
              </a:rPr>
              <a:t>identical</a:t>
            </a:r>
            <a:r>
              <a:rPr lang="en-US" sz="3200" b="1" dirty="0">
                <a:solidFill>
                  <a:schemeClr val="accent4">
                    <a:alpha val="88000"/>
                  </a:schemeClr>
                </a:solidFill>
              </a:rPr>
              <a:t> bottles </a:t>
            </a:r>
            <a:r>
              <a:rPr lang="en-US" sz="3200" dirty="0">
                <a:solidFill>
                  <a:schemeClr val="accent4">
                    <a:alpha val="88000"/>
                  </a:schemeClr>
                </a:solidFill>
              </a:rPr>
              <a:t>of </a:t>
            </a:r>
            <a:r>
              <a:rPr lang="en-US" sz="3200" b="1" dirty="0">
                <a:solidFill>
                  <a:schemeClr val="accent4">
                    <a:alpha val="88000"/>
                  </a:schemeClr>
                </a:solidFill>
              </a:rPr>
              <a:t>100</a:t>
            </a:r>
            <a:r>
              <a:rPr lang="en-US" sz="3200" i="1" dirty="0">
                <a:solidFill>
                  <a:schemeClr val="accent4">
                    <a:alpha val="88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accent4">
                    <a:alpha val="88000"/>
                  </a:schemeClr>
                </a:solidFill>
              </a:rPr>
              <a:t>pills</a:t>
            </a:r>
            <a:r>
              <a:rPr lang="en-US" sz="3200" dirty="0">
                <a:solidFill>
                  <a:schemeClr val="accent4">
                    <a:alpha val="88000"/>
                  </a:schemeClr>
                </a:solidFill>
              </a:rPr>
              <a:t> that are </a:t>
            </a:r>
            <a:r>
              <a:rPr lang="en-US" sz="3200" b="1" dirty="0">
                <a:solidFill>
                  <a:schemeClr val="accent4">
                    <a:alpha val="88000"/>
                  </a:schemeClr>
                </a:solidFill>
              </a:rPr>
              <a:t>identical</a:t>
            </a:r>
            <a:r>
              <a:rPr lang="en-US" sz="3200" dirty="0">
                <a:solidFill>
                  <a:schemeClr val="accent4">
                    <a:alpha val="88000"/>
                  </a:schemeClr>
                </a:solidFill>
              </a:rPr>
              <a:t> in all features </a:t>
            </a:r>
            <a:r>
              <a:rPr lang="en-US" sz="3200" b="1" i="1" dirty="0">
                <a:solidFill>
                  <a:schemeClr val="accent4">
                    <a:alpha val="88000"/>
                  </a:schemeClr>
                </a:solidFill>
              </a:rPr>
              <a:t>except</a:t>
            </a:r>
            <a:r>
              <a:rPr lang="en-US" sz="3200" dirty="0">
                <a:solidFill>
                  <a:schemeClr val="accent4">
                    <a:alpha val="88000"/>
                  </a:schemeClr>
                </a:solidFill>
              </a:rPr>
              <a:t> weight.</a:t>
            </a:r>
          </a:p>
          <a:p>
            <a:pPr fontAlgn="base"/>
            <a:endParaRPr lang="en-US" sz="3200" dirty="0">
              <a:solidFill>
                <a:schemeClr val="accent4">
                  <a:alpha val="88000"/>
                </a:schemeClr>
              </a:solidFill>
            </a:endParaRPr>
          </a:p>
          <a:p>
            <a:pPr fontAlgn="base"/>
            <a:r>
              <a:rPr lang="en-US" sz="3200" dirty="0">
                <a:solidFill>
                  <a:schemeClr val="accent4">
                    <a:alpha val="88000"/>
                  </a:schemeClr>
                </a:solidFill>
              </a:rPr>
              <a:t>*Nine</a:t>
            </a:r>
            <a:r>
              <a:rPr lang="en-US" sz="3200" b="1" dirty="0">
                <a:solidFill>
                  <a:schemeClr val="accent4">
                    <a:alpha val="88000"/>
                  </a:schemeClr>
                </a:solidFill>
              </a:rPr>
              <a:t>(9) </a:t>
            </a:r>
            <a:r>
              <a:rPr lang="en-US" sz="3200" dirty="0">
                <a:solidFill>
                  <a:schemeClr val="accent4">
                    <a:alpha val="88000"/>
                  </a:schemeClr>
                </a:solidFill>
              </a:rPr>
              <a:t>bottles</a:t>
            </a:r>
            <a:r>
              <a:rPr lang="en-US" sz="3200" b="1" dirty="0">
                <a:solidFill>
                  <a:schemeClr val="accent4">
                    <a:alpha val="88000"/>
                  </a:schemeClr>
                </a:solidFill>
              </a:rPr>
              <a:t> </a:t>
            </a:r>
            <a:r>
              <a:rPr lang="en-US" sz="3200" dirty="0">
                <a:solidFill>
                  <a:schemeClr val="accent4">
                    <a:alpha val="88000"/>
                  </a:schemeClr>
                </a:solidFill>
              </a:rPr>
              <a:t>have  pills of </a:t>
            </a:r>
            <a:r>
              <a:rPr lang="en-US" sz="3200" i="1" dirty="0">
                <a:solidFill>
                  <a:schemeClr val="accent4">
                    <a:alpha val="88000"/>
                  </a:schemeClr>
                </a:solidFill>
              </a:rPr>
              <a:t>weight</a:t>
            </a:r>
            <a:r>
              <a:rPr lang="en-US" sz="3200" b="1" dirty="0">
                <a:solidFill>
                  <a:schemeClr val="accent4">
                    <a:alpha val="88000"/>
                  </a:schemeClr>
                </a:solidFill>
              </a:rPr>
              <a:t> 1 gram </a:t>
            </a:r>
            <a:r>
              <a:rPr lang="en-US" sz="3200" dirty="0">
                <a:solidFill>
                  <a:schemeClr val="accent4">
                    <a:alpha val="88000"/>
                  </a:schemeClr>
                </a:solidFill>
              </a:rPr>
              <a:t>and </a:t>
            </a:r>
            <a:r>
              <a:rPr lang="en-US" sz="3200" i="1" dirty="0">
                <a:solidFill>
                  <a:schemeClr val="accent4">
                    <a:alpha val="88000"/>
                  </a:schemeClr>
                </a:solidFill>
              </a:rPr>
              <a:t>1 bottle </a:t>
            </a:r>
            <a:r>
              <a:rPr lang="en-US" sz="3200" dirty="0">
                <a:solidFill>
                  <a:schemeClr val="accent4">
                    <a:alpha val="88000"/>
                  </a:schemeClr>
                </a:solidFill>
              </a:rPr>
              <a:t>has pills of </a:t>
            </a:r>
            <a:r>
              <a:rPr lang="en-US" sz="3200" i="1" dirty="0">
                <a:solidFill>
                  <a:schemeClr val="accent4">
                    <a:alpha val="88000"/>
                  </a:schemeClr>
                </a:solidFill>
              </a:rPr>
              <a:t>weight</a:t>
            </a:r>
            <a:r>
              <a:rPr lang="en-US" sz="3200" b="1" dirty="0">
                <a:solidFill>
                  <a:schemeClr val="accent4">
                    <a:alpha val="88000"/>
                  </a:schemeClr>
                </a:solidFill>
              </a:rPr>
              <a:t> 1.1 gram</a:t>
            </a:r>
            <a:r>
              <a:rPr lang="en-US" sz="3200" dirty="0">
                <a:solidFill>
                  <a:schemeClr val="accent4">
                    <a:alpha val="88000"/>
                  </a:schemeClr>
                </a:solidFill>
              </a:rPr>
              <a:t>. </a:t>
            </a:r>
          </a:p>
          <a:p>
            <a:pPr fontAlgn="base"/>
            <a:endParaRPr lang="en-US" sz="3200" dirty="0">
              <a:solidFill>
                <a:schemeClr val="accent4">
                  <a:alpha val="88000"/>
                </a:schemeClr>
              </a:solidFill>
            </a:endParaRPr>
          </a:p>
          <a:p>
            <a:pPr fontAlgn="base"/>
            <a:r>
              <a:rPr lang="en-US" sz="3200" dirty="0">
                <a:solidFill>
                  <a:schemeClr val="accent4">
                    <a:alpha val="88000"/>
                  </a:schemeClr>
                </a:solidFill>
              </a:rPr>
              <a:t>*You are given a measurement scale</a:t>
            </a:r>
            <a:r>
              <a:rPr lang="en-US" sz="3200" b="1" dirty="0">
                <a:solidFill>
                  <a:schemeClr val="accent4">
                    <a:alpha val="88000"/>
                  </a:schemeClr>
                </a:solidFill>
              </a:rPr>
              <a:t> </a:t>
            </a:r>
            <a:r>
              <a:rPr lang="en-US" sz="3200" dirty="0">
                <a:solidFill>
                  <a:schemeClr val="accent4">
                    <a:alpha val="88000"/>
                  </a:schemeClr>
                </a:solidFill>
              </a:rPr>
              <a:t>that you can </a:t>
            </a:r>
            <a:r>
              <a:rPr lang="en-US" sz="3200" i="1" dirty="0">
                <a:solidFill>
                  <a:schemeClr val="accent4">
                    <a:alpha val="88000"/>
                  </a:schemeClr>
                </a:solidFill>
              </a:rPr>
              <a:t>use</a:t>
            </a:r>
            <a:r>
              <a:rPr lang="en-US" sz="3200" b="1" dirty="0">
                <a:solidFill>
                  <a:schemeClr val="accent4">
                    <a:alpha val="88000"/>
                  </a:schemeClr>
                </a:solidFill>
              </a:rPr>
              <a:t> only once.</a:t>
            </a:r>
          </a:p>
          <a:p>
            <a:pPr fontAlgn="base"/>
            <a:endParaRPr lang="en-US" sz="4000" b="1" dirty="0">
              <a:solidFill>
                <a:schemeClr val="accent4">
                  <a:alpha val="88000"/>
                </a:schemeClr>
              </a:solidFill>
            </a:endParaRPr>
          </a:p>
          <a:p>
            <a:pPr fontAlgn="base"/>
            <a:r>
              <a:rPr lang="en-US" sz="4000" b="1" dirty="0">
                <a:solidFill>
                  <a:schemeClr val="accent4">
                    <a:alpha val="88000"/>
                  </a:schemeClr>
                </a:solidFill>
              </a:rPr>
              <a:t>How would you find the </a:t>
            </a:r>
            <a:r>
              <a:rPr lang="en-US" sz="4000" b="1" u="sng" dirty="0">
                <a:solidFill>
                  <a:schemeClr val="accent4">
                    <a:alpha val="88000"/>
                  </a:schemeClr>
                </a:solidFill>
              </a:rPr>
              <a:t>heavy bottle</a:t>
            </a:r>
            <a:r>
              <a:rPr lang="en-US" sz="4000" b="1" dirty="0">
                <a:solidFill>
                  <a:schemeClr val="accent4">
                    <a:alpha val="88000"/>
                  </a:schemeClr>
                </a:solidFill>
              </a:rPr>
              <a:t>? </a:t>
            </a:r>
            <a:br>
              <a:rPr lang="en-US" sz="3600" b="1" dirty="0">
                <a:solidFill>
                  <a:schemeClr val="accent4">
                    <a:alpha val="88000"/>
                  </a:schemeClr>
                </a:solidFill>
              </a:rPr>
            </a:br>
            <a:endParaRPr lang="en-US" sz="3600" b="1" dirty="0">
              <a:solidFill>
                <a:schemeClr val="accent4">
                  <a:alpha val="88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400" y="737189"/>
            <a:ext cx="12192000" cy="12333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0" b="1" dirty="0">
                <a:solidFill>
                  <a:srgbClr val="00FDFF">
                    <a:alpha val="55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10 Bottles of Pills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4377" y="762635"/>
            <a:ext cx="12192000" cy="12333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0" b="1" dirty="0">
                <a:latin typeface="Century Gothic" charset="0"/>
                <a:ea typeface="Century Gothic" charset="0"/>
                <a:cs typeface="Century Gothic" charset="0"/>
              </a:rPr>
              <a:t>10 Bottles of Pills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93749" y="2120279"/>
            <a:ext cx="10655301" cy="489012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3200" dirty="0"/>
              <a:t>*You have </a:t>
            </a:r>
            <a:r>
              <a:rPr lang="en-US" sz="3200" b="1" dirty="0"/>
              <a:t>10 </a:t>
            </a:r>
            <a:r>
              <a:rPr lang="en-US" sz="3200" i="1" dirty="0"/>
              <a:t>identical</a:t>
            </a:r>
            <a:r>
              <a:rPr lang="en-US" sz="3200" b="1" dirty="0"/>
              <a:t> bottles </a:t>
            </a:r>
            <a:r>
              <a:rPr lang="en-US" sz="3200" dirty="0"/>
              <a:t>of </a:t>
            </a:r>
            <a:r>
              <a:rPr lang="en-US" sz="3200" b="1" dirty="0"/>
              <a:t>100</a:t>
            </a:r>
            <a:r>
              <a:rPr lang="en-US" sz="3200" i="1" dirty="0"/>
              <a:t> </a:t>
            </a:r>
            <a:r>
              <a:rPr lang="en-US" sz="3200" b="1" dirty="0"/>
              <a:t>pills</a:t>
            </a:r>
            <a:r>
              <a:rPr lang="en-US" sz="3200" dirty="0"/>
              <a:t> that are </a:t>
            </a:r>
            <a:r>
              <a:rPr lang="en-US" sz="3200" b="1" dirty="0"/>
              <a:t>identical</a:t>
            </a:r>
            <a:r>
              <a:rPr lang="en-US" sz="3200" dirty="0"/>
              <a:t> in all features </a:t>
            </a:r>
            <a:r>
              <a:rPr lang="en-US" sz="3200" b="1" i="1" dirty="0"/>
              <a:t>except</a:t>
            </a:r>
            <a:r>
              <a:rPr lang="en-US" sz="3200" dirty="0"/>
              <a:t> weight.</a:t>
            </a:r>
          </a:p>
          <a:p>
            <a:pPr fontAlgn="base"/>
            <a:endParaRPr lang="en-US" sz="3200" dirty="0"/>
          </a:p>
          <a:p>
            <a:pPr fontAlgn="base"/>
            <a:r>
              <a:rPr lang="en-US" sz="3200" dirty="0"/>
              <a:t>*Nine</a:t>
            </a:r>
            <a:r>
              <a:rPr lang="en-US" sz="3200" b="1" dirty="0"/>
              <a:t>(9) </a:t>
            </a:r>
            <a:r>
              <a:rPr lang="en-US" sz="3200" dirty="0"/>
              <a:t>bottles</a:t>
            </a:r>
            <a:r>
              <a:rPr lang="en-US" sz="3200" b="1" dirty="0"/>
              <a:t> </a:t>
            </a:r>
            <a:r>
              <a:rPr lang="en-US" sz="3200" dirty="0"/>
              <a:t>have pills of </a:t>
            </a:r>
            <a:r>
              <a:rPr lang="en-US" sz="3200" i="1" dirty="0"/>
              <a:t>weight</a:t>
            </a:r>
            <a:r>
              <a:rPr lang="en-US" sz="3200" b="1" dirty="0"/>
              <a:t> 1 gram </a:t>
            </a:r>
            <a:r>
              <a:rPr lang="en-US" sz="3200" dirty="0"/>
              <a:t>and </a:t>
            </a:r>
            <a:r>
              <a:rPr lang="en-US" sz="3200" i="1" dirty="0"/>
              <a:t>1 bottle </a:t>
            </a:r>
            <a:r>
              <a:rPr lang="en-US" sz="3200" dirty="0"/>
              <a:t>has pills of </a:t>
            </a:r>
            <a:r>
              <a:rPr lang="en-US" sz="3200" i="1" dirty="0"/>
              <a:t>weight</a:t>
            </a:r>
            <a:r>
              <a:rPr lang="en-US" sz="3200" b="1" dirty="0"/>
              <a:t> 1.1 gram</a:t>
            </a:r>
            <a:r>
              <a:rPr lang="en-US" sz="3200" dirty="0"/>
              <a:t>. </a:t>
            </a:r>
          </a:p>
          <a:p>
            <a:pPr fontAlgn="base"/>
            <a:endParaRPr lang="en-US" sz="3200" dirty="0"/>
          </a:p>
          <a:p>
            <a:pPr fontAlgn="base"/>
            <a:r>
              <a:rPr lang="en-US" sz="3200" dirty="0"/>
              <a:t>*You are given a measurement scale</a:t>
            </a:r>
            <a:r>
              <a:rPr lang="en-US" sz="3200" b="1" dirty="0"/>
              <a:t> </a:t>
            </a:r>
            <a:r>
              <a:rPr lang="en-US" sz="3200" dirty="0"/>
              <a:t>that you can </a:t>
            </a:r>
            <a:r>
              <a:rPr lang="en-US" sz="3200" i="1" dirty="0"/>
              <a:t>use</a:t>
            </a:r>
            <a:r>
              <a:rPr lang="en-US" sz="3200" b="1" dirty="0"/>
              <a:t> only once.</a:t>
            </a:r>
          </a:p>
          <a:p>
            <a:pPr fontAlgn="base"/>
            <a:endParaRPr lang="en-US" sz="4000" b="1" dirty="0"/>
          </a:p>
          <a:p>
            <a:pPr fontAlgn="base"/>
            <a:r>
              <a:rPr lang="en-US" sz="4000" b="1" dirty="0"/>
              <a:t>How would you find the </a:t>
            </a:r>
            <a:r>
              <a:rPr lang="en-US" sz="4000" b="1" u="sng" dirty="0"/>
              <a:t>heavy bottle</a:t>
            </a:r>
            <a:r>
              <a:rPr lang="en-US" sz="4000" b="1" dirty="0"/>
              <a:t>? </a:t>
            </a:r>
            <a:br>
              <a:rPr lang="en-US" sz="3600" b="1" dirty="0"/>
            </a:b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02995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2946989"/>
            <a:ext cx="12192000" cy="12333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0" b="1" dirty="0">
                <a:solidFill>
                  <a:srgbClr val="13FFBD">
                    <a:alpha val="55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Big O Review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6325" y="2968254"/>
            <a:ext cx="12192000" cy="12333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0" b="1" dirty="0">
                <a:latin typeface="Century Gothic" charset="0"/>
                <a:ea typeface="Century Gothic" charset="0"/>
                <a:cs typeface="Century Gothic" charset="0"/>
              </a:rPr>
              <a:t>Big O Review</a:t>
            </a:r>
          </a:p>
        </p:txBody>
      </p:sp>
    </p:spTree>
    <p:extLst>
      <p:ext uri="{BB962C8B-B14F-4D97-AF65-F5344CB8AC3E}">
        <p14:creationId xmlns:p14="http://schemas.microsoft.com/office/powerpoint/2010/main" val="1960358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02513"/>
            <a:ext cx="12192000" cy="12333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>
                <a:solidFill>
                  <a:srgbClr val="13FFBD"/>
                </a:solidFill>
                <a:latin typeface="Century Gothic" charset="0"/>
                <a:ea typeface="Century Gothic" charset="0"/>
                <a:cs typeface="Century Gothic" charset="0"/>
              </a:rPr>
              <a:t>Big O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8603" y="602513"/>
            <a:ext cx="12192000" cy="12333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>
                <a:latin typeface="Century Gothic" charset="0"/>
                <a:ea typeface="Century Gothic" charset="0"/>
                <a:cs typeface="Century Gothic" charset="0"/>
              </a:rPr>
              <a:t>Big O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85021" y="2583519"/>
            <a:ext cx="12192000" cy="269971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solidFill>
                  <a:srgbClr val="FFC000"/>
                </a:solidFill>
                <a:latin typeface="Century Gothic" charset="0"/>
                <a:ea typeface="Century Gothic" charset="0"/>
                <a:cs typeface="Century Gothic" charset="0"/>
              </a:rPr>
              <a:t>How well does an </a:t>
            </a:r>
            <a:r>
              <a:rPr lang="en-US" sz="4400" b="1" dirty="0">
                <a:solidFill>
                  <a:srgbClr val="FFC000"/>
                </a:solidFill>
                <a:latin typeface="Century Gothic" charset="0"/>
                <a:ea typeface="Century Gothic" charset="0"/>
                <a:cs typeface="Century Gothic" charset="0"/>
              </a:rPr>
              <a:t>algorithm </a:t>
            </a:r>
            <a:r>
              <a:rPr lang="en-US" sz="4400" i="1" dirty="0">
                <a:solidFill>
                  <a:srgbClr val="FFC000"/>
                </a:solidFill>
                <a:latin typeface="Century Gothic" charset="0"/>
                <a:ea typeface="Century Gothic" charset="0"/>
                <a:cs typeface="Century Gothic" charset="0"/>
              </a:rPr>
              <a:t>scale </a:t>
            </a:r>
            <a:r>
              <a:rPr lang="en-US" sz="4400" b="1" i="1" dirty="0">
                <a:solidFill>
                  <a:srgbClr val="FFC000"/>
                </a:solidFill>
                <a:latin typeface="Century Gothic" charset="0"/>
                <a:ea typeface="Century Gothic" charset="0"/>
                <a:cs typeface="Century Gothic" charset="0"/>
              </a:rPr>
              <a:t>as the input increases</a:t>
            </a:r>
            <a:r>
              <a:rPr lang="en-US" sz="4400" i="1" dirty="0">
                <a:solidFill>
                  <a:srgbClr val="FFC000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4400" dirty="0">
                <a:solidFill>
                  <a:srgbClr val="FFC000"/>
                </a:solidFill>
                <a:latin typeface="Century Gothic" charset="0"/>
                <a:ea typeface="Century Gothic" charset="0"/>
                <a:cs typeface="Century Gothic" charset="0"/>
              </a:rPr>
              <a:t>(think worst case)</a:t>
            </a:r>
          </a:p>
          <a:p>
            <a:pPr algn="l"/>
            <a:endParaRPr lang="en-US" sz="4400" b="1" dirty="0">
              <a:solidFill>
                <a:srgbClr val="FFC00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1126" y="2605737"/>
            <a:ext cx="12192000" cy="269971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latin typeface="Century Gothic" charset="0"/>
                <a:ea typeface="Century Gothic" charset="0"/>
                <a:cs typeface="Century Gothic" charset="0"/>
              </a:rPr>
              <a:t>How well does an </a:t>
            </a:r>
            <a:r>
              <a:rPr lang="en-US" sz="4400" b="1" dirty="0">
                <a:latin typeface="Century Gothic" charset="0"/>
                <a:ea typeface="Century Gothic" charset="0"/>
                <a:cs typeface="Century Gothic" charset="0"/>
              </a:rPr>
              <a:t>algorithm </a:t>
            </a:r>
            <a:r>
              <a:rPr lang="en-US" sz="4400" i="1" dirty="0">
                <a:latin typeface="Century Gothic" charset="0"/>
                <a:ea typeface="Century Gothic" charset="0"/>
                <a:cs typeface="Century Gothic" charset="0"/>
              </a:rPr>
              <a:t>scale </a:t>
            </a:r>
            <a:r>
              <a:rPr lang="en-US" sz="4400" b="1" i="1" dirty="0">
                <a:latin typeface="Century Gothic" charset="0"/>
                <a:ea typeface="Century Gothic" charset="0"/>
                <a:cs typeface="Century Gothic" charset="0"/>
              </a:rPr>
              <a:t>as the input increases</a:t>
            </a:r>
            <a:r>
              <a:rPr lang="en-US" sz="4400" i="1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4400" dirty="0">
                <a:latin typeface="Century Gothic" charset="0"/>
                <a:ea typeface="Century Gothic" charset="0"/>
                <a:cs typeface="Century Gothic" charset="0"/>
              </a:rPr>
              <a:t>(think worst case)</a:t>
            </a:r>
          </a:p>
          <a:p>
            <a:pPr algn="l"/>
            <a:endParaRPr lang="en-US" sz="44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230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83876" y="2697891"/>
            <a:ext cx="12192000" cy="278026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latin typeface="Century Gothic" charset="0"/>
                <a:ea typeface="Century Gothic" charset="0"/>
                <a:cs typeface="Century Gothic" charset="0"/>
              </a:rPr>
              <a:t>We’re looking for </a:t>
            </a:r>
            <a:r>
              <a:rPr lang="en-US" sz="4400" b="1" dirty="0">
                <a:latin typeface="Century Gothic" charset="0"/>
                <a:ea typeface="Century Gothic" charset="0"/>
                <a:cs typeface="Century Gothic" charset="0"/>
              </a:rPr>
              <a:t>fastest </a:t>
            </a:r>
            <a:r>
              <a:rPr lang="en-US" sz="4400" i="1" dirty="0">
                <a:latin typeface="Century Gothic" charset="0"/>
                <a:ea typeface="Century Gothic" charset="0"/>
                <a:cs typeface="Century Gothic" charset="0"/>
              </a:rPr>
              <a:t>growth</a:t>
            </a:r>
            <a:r>
              <a:rPr lang="en-US" sz="44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4400" b="1" dirty="0">
                <a:latin typeface="Century Gothic" charset="0"/>
                <a:ea typeface="Century Gothic" charset="0"/>
                <a:cs typeface="Century Gothic" charset="0"/>
              </a:rPr>
              <a:t>factor</a:t>
            </a:r>
            <a:r>
              <a:rPr lang="en-US" sz="44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4400" b="1" dirty="0">
                <a:latin typeface="Century Gothic" charset="0"/>
                <a:ea typeface="Century Gothic" charset="0"/>
                <a:cs typeface="Century Gothic" charset="0"/>
              </a:rPr>
              <a:t>relative</a:t>
            </a:r>
            <a:r>
              <a:rPr lang="en-US" sz="4400" dirty="0">
                <a:latin typeface="Century Gothic" charset="0"/>
                <a:ea typeface="Century Gothic" charset="0"/>
                <a:cs typeface="Century Gothic" charset="0"/>
              </a:rPr>
              <a:t> to the </a:t>
            </a:r>
            <a:r>
              <a:rPr lang="en-US" sz="4400" i="1" dirty="0">
                <a:latin typeface="Century Gothic" charset="0"/>
                <a:ea typeface="Century Gothic" charset="0"/>
                <a:cs typeface="Century Gothic" charset="0"/>
              </a:rPr>
              <a:t>input</a:t>
            </a:r>
          </a:p>
          <a:p>
            <a:pPr algn="l"/>
            <a:endParaRPr lang="en-US" sz="4400" b="1" dirty="0">
              <a:latin typeface="Century Gothic" charset="0"/>
              <a:ea typeface="Century Gothic" charset="0"/>
              <a:cs typeface="Century Gothic" charset="0"/>
            </a:endParaRPr>
          </a:p>
          <a:p>
            <a:pPr algn="l"/>
            <a:r>
              <a:rPr lang="en-US" sz="4400" dirty="0">
                <a:latin typeface="Century Gothic" charset="0"/>
                <a:ea typeface="Century Gothic" charset="0"/>
                <a:cs typeface="Century Gothic" charset="0"/>
              </a:rPr>
              <a:t>Meaning, </a:t>
            </a:r>
            <a:r>
              <a:rPr lang="en-US" sz="4400" i="1" dirty="0">
                <a:latin typeface="Century Gothic" charset="0"/>
                <a:ea typeface="Century Gothic" charset="0"/>
                <a:cs typeface="Century Gothic" charset="0"/>
              </a:rPr>
              <a:t>focus on </a:t>
            </a:r>
            <a:r>
              <a:rPr lang="en-US" sz="4400" b="1" dirty="0">
                <a:latin typeface="Century Gothic" charset="0"/>
                <a:ea typeface="Century Gothic" charset="0"/>
                <a:cs typeface="Century Gothic" charset="0"/>
              </a:rPr>
              <a:t>dominant </a:t>
            </a:r>
            <a:r>
              <a:rPr lang="en-US" sz="4400" i="1" dirty="0">
                <a:latin typeface="Century Gothic" charset="0"/>
                <a:ea typeface="Century Gothic" charset="0"/>
                <a:cs typeface="Century Gothic" charset="0"/>
              </a:rPr>
              <a:t>terms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37071" y="538622"/>
            <a:ext cx="12192000" cy="12333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>
                <a:solidFill>
                  <a:srgbClr val="FFFF00"/>
                </a:solidFill>
                <a:latin typeface="Century Gothic" charset="0"/>
                <a:ea typeface="Century Gothic" charset="0"/>
                <a:cs typeface="Century Gothic" charset="0"/>
              </a:rPr>
              <a:t>Rules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8603" y="602513"/>
            <a:ext cx="12192000" cy="12333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>
                <a:latin typeface="Century Gothic" charset="0"/>
                <a:ea typeface="Century Gothic" charset="0"/>
                <a:cs typeface="Century Gothic" charset="0"/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993225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8603" y="1784001"/>
            <a:ext cx="12066326" cy="81142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Century Gothic" charset="0"/>
                <a:ea typeface="Century Gothic" charset="0"/>
                <a:cs typeface="Century Gothic" charset="0"/>
              </a:rPr>
              <a:t>What’s the </a:t>
            </a:r>
            <a:r>
              <a:rPr lang="en-US" sz="4400" b="1" dirty="0">
                <a:latin typeface="Century Gothic" charset="0"/>
                <a:ea typeface="Century Gothic" charset="0"/>
                <a:cs typeface="Century Gothic" charset="0"/>
              </a:rPr>
              <a:t>big O</a:t>
            </a:r>
            <a:r>
              <a:rPr lang="en-US" sz="4400" dirty="0">
                <a:latin typeface="Century Gothic" charset="0"/>
                <a:ea typeface="Century Gothic" charset="0"/>
                <a:cs typeface="Century Gothic" charset="0"/>
              </a:rPr>
              <a:t>?</a:t>
            </a:r>
            <a:endParaRPr lang="en-US" sz="4400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37071" y="538622"/>
            <a:ext cx="12192000" cy="12333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>
                <a:solidFill>
                  <a:srgbClr val="FF328E"/>
                </a:solidFill>
                <a:latin typeface="Century Gothic" charset="0"/>
                <a:ea typeface="Century Gothic" charset="0"/>
                <a:cs typeface="Century Gothic" charset="0"/>
              </a:rPr>
              <a:t>Practice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8603" y="602513"/>
            <a:ext cx="12192000" cy="12333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>
                <a:latin typeface="Century Gothic" charset="0"/>
                <a:ea typeface="Century Gothic" charset="0"/>
                <a:cs typeface="Century Gothic" charset="0"/>
              </a:rPr>
              <a:t>Practice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938299" y="3301704"/>
            <a:ext cx="6217574" cy="141449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/>
              <a:t>?</a:t>
            </a:r>
            <a:endParaRPr lang="en-US" sz="2000" b="1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5799484" y="3212757"/>
            <a:ext cx="770237" cy="21990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64126" y="3380475"/>
            <a:ext cx="69980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public void 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printAllItems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[] </a:t>
            </a:r>
            <a:r>
              <a:rPr lang="en-US" b="1" dirty="0" err="1">
                <a:solidFill>
                  <a:srgbClr val="FF1B4A"/>
                </a:solidFill>
                <a:latin typeface="Century Gothic" charset="0"/>
                <a:ea typeface="Century Gothic" charset="0"/>
                <a:cs typeface="Century Gothic" charset="0"/>
              </a:rPr>
              <a:t>arrayOfItems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) 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{ 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   for (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b="1" dirty="0">
                <a:solidFill>
                  <a:srgbClr val="A849E1"/>
                </a:solidFill>
                <a:latin typeface="Century Gothic" charset="0"/>
                <a:ea typeface="Century Gothic" charset="0"/>
                <a:cs typeface="Century Gothic" charset="0"/>
              </a:rPr>
              <a:t>item</a:t>
            </a:r>
            <a:r>
              <a:rPr lang="en-US" dirty="0">
                <a:solidFill>
                  <a:srgbClr val="A849E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: </a:t>
            </a:r>
            <a:r>
              <a:rPr lang="en-US" b="1" dirty="0" err="1">
                <a:solidFill>
                  <a:srgbClr val="FF1B4A"/>
                </a:solidFill>
                <a:latin typeface="Century Gothic" charset="0"/>
                <a:ea typeface="Century Gothic" charset="0"/>
                <a:cs typeface="Century Gothic" charset="0"/>
              </a:rPr>
              <a:t>arrayOfItems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) 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   { 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       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System.out.println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en-US" b="1" dirty="0">
                <a:solidFill>
                  <a:srgbClr val="A849E1"/>
                </a:solidFill>
                <a:latin typeface="Century Gothic" charset="0"/>
                <a:ea typeface="Century Gothic" charset="0"/>
                <a:cs typeface="Century Gothic" charset="0"/>
              </a:rPr>
              <a:t>item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); 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   } 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}</a:t>
            </a:r>
            <a:endParaRPr lang="en-US" dirty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517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8603" y="1784001"/>
            <a:ext cx="12066326" cy="81142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Century Gothic" charset="0"/>
                <a:ea typeface="Century Gothic" charset="0"/>
                <a:cs typeface="Century Gothic" charset="0"/>
              </a:rPr>
              <a:t>What’s the </a:t>
            </a:r>
            <a:r>
              <a:rPr lang="en-US" sz="4400" b="1" dirty="0">
                <a:latin typeface="Century Gothic" charset="0"/>
                <a:ea typeface="Century Gothic" charset="0"/>
                <a:cs typeface="Century Gothic" charset="0"/>
              </a:rPr>
              <a:t>big O</a:t>
            </a:r>
            <a:r>
              <a:rPr lang="en-US" sz="4400" dirty="0">
                <a:latin typeface="Century Gothic" charset="0"/>
                <a:ea typeface="Century Gothic" charset="0"/>
                <a:cs typeface="Century Gothic" charset="0"/>
              </a:rPr>
              <a:t>?</a:t>
            </a:r>
            <a:endParaRPr lang="en-US" sz="4400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37071" y="538622"/>
            <a:ext cx="12192000" cy="12333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>
                <a:solidFill>
                  <a:srgbClr val="FF328E"/>
                </a:solidFill>
                <a:latin typeface="Century Gothic" charset="0"/>
                <a:ea typeface="Century Gothic" charset="0"/>
                <a:cs typeface="Century Gothic" charset="0"/>
              </a:rPr>
              <a:t>Practice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8603" y="602513"/>
            <a:ext cx="12192000" cy="12333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>
                <a:latin typeface="Century Gothic" charset="0"/>
                <a:ea typeface="Century Gothic" charset="0"/>
                <a:cs typeface="Century Gothic" charset="0"/>
              </a:rPr>
              <a:t>Practice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9953" y="3812458"/>
            <a:ext cx="6217574" cy="141449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O (N)</a:t>
            </a:r>
            <a:br>
              <a:rPr lang="en-US" sz="2000" b="1" dirty="0"/>
            </a:br>
            <a:br>
              <a:rPr lang="en-US" sz="2000" b="1" dirty="0"/>
            </a:br>
            <a:endParaRPr lang="en-US" sz="2000" b="1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5799484" y="3212757"/>
            <a:ext cx="770237" cy="21990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64126" y="3380475"/>
            <a:ext cx="69980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public void 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printAllItems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[] </a:t>
            </a:r>
            <a:r>
              <a:rPr lang="en-US" b="1" dirty="0" err="1">
                <a:solidFill>
                  <a:srgbClr val="FF1B4A"/>
                </a:solidFill>
                <a:latin typeface="Century Gothic" charset="0"/>
                <a:ea typeface="Century Gothic" charset="0"/>
                <a:cs typeface="Century Gothic" charset="0"/>
              </a:rPr>
              <a:t>arrayOfItems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) 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{ 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   for (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b="1" dirty="0">
                <a:solidFill>
                  <a:srgbClr val="A849E1"/>
                </a:solidFill>
                <a:latin typeface="Century Gothic" charset="0"/>
                <a:ea typeface="Century Gothic" charset="0"/>
                <a:cs typeface="Century Gothic" charset="0"/>
              </a:rPr>
              <a:t>item</a:t>
            </a:r>
            <a:r>
              <a:rPr lang="en-US" dirty="0">
                <a:solidFill>
                  <a:srgbClr val="A849E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: </a:t>
            </a:r>
            <a:r>
              <a:rPr lang="en-US" b="1" dirty="0" err="1">
                <a:solidFill>
                  <a:srgbClr val="FF1B4A"/>
                </a:solidFill>
                <a:latin typeface="Century Gothic" charset="0"/>
                <a:ea typeface="Century Gothic" charset="0"/>
                <a:cs typeface="Century Gothic" charset="0"/>
              </a:rPr>
              <a:t>arrayOfItems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) 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   { 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       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System.out.println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en-US" b="1" dirty="0">
                <a:solidFill>
                  <a:srgbClr val="9971E1"/>
                </a:solidFill>
                <a:latin typeface="Century Gothic" charset="0"/>
                <a:ea typeface="Century Gothic" charset="0"/>
                <a:cs typeface="Century Gothic" charset="0"/>
              </a:rPr>
              <a:t>item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); 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   } 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}</a:t>
            </a:r>
            <a:endParaRPr lang="en-US" dirty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58929" y="565847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9971E1"/>
                </a:solidFill>
              </a:rPr>
              <a:t>("linear time"), where n is the number of items in the array. </a:t>
            </a:r>
          </a:p>
          <a:p>
            <a:r>
              <a:rPr lang="en-US" dirty="0">
                <a:solidFill>
                  <a:srgbClr val="9971E1"/>
                </a:solidFill>
              </a:rPr>
              <a:t>If the array has 10 items, we have to print 10 times. If it has 1,000 items, we have to print 1,000 times.</a:t>
            </a:r>
            <a:endParaRPr lang="en-US" i="1" dirty="0">
              <a:solidFill>
                <a:srgbClr val="9971E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296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8603" y="1784001"/>
            <a:ext cx="12066326" cy="81142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Century Gothic" charset="0"/>
                <a:ea typeface="Century Gothic" charset="0"/>
                <a:cs typeface="Century Gothic" charset="0"/>
              </a:rPr>
              <a:t>What’s the </a:t>
            </a:r>
            <a:r>
              <a:rPr lang="en-US" sz="4400" b="1" dirty="0">
                <a:latin typeface="Century Gothic" charset="0"/>
                <a:ea typeface="Century Gothic" charset="0"/>
                <a:cs typeface="Century Gothic" charset="0"/>
              </a:rPr>
              <a:t>big O</a:t>
            </a:r>
            <a:r>
              <a:rPr lang="en-US" sz="4400" dirty="0">
                <a:latin typeface="Century Gothic" charset="0"/>
                <a:ea typeface="Century Gothic" charset="0"/>
                <a:cs typeface="Century Gothic" charset="0"/>
              </a:rPr>
              <a:t>?</a:t>
            </a:r>
            <a:endParaRPr lang="en-US" sz="4400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37071" y="538622"/>
            <a:ext cx="12192000" cy="12333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>
                <a:solidFill>
                  <a:srgbClr val="FF328E"/>
                </a:solidFill>
                <a:latin typeface="Century Gothic" charset="0"/>
                <a:ea typeface="Century Gothic" charset="0"/>
                <a:cs typeface="Century Gothic" charset="0"/>
              </a:rPr>
              <a:t>Practice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8603" y="589813"/>
            <a:ext cx="12192000" cy="12333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>
                <a:latin typeface="Century Gothic" charset="0"/>
                <a:ea typeface="Century Gothic" charset="0"/>
                <a:cs typeface="Century Gothic" charset="0"/>
              </a:rPr>
              <a:t>Practice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9953" y="3688891"/>
            <a:ext cx="6217574" cy="141449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?</a:t>
            </a:r>
            <a:br>
              <a:rPr lang="en-US" sz="2000" b="1" dirty="0"/>
            </a:br>
            <a:endParaRPr lang="en-US" sz="2000" b="1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5799484" y="3566593"/>
            <a:ext cx="770237" cy="12084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64126" y="3847640"/>
            <a:ext cx="69980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public void 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printFirstItem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[] </a:t>
            </a:r>
            <a:r>
              <a:rPr lang="en-US" b="1" dirty="0" err="1">
                <a:latin typeface="Century Gothic" charset="0"/>
                <a:ea typeface="Century Gothic" charset="0"/>
                <a:cs typeface="Century Gothic" charset="0"/>
              </a:rPr>
              <a:t>arrayOfItems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) {   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   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System.out.println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en-US" b="1" dirty="0" err="1">
                <a:latin typeface="Century Gothic" charset="0"/>
                <a:ea typeface="Century Gothic" charset="0"/>
                <a:cs typeface="Century Gothic" charset="0"/>
              </a:rPr>
              <a:t>arrayOfItems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[0]); </a:t>
            </a:r>
            <a:br>
              <a:rPr lang="en-US" dirty="0"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}</a:t>
            </a:r>
            <a:endParaRPr lang="en-US" dirty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796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</TotalTime>
  <Words>7666</Words>
  <Application>Microsoft Office PowerPoint</Application>
  <PresentationFormat>Widescreen</PresentationFormat>
  <Paragraphs>332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Century Gothic</vt:lpstr>
      <vt:lpstr>Office Theme</vt:lpstr>
      <vt:lpstr>SolveForX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SolveForX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SolveForX</dc:title>
  <dc:creator>ahmed Reshit</dc:creator>
  <cp:lastModifiedBy>Nishant Sinha</cp:lastModifiedBy>
  <cp:revision>49</cp:revision>
  <dcterms:created xsi:type="dcterms:W3CDTF">2017-02-20T09:51:44Z</dcterms:created>
  <dcterms:modified xsi:type="dcterms:W3CDTF">2017-11-02T19:15:36Z</dcterms:modified>
</cp:coreProperties>
</file>