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8E"/>
    <a:srgbClr val="FF1B4A"/>
    <a:srgbClr val="13FFBD"/>
    <a:srgbClr val="997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6122" autoAdjust="0"/>
  </p:normalViewPr>
  <p:slideViewPr>
    <p:cSldViewPr snapToGrid="0" snapToObjects="1">
      <p:cViewPr varScale="1">
        <p:scale>
          <a:sx n="107" d="100"/>
          <a:sy n="107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2A2B-F45A-2244-8A79-9EB33C3057CC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7B76-9B0B-2F42-A074-760B8C85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 conditionals would be a ternary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Unsigned right shift can be completed with left shift and right shift. Only implemented for </a:t>
            </a:r>
            <a:r>
              <a:rPr lang="en-US" dirty="0" err="1"/>
              <a:t>convienence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pack(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s1,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s0)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return (s1 &lt;&lt; 16) | s0;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getShort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which)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return 0xFFFF &amp;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&gt;&gt; (which &lt;&lt; 4));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//To obtain a short, which is 16 bits, you know you're going to have to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//use 0xFFFF to represent 16 bits. And 0xFFFF with the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shifted right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//by the which parameter shifted by 4. Which needs to be shifted by 4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//because there are 4 sets of 4 bits in a short. The resulting number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//will be a short.</a:t>
            </a:r>
          </a:p>
          <a:p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Remember, no multiplication!</a:t>
            </a:r>
          </a:p>
          <a:p>
            <a:endParaRPr lang="en-US" dirty="0">
              <a:latin typeface="Century Gothic" charset="0"/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setNibble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a_nibble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which)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(</a:t>
            </a:r>
            <a:r>
              <a:rPr lang="en-US" dirty="0" err="1"/>
              <a:t>num</a:t>
            </a:r>
            <a:r>
              <a:rPr lang="en-US" dirty="0"/>
              <a:t> &amp; ~ (0x0000000F &lt;&lt; (which &lt;&lt; 2))) | (</a:t>
            </a:r>
            <a:r>
              <a:rPr lang="en-US" dirty="0" err="1"/>
              <a:t>a_nibble</a:t>
            </a:r>
            <a:r>
              <a:rPr lang="en-US" dirty="0"/>
              <a:t> &lt;&lt; (which &lt;&lt; 2));</a:t>
            </a:r>
          </a:p>
          <a:p>
            <a:r>
              <a:rPr lang="en-US" dirty="0"/>
              <a:t>        //Since an </a:t>
            </a:r>
            <a:r>
              <a:rPr lang="en-US" dirty="0" err="1"/>
              <a:t>int</a:t>
            </a:r>
            <a:r>
              <a:rPr lang="en-US" dirty="0"/>
              <a:t> has 32 bits, and 8 nibbles of 4 bits each, the which parameter must be multiplied by 4.</a:t>
            </a:r>
          </a:p>
          <a:p>
            <a:r>
              <a:rPr lang="en-US" dirty="0"/>
              <a:t>        //Then left shift 00000000000000000000000000001111 by which * 4, so that the 1111 aligns with the nibble</a:t>
            </a:r>
          </a:p>
          <a:p>
            <a:r>
              <a:rPr lang="en-US" dirty="0"/>
              <a:t>        //that is going to be altered. NOT the result so that it will turn into 111100000000... Then AND this result with</a:t>
            </a:r>
          </a:p>
          <a:p>
            <a:r>
              <a:rPr lang="en-US" dirty="0"/>
              <a:t>        //the given </a:t>
            </a:r>
            <a:r>
              <a:rPr lang="en-US" dirty="0" err="1"/>
              <a:t>int</a:t>
            </a:r>
            <a:r>
              <a:rPr lang="en-US" dirty="0"/>
              <a:t> so that all the 0s and 1s turn into 0s. Then OR this  number by the result of left shifting the</a:t>
            </a:r>
          </a:p>
          <a:p>
            <a:r>
              <a:rPr lang="en-US" dirty="0"/>
              <a:t>        // given nibble by which * 4. This will modify the correct nibble.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bitRange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s,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n)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return (~(0xFFFFFFFF &lt;&lt; n) &amp;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&gt;&gt; s));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//first left shift 1 by n, the number of bits, in order to make sure the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 number return has the right number of bits. Then subtract 1 so that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 the number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wil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be 0 followed by 1s. Then AND that number with the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 original number right shifted by s, so that you grasp the right bits.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 Since you AND, all 1's will only be outputted if both inputs are 1s.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xor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num1,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num2)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return (num1 | num2) &amp; (~num1 | ~num2); /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/first use OR between the two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//numbers. Then NOT each number and OR the results. This removes extra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//set bits. Then ADD the previous result to the latter, and the result is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//the XOR operation.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7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boolean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powerOf2(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int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{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return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&gt; 0) &amp;&amp; ((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&amp; (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num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-1)) == 0);  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//if the number is a power of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 two already, one less will result in a binary number that is all 1s.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//So when you &amp; the number with number - 1, you get all 0s, which evaluates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//to true. Otherwise, you will get a 1 in the binary number, which evaluates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       //to false.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Bounded by a circle of r = 2</a:t>
            </a:r>
          </a:p>
          <a:p>
            <a:endParaRPr lang="en-US" dirty="0"/>
          </a:p>
          <a:p>
            <a:r>
              <a:rPr lang="en-US" dirty="0"/>
              <a:t>    // return number of iterations to check if c = a + </a:t>
            </a:r>
            <a:r>
              <a:rPr lang="en-US" dirty="0" err="1"/>
              <a:t>ib</a:t>
            </a:r>
            <a:r>
              <a:rPr lang="en-US" dirty="0"/>
              <a:t> is in Mandelbrot set</a:t>
            </a:r>
          </a:p>
          <a:p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mand</a:t>
            </a:r>
            <a:r>
              <a:rPr lang="en-US" dirty="0"/>
              <a:t>(Complex z0, </a:t>
            </a:r>
            <a:r>
              <a:rPr lang="en-US" dirty="0" err="1"/>
              <a:t>int</a:t>
            </a:r>
            <a:r>
              <a:rPr lang="en-US" dirty="0"/>
              <a:t> max) {</a:t>
            </a:r>
          </a:p>
          <a:p>
            <a:r>
              <a:rPr lang="en-US" dirty="0"/>
              <a:t>        Complex z = z0;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t = 0; t &lt; max; t++) {</a:t>
            </a:r>
          </a:p>
          <a:p>
            <a:r>
              <a:rPr lang="en-US" dirty="0"/>
              <a:t>            if (</a:t>
            </a:r>
            <a:r>
              <a:rPr lang="en-US" dirty="0" err="1"/>
              <a:t>z.abs</a:t>
            </a:r>
            <a:r>
              <a:rPr lang="en-US" dirty="0"/>
              <a:t>() &gt; 2.0) return t;</a:t>
            </a:r>
          </a:p>
          <a:p>
            <a:r>
              <a:rPr lang="en-US" dirty="0"/>
              <a:t>            z = </a:t>
            </a:r>
            <a:r>
              <a:rPr lang="en-US" dirty="0" err="1"/>
              <a:t>z.times</a:t>
            </a:r>
            <a:r>
              <a:rPr lang="en-US" dirty="0"/>
              <a:t>(z).plus(z0);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max;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7B76-9B0B-2F42-A074-760B8C85B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0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BACA-6645-8142-AFF8-1CB5E90FADE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DC80-AAB9-7747-B44A-471FC94C0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04271" y="-190792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00FDFF">
                    <a:alpha val="48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00FDFF">
                  <a:alpha val="48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7959" y="-170120"/>
            <a:ext cx="1268815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~ x ~ x ~ x ~ x ~ x ~ x ~ x ~ x ~ x ~ x ~ x ~ x ~ x ~ x ~ x ~ x ~ x ~ x ~ x ~ x ~ x ~ x ~ x ~ x ~ x ~ x ~ x ~ x ~ x ~ x ~ x ~ x ~ x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x ~ x ~ x ~ x ~ x ~ x ~ x ~ x ~ x ~ x ~ x ~ x ~ x ~ x ~ x ~ x ~ x ~ x ~ x ~ x ~ x ~ x ~ x ~ x ~ x ~ x ~ x ~ x ~ x ~ x ~ x ~ x ~ x ~ </a:t>
            </a:r>
          </a:p>
          <a:p>
            <a:r>
              <a:rPr lang="en-US" dirty="0">
                <a:solidFill>
                  <a:srgbClr val="FF40FF">
                    <a:alpha val="59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  x ~ x ~ x ~ x ~ x ~ x ~ x ~ x ~ x ~ x ~ x ~ x ~ x ~ x ~ x ~ x ~ x ~ x ~ x ~ x ~ x ~ x ~ x ~ x ~ x ~ x ~ x ~ x ~ x ~ x ~ x ~ x ~ x ~ </a:t>
            </a: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>
              <a:solidFill>
                <a:srgbClr val="FF40FF">
                  <a:alpha val="59000"/>
                </a:srgb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2654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2998" y="2113005"/>
            <a:ext cx="12192000" cy="2842054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1B4A">
                    <a:alpha val="70000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02" y="2417805"/>
            <a:ext cx="12192000" cy="2842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b="1" dirty="0">
                <a:solidFill>
                  <a:srgbClr val="13FFBD">
                    <a:alpha val="69804"/>
                  </a:srgbClr>
                </a:solidFill>
                <a:latin typeface="Century Gothic" charset="0"/>
                <a:ea typeface="Century Gothic" charset="0"/>
                <a:cs typeface="Century Gothic" charset="0"/>
              </a:rPr>
              <a:t>SolveForX</a:t>
            </a:r>
          </a:p>
        </p:txBody>
      </p:sp>
    </p:spTree>
    <p:extLst>
      <p:ext uri="{BB962C8B-B14F-4D97-AF65-F5344CB8AC3E}">
        <p14:creationId xmlns:p14="http://schemas.microsoft.com/office/powerpoint/2010/main" val="95897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C3562A-4347-4920-9AF5-AD657E28083D}"/>
              </a:ext>
            </a:extLst>
          </p:cNvPr>
          <p:cNvSpPr txBox="1">
            <a:spLocks/>
          </p:cNvSpPr>
          <p:nvPr/>
        </p:nvSpPr>
        <p:spPr>
          <a:xfrm>
            <a:off x="1497585" y="100489"/>
            <a:ext cx="9196830" cy="114558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Mandelbrot Set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2885" y="191890"/>
            <a:ext cx="9196830" cy="11455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Century Gothic" charset="0"/>
                <a:ea typeface="Century Gothic" charset="0"/>
                <a:cs typeface="Century Gothic" charset="0"/>
              </a:rPr>
              <a:t>The Mandelbrot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98D90-F80E-4B3D-9342-C161DD6D78E3}"/>
              </a:ext>
            </a:extLst>
          </p:cNvPr>
          <p:cNvSpPr/>
          <p:nvPr/>
        </p:nvSpPr>
        <p:spPr>
          <a:xfrm>
            <a:off x="3194174" y="2653751"/>
            <a:ext cx="527355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Ubuntu Mono" panose="020B0509030602030204" pitchFamily="49" charset="0"/>
              </a:rPr>
              <a:t>,,,,,,,,,,,::::::::::::;;;;;;;;;;;;;;;;;;;;;;;;;;;;;;;;;;;::::::::::::::::::::::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,,,,,,,,,:::::::::;;;;;;;;;;;;;;;;;;;;;;======+</a:t>
            </a:r>
            <a:r>
              <a:rPr lang="en-US" sz="1000" dirty="0" err="1">
                <a:latin typeface="Ubuntu Mono" panose="020B0509030602030204" pitchFamily="49" charset="0"/>
              </a:rPr>
              <a:t>iRV</a:t>
            </a:r>
            <a:r>
              <a:rPr lang="en-US" sz="1000" dirty="0">
                <a:latin typeface="Ubuntu Mono" panose="020B0509030602030204" pitchFamily="49" charset="0"/>
              </a:rPr>
              <a:t>+++====;;;;;;:::::::::::::::::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,,,,,,,,::::::;;;;;;;;;;;;;;;;;;;;;;========+++</a:t>
            </a:r>
            <a:r>
              <a:rPr lang="en-US" sz="1000" dirty="0" err="1">
                <a:latin typeface="Ubuntu Mono" panose="020B0509030602030204" pitchFamily="49" charset="0"/>
              </a:rPr>
              <a:t>itVXYYRi</a:t>
            </a:r>
            <a:r>
              <a:rPr lang="en-US" sz="1000" dirty="0">
                <a:latin typeface="Ubuntu Mono" panose="020B0509030602030204" pitchFamily="49" charset="0"/>
              </a:rPr>
              <a:t>======;;;;;;:::::::::::::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,,,,,,:::::;;;;;;;;;;;;;;;;;;;;;;=========++++</a:t>
            </a:r>
            <a:r>
              <a:rPr lang="en-US" sz="1000" dirty="0" err="1">
                <a:latin typeface="Ubuntu Mono" panose="020B0509030602030204" pitchFamily="49" charset="0"/>
              </a:rPr>
              <a:t>ttIR</a:t>
            </a:r>
            <a:r>
              <a:rPr lang="en-US" sz="1000" dirty="0">
                <a:latin typeface="Ubuntu Mono" panose="020B0509030602030204" pitchFamily="49" charset="0"/>
              </a:rPr>
              <a:t>  </a:t>
            </a:r>
            <a:r>
              <a:rPr lang="en-US" sz="1000" dirty="0" err="1">
                <a:latin typeface="Ubuntu Mono" panose="020B0509030602030204" pitchFamily="49" charset="0"/>
              </a:rPr>
              <a:t>VIt</a:t>
            </a:r>
            <a:r>
              <a:rPr lang="en-US" sz="1000" dirty="0">
                <a:latin typeface="Ubuntu Mono" panose="020B0509030602030204" pitchFamily="49" charset="0"/>
              </a:rPr>
              <a:t>+++=====;;;;;;;::::::::::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,,,,,::::;;;;;;;;;;;;;;;;;;;;==========+++</a:t>
            </a:r>
            <a:r>
              <a:rPr lang="en-US" sz="1000" dirty="0" err="1">
                <a:latin typeface="Ubuntu Mono" panose="020B0509030602030204" pitchFamily="49" charset="0"/>
              </a:rPr>
              <a:t>iitIX</a:t>
            </a:r>
            <a:r>
              <a:rPr lang="en-US" sz="1000" dirty="0">
                <a:latin typeface="Ubuntu Mono" panose="020B0509030602030204" pitchFamily="49" charset="0"/>
              </a:rPr>
              <a:t>        </a:t>
            </a:r>
            <a:r>
              <a:rPr lang="en-US" sz="1000" dirty="0" err="1">
                <a:latin typeface="Ubuntu Mono" panose="020B0509030602030204" pitchFamily="49" charset="0"/>
              </a:rPr>
              <a:t>ti</a:t>
            </a:r>
            <a:r>
              <a:rPr lang="en-US" sz="1000" dirty="0">
                <a:latin typeface="Ubuntu Mono" panose="020B0509030602030204" pitchFamily="49" charset="0"/>
              </a:rPr>
              <a:t>++++====;;;;;;;::::::::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,,,,:::;;;;;;;;;;;;;;;;;;;=========++</a:t>
            </a:r>
            <a:r>
              <a:rPr lang="en-US" sz="1000" dirty="0" err="1">
                <a:latin typeface="Ubuntu Mono" panose="020B0509030602030204" pitchFamily="49" charset="0"/>
              </a:rPr>
              <a:t>ittttttIYX</a:t>
            </a:r>
            <a:r>
              <a:rPr lang="en-US" sz="1000" dirty="0">
                <a:latin typeface="Ubuntu Mono" panose="020B0509030602030204" pitchFamily="49" charset="0"/>
              </a:rPr>
              <a:t>       </a:t>
            </a:r>
            <a:r>
              <a:rPr lang="en-US" sz="1000" dirty="0" err="1">
                <a:latin typeface="Ubuntu Mono" panose="020B0509030602030204" pitchFamily="49" charset="0"/>
              </a:rPr>
              <a:t>VIItiiiii</a:t>
            </a:r>
            <a:r>
              <a:rPr lang="en-US" sz="1000" dirty="0">
                <a:latin typeface="Ubuntu Mono" panose="020B0509030602030204" pitchFamily="49" charset="0"/>
              </a:rPr>
              <a:t>++==;;;;;;;::::::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,,,::;;;;;;;;;;;;;;;;;;======+++++</a:t>
            </a:r>
            <a:r>
              <a:rPr lang="en-US" sz="1000" dirty="0" err="1">
                <a:latin typeface="Ubuntu Mono" panose="020B0509030602030204" pitchFamily="49" charset="0"/>
              </a:rPr>
              <a:t>iit</a:t>
            </a:r>
            <a:r>
              <a:rPr lang="en-US" sz="1000" dirty="0">
                <a:latin typeface="Ubuntu Mono" panose="020B0509030602030204" pitchFamily="49" charset="0"/>
              </a:rPr>
              <a:t>     R               RY XX Y++=;;;;;;;;::::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,,::;;;;;;;;;;;;;;;;===+++++++++</a:t>
            </a:r>
            <a:r>
              <a:rPr lang="en-US" sz="1000" dirty="0" err="1">
                <a:latin typeface="Ubuntu Mono" panose="020B0509030602030204" pitchFamily="49" charset="0"/>
              </a:rPr>
              <a:t>iiitIVB</a:t>
            </a:r>
            <a:r>
              <a:rPr lang="en-US" sz="1000" dirty="0">
                <a:latin typeface="Ubuntu Mono" panose="020B0509030602030204" pitchFamily="49" charset="0"/>
              </a:rPr>
              <a:t>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Mti</a:t>
            </a:r>
            <a:r>
              <a:rPr lang="en-US" sz="1000" dirty="0">
                <a:latin typeface="Ubuntu Mono" panose="020B0509030602030204" pitchFamily="49" charset="0"/>
              </a:rPr>
              <a:t>++=;;;;;;;;:::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,,:;;;;;;;;;;;====+</a:t>
            </a:r>
            <a:r>
              <a:rPr lang="en-US" sz="1000" dirty="0" err="1">
                <a:latin typeface="Ubuntu Mono" panose="020B0509030602030204" pitchFamily="49" charset="0"/>
              </a:rPr>
              <a:t>XtiiiiiiiiiittIYM</a:t>
            </a:r>
            <a:r>
              <a:rPr lang="en-US" sz="1000" dirty="0">
                <a:latin typeface="Ubuntu Mono" panose="020B0509030602030204" pitchFamily="49" charset="0"/>
              </a:rPr>
              <a:t>   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RIti</a:t>
            </a:r>
            <a:r>
              <a:rPr lang="en-US" sz="1000" dirty="0">
                <a:latin typeface="Ubuntu Mono" panose="020B0509030602030204" pitchFamily="49" charset="0"/>
              </a:rPr>
              <a:t>+==;;;;;;;;::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,:;;;;;=======+++</a:t>
            </a:r>
            <a:r>
              <a:rPr lang="en-US" sz="1000" dirty="0" err="1">
                <a:latin typeface="Ubuntu Mono" panose="020B0509030602030204" pitchFamily="49" charset="0"/>
              </a:rPr>
              <a:t>iiI</a:t>
            </a:r>
            <a:r>
              <a:rPr lang="en-US" sz="1000" dirty="0">
                <a:latin typeface="Ubuntu Mono" panose="020B0509030602030204" pitchFamily="49" charset="0"/>
              </a:rPr>
              <a:t> XVVYV VYYIIYYB                               t+===;;;;;;;;: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,;;========++++++</a:t>
            </a:r>
            <a:r>
              <a:rPr lang="en-US" sz="1000" dirty="0" err="1">
                <a:latin typeface="Ubuntu Mono" panose="020B0509030602030204" pitchFamily="49" charset="0"/>
              </a:rPr>
              <a:t>ttIY</a:t>
            </a:r>
            <a:r>
              <a:rPr lang="en-US" sz="1000" dirty="0">
                <a:latin typeface="Ubuntu Mono" panose="020B0509030602030204" pitchFamily="49" charset="0"/>
              </a:rPr>
              <a:t>          MRB                               Mi+===;;;;;;;;;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,========+++</a:t>
            </a:r>
            <a:r>
              <a:rPr lang="en-US" sz="1000" dirty="0" err="1">
                <a:latin typeface="Ubuntu Mono" panose="020B0509030602030204" pitchFamily="49" charset="0"/>
              </a:rPr>
              <a:t>iiiIRYYX</a:t>
            </a:r>
            <a:r>
              <a:rPr lang="en-US" sz="1000" dirty="0">
                <a:latin typeface="Ubuntu Mono" panose="020B0509030602030204" pitchFamily="49" charset="0"/>
              </a:rPr>
              <a:t>                                             t++====;;;;;;;;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,++</a:t>
            </a:r>
            <a:r>
              <a:rPr lang="en-US" sz="1000" dirty="0" err="1">
                <a:latin typeface="Ubuntu Mono" panose="020B0509030602030204" pitchFamily="49" charset="0"/>
              </a:rPr>
              <a:t>iitYttttIIIVXM</a:t>
            </a:r>
            <a:r>
              <a:rPr lang="en-US" sz="1000" dirty="0">
                <a:latin typeface="Ubuntu Mono" panose="020B0509030602030204" pitchFamily="49" charset="0"/>
              </a:rPr>
              <a:t>                      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Yti</a:t>
            </a:r>
            <a:r>
              <a:rPr lang="en-US" sz="1000" dirty="0">
                <a:latin typeface="Ubuntu Mono" panose="020B0509030602030204" pitchFamily="49" charset="0"/>
              </a:rPr>
              <a:t>++====;;;;;;;;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,++</a:t>
            </a:r>
            <a:r>
              <a:rPr lang="en-US" sz="1000" dirty="0" err="1">
                <a:latin typeface="Ubuntu Mono" panose="020B0509030602030204" pitchFamily="49" charset="0"/>
              </a:rPr>
              <a:t>iitYttttIIIVXM</a:t>
            </a:r>
            <a:r>
              <a:rPr lang="en-US" sz="1000" dirty="0">
                <a:latin typeface="Ubuntu Mono" panose="020B0509030602030204" pitchFamily="49" charset="0"/>
              </a:rPr>
              <a:t>                      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Yti</a:t>
            </a:r>
            <a:r>
              <a:rPr lang="en-US" sz="1000" dirty="0">
                <a:latin typeface="Ubuntu Mono" panose="020B0509030602030204" pitchFamily="49" charset="0"/>
              </a:rPr>
              <a:t>++====;;;;;;;;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,========+++</a:t>
            </a:r>
            <a:r>
              <a:rPr lang="en-US" sz="1000" dirty="0" err="1">
                <a:latin typeface="Ubuntu Mono" panose="020B0509030602030204" pitchFamily="49" charset="0"/>
              </a:rPr>
              <a:t>iiiIRYYX</a:t>
            </a:r>
            <a:r>
              <a:rPr lang="en-US" sz="1000" dirty="0">
                <a:latin typeface="Ubuntu Mono" panose="020B0509030602030204" pitchFamily="49" charset="0"/>
              </a:rPr>
              <a:t>                                             t++====;;;;;;;;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,;;========++++++</a:t>
            </a:r>
            <a:r>
              <a:rPr lang="en-US" sz="1000" dirty="0" err="1">
                <a:latin typeface="Ubuntu Mono" panose="020B0509030602030204" pitchFamily="49" charset="0"/>
              </a:rPr>
              <a:t>ttIY</a:t>
            </a:r>
            <a:r>
              <a:rPr lang="en-US" sz="1000" dirty="0">
                <a:latin typeface="Ubuntu Mono" panose="020B0509030602030204" pitchFamily="49" charset="0"/>
              </a:rPr>
              <a:t>          MRB                               Mi+===;;;;;;;;;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,:;;;;;=======+++</a:t>
            </a:r>
            <a:r>
              <a:rPr lang="en-US" sz="1000" dirty="0" err="1">
                <a:latin typeface="Ubuntu Mono" panose="020B0509030602030204" pitchFamily="49" charset="0"/>
              </a:rPr>
              <a:t>iiI</a:t>
            </a:r>
            <a:r>
              <a:rPr lang="en-US" sz="1000" dirty="0">
                <a:latin typeface="Ubuntu Mono" panose="020B0509030602030204" pitchFamily="49" charset="0"/>
              </a:rPr>
              <a:t> XVVYV VYYIIYYB                               t+===;;;;;;;;: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,,:;;;;;;;;;;;====+</a:t>
            </a:r>
            <a:r>
              <a:rPr lang="en-US" sz="1000" dirty="0" err="1">
                <a:latin typeface="Ubuntu Mono" panose="020B0509030602030204" pitchFamily="49" charset="0"/>
              </a:rPr>
              <a:t>XtiiiiiiiiiittIYM</a:t>
            </a:r>
            <a:r>
              <a:rPr lang="en-US" sz="1000" dirty="0">
                <a:latin typeface="Ubuntu Mono" panose="020B0509030602030204" pitchFamily="49" charset="0"/>
              </a:rPr>
              <a:t>   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RIti</a:t>
            </a:r>
            <a:r>
              <a:rPr lang="en-US" sz="1000" dirty="0">
                <a:latin typeface="Ubuntu Mono" panose="020B0509030602030204" pitchFamily="49" charset="0"/>
              </a:rPr>
              <a:t>+==;;;;;;;;::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,,::;;;;;;;;;;;;;;;;===+++++++++</a:t>
            </a:r>
            <a:r>
              <a:rPr lang="en-US" sz="1000" dirty="0" err="1">
                <a:latin typeface="Ubuntu Mono" panose="020B0509030602030204" pitchFamily="49" charset="0"/>
              </a:rPr>
              <a:t>iiitIVB</a:t>
            </a:r>
            <a:r>
              <a:rPr lang="en-US" sz="1000" dirty="0">
                <a:latin typeface="Ubuntu Mono" panose="020B0509030602030204" pitchFamily="49" charset="0"/>
              </a:rPr>
              <a:t>                        </a:t>
            </a:r>
            <a:r>
              <a:rPr lang="en-US" sz="1000" dirty="0" err="1">
                <a:latin typeface="Ubuntu Mono" panose="020B0509030602030204" pitchFamily="49" charset="0"/>
              </a:rPr>
              <a:t>Mti</a:t>
            </a:r>
            <a:r>
              <a:rPr lang="en-US" sz="1000" dirty="0">
                <a:latin typeface="Ubuntu Mono" panose="020B0509030602030204" pitchFamily="49" charset="0"/>
              </a:rPr>
              <a:t>++=;;;;;;;;:::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,,,::;;;;;;;;;;;;;;;;;;======+++++</a:t>
            </a:r>
            <a:r>
              <a:rPr lang="en-US" sz="1000" dirty="0" err="1">
                <a:latin typeface="Ubuntu Mono" panose="020B0509030602030204" pitchFamily="49" charset="0"/>
              </a:rPr>
              <a:t>iit</a:t>
            </a:r>
            <a:r>
              <a:rPr lang="en-US" sz="1000" dirty="0">
                <a:latin typeface="Ubuntu Mono" panose="020B0509030602030204" pitchFamily="49" charset="0"/>
              </a:rPr>
              <a:t>     R               RY XX Y++=;;;;;;;;::::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,,,,:::;;;;;;;;;;;;;;;;;;;=========++</a:t>
            </a:r>
            <a:r>
              <a:rPr lang="en-US" sz="1000" dirty="0" err="1">
                <a:latin typeface="Ubuntu Mono" panose="020B0509030602030204" pitchFamily="49" charset="0"/>
              </a:rPr>
              <a:t>ittttttIYX</a:t>
            </a:r>
            <a:r>
              <a:rPr lang="en-US" sz="1000" dirty="0">
                <a:latin typeface="Ubuntu Mono" panose="020B0509030602030204" pitchFamily="49" charset="0"/>
              </a:rPr>
              <a:t>       </a:t>
            </a:r>
            <a:r>
              <a:rPr lang="en-US" sz="1000" dirty="0" err="1">
                <a:latin typeface="Ubuntu Mono" panose="020B0509030602030204" pitchFamily="49" charset="0"/>
              </a:rPr>
              <a:t>VIItiiiii</a:t>
            </a:r>
            <a:r>
              <a:rPr lang="en-US" sz="1000" dirty="0">
                <a:latin typeface="Ubuntu Mono" panose="020B0509030602030204" pitchFamily="49" charset="0"/>
              </a:rPr>
              <a:t>++==;;;;;;;::::::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,,,,,::::;;;;;;;;;;;;;;;;;;;;==========+++</a:t>
            </a:r>
            <a:r>
              <a:rPr lang="en-US" sz="1000" dirty="0" err="1">
                <a:latin typeface="Ubuntu Mono" panose="020B0509030602030204" pitchFamily="49" charset="0"/>
              </a:rPr>
              <a:t>iitIX</a:t>
            </a:r>
            <a:r>
              <a:rPr lang="en-US" sz="1000" dirty="0">
                <a:latin typeface="Ubuntu Mono" panose="020B0509030602030204" pitchFamily="49" charset="0"/>
              </a:rPr>
              <a:t>        </a:t>
            </a:r>
            <a:r>
              <a:rPr lang="en-US" sz="1000" dirty="0" err="1">
                <a:latin typeface="Ubuntu Mono" panose="020B0509030602030204" pitchFamily="49" charset="0"/>
              </a:rPr>
              <a:t>ti</a:t>
            </a:r>
            <a:r>
              <a:rPr lang="en-US" sz="1000" dirty="0">
                <a:latin typeface="Ubuntu Mono" panose="020B0509030602030204" pitchFamily="49" charset="0"/>
              </a:rPr>
              <a:t>++++====;;;;;;;::::::::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,,,,,,:::::;;;;;;;;;;;;;;;;;;;;;;=========++++</a:t>
            </a:r>
            <a:r>
              <a:rPr lang="en-US" sz="1000" dirty="0" err="1">
                <a:latin typeface="Ubuntu Mono" panose="020B0509030602030204" pitchFamily="49" charset="0"/>
              </a:rPr>
              <a:t>ttIR</a:t>
            </a:r>
            <a:r>
              <a:rPr lang="en-US" sz="1000" dirty="0">
                <a:latin typeface="Ubuntu Mono" panose="020B0509030602030204" pitchFamily="49" charset="0"/>
              </a:rPr>
              <a:t>  </a:t>
            </a:r>
            <a:r>
              <a:rPr lang="en-US" sz="1000" dirty="0" err="1">
                <a:latin typeface="Ubuntu Mono" panose="020B0509030602030204" pitchFamily="49" charset="0"/>
              </a:rPr>
              <a:t>VIt</a:t>
            </a:r>
            <a:r>
              <a:rPr lang="en-US" sz="1000" dirty="0">
                <a:latin typeface="Ubuntu Mono" panose="020B0509030602030204" pitchFamily="49" charset="0"/>
              </a:rPr>
              <a:t>+++=====;;;;;;;::::::::::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,,,,,,,,::::::;;;;;;;;;;;;;;;;;;;;;;========+++</a:t>
            </a:r>
            <a:r>
              <a:rPr lang="en-US" sz="1000" dirty="0" err="1">
                <a:latin typeface="Ubuntu Mono" panose="020B0509030602030204" pitchFamily="49" charset="0"/>
              </a:rPr>
              <a:t>itVXYYRi</a:t>
            </a:r>
            <a:r>
              <a:rPr lang="en-US" sz="1000" dirty="0">
                <a:latin typeface="Ubuntu Mono" panose="020B0509030602030204" pitchFamily="49" charset="0"/>
              </a:rPr>
              <a:t>======;;;;;;:::::::::::::</a:t>
            </a:r>
          </a:p>
          <a:p>
            <a:r>
              <a:rPr lang="en-US" sz="1000" dirty="0">
                <a:latin typeface="Ubuntu Mono" panose="020B0509030602030204" pitchFamily="49" charset="0"/>
              </a:rPr>
              <a:t>,,,,,,,,,:::::::::;;;;;;;;;;;;;;;;;;;;;;======+</a:t>
            </a:r>
            <a:r>
              <a:rPr lang="en-US" sz="1000" dirty="0" err="1">
                <a:latin typeface="Ubuntu Mono" panose="020B0509030602030204" pitchFamily="49" charset="0"/>
              </a:rPr>
              <a:t>iRV</a:t>
            </a:r>
            <a:r>
              <a:rPr lang="en-US" sz="1000" dirty="0">
                <a:latin typeface="Ubuntu Mono" panose="020B0509030602030204" pitchFamily="49" charset="0"/>
              </a:rPr>
              <a:t>+++====;;;;;;:::::::::::::::::</a:t>
            </a:r>
          </a:p>
        </p:txBody>
      </p:sp>
      <p:sp>
        <p:nvSpPr>
          <p:cNvPr id="20" name="AutoShape 10" descr="c">
            <a:extLst>
              <a:ext uri="{FF2B5EF4-FFF2-40B4-BE49-F238E27FC236}">
                <a16:creationId xmlns:a16="http://schemas.microsoft.com/office/drawing/2014/main" id="{9749A320-A1E4-46B1-A7CB-77443CE9C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006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1" descr="{\displaystyle f_{c}(z)=z^{2}+c}">
            <a:extLst>
              <a:ext uri="{FF2B5EF4-FFF2-40B4-BE49-F238E27FC236}">
                <a16:creationId xmlns:a16="http://schemas.microsoft.com/office/drawing/2014/main" id="{9C23AF4D-488C-41D4-BC82-FD307284C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6850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2" descr="z=0">
            <a:extLst>
              <a:ext uri="{FF2B5EF4-FFF2-40B4-BE49-F238E27FC236}">
                <a16:creationId xmlns:a16="http://schemas.microsoft.com/office/drawing/2014/main" id="{B2AF581F-AECF-4979-B81D-E083DE06C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892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3" descr="{\displaystyle f_{c}(0)}">
            <a:extLst>
              <a:ext uri="{FF2B5EF4-FFF2-40B4-BE49-F238E27FC236}">
                <a16:creationId xmlns:a16="http://schemas.microsoft.com/office/drawing/2014/main" id="{84BD053E-38C1-44EF-8971-A5EED5F7B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20900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{\displaystyle f_{c}(f_{c}(0))}">
            <a:extLst>
              <a:ext uri="{FF2B5EF4-FFF2-40B4-BE49-F238E27FC236}">
                <a16:creationId xmlns:a16="http://schemas.microsoft.com/office/drawing/2014/main" id="{DD97B9C8-3D75-40B2-A9DB-6642298EB7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80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2B9CD9-6869-4653-86B4-49431DAA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25" y="1466975"/>
            <a:ext cx="7981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C3562A-4347-4920-9AF5-AD657E28083D}"/>
              </a:ext>
            </a:extLst>
          </p:cNvPr>
          <p:cNvSpPr txBox="1">
            <a:spLocks/>
          </p:cNvSpPr>
          <p:nvPr/>
        </p:nvSpPr>
        <p:spPr>
          <a:xfrm>
            <a:off x="0" y="86381"/>
            <a:ext cx="12192000" cy="211971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Binary and Unary Bitwise Operations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530388-9026-4D29-BF5C-39DFAF8AF1D7}"/>
              </a:ext>
            </a:extLst>
          </p:cNvPr>
          <p:cNvSpPr txBox="1">
            <a:spLocks/>
          </p:cNvSpPr>
          <p:nvPr/>
        </p:nvSpPr>
        <p:spPr>
          <a:xfrm>
            <a:off x="0" y="2103111"/>
            <a:ext cx="12192000" cy="465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AND &amp;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OR |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XOR ^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COMPLIMENT ~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LEFT SHIFT &lt;&lt;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RIGHT SHIFT &gt;&gt;</a:t>
            </a:r>
          </a:p>
          <a:p>
            <a:r>
              <a:rPr lang="en-US" sz="4000" b="1" i="1" dirty="0">
                <a:solidFill>
                  <a:schemeClr val="tx1">
                    <a:alpha val="56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UNSIGNED RIGHT SHIFT &gt;&gt;&gt;</a:t>
            </a:r>
          </a:p>
          <a:p>
            <a:endParaRPr lang="en-US" sz="4000" b="1" i="1" dirty="0">
              <a:solidFill>
                <a:schemeClr val="tx1">
                  <a:alpha val="56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300" y="177780"/>
            <a:ext cx="12192000" cy="211971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Century Gothic" charset="0"/>
                <a:ea typeface="Century Gothic" charset="0"/>
                <a:cs typeface="Century Gothic" charset="0"/>
              </a:rPr>
              <a:t>Binary and Unary 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108850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3365" y="1844856"/>
            <a:ext cx="11053717" cy="44292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Using only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bitwise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 and </a:t>
            </a:r>
            <a:r>
              <a:rPr lang="en-US" sz="4400" b="1" dirty="0">
                <a:latin typeface="Century Gothic" charset="0"/>
                <a:ea typeface="Century Gothic" charset="0"/>
                <a:cs typeface="Century Gothic" charset="0"/>
              </a:rPr>
              <a:t>logical</a:t>
            </a:r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 operators, 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fill in the methods </a:t>
            </a:r>
            <a:r>
              <a:rPr lang="en-US" sz="4400" b="1" i="1" dirty="0">
                <a:latin typeface="Century Gothic" charset="0"/>
                <a:ea typeface="Century Gothic" charset="0"/>
                <a:cs typeface="Century Gothic" charset="0"/>
              </a:rPr>
              <a:t>in one line</a:t>
            </a:r>
            <a:r>
              <a:rPr lang="en-US" sz="4400" i="1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  <a:p>
            <a:pPr algn="l"/>
            <a:endParaRPr lang="en-US" sz="4400" i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71500" indent="-571500" algn="l">
              <a:buFontTx/>
              <a:buChar char="-"/>
            </a:pPr>
            <a:r>
              <a:rPr lang="en-US" sz="3200" i="1" dirty="0">
                <a:latin typeface="Century Gothic" charset="0"/>
                <a:ea typeface="Century Gothic" charset="0"/>
                <a:cs typeface="Century Gothic" charset="0"/>
              </a:rPr>
              <a:t>Can only use 2 conditionals</a:t>
            </a:r>
          </a:p>
          <a:p>
            <a:pPr marL="571500" indent="-571500" algn="l">
              <a:buFontTx/>
              <a:buChar char="-"/>
            </a:pPr>
            <a:r>
              <a:rPr lang="en-US" sz="3200" i="1" dirty="0">
                <a:latin typeface="Century Gothic" charset="0"/>
                <a:ea typeface="Century Gothic" charset="0"/>
                <a:cs typeface="Century Gothic" charset="0"/>
              </a:rPr>
              <a:t>No variables</a:t>
            </a:r>
          </a:p>
          <a:p>
            <a:pPr marL="571500" indent="-571500" algn="l">
              <a:buFontTx/>
              <a:buChar char="-"/>
            </a:pPr>
            <a:r>
              <a:rPr lang="en-US" sz="3200" i="1" dirty="0">
                <a:latin typeface="Century Gothic" charset="0"/>
                <a:ea typeface="Century Gothic" charset="0"/>
                <a:cs typeface="Century Gothic" charset="0"/>
              </a:rPr>
              <a:t>No casting</a:t>
            </a:r>
          </a:p>
          <a:p>
            <a:pPr marL="571500" indent="-571500" algn="l">
              <a:buFontTx/>
              <a:buChar char="-"/>
            </a:pPr>
            <a:r>
              <a:rPr lang="en-US" sz="3200" i="1" dirty="0">
                <a:latin typeface="Century Gothic" charset="0"/>
                <a:ea typeface="Century Gothic" charset="0"/>
                <a:cs typeface="Century Gothic" charset="0"/>
              </a:rPr>
              <a:t>Cannot use unsigned right shift</a:t>
            </a:r>
          </a:p>
          <a:p>
            <a:pPr marL="571500" indent="-571500" algn="l">
              <a:buFontTx/>
              <a:buChar char="-"/>
            </a:pPr>
            <a:r>
              <a:rPr lang="en-US" sz="3200" i="1" dirty="0">
                <a:latin typeface="Century Gothic" charset="0"/>
                <a:ea typeface="Century Gothic" charset="0"/>
                <a:cs typeface="Century Gothic" charset="0"/>
              </a:rPr>
              <a:t>Can only add or subtract by </a:t>
            </a:r>
            <a:r>
              <a:rPr lang="en-US" sz="3200" b="1" i="1" dirty="0">
                <a:latin typeface="Century Gothic" charset="0"/>
                <a:ea typeface="Century Gothic" charset="0"/>
                <a:cs typeface="Century Gothic" charset="0"/>
              </a:rPr>
              <a:t>1</a:t>
            </a:r>
            <a:endParaRPr lang="en-US" sz="32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7071" y="538622"/>
            <a:ext cx="12192000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FF00"/>
                </a:solidFill>
                <a:latin typeface="Century Gothic" charset="0"/>
                <a:ea typeface="Century Gothic" charset="0"/>
                <a:cs typeface="Century Gothic" charset="0"/>
              </a:rPr>
              <a:t>Rules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603" y="602513"/>
            <a:ext cx="12192000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9932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042" y="192201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57980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1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494765" y="2344059"/>
            <a:ext cx="1070433" cy="3928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158" y="2159820"/>
            <a:ext cx="73685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  * Pack 2 shorts into an int.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The shorts should be placed consecutively in the 32-bit </a:t>
            </a:r>
            <a:r>
              <a:rPr lang="en-US" dirty="0" err="1"/>
              <a:t>int</a:t>
            </a:r>
            <a:r>
              <a:rPr lang="en-US" dirty="0"/>
              <a:t> in the order</a:t>
            </a:r>
          </a:p>
          <a:p>
            <a:r>
              <a:rPr lang="en-US" dirty="0"/>
              <a:t>     * that they appear in the parameters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Example:</a:t>
            </a:r>
          </a:p>
          <a:p>
            <a:r>
              <a:rPr lang="en-US" dirty="0"/>
              <a:t>     *     pack(0x1234, 0x5678); // =&gt; 0x12345678</a:t>
            </a:r>
          </a:p>
          <a:p>
            <a:r>
              <a:rPr lang="en-US" dirty="0"/>
              <a:t>     *     pack(0xDEAD, 0xBEEF); // =&gt; 0xDEADBEEF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s1 Most significant short (will always be a 16-bit number).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s0 Least significant short (will always be a 16-bit number).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@return a 32-bit value formatted like so: s1s0</a:t>
            </a:r>
          </a:p>
          <a:p>
            <a:r>
              <a:rPr lang="en-US" dirty="0"/>
              <a:t>     */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63D3B4-D932-44F6-ADA3-3B5FF782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709296"/>
            <a:ext cx="2969654" cy="114836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2B1EC09-4643-48B1-AEDB-0F2A92BEE377}"/>
              </a:ext>
            </a:extLst>
          </p:cNvPr>
          <p:cNvSpPr txBox="1">
            <a:spLocks/>
          </p:cNvSpPr>
          <p:nvPr/>
        </p:nvSpPr>
        <p:spPr>
          <a:xfrm>
            <a:off x="1517874" y="1311897"/>
            <a:ext cx="9156246" cy="49316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Century Gothic" charset="0"/>
                <a:ea typeface="Century Gothic" charset="0"/>
                <a:cs typeface="Century Gothic" charset="0"/>
              </a:rPr>
              <a:t>- No using addition or subtraction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167964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17874" y="1311897"/>
            <a:ext cx="9156246" cy="49316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Century Gothic" charset="0"/>
                <a:ea typeface="Century Gothic" charset="0"/>
                <a:cs typeface="Century Gothic" charset="0"/>
              </a:rPr>
              <a:t>- No using addition or subtraction or conditionals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23040" y="174743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57980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2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094171" y="2344059"/>
            <a:ext cx="1070433" cy="3928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158" y="2159820"/>
            <a:ext cx="71716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  * Get a 16-bit short from an int.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</a:t>
            </a:r>
            <a:r>
              <a:rPr lang="en-US" dirty="0" err="1"/>
              <a:t>Ints</a:t>
            </a:r>
            <a:r>
              <a:rPr lang="en-US" dirty="0"/>
              <a:t> are made of 2 shorts, numbered like so:</a:t>
            </a:r>
          </a:p>
          <a:p>
            <a:r>
              <a:rPr lang="en-US" dirty="0"/>
              <a:t>     *   S1 | S0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Examples:</a:t>
            </a:r>
          </a:p>
          <a:p>
            <a:r>
              <a:rPr lang="en-US" dirty="0"/>
              <a:t>     *     </a:t>
            </a:r>
            <a:r>
              <a:rPr lang="en-US" dirty="0" err="1"/>
              <a:t>getShort</a:t>
            </a:r>
            <a:r>
              <a:rPr lang="en-US" dirty="0"/>
              <a:t>(0x56781234, 0); // =&gt; 0x1234</a:t>
            </a:r>
          </a:p>
          <a:p>
            <a:r>
              <a:rPr lang="en-US" dirty="0"/>
              <a:t>     *     </a:t>
            </a:r>
            <a:r>
              <a:rPr lang="en-US" dirty="0" err="1"/>
              <a:t>getShort</a:t>
            </a:r>
            <a:r>
              <a:rPr lang="en-US" dirty="0"/>
              <a:t>(0x56784545, 1); // =&gt; 0x5678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The </a:t>
            </a:r>
            <a:r>
              <a:rPr lang="en-US" dirty="0" err="1"/>
              <a:t>int</a:t>
            </a:r>
            <a:r>
              <a:rPr lang="en-US" dirty="0"/>
              <a:t> to get a short from.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which Determines which short gets returned – </a:t>
            </a:r>
          </a:p>
          <a:p>
            <a:r>
              <a:rPr lang="en-US" dirty="0"/>
              <a:t>     *		0 for the least-significant short.</a:t>
            </a:r>
          </a:p>
          <a:p>
            <a:r>
              <a:rPr lang="en-US" dirty="0"/>
              <a:t>     * @return A short corresponding to the "which" parameter from num.</a:t>
            </a:r>
          </a:p>
          <a:p>
            <a:r>
              <a:rPr lang="en-US" dirty="0"/>
              <a:t>     */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1D7B4-5624-4EF3-BB54-BB18D0FD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34" y="3727269"/>
            <a:ext cx="3565257" cy="1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040" y="174743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57303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3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164156" y="2018656"/>
            <a:ext cx="1070433" cy="3928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158" y="1720918"/>
            <a:ext cx="7171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  * Set a 4-bit nibble in an int.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</a:t>
            </a:r>
            <a:r>
              <a:rPr lang="en-US" dirty="0" err="1"/>
              <a:t>Ints</a:t>
            </a:r>
            <a:r>
              <a:rPr lang="en-US" dirty="0"/>
              <a:t> are made of 8 nibbles, numbered like so:</a:t>
            </a:r>
          </a:p>
          <a:p>
            <a:r>
              <a:rPr lang="en-US" dirty="0"/>
              <a:t>     *   N7 | N6 | N5 | N4 | N3 | N2 | N1 | N0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Examples:</a:t>
            </a:r>
          </a:p>
          <a:p>
            <a:r>
              <a:rPr lang="en-US" dirty="0"/>
              <a:t>     *     </a:t>
            </a:r>
            <a:r>
              <a:rPr lang="en-US" dirty="0" err="1"/>
              <a:t>setNibble</a:t>
            </a:r>
            <a:r>
              <a:rPr lang="en-US" dirty="0"/>
              <a:t>(0xAAA5BBC6, 0x2, 0); // =&gt; 0xAAA5BBC2</a:t>
            </a:r>
          </a:p>
          <a:p>
            <a:r>
              <a:rPr lang="en-US" dirty="0"/>
              <a:t>     *     </a:t>
            </a:r>
            <a:r>
              <a:rPr lang="en-US" dirty="0" err="1"/>
              <a:t>setNibble</a:t>
            </a:r>
            <a:r>
              <a:rPr lang="en-US" dirty="0"/>
              <a:t>(0x56B218F9, 0x8, 3); // =&gt; 0x56B288F9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The </a:t>
            </a:r>
            <a:r>
              <a:rPr lang="en-US" dirty="0" err="1"/>
              <a:t>int</a:t>
            </a:r>
            <a:r>
              <a:rPr lang="en-US" dirty="0"/>
              <a:t> that will be modified.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a_nibble</a:t>
            </a:r>
            <a:r>
              <a:rPr lang="en-US" dirty="0"/>
              <a:t> The nibble to insert into the integer.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which Selects which nibble to modify – </a:t>
            </a:r>
          </a:p>
          <a:p>
            <a:r>
              <a:rPr lang="en-US" dirty="0"/>
              <a:t>     *			0 for least-significant nibble.</a:t>
            </a:r>
          </a:p>
          <a:p>
            <a:r>
              <a:rPr lang="en-US" dirty="0"/>
              <a:t>     * @return The modified int.</a:t>
            </a:r>
          </a:p>
          <a:p>
            <a:r>
              <a:rPr lang="en-US" dirty="0"/>
              <a:t>     */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46807-B4EA-43AE-BAF5-4AAB11C1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28" y="3544174"/>
            <a:ext cx="4610611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040" y="174743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41863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4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023738" y="1953954"/>
            <a:ext cx="1070433" cy="3928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158" y="1815435"/>
            <a:ext cx="71716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  * Extract a range of bits from a number.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Examples:</a:t>
            </a:r>
          </a:p>
          <a:p>
            <a:r>
              <a:rPr lang="en-US" dirty="0"/>
              <a:t>     *     </a:t>
            </a:r>
            <a:r>
              <a:rPr lang="en-US" dirty="0" err="1"/>
              <a:t>bitRange</a:t>
            </a:r>
            <a:r>
              <a:rPr lang="en-US" dirty="0"/>
              <a:t>(0x00001234, 0, 4);  // =&gt; 0x00000004</a:t>
            </a:r>
          </a:p>
          <a:p>
            <a:r>
              <a:rPr lang="en-US" dirty="0"/>
              <a:t>     *     </a:t>
            </a:r>
            <a:r>
              <a:rPr lang="en-US" dirty="0" err="1"/>
              <a:t>bitRange</a:t>
            </a:r>
            <a:r>
              <a:rPr lang="en-US" dirty="0"/>
              <a:t>(0x00001234, 4, 8);  // =&gt; 0x00000023</a:t>
            </a:r>
          </a:p>
          <a:p>
            <a:r>
              <a:rPr lang="en-US" dirty="0"/>
              <a:t>     *     </a:t>
            </a:r>
            <a:r>
              <a:rPr lang="en-US" dirty="0" err="1"/>
              <a:t>bitRange</a:t>
            </a:r>
            <a:r>
              <a:rPr lang="en-US" dirty="0"/>
              <a:t>(0x12345678, 0, 28); // =&gt; 0x02345678</a:t>
            </a:r>
          </a:p>
          <a:p>
            <a:r>
              <a:rPr lang="en-US" dirty="0"/>
              <a:t>     *     </a:t>
            </a:r>
            <a:r>
              <a:rPr lang="en-US" dirty="0" err="1"/>
              <a:t>bitRange</a:t>
            </a:r>
            <a:r>
              <a:rPr lang="en-US" dirty="0"/>
              <a:t>(0x55555555, 5, 7);  // =&gt; 0x0000002A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An n-bit 2's complement number.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s The starting bit to grab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n The number of bits to return.</a:t>
            </a:r>
          </a:p>
          <a:p>
            <a:r>
              <a:rPr lang="en-US" dirty="0"/>
              <a:t>     * @return The n-bit number </a:t>
            </a:r>
            <a:r>
              <a:rPr lang="en-US" dirty="0" err="1"/>
              <a:t>num</a:t>
            </a:r>
            <a:r>
              <a:rPr lang="en-US" dirty="0"/>
              <a:t>[s:s+n-1].</a:t>
            </a:r>
          </a:p>
          <a:p>
            <a:r>
              <a:rPr lang="en-US" dirty="0"/>
              <a:t>     */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37E90-5962-4204-95A0-114E8011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77" y="3337426"/>
            <a:ext cx="4474766" cy="11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042" y="192201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57980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5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164156" y="2317340"/>
            <a:ext cx="1070433" cy="3928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158" y="2159820"/>
            <a:ext cx="7368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  * NOTE: For this method, you may only use &amp;, |, and ~.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Perform an exclusive-or on two 32-bit </a:t>
            </a:r>
            <a:r>
              <a:rPr lang="en-US" dirty="0" err="1"/>
              <a:t>ints</a:t>
            </a:r>
            <a:r>
              <a:rPr lang="en-US" dirty="0"/>
              <a:t>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Examples:</a:t>
            </a:r>
          </a:p>
          <a:p>
            <a:r>
              <a:rPr lang="en-US" dirty="0"/>
              <a:t>     *     </a:t>
            </a:r>
            <a:r>
              <a:rPr lang="en-US" dirty="0" err="1"/>
              <a:t>xor</a:t>
            </a:r>
            <a:r>
              <a:rPr lang="en-US" dirty="0"/>
              <a:t>(0xFF00FF00, 0x00FF00FF); // =&gt; 0xFFFFFFFF</a:t>
            </a:r>
          </a:p>
          <a:p>
            <a:r>
              <a:rPr lang="en-US" dirty="0"/>
              <a:t>     *     </a:t>
            </a:r>
            <a:r>
              <a:rPr lang="en-US" dirty="0" err="1"/>
              <a:t>xor</a:t>
            </a:r>
            <a:r>
              <a:rPr lang="en-US" dirty="0"/>
              <a:t>(0x12345678, 0x87654321); // =&gt; 0x95511559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num1 An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num2 Another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 *</a:t>
            </a:r>
          </a:p>
          <a:p>
            <a:r>
              <a:rPr lang="en-US" dirty="0"/>
              <a:t>     * @return num1 ^ num2</a:t>
            </a:r>
          </a:p>
          <a:p>
            <a:r>
              <a:rPr lang="en-US" dirty="0"/>
              <a:t>     */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2B1EC09-4643-48B1-AEDB-0F2A92BEE377}"/>
              </a:ext>
            </a:extLst>
          </p:cNvPr>
          <p:cNvSpPr txBox="1">
            <a:spLocks/>
          </p:cNvSpPr>
          <p:nvPr/>
        </p:nvSpPr>
        <p:spPr>
          <a:xfrm>
            <a:off x="1517874" y="1311897"/>
            <a:ext cx="9156246" cy="49316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Century Gothic" charset="0"/>
                <a:ea typeface="Century Gothic" charset="0"/>
                <a:cs typeface="Century Gothic" charset="0"/>
              </a:rPr>
              <a:t>- No using addition or subtraction or conditionals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E5B28-97C1-4306-B7B7-82D303FD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39" y="3605484"/>
            <a:ext cx="4171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23042" y="192201"/>
            <a:ext cx="7145915" cy="1233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rgbClr val="FF328E"/>
                </a:solidFill>
                <a:latin typeface="Century Gothic" charset="0"/>
                <a:ea typeface="Century Gothic" charset="0"/>
                <a:cs typeface="Century Gothic" charset="0"/>
              </a:rPr>
              <a:t>Problem 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1199" y="257980"/>
            <a:ext cx="7145915" cy="12333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Century Gothic" charset="0"/>
                <a:ea typeface="Century Gothic" charset="0"/>
                <a:cs typeface="Century Gothic" charset="0"/>
              </a:rPr>
              <a:t>Problem 6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315621" y="2506362"/>
            <a:ext cx="1070433" cy="3051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7570" y="2440900"/>
            <a:ext cx="6113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  * Return true if the given number is a power of 2.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Examples:</a:t>
            </a:r>
          </a:p>
          <a:p>
            <a:r>
              <a:rPr lang="en-US" dirty="0"/>
              <a:t>     *     powerOf2(1024); // =&gt; true</a:t>
            </a:r>
          </a:p>
          <a:p>
            <a:r>
              <a:rPr lang="en-US" dirty="0"/>
              <a:t>     *     powerOf2(23);   // =&gt; false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a 32-bit int. Since this is an </a:t>
            </a:r>
            <a:r>
              <a:rPr lang="en-US" dirty="0" err="1"/>
              <a:t>int</a:t>
            </a:r>
            <a:r>
              <a:rPr lang="en-US" dirty="0"/>
              <a:t>, it is SIGNED!</a:t>
            </a:r>
          </a:p>
          <a:p>
            <a:r>
              <a:rPr lang="en-US" dirty="0"/>
              <a:t>     * @return true if </a:t>
            </a:r>
            <a:r>
              <a:rPr lang="en-US" dirty="0" err="1"/>
              <a:t>num</a:t>
            </a:r>
            <a:r>
              <a:rPr lang="en-US" dirty="0"/>
              <a:t> is a power of 2.</a:t>
            </a:r>
          </a:p>
          <a:p>
            <a:r>
              <a:rPr lang="en-US" dirty="0"/>
              <a:t>     */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3177-C904-474A-9A08-D1971A17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776" y="3332132"/>
            <a:ext cx="3876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4950</Words>
  <Application>Microsoft Office PowerPoint</Application>
  <PresentationFormat>Widescreen</PresentationFormat>
  <Paragraphs>276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Ubuntu Mono</vt:lpstr>
      <vt:lpstr>Office Theme</vt:lpstr>
      <vt:lpstr>SolveForX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SolveForX</dc:title>
  <dc:creator>ahmed Reshit</dc:creator>
  <cp:lastModifiedBy>Nishant Sinha</cp:lastModifiedBy>
  <cp:revision>45</cp:revision>
  <dcterms:created xsi:type="dcterms:W3CDTF">2017-02-20T09:51:44Z</dcterms:created>
  <dcterms:modified xsi:type="dcterms:W3CDTF">2018-02-14T02:52:43Z</dcterms:modified>
</cp:coreProperties>
</file>