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Thin"/>
      <p:regular r:id="rId20"/>
      <p:bold r:id="rId21"/>
      <p:italic r:id="rId22"/>
      <p:boldItalic r:id="rId23"/>
    </p:embeddedFont>
    <p:embeddedFont>
      <p:font typeface="Proxima Nova"/>
      <p:regular r:id="rId24"/>
      <p:bold r:id="rId25"/>
      <p:italic r:id="rId26"/>
      <p:boldItalic r:id="rId27"/>
    </p:embeddedFont>
    <p:embeddedFont>
      <p:font typeface="Roboto Medium"/>
      <p:regular r:id="rId28"/>
      <p:bold r:id="rId29"/>
      <p:italic r:id="rId30"/>
      <p:boldItalic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ProximaNova-regular.fntdata"/><Relationship Id="rId23"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Medium-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0d3f41c2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0d3f41c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0d3f41c2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0d3f41c2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0d3f41c2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0d3f41c2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0d3f41c2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0d3f41c2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cd550680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cd550680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cd550680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cd550680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cd550680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cd55068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cd550680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cd550680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cd550680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cd550680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cd550680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cd550680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cd550680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cd550680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cd550680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cd550680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dfe421db7_0_1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dfe421db7_0_1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3.jpg"/><Relationship Id="rId5" Type="http://schemas.openxmlformats.org/officeDocument/2006/relationships/image" Target="../media/image1.jpg"/><Relationship Id="rId6" Type="http://schemas.openxmlformats.org/officeDocument/2006/relationships/image" Target="../media/image2.jpg"/><Relationship Id="rId7" Type="http://schemas.openxmlformats.org/officeDocument/2006/relationships/image" Target="../media/image5.jpg"/><Relationship Id="rId8"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44250" y="1052150"/>
            <a:ext cx="8455500" cy="1740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Aquatic Monitoring System</a:t>
            </a:r>
            <a:endParaRPr/>
          </a:p>
        </p:txBody>
      </p:sp>
      <p:sp>
        <p:nvSpPr>
          <p:cNvPr id="60" name="Google Shape;60;p13"/>
          <p:cNvSpPr txBox="1"/>
          <p:nvPr>
            <p:ph idx="1" type="subTitle"/>
          </p:nvPr>
        </p:nvSpPr>
        <p:spPr>
          <a:xfrm>
            <a:off x="344250" y="3130300"/>
            <a:ext cx="5621700" cy="1740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lang="en" sz="1700"/>
              <a:t>GROUP 14:</a:t>
            </a:r>
            <a:endParaRPr sz="1700"/>
          </a:p>
          <a:p>
            <a:pPr indent="0" lvl="0" marL="0" rtl="0" algn="l">
              <a:lnSpc>
                <a:spcPct val="80000"/>
              </a:lnSpc>
              <a:spcBef>
                <a:spcPts val="0"/>
              </a:spcBef>
              <a:spcAft>
                <a:spcPts val="0"/>
              </a:spcAft>
              <a:buSzPts val="440"/>
              <a:buNone/>
            </a:pPr>
            <a:r>
              <a:t/>
            </a:r>
            <a:endParaRPr sz="1700"/>
          </a:p>
          <a:p>
            <a:pPr indent="0" lvl="0" marL="0" rtl="0" algn="l">
              <a:lnSpc>
                <a:spcPct val="80000"/>
              </a:lnSpc>
              <a:spcBef>
                <a:spcPts val="0"/>
              </a:spcBef>
              <a:spcAft>
                <a:spcPts val="0"/>
              </a:spcAft>
              <a:buSzPts val="440"/>
              <a:buNone/>
            </a:pPr>
            <a:r>
              <a:rPr lang="en" sz="1500"/>
              <a:t>Aamani Mannava</a:t>
            </a:r>
            <a:endParaRPr sz="1500"/>
          </a:p>
          <a:p>
            <a:pPr indent="0" lvl="0" marL="0" rtl="0" algn="l">
              <a:lnSpc>
                <a:spcPct val="80000"/>
              </a:lnSpc>
              <a:spcBef>
                <a:spcPts val="0"/>
              </a:spcBef>
              <a:spcAft>
                <a:spcPts val="0"/>
              </a:spcAft>
              <a:buSzPts val="440"/>
              <a:buNone/>
            </a:pPr>
            <a:r>
              <a:rPr lang="en" sz="1500"/>
              <a:t>Aparna Kanakamedala</a:t>
            </a:r>
            <a:endParaRPr sz="1500"/>
          </a:p>
          <a:p>
            <a:pPr indent="0" lvl="0" marL="0" rtl="0" algn="l">
              <a:lnSpc>
                <a:spcPct val="80000"/>
              </a:lnSpc>
              <a:spcBef>
                <a:spcPts val="0"/>
              </a:spcBef>
              <a:spcAft>
                <a:spcPts val="0"/>
              </a:spcAft>
              <a:buSzPts val="440"/>
              <a:buNone/>
            </a:pPr>
            <a:r>
              <a:rPr lang="en" sz="1500"/>
              <a:t>Ananya Yendluri</a:t>
            </a:r>
            <a:endParaRPr sz="1500"/>
          </a:p>
          <a:p>
            <a:pPr indent="0" lvl="0" marL="0" rtl="0" algn="l">
              <a:lnSpc>
                <a:spcPct val="80000"/>
              </a:lnSpc>
              <a:spcBef>
                <a:spcPts val="0"/>
              </a:spcBef>
              <a:spcAft>
                <a:spcPts val="0"/>
              </a:spcAft>
              <a:buSzPts val="440"/>
              <a:buNone/>
            </a:pPr>
            <a:r>
              <a:rPr lang="en" sz="1500"/>
              <a:t>Dev Vrat Pandey</a:t>
            </a:r>
            <a:endParaRPr sz="1500"/>
          </a:p>
          <a:p>
            <a:pPr indent="0" lvl="0" marL="0" rtl="0" algn="l">
              <a:lnSpc>
                <a:spcPct val="80000"/>
              </a:lnSpc>
              <a:spcBef>
                <a:spcPts val="0"/>
              </a:spcBef>
              <a:spcAft>
                <a:spcPts val="0"/>
              </a:spcAft>
              <a:buSzPts val="440"/>
              <a:buNone/>
            </a:pPr>
            <a:r>
              <a:rPr lang="en" sz="1500"/>
              <a:t>Nishta Jain</a:t>
            </a:r>
            <a:endParaRPr sz="1500"/>
          </a:p>
          <a:p>
            <a:pPr indent="0" lvl="0" marL="0" rtl="0" algn="l">
              <a:lnSpc>
                <a:spcPct val="80000"/>
              </a:lnSpc>
              <a:spcBef>
                <a:spcPts val="0"/>
              </a:spcBef>
              <a:spcAft>
                <a:spcPts val="0"/>
              </a:spcAft>
              <a:buSzPts val="440"/>
              <a:buNone/>
            </a:pPr>
            <a:r>
              <a:t/>
            </a:r>
            <a:endParaRPr sz="16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274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ARCHITECTURE</a:t>
            </a:r>
            <a:endParaRPr/>
          </a:p>
        </p:txBody>
      </p:sp>
      <p:pic>
        <p:nvPicPr>
          <p:cNvPr id="137" name="Google Shape;137;p22"/>
          <p:cNvPicPr preferRelativeResize="0"/>
          <p:nvPr/>
        </p:nvPicPr>
        <p:blipFill>
          <a:blip r:embed="rId3">
            <a:alphaModFix/>
          </a:blip>
          <a:stretch>
            <a:fillRect/>
          </a:stretch>
        </p:blipFill>
        <p:spPr>
          <a:xfrm>
            <a:off x="3533387" y="3838575"/>
            <a:ext cx="1562725" cy="1172050"/>
          </a:xfrm>
          <a:prstGeom prst="rect">
            <a:avLst/>
          </a:prstGeom>
          <a:noFill/>
          <a:ln>
            <a:noFill/>
          </a:ln>
        </p:spPr>
      </p:pic>
      <p:pic>
        <p:nvPicPr>
          <p:cNvPr id="138" name="Google Shape;138;p22"/>
          <p:cNvPicPr preferRelativeResize="0"/>
          <p:nvPr/>
        </p:nvPicPr>
        <p:blipFill rotWithShape="1">
          <a:blip r:embed="rId4">
            <a:alphaModFix/>
          </a:blip>
          <a:srcRect b="21149" l="12256" r="13773" t="19675"/>
          <a:stretch/>
        </p:blipFill>
        <p:spPr>
          <a:xfrm>
            <a:off x="6638425" y="3423825"/>
            <a:ext cx="1751175" cy="1217749"/>
          </a:xfrm>
          <a:prstGeom prst="rect">
            <a:avLst/>
          </a:prstGeom>
          <a:noFill/>
          <a:ln>
            <a:noFill/>
          </a:ln>
        </p:spPr>
      </p:pic>
      <p:pic>
        <p:nvPicPr>
          <p:cNvPr id="139" name="Google Shape;139;p22"/>
          <p:cNvPicPr preferRelativeResize="0"/>
          <p:nvPr/>
        </p:nvPicPr>
        <p:blipFill>
          <a:blip r:embed="rId5">
            <a:alphaModFix/>
          </a:blip>
          <a:stretch>
            <a:fillRect/>
          </a:stretch>
        </p:blipFill>
        <p:spPr>
          <a:xfrm>
            <a:off x="6681034" y="1774100"/>
            <a:ext cx="1829950" cy="1217750"/>
          </a:xfrm>
          <a:prstGeom prst="rect">
            <a:avLst/>
          </a:prstGeom>
          <a:noFill/>
          <a:ln>
            <a:noFill/>
          </a:ln>
        </p:spPr>
      </p:pic>
      <p:pic>
        <p:nvPicPr>
          <p:cNvPr id="140" name="Google Shape;140;p22"/>
          <p:cNvPicPr preferRelativeResize="0"/>
          <p:nvPr/>
        </p:nvPicPr>
        <p:blipFill>
          <a:blip r:embed="rId6">
            <a:alphaModFix/>
          </a:blip>
          <a:stretch>
            <a:fillRect/>
          </a:stretch>
        </p:blipFill>
        <p:spPr>
          <a:xfrm>
            <a:off x="510645" y="1460195"/>
            <a:ext cx="1351725" cy="1351725"/>
          </a:xfrm>
          <a:prstGeom prst="rect">
            <a:avLst/>
          </a:prstGeom>
          <a:noFill/>
          <a:ln>
            <a:noFill/>
          </a:ln>
        </p:spPr>
      </p:pic>
      <p:pic>
        <p:nvPicPr>
          <p:cNvPr id="141" name="Google Shape;141;p22"/>
          <p:cNvPicPr preferRelativeResize="0"/>
          <p:nvPr/>
        </p:nvPicPr>
        <p:blipFill rotWithShape="1">
          <a:blip r:embed="rId7">
            <a:alphaModFix/>
          </a:blip>
          <a:srcRect b="15812" l="15656" r="14482" t="15378"/>
          <a:stretch/>
        </p:blipFill>
        <p:spPr>
          <a:xfrm>
            <a:off x="3136738" y="1088300"/>
            <a:ext cx="2495700" cy="2086421"/>
          </a:xfrm>
          <a:prstGeom prst="rect">
            <a:avLst/>
          </a:prstGeom>
          <a:noFill/>
          <a:ln>
            <a:noFill/>
          </a:ln>
        </p:spPr>
      </p:pic>
      <p:pic>
        <p:nvPicPr>
          <p:cNvPr id="142" name="Google Shape;142;p22"/>
          <p:cNvPicPr preferRelativeResize="0"/>
          <p:nvPr/>
        </p:nvPicPr>
        <p:blipFill>
          <a:blip r:embed="rId8">
            <a:alphaModFix/>
          </a:blip>
          <a:stretch>
            <a:fillRect/>
          </a:stretch>
        </p:blipFill>
        <p:spPr>
          <a:xfrm>
            <a:off x="510650" y="3149675"/>
            <a:ext cx="1632801" cy="1632801"/>
          </a:xfrm>
          <a:prstGeom prst="rect">
            <a:avLst/>
          </a:prstGeom>
          <a:noFill/>
          <a:ln>
            <a:noFill/>
          </a:ln>
        </p:spPr>
      </p:pic>
      <p:sp>
        <p:nvSpPr>
          <p:cNvPr id="143" name="Google Shape;143;p22"/>
          <p:cNvSpPr txBox="1"/>
          <p:nvPr/>
        </p:nvSpPr>
        <p:spPr>
          <a:xfrm>
            <a:off x="261150" y="1088300"/>
            <a:ext cx="2131800" cy="3724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Proxima Nova"/>
                <a:ea typeface="Proxima Nova"/>
                <a:cs typeface="Proxima Nova"/>
                <a:sym typeface="Proxima Nova"/>
              </a:rPr>
              <a:t>INPUT</a:t>
            </a:r>
            <a:endParaRPr b="1" sz="20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44" name="Google Shape;144;p22"/>
          <p:cNvSpPr/>
          <p:nvPr/>
        </p:nvSpPr>
        <p:spPr>
          <a:xfrm>
            <a:off x="2459288" y="2155350"/>
            <a:ext cx="611100" cy="41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5" name="Google Shape;145;p22"/>
          <p:cNvSpPr/>
          <p:nvPr/>
        </p:nvSpPr>
        <p:spPr>
          <a:xfrm rot="5398159">
            <a:off x="4034678" y="3332799"/>
            <a:ext cx="560100" cy="34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6" name="Google Shape;146;p22"/>
          <p:cNvSpPr txBox="1"/>
          <p:nvPr/>
        </p:nvSpPr>
        <p:spPr>
          <a:xfrm>
            <a:off x="6486025" y="1017725"/>
            <a:ext cx="2131800" cy="3724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Proxima Nova"/>
                <a:ea typeface="Proxima Nova"/>
                <a:cs typeface="Proxima Nova"/>
                <a:sym typeface="Proxima Nova"/>
              </a:rPr>
              <a:t>OUT</a:t>
            </a:r>
            <a:r>
              <a:rPr b="1" lang="en" sz="2000">
                <a:latin typeface="Proxima Nova"/>
                <a:ea typeface="Proxima Nova"/>
                <a:cs typeface="Proxima Nova"/>
                <a:sym typeface="Proxima Nova"/>
              </a:rPr>
              <a:t>PUT</a:t>
            </a:r>
            <a:endParaRPr b="1" sz="20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47" name="Google Shape;147;p22"/>
          <p:cNvSpPr/>
          <p:nvPr/>
        </p:nvSpPr>
        <p:spPr>
          <a:xfrm>
            <a:off x="5327858" y="4078950"/>
            <a:ext cx="1002600" cy="41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251675" y="244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Flow chart</a:t>
            </a:r>
            <a:endParaRPr/>
          </a:p>
        </p:txBody>
      </p:sp>
      <p:pic>
        <p:nvPicPr>
          <p:cNvPr id="153" name="Google Shape;153;p23"/>
          <p:cNvPicPr preferRelativeResize="0"/>
          <p:nvPr/>
        </p:nvPicPr>
        <p:blipFill>
          <a:blip r:embed="rId3">
            <a:alphaModFix/>
          </a:blip>
          <a:stretch>
            <a:fillRect/>
          </a:stretch>
        </p:blipFill>
        <p:spPr>
          <a:xfrm>
            <a:off x="2810950" y="817600"/>
            <a:ext cx="3405275" cy="402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71725" y="19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Progress</a:t>
            </a:r>
            <a:endParaRPr/>
          </a:p>
        </p:txBody>
      </p:sp>
      <p:sp>
        <p:nvSpPr>
          <p:cNvPr id="159" name="Google Shape;159;p24"/>
          <p:cNvSpPr txBox="1"/>
          <p:nvPr>
            <p:ph idx="1" type="body"/>
          </p:nvPr>
        </p:nvSpPr>
        <p:spPr>
          <a:xfrm>
            <a:off x="3904675" y="1142450"/>
            <a:ext cx="47331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Connected Temperature sensor(DS18B20)  and TDS water quality sensor to beaglebone using breadboard</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Got output values for these sensors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Connected the LCD display and LED for the output </a:t>
            </a:r>
            <a:endParaRPr sz="2000">
              <a:solidFill>
                <a:schemeClr val="dk1"/>
              </a:solidFill>
            </a:endParaRPr>
          </a:p>
        </p:txBody>
      </p:sp>
      <p:pic>
        <p:nvPicPr>
          <p:cNvPr id="160" name="Google Shape;160;p24"/>
          <p:cNvPicPr preferRelativeResize="0"/>
          <p:nvPr/>
        </p:nvPicPr>
        <p:blipFill rotWithShape="1">
          <a:blip r:embed="rId3">
            <a:alphaModFix/>
          </a:blip>
          <a:srcRect b="0" l="13096" r="0" t="14126"/>
          <a:stretch/>
        </p:blipFill>
        <p:spPr>
          <a:xfrm>
            <a:off x="512350" y="1002750"/>
            <a:ext cx="3152150" cy="38945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66" name="Google Shape;16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1"/>
              </a:buClr>
              <a:buSzPts val="1800"/>
              <a:buChar char="●"/>
            </a:pPr>
            <a:r>
              <a:rPr lang="en">
                <a:solidFill>
                  <a:schemeClr val="dk1"/>
                </a:solidFill>
              </a:rPr>
              <a:t>Complete the code for interfacing with sensors, enhancing data accuracy and reliability.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Show output on LCD and LED blinks when threshold surpasses and send that data for historical analysis</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Progress in developing data visualization features for the LCD display, providing more detailed and informative sensor data displays</a:t>
            </a:r>
            <a:endParaRPr>
              <a:solidFill>
                <a:schemeClr val="dk1"/>
              </a:solidFill>
            </a:endParaRPr>
          </a:p>
          <a:p>
            <a:pPr indent="0" lvl="0" marL="457200" marR="0" rtl="0" algn="l">
              <a:lnSpc>
                <a:spcPct val="115000"/>
              </a:lnSpc>
              <a:spcBef>
                <a:spcPts val="1200"/>
              </a:spcBef>
              <a:spcAft>
                <a:spcPts val="12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1920600"/>
            <a:ext cx="8520600" cy="13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Aquariums and aquatic environments provide captivating ecosystems teeming with life. Maintaining the health and well-being of aquatic creatures within these habitats is a complex task.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Aquariums demand precise water parameter monitoring to ensure the health of aquatic life.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Variations in water temperature, pH levels, and water quality can have a profound impact on the overall vitality of the ecosystem. </a:t>
            </a:r>
            <a:endParaRPr sz="1400">
              <a:solidFill>
                <a:schemeClr val="dk1"/>
              </a:solidFill>
            </a:endParaRPr>
          </a:p>
          <a:p>
            <a:pPr indent="0" lvl="0" marL="457200" rtl="0" algn="l">
              <a:lnSpc>
                <a:spcPct val="150000"/>
              </a:lnSpc>
              <a:spcBef>
                <a:spcPts val="1200"/>
              </a:spcBef>
              <a:spcAft>
                <a:spcPts val="1200"/>
              </a:spcAft>
              <a:buNone/>
            </a:pPr>
            <a:r>
              <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Problem statement</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Overview</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Objective and scope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Project architecture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Hardware and software requirements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Connections of temperature sensor and TDS water quality sensor</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chemeClr val="dk1"/>
              </a:buClr>
              <a:buSzPts val="1400"/>
              <a:buChar char="●"/>
            </a:pPr>
            <a:r>
              <a:rPr lang="en" sz="1400">
                <a:solidFill>
                  <a:schemeClr val="dk1"/>
                </a:solidFill>
              </a:rPr>
              <a:t>Existing water parameter monitoring solutions lack automation, accuracy, and real-time alerting capabilities.</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 sz="1400">
                <a:solidFill>
                  <a:schemeClr val="dk1"/>
                </a:solidFill>
              </a:rPr>
              <a:t>Users face challenges in ensuring precise measurements, timely detection of issues, and historical data analysis.</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 sz="1400">
                <a:solidFill>
                  <a:schemeClr val="dk1"/>
                </a:solidFill>
              </a:rPr>
              <a:t>The absence of user-friendly interfaces hinders effective interaction with monitoring systems.</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sz="1400">
                <a:solidFill>
                  <a:schemeClr val="dk1"/>
                </a:solidFill>
              </a:rPr>
              <a:t>This project aims to develop an advanced and automated water parameter monitoring system utilizing BeagleBone technology. The system will continuously assess and record critical water parameters, including temperature and pH levels, in aquatic environments. The collected data will be logged for historical analysis, providing users with valuable insights into the health of their aquatic ecosystems. Additionally, the system will be equipped with alerting capabilities to promptly notify users of any deviations from predefined parameter ranges.</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AND SCOPE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Develop a user-friendly interface for real-time data visualization.</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Implement accurate data collection from temperature and water quality </a:t>
            </a:r>
            <a:r>
              <a:rPr lang="en" sz="1400">
                <a:solidFill>
                  <a:schemeClr val="dk1"/>
                </a:solidFill>
              </a:rPr>
              <a:t>monitoring</a:t>
            </a:r>
            <a:r>
              <a:rPr lang="en" sz="1400">
                <a:solidFill>
                  <a:schemeClr val="dk1"/>
                </a:solidFill>
              </a:rPr>
              <a:t> sensors.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Create a robust data logging system for historical analysis.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Design an alerting mechanism for immediate user notifications.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Provide insights into aquatic ecosystem health through data analysis.</a:t>
            </a:r>
            <a:endParaRPr sz="1400">
              <a:solidFill>
                <a:schemeClr val="dk1"/>
              </a:solidFill>
            </a:endParaRPr>
          </a:p>
          <a:p>
            <a:pPr indent="0" lvl="0" marL="914400" rtl="0" algn="l">
              <a:lnSpc>
                <a:spcPct val="150000"/>
              </a:lnSpc>
              <a:spcBef>
                <a:spcPts val="1200"/>
              </a:spcBef>
              <a:spcAft>
                <a:spcPts val="1200"/>
              </a:spcAft>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ARCHITECTURE</a:t>
            </a:r>
            <a:endParaRPr/>
          </a:p>
        </p:txBody>
      </p:sp>
      <p:grpSp>
        <p:nvGrpSpPr>
          <p:cNvPr id="96" name="Google Shape;96;p19"/>
          <p:cNvGrpSpPr/>
          <p:nvPr/>
        </p:nvGrpSpPr>
        <p:grpSpPr>
          <a:xfrm>
            <a:off x="570286" y="3458910"/>
            <a:ext cx="7706641" cy="1089441"/>
            <a:chOff x="1593000" y="2322568"/>
            <a:chExt cx="5957975" cy="645289"/>
          </a:xfrm>
        </p:grpSpPr>
        <p:sp>
          <p:nvSpPr>
            <p:cNvPr id="97" name="Google Shape;97;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Medium"/>
                  <a:ea typeface="Roboto Medium"/>
                  <a:cs typeface="Roboto Medium"/>
                  <a:sym typeface="Roboto Medium"/>
                </a:rPr>
                <a:t>Alert Mechanism</a:t>
              </a:r>
              <a:endParaRPr>
                <a:solidFill>
                  <a:srgbClr val="FFFFFF"/>
                </a:solidFill>
                <a:latin typeface="Roboto"/>
                <a:ea typeface="Roboto"/>
                <a:cs typeface="Roboto"/>
                <a:sym typeface="Roboto"/>
              </a:endParaRPr>
            </a:p>
          </p:txBody>
        </p:sp>
        <p:sp>
          <p:nvSpPr>
            <p:cNvPr id="101" name="Google Shape;101;p19"/>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Thin"/>
                  <a:ea typeface="Roboto Thin"/>
                  <a:cs typeface="Roboto Thin"/>
                  <a:sym typeface="Roboto Thin"/>
                </a:rPr>
                <a:t>03</a:t>
              </a:r>
              <a:endParaRPr>
                <a:solidFill>
                  <a:srgbClr val="FFFFFF"/>
                </a:solidFill>
                <a:latin typeface="Roboto Thin"/>
                <a:ea typeface="Roboto Thin"/>
                <a:cs typeface="Roboto Thin"/>
                <a:sym typeface="Roboto Thin"/>
              </a:endParaRPr>
            </a:p>
          </p:txBody>
        </p:sp>
        <p:sp>
          <p:nvSpPr>
            <p:cNvPr id="103" name="Google Shape;103;p19"/>
            <p:cNvSpPr/>
            <p:nvPr/>
          </p:nvSpPr>
          <p:spPr>
            <a:xfrm>
              <a:off x="4579771" y="2325557"/>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1B786E"/>
                </a:buClr>
                <a:buSzPts val="1400"/>
                <a:buFont typeface="Roboto"/>
                <a:buChar char="●"/>
              </a:pPr>
              <a:r>
                <a:rPr lang="en">
                  <a:solidFill>
                    <a:srgbClr val="1B786E"/>
                  </a:solidFill>
                  <a:latin typeface="Roboto"/>
                  <a:ea typeface="Roboto"/>
                  <a:cs typeface="Roboto"/>
                  <a:sym typeface="Roboto"/>
                </a:rPr>
                <a:t>Real time Alerts</a:t>
              </a:r>
              <a:endParaRPr>
                <a:solidFill>
                  <a:srgbClr val="1B786E"/>
                </a:solidFill>
                <a:latin typeface="Roboto"/>
                <a:ea typeface="Roboto"/>
                <a:cs typeface="Roboto"/>
                <a:sym typeface="Roboto"/>
              </a:endParaRPr>
            </a:p>
            <a:p>
              <a:pPr indent="-317500" lvl="0" marL="457200" rtl="0" algn="l">
                <a:lnSpc>
                  <a:spcPct val="115000"/>
                </a:lnSpc>
                <a:spcBef>
                  <a:spcPts val="0"/>
                </a:spcBef>
                <a:spcAft>
                  <a:spcPts val="0"/>
                </a:spcAft>
                <a:buClr>
                  <a:srgbClr val="1B786E"/>
                </a:buClr>
                <a:buSzPts val="1400"/>
                <a:buFont typeface="Roboto"/>
                <a:buChar char="●"/>
              </a:pPr>
              <a:r>
                <a:rPr lang="en">
                  <a:solidFill>
                    <a:srgbClr val="1B786E"/>
                  </a:solidFill>
                  <a:latin typeface="Roboto"/>
                  <a:ea typeface="Roboto"/>
                  <a:cs typeface="Roboto"/>
                  <a:sym typeface="Roboto"/>
                </a:rPr>
                <a:t>Early warnings when </a:t>
              </a:r>
              <a:r>
                <a:rPr lang="en">
                  <a:solidFill>
                    <a:srgbClr val="1B786E"/>
                  </a:solidFill>
                  <a:latin typeface="Roboto"/>
                  <a:ea typeface="Roboto"/>
                  <a:cs typeface="Roboto"/>
                  <a:sym typeface="Roboto"/>
                </a:rPr>
                <a:t>something</a:t>
              </a:r>
              <a:r>
                <a:rPr lang="en">
                  <a:solidFill>
                    <a:srgbClr val="1B786E"/>
                  </a:solidFill>
                  <a:latin typeface="Roboto"/>
                  <a:ea typeface="Roboto"/>
                  <a:cs typeface="Roboto"/>
                  <a:sym typeface="Roboto"/>
                </a:rPr>
                <a:t> is not right</a:t>
              </a:r>
              <a:endParaRPr>
                <a:solidFill>
                  <a:srgbClr val="1B786E"/>
                </a:solidFill>
                <a:latin typeface="Roboto"/>
                <a:ea typeface="Roboto"/>
                <a:cs typeface="Roboto"/>
                <a:sym typeface="Roboto"/>
              </a:endParaRPr>
            </a:p>
          </p:txBody>
        </p:sp>
      </p:grpSp>
      <p:grpSp>
        <p:nvGrpSpPr>
          <p:cNvPr id="104" name="Google Shape;104;p19"/>
          <p:cNvGrpSpPr/>
          <p:nvPr/>
        </p:nvGrpSpPr>
        <p:grpSpPr>
          <a:xfrm>
            <a:off x="570286" y="2352860"/>
            <a:ext cx="7706641" cy="1091453"/>
            <a:chOff x="1593000" y="2322568"/>
            <a:chExt cx="5957975" cy="646481"/>
          </a:xfrm>
        </p:grpSpPr>
        <p:sp>
          <p:nvSpPr>
            <p:cNvPr id="105" name="Google Shape;105;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Medium"/>
                  <a:ea typeface="Roboto Medium"/>
                  <a:cs typeface="Roboto Medium"/>
                  <a:sym typeface="Roboto Medium"/>
                </a:rPr>
                <a:t>Data Logging</a:t>
              </a:r>
              <a:endParaRPr>
                <a:solidFill>
                  <a:srgbClr val="FFFFFF"/>
                </a:solidFill>
                <a:latin typeface="Roboto"/>
                <a:ea typeface="Roboto"/>
                <a:cs typeface="Roboto"/>
                <a:sym typeface="Roboto"/>
              </a:endParaRPr>
            </a:p>
          </p:txBody>
        </p:sp>
        <p:sp>
          <p:nvSpPr>
            <p:cNvPr id="109" name="Google Shape;109;p19"/>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Thin"/>
                  <a:ea typeface="Roboto Thin"/>
                  <a:cs typeface="Roboto Thin"/>
                  <a:sym typeface="Roboto Thin"/>
                </a:rPr>
                <a:t>02</a:t>
              </a:r>
              <a:endParaRPr>
                <a:solidFill>
                  <a:srgbClr val="FFFFFF"/>
                </a:solidFill>
                <a:latin typeface="Roboto Thin"/>
                <a:ea typeface="Roboto Thin"/>
                <a:cs typeface="Roboto Thin"/>
                <a:sym typeface="Roboto Thin"/>
              </a:endParaRPr>
            </a:p>
          </p:txBody>
        </p:sp>
        <p:sp>
          <p:nvSpPr>
            <p:cNvPr id="111" name="Google Shape;111;p19"/>
            <p:cNvSpPr/>
            <p:nvPr/>
          </p:nvSpPr>
          <p:spPr>
            <a:xfrm>
              <a:off x="4579771" y="2326749"/>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1B786E"/>
                </a:buClr>
                <a:buSzPts val="1400"/>
                <a:buFont typeface="Roboto"/>
                <a:buChar char="●"/>
              </a:pPr>
              <a:r>
                <a:rPr lang="en">
                  <a:solidFill>
                    <a:srgbClr val="1B786E"/>
                  </a:solidFill>
                  <a:latin typeface="Roboto"/>
                  <a:ea typeface="Roboto"/>
                  <a:cs typeface="Roboto"/>
                  <a:sym typeface="Roboto"/>
                </a:rPr>
                <a:t>Enables long term analysis</a:t>
              </a:r>
              <a:endParaRPr>
                <a:solidFill>
                  <a:srgbClr val="1B786E"/>
                </a:solidFill>
                <a:latin typeface="Roboto"/>
                <a:ea typeface="Roboto"/>
                <a:cs typeface="Roboto"/>
                <a:sym typeface="Roboto"/>
              </a:endParaRPr>
            </a:p>
            <a:p>
              <a:pPr indent="-317500" lvl="0" marL="457200" rtl="0" algn="l">
                <a:lnSpc>
                  <a:spcPct val="115000"/>
                </a:lnSpc>
                <a:spcBef>
                  <a:spcPts val="0"/>
                </a:spcBef>
                <a:spcAft>
                  <a:spcPts val="0"/>
                </a:spcAft>
                <a:buClr>
                  <a:srgbClr val="1B786E"/>
                </a:buClr>
                <a:buSzPts val="1400"/>
                <a:buFont typeface="Roboto"/>
                <a:buChar char="●"/>
              </a:pPr>
              <a:r>
                <a:rPr lang="en">
                  <a:solidFill>
                    <a:srgbClr val="1B786E"/>
                  </a:solidFill>
                  <a:latin typeface="Roboto"/>
                  <a:ea typeface="Roboto"/>
                  <a:cs typeface="Roboto"/>
                  <a:sym typeface="Roboto"/>
                </a:rPr>
                <a:t>Provides information about ecosystem health trends</a:t>
              </a:r>
              <a:endParaRPr>
                <a:solidFill>
                  <a:srgbClr val="1B786E"/>
                </a:solidFill>
                <a:latin typeface="Roboto"/>
                <a:ea typeface="Roboto"/>
                <a:cs typeface="Roboto"/>
                <a:sym typeface="Roboto"/>
              </a:endParaRPr>
            </a:p>
          </p:txBody>
        </p:sp>
      </p:grpSp>
      <p:grpSp>
        <p:nvGrpSpPr>
          <p:cNvPr id="112" name="Google Shape;112;p19"/>
          <p:cNvGrpSpPr/>
          <p:nvPr/>
        </p:nvGrpSpPr>
        <p:grpSpPr>
          <a:xfrm>
            <a:off x="570286" y="1246795"/>
            <a:ext cx="7706641" cy="1086441"/>
            <a:chOff x="1593000" y="2322568"/>
            <a:chExt cx="5957975" cy="643512"/>
          </a:xfrm>
        </p:grpSpPr>
        <p:sp>
          <p:nvSpPr>
            <p:cNvPr id="113" name="Google Shape;113;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Medium"/>
                  <a:ea typeface="Roboto Medium"/>
                  <a:cs typeface="Roboto Medium"/>
                  <a:sym typeface="Roboto Medium"/>
                </a:rPr>
                <a:t>Parameter Monitoring</a:t>
              </a:r>
              <a:endParaRPr>
                <a:solidFill>
                  <a:srgbClr val="FFFFFF"/>
                </a:solidFill>
                <a:latin typeface="Roboto"/>
                <a:ea typeface="Roboto"/>
                <a:cs typeface="Roboto"/>
                <a:sym typeface="Roboto"/>
              </a:endParaRPr>
            </a:p>
          </p:txBody>
        </p:sp>
        <p:sp>
          <p:nvSpPr>
            <p:cNvPr id="117" name="Google Shape;117;p19"/>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Thin"/>
                  <a:ea typeface="Roboto Thin"/>
                  <a:cs typeface="Roboto Thin"/>
                  <a:sym typeface="Roboto Thin"/>
                </a:rPr>
                <a:t>01</a:t>
              </a:r>
              <a:endParaRPr>
                <a:solidFill>
                  <a:srgbClr val="FFFFFF"/>
                </a:solidFill>
                <a:latin typeface="Roboto Thin"/>
                <a:ea typeface="Roboto Thin"/>
                <a:cs typeface="Roboto Thin"/>
                <a:sym typeface="Roboto Thin"/>
              </a:endParaRPr>
            </a:p>
          </p:txBody>
        </p:sp>
        <p:sp>
          <p:nvSpPr>
            <p:cNvPr id="119" name="Google Shape;119;p19"/>
            <p:cNvSpPr/>
            <p:nvPr/>
          </p:nvSpPr>
          <p:spPr>
            <a:xfrm>
              <a:off x="4579771" y="232378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1B786E"/>
                </a:buClr>
                <a:buSzPts val="1400"/>
                <a:buFont typeface="Roboto"/>
                <a:buChar char="●"/>
              </a:pPr>
              <a:r>
                <a:rPr lang="en">
                  <a:solidFill>
                    <a:srgbClr val="1B786E"/>
                  </a:solidFill>
                  <a:latin typeface="Roboto"/>
                  <a:ea typeface="Roboto"/>
                  <a:cs typeface="Roboto"/>
                  <a:sym typeface="Roboto"/>
                </a:rPr>
                <a:t>Water Quality</a:t>
              </a:r>
              <a:endParaRPr>
                <a:solidFill>
                  <a:srgbClr val="1B786E"/>
                </a:solidFill>
                <a:latin typeface="Roboto"/>
                <a:ea typeface="Roboto"/>
                <a:cs typeface="Roboto"/>
                <a:sym typeface="Roboto"/>
              </a:endParaRPr>
            </a:p>
            <a:p>
              <a:pPr indent="-317500" lvl="0" marL="457200" rtl="0" algn="l">
                <a:lnSpc>
                  <a:spcPct val="115000"/>
                </a:lnSpc>
                <a:spcBef>
                  <a:spcPts val="0"/>
                </a:spcBef>
                <a:spcAft>
                  <a:spcPts val="0"/>
                </a:spcAft>
                <a:buClr>
                  <a:srgbClr val="1B786E"/>
                </a:buClr>
                <a:buSzPts val="1400"/>
                <a:buFont typeface="Roboto"/>
                <a:buChar char="●"/>
              </a:pPr>
              <a:r>
                <a:rPr lang="en">
                  <a:solidFill>
                    <a:srgbClr val="1B786E"/>
                  </a:solidFill>
                  <a:latin typeface="Roboto"/>
                  <a:ea typeface="Roboto"/>
                  <a:cs typeface="Roboto"/>
                  <a:sym typeface="Roboto"/>
                </a:rPr>
                <a:t>Temperature</a:t>
              </a:r>
              <a:endParaRPr>
                <a:solidFill>
                  <a:srgbClr val="1B786E"/>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REQUIREMENTS</a:t>
            </a:r>
            <a:endParaRPr/>
          </a:p>
        </p:txBody>
      </p:sp>
      <p:sp>
        <p:nvSpPr>
          <p:cNvPr id="125" name="Google Shape;12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0" rtl="0" algn="just">
              <a:lnSpc>
                <a:spcPct val="150000"/>
              </a:lnSpc>
              <a:spcBef>
                <a:spcPts val="0"/>
              </a:spcBef>
              <a:spcAft>
                <a:spcPts val="0"/>
              </a:spcAft>
              <a:buClr>
                <a:schemeClr val="dk1"/>
              </a:buClr>
              <a:buSzPts val="1600"/>
              <a:buChar char="●"/>
            </a:pPr>
            <a:r>
              <a:rPr b="1" lang="en" sz="1600">
                <a:solidFill>
                  <a:schemeClr val="dk1"/>
                </a:solidFill>
              </a:rPr>
              <a:t>BeagleBone Board: </a:t>
            </a:r>
            <a:r>
              <a:rPr lang="en" sz="1600">
                <a:solidFill>
                  <a:schemeClr val="dk1"/>
                </a:solidFill>
              </a:rPr>
              <a:t>BeagleBone will serve as the core processing unit, responsible for data collection, storage, and interfacing with sensors.</a:t>
            </a:r>
            <a:endParaRPr sz="1600">
              <a:solidFill>
                <a:schemeClr val="dk1"/>
              </a:solidFill>
            </a:endParaRPr>
          </a:p>
          <a:p>
            <a:pPr indent="-330200" lvl="0" marL="457200" marR="0" rtl="0" algn="just">
              <a:lnSpc>
                <a:spcPct val="150000"/>
              </a:lnSpc>
              <a:spcBef>
                <a:spcPts val="0"/>
              </a:spcBef>
              <a:spcAft>
                <a:spcPts val="0"/>
              </a:spcAft>
              <a:buClr>
                <a:schemeClr val="dk1"/>
              </a:buClr>
              <a:buSzPts val="1600"/>
              <a:buChar char="●"/>
            </a:pPr>
            <a:r>
              <a:rPr b="1" lang="en" sz="1600">
                <a:solidFill>
                  <a:schemeClr val="dk1"/>
                </a:solidFill>
              </a:rPr>
              <a:t>Sensors: </a:t>
            </a:r>
            <a:endParaRPr b="1" sz="1600">
              <a:solidFill>
                <a:schemeClr val="dk1"/>
              </a:solidFill>
            </a:endParaRPr>
          </a:p>
          <a:p>
            <a:pPr indent="-330200" lvl="1" marL="914400" marR="0" rtl="0" algn="just">
              <a:lnSpc>
                <a:spcPct val="150000"/>
              </a:lnSpc>
              <a:spcBef>
                <a:spcPts val="0"/>
              </a:spcBef>
              <a:spcAft>
                <a:spcPts val="0"/>
              </a:spcAft>
              <a:buClr>
                <a:schemeClr val="dk1"/>
              </a:buClr>
              <a:buSzPts val="1600"/>
              <a:buChar char="○"/>
            </a:pPr>
            <a:r>
              <a:rPr lang="en" sz="1600">
                <a:solidFill>
                  <a:schemeClr val="dk1"/>
                </a:solidFill>
              </a:rPr>
              <a:t>Temperature Sensor: DS18B20, for accurate temperature measurements</a:t>
            </a:r>
            <a:endParaRPr sz="1600">
              <a:solidFill>
                <a:schemeClr val="dk1"/>
              </a:solidFill>
            </a:endParaRPr>
          </a:p>
          <a:p>
            <a:pPr indent="-330200" lvl="1" marL="914400" marR="0" rtl="0" algn="just">
              <a:lnSpc>
                <a:spcPct val="150000"/>
              </a:lnSpc>
              <a:spcBef>
                <a:spcPts val="0"/>
              </a:spcBef>
              <a:spcAft>
                <a:spcPts val="0"/>
              </a:spcAft>
              <a:buClr>
                <a:schemeClr val="dk1"/>
              </a:buClr>
              <a:buSzPts val="1600"/>
              <a:buChar char="○"/>
            </a:pPr>
            <a:r>
              <a:rPr lang="en" sz="1600">
                <a:solidFill>
                  <a:schemeClr val="dk1"/>
                </a:solidFill>
              </a:rPr>
              <a:t>Water Quality Sensor: TDS Meter Water Quality Sensor, capable of precise  water quality detection measurements in aquatic environments</a:t>
            </a:r>
            <a:endParaRPr sz="1600">
              <a:solidFill>
                <a:schemeClr val="dk1"/>
              </a:solidFill>
            </a:endParaRPr>
          </a:p>
          <a:p>
            <a:pPr indent="-330200" lvl="0" marL="457200" marR="0" rtl="0" algn="just">
              <a:lnSpc>
                <a:spcPct val="150000"/>
              </a:lnSpc>
              <a:spcBef>
                <a:spcPts val="0"/>
              </a:spcBef>
              <a:spcAft>
                <a:spcPts val="0"/>
              </a:spcAft>
              <a:buClr>
                <a:schemeClr val="dk1"/>
              </a:buClr>
              <a:buSzPts val="1600"/>
              <a:buChar char="●"/>
            </a:pPr>
            <a:r>
              <a:rPr b="1" lang="en" sz="1600">
                <a:solidFill>
                  <a:schemeClr val="dk1"/>
                </a:solidFill>
              </a:rPr>
              <a:t>Display and User Interface</a:t>
            </a:r>
            <a:r>
              <a:rPr lang="en" sz="1600">
                <a:solidFill>
                  <a:schemeClr val="dk1"/>
                </a:solidFill>
              </a:rPr>
              <a:t>: </a:t>
            </a:r>
            <a:endParaRPr sz="1600">
              <a:solidFill>
                <a:schemeClr val="dk1"/>
              </a:solidFill>
            </a:endParaRPr>
          </a:p>
          <a:p>
            <a:pPr indent="-330200" lvl="1" marL="914400" marR="0" rtl="0" algn="just">
              <a:lnSpc>
                <a:spcPct val="150000"/>
              </a:lnSpc>
              <a:spcBef>
                <a:spcPts val="0"/>
              </a:spcBef>
              <a:spcAft>
                <a:spcPts val="0"/>
              </a:spcAft>
              <a:buClr>
                <a:schemeClr val="dk1"/>
              </a:buClr>
              <a:buSzPts val="1600"/>
              <a:buChar char="○"/>
            </a:pPr>
            <a:r>
              <a:rPr lang="en" sz="1600">
                <a:solidFill>
                  <a:schemeClr val="dk1"/>
                </a:solidFill>
              </a:rPr>
              <a:t>LCD Display: A small LCD screen to display real-time data and system status</a:t>
            </a:r>
            <a:endParaRPr sz="1600">
              <a:solidFill>
                <a:schemeClr val="dk1"/>
              </a:solidFill>
            </a:endParaRPr>
          </a:p>
          <a:p>
            <a:pPr indent="-330200" lvl="1" marL="914400" marR="0" rtl="0" algn="just">
              <a:lnSpc>
                <a:spcPct val="150000"/>
              </a:lnSpc>
              <a:spcBef>
                <a:spcPts val="0"/>
              </a:spcBef>
              <a:spcAft>
                <a:spcPts val="0"/>
              </a:spcAft>
              <a:buClr>
                <a:schemeClr val="dk1"/>
              </a:buClr>
              <a:buSzPts val="1600"/>
              <a:buChar char="○"/>
            </a:pPr>
            <a:r>
              <a:rPr lang="en" sz="1600">
                <a:solidFill>
                  <a:schemeClr val="dk1"/>
                </a:solidFill>
              </a:rPr>
              <a:t>LEDs: To display system status</a:t>
            </a:r>
            <a:endParaRPr sz="1600">
              <a:solidFill>
                <a:srgbClr val="D1D5DB"/>
              </a:solidFill>
              <a:highlight>
                <a:srgbClr val="444654"/>
              </a:highlight>
              <a:latin typeface="Roboto"/>
              <a:ea typeface="Roboto"/>
              <a:cs typeface="Roboto"/>
              <a:sym typeface="Roboto"/>
            </a:endParaRPr>
          </a:p>
          <a:p>
            <a:pPr indent="0" lvl="0" marL="1371600" rtl="0" algn="just">
              <a:lnSpc>
                <a:spcPct val="150000"/>
              </a:lnSpc>
              <a:spcBef>
                <a:spcPts val="1200"/>
              </a:spcBef>
              <a:spcAft>
                <a:spcPts val="12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a:t>
            </a:r>
            <a:r>
              <a:rPr lang="en"/>
              <a:t>WARE REQUIREMENTS</a:t>
            </a:r>
            <a:endParaRPr/>
          </a:p>
        </p:txBody>
      </p:sp>
      <p:sp>
        <p:nvSpPr>
          <p:cNvPr id="131" name="Google Shape;13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0" rtl="0" algn="just">
              <a:lnSpc>
                <a:spcPct val="150000"/>
              </a:lnSpc>
              <a:spcBef>
                <a:spcPts val="0"/>
              </a:spcBef>
              <a:spcAft>
                <a:spcPts val="0"/>
              </a:spcAft>
              <a:buClr>
                <a:schemeClr val="dk1"/>
              </a:buClr>
              <a:buSzPts val="1600"/>
              <a:buChar char="●"/>
            </a:pPr>
            <a:r>
              <a:rPr b="1" lang="en" sz="1600">
                <a:solidFill>
                  <a:schemeClr val="dk1"/>
                </a:solidFill>
              </a:rPr>
              <a:t>Operating System</a:t>
            </a:r>
            <a:r>
              <a:rPr b="1" lang="en" sz="1600">
                <a:solidFill>
                  <a:schemeClr val="dk1"/>
                </a:solidFill>
              </a:rPr>
              <a:t>: </a:t>
            </a:r>
            <a:r>
              <a:rPr lang="en" sz="1600">
                <a:solidFill>
                  <a:schemeClr val="dk1"/>
                </a:solidFill>
              </a:rPr>
              <a:t>Windows</a:t>
            </a:r>
            <a:endParaRPr sz="1600">
              <a:solidFill>
                <a:schemeClr val="dk1"/>
              </a:solidFill>
            </a:endParaRPr>
          </a:p>
          <a:p>
            <a:pPr indent="-330200" lvl="0" marL="457200" marR="0" rtl="0" algn="just">
              <a:lnSpc>
                <a:spcPct val="150000"/>
              </a:lnSpc>
              <a:spcBef>
                <a:spcPts val="0"/>
              </a:spcBef>
              <a:spcAft>
                <a:spcPts val="0"/>
              </a:spcAft>
              <a:buClr>
                <a:schemeClr val="dk1"/>
              </a:buClr>
              <a:buSzPts val="1600"/>
              <a:buChar char="●"/>
            </a:pPr>
            <a:r>
              <a:rPr b="1" lang="en" sz="1600">
                <a:solidFill>
                  <a:schemeClr val="dk1"/>
                </a:solidFill>
              </a:rPr>
              <a:t>Programming Language</a:t>
            </a:r>
            <a:r>
              <a:rPr b="1" lang="en" sz="1600">
                <a:solidFill>
                  <a:schemeClr val="dk1"/>
                </a:solidFill>
              </a:rPr>
              <a:t>: </a:t>
            </a:r>
            <a:r>
              <a:rPr lang="en" sz="1600">
                <a:solidFill>
                  <a:schemeClr val="dk1"/>
                </a:solidFill>
              </a:rPr>
              <a:t>C</a:t>
            </a:r>
            <a:endParaRPr sz="1600">
              <a:solidFill>
                <a:schemeClr val="dk1"/>
              </a:solidFill>
            </a:endParaRPr>
          </a:p>
          <a:p>
            <a:pPr indent="-330200" lvl="0" marL="457200" marR="0" rtl="0" algn="just">
              <a:lnSpc>
                <a:spcPct val="150000"/>
              </a:lnSpc>
              <a:spcBef>
                <a:spcPts val="0"/>
              </a:spcBef>
              <a:spcAft>
                <a:spcPts val="0"/>
              </a:spcAft>
              <a:buClr>
                <a:schemeClr val="dk1"/>
              </a:buClr>
              <a:buSzPts val="1600"/>
              <a:buChar char="●"/>
            </a:pPr>
            <a:r>
              <a:rPr b="1" lang="en" sz="1600">
                <a:solidFill>
                  <a:schemeClr val="dk1"/>
                </a:solidFill>
              </a:rPr>
              <a:t>Sensor Interface</a:t>
            </a:r>
            <a:r>
              <a:rPr b="1" lang="en" sz="1600">
                <a:solidFill>
                  <a:schemeClr val="dk1"/>
                </a:solidFill>
              </a:rPr>
              <a:t>: </a:t>
            </a:r>
            <a:r>
              <a:rPr lang="en" sz="1600">
                <a:solidFill>
                  <a:schemeClr val="dk1"/>
                </a:solidFill>
              </a:rPr>
              <a:t>Appropriate libraries and interfaces to communicate with and collect data from the sensors</a:t>
            </a:r>
            <a:endParaRPr sz="1600">
              <a:solidFill>
                <a:schemeClr val="dk1"/>
              </a:solidFill>
            </a:endParaRPr>
          </a:p>
          <a:p>
            <a:pPr indent="-330200" lvl="0" marL="457200" marR="0" rtl="0" algn="just">
              <a:lnSpc>
                <a:spcPct val="150000"/>
              </a:lnSpc>
              <a:spcBef>
                <a:spcPts val="0"/>
              </a:spcBef>
              <a:spcAft>
                <a:spcPts val="0"/>
              </a:spcAft>
              <a:buClr>
                <a:schemeClr val="dk1"/>
              </a:buClr>
              <a:buSzPts val="1600"/>
              <a:buChar char="●"/>
            </a:pPr>
            <a:r>
              <a:rPr b="1" lang="en" sz="1600">
                <a:solidFill>
                  <a:schemeClr val="dk1"/>
                </a:solidFill>
              </a:rPr>
              <a:t>Data Logging: </a:t>
            </a:r>
            <a:r>
              <a:rPr lang="en" sz="1600">
                <a:solidFill>
                  <a:schemeClr val="dk1"/>
                </a:solidFill>
              </a:rPr>
              <a:t>MYSQL for data storage</a:t>
            </a:r>
            <a:endParaRPr sz="1600">
              <a:solidFill>
                <a:schemeClr val="dk1"/>
              </a:solidFill>
            </a:endParaRPr>
          </a:p>
          <a:p>
            <a:pPr indent="-330200" lvl="0" marL="457200" marR="0" rtl="0" algn="just">
              <a:lnSpc>
                <a:spcPct val="150000"/>
              </a:lnSpc>
              <a:spcBef>
                <a:spcPts val="0"/>
              </a:spcBef>
              <a:spcAft>
                <a:spcPts val="0"/>
              </a:spcAft>
              <a:buClr>
                <a:schemeClr val="dk1"/>
              </a:buClr>
              <a:buSzPts val="1600"/>
              <a:buChar char="●"/>
            </a:pPr>
            <a:r>
              <a:rPr b="1" lang="en" sz="1600">
                <a:solidFill>
                  <a:schemeClr val="dk1"/>
                </a:solidFill>
              </a:rPr>
              <a:t>Alert System:</a:t>
            </a:r>
            <a:r>
              <a:rPr lang="en" sz="1600">
                <a:solidFill>
                  <a:schemeClr val="dk1"/>
                </a:solidFill>
              </a:rPr>
              <a:t> Continuously monitor sensor data and trigger notifications via email when parameters fall outside predefined ranges</a:t>
            </a:r>
            <a:endParaRPr b="1" sz="1600">
              <a:solidFill>
                <a:schemeClr val="dk1"/>
              </a:solidFill>
            </a:endParaRPr>
          </a:p>
          <a:p>
            <a:pPr indent="0" lvl="0" marL="914400" marR="0" rtl="0" algn="just">
              <a:lnSpc>
                <a:spcPct val="150000"/>
              </a:lnSpc>
              <a:spcBef>
                <a:spcPts val="12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