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62" r:id="rId3"/>
    <p:sldId id="280" r:id="rId4"/>
    <p:sldId id="281" r:id="rId5"/>
    <p:sldId id="282" r:id="rId6"/>
    <p:sldId id="283" r:id="rId7"/>
    <p:sldId id="284" r:id="rId8"/>
    <p:sldId id="264" r:id="rId9"/>
    <p:sldId id="259" r:id="rId10"/>
    <p:sldId id="256" r:id="rId11"/>
    <p:sldId id="267" r:id="rId12"/>
    <p:sldId id="268" r:id="rId13"/>
    <p:sldId id="265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85" r:id="rId22"/>
    <p:sldId id="272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429E4-D807-4472-9996-FE2D98F896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883A7D-B1BB-4BED-9039-7ABB46C16B00}">
      <dgm:prSet/>
      <dgm:spPr/>
      <dgm:t>
        <a:bodyPr/>
        <a:lstStyle/>
        <a:p>
          <a:r>
            <a:rPr lang="en-US" b="0" i="0" baseline="0"/>
            <a:t>From our analysis, we conclude that, </a:t>
          </a:r>
          <a:r>
            <a:rPr lang="en-US"/>
            <a:t>in current time not to buy or sell PepsiCo stock, a person needs to hold the stock because – </a:t>
          </a:r>
        </a:p>
      </dgm:t>
    </dgm:pt>
    <dgm:pt modelId="{F8A5171C-2BF2-4502-AA8D-C6EBE46BA093}" type="parTrans" cxnId="{B1EC0326-8890-456C-B4AF-536CDEFD3947}">
      <dgm:prSet/>
      <dgm:spPr/>
      <dgm:t>
        <a:bodyPr/>
        <a:lstStyle/>
        <a:p>
          <a:endParaRPr lang="en-US"/>
        </a:p>
      </dgm:t>
    </dgm:pt>
    <dgm:pt modelId="{8936D775-5F9D-42EF-98AF-FA784399E329}" type="sibTrans" cxnId="{B1EC0326-8890-456C-B4AF-536CDEFD3947}">
      <dgm:prSet/>
      <dgm:spPr/>
      <dgm:t>
        <a:bodyPr/>
        <a:lstStyle/>
        <a:p>
          <a:endParaRPr lang="en-US"/>
        </a:p>
      </dgm:t>
    </dgm:pt>
    <dgm:pt modelId="{8981D08D-B67F-4C7D-8EC1-8E45AD701044}">
      <dgm:prSet/>
      <dgm:spPr/>
      <dgm:t>
        <a:bodyPr/>
        <a:lstStyle/>
        <a:p>
          <a:r>
            <a:rPr lang="en-US" b="0" i="0" baseline="0"/>
            <a:t>The company has 40.05 B in debt with debt to equity (D/E) ratio of 2.19, meaning that the company heavily relies on borrowing funds for operations.</a:t>
          </a:r>
          <a:endParaRPr lang="en-US"/>
        </a:p>
      </dgm:t>
    </dgm:pt>
    <dgm:pt modelId="{D131E0B0-59FB-443A-B19B-113BF30B5FAB}" type="parTrans" cxnId="{163669F5-8AD5-49B2-A912-19CCE84BE792}">
      <dgm:prSet/>
      <dgm:spPr/>
      <dgm:t>
        <a:bodyPr/>
        <a:lstStyle/>
        <a:p>
          <a:endParaRPr lang="en-US"/>
        </a:p>
      </dgm:t>
    </dgm:pt>
    <dgm:pt modelId="{140F7409-F43F-41B7-90FD-870D0FAE3065}" type="sibTrans" cxnId="{163669F5-8AD5-49B2-A912-19CCE84BE792}">
      <dgm:prSet/>
      <dgm:spPr/>
      <dgm:t>
        <a:bodyPr/>
        <a:lstStyle/>
        <a:p>
          <a:endParaRPr lang="en-US"/>
        </a:p>
      </dgm:t>
    </dgm:pt>
    <dgm:pt modelId="{993A0686-C938-44E9-8B08-4AB27C0916BD}">
      <dgm:prSet/>
      <dgm:spPr/>
      <dgm:t>
        <a:bodyPr/>
        <a:lstStyle/>
        <a:p>
          <a:r>
            <a:rPr lang="en-US" b="0" i="0" baseline="0"/>
            <a:t>PepsiCo  have a median target of 182.00, with a high estimate of 200.00 and a low estimate of 160.00. The median estimate represents a +6.36% increase from the last price of 171.11. </a:t>
          </a:r>
          <a:endParaRPr lang="en-US"/>
        </a:p>
      </dgm:t>
    </dgm:pt>
    <dgm:pt modelId="{F3A07D5C-1C88-4DAD-A863-1CC92B7D46A6}" type="parTrans" cxnId="{FC5AABF5-2143-46B4-82CF-E7E0EDB1F4BA}">
      <dgm:prSet/>
      <dgm:spPr/>
      <dgm:t>
        <a:bodyPr/>
        <a:lstStyle/>
        <a:p>
          <a:endParaRPr lang="en-US"/>
        </a:p>
      </dgm:t>
    </dgm:pt>
    <dgm:pt modelId="{63744506-E219-4CF9-9D17-F0A2CF766340}" type="sibTrans" cxnId="{FC5AABF5-2143-46B4-82CF-E7E0EDB1F4BA}">
      <dgm:prSet/>
      <dgm:spPr/>
      <dgm:t>
        <a:bodyPr/>
        <a:lstStyle/>
        <a:p>
          <a:endParaRPr lang="en-US"/>
        </a:p>
      </dgm:t>
    </dgm:pt>
    <dgm:pt modelId="{C2C70929-D7D8-4AD3-96C0-9E7FDC8C5617}">
      <dgm:prSet/>
      <dgm:spPr/>
      <dgm:t>
        <a:bodyPr/>
        <a:lstStyle/>
        <a:p>
          <a:r>
            <a:rPr lang="en-US" b="0" i="0" baseline="0"/>
            <a:t>PepsiCo has a current ratio of 0.85, suggesting that it has not enough short-term capital to pay financial commitments when the payables are due.</a:t>
          </a:r>
          <a:endParaRPr lang="en-US"/>
        </a:p>
      </dgm:t>
    </dgm:pt>
    <dgm:pt modelId="{6E002DCB-739C-4BF8-9C78-CC66659BF93A}" type="parTrans" cxnId="{DA6ED433-4080-477A-9D0B-DF7DDCAA731C}">
      <dgm:prSet/>
      <dgm:spPr/>
      <dgm:t>
        <a:bodyPr/>
        <a:lstStyle/>
        <a:p>
          <a:endParaRPr lang="en-US"/>
        </a:p>
      </dgm:t>
    </dgm:pt>
    <dgm:pt modelId="{37FD7AFB-E87C-4B70-BEC0-39F6D1A3F985}" type="sibTrans" cxnId="{DA6ED433-4080-477A-9D0B-DF7DDCAA731C}">
      <dgm:prSet/>
      <dgm:spPr/>
      <dgm:t>
        <a:bodyPr/>
        <a:lstStyle/>
        <a:p>
          <a:endParaRPr lang="en-US"/>
        </a:p>
      </dgm:t>
    </dgm:pt>
    <dgm:pt modelId="{436CAC31-5F9A-49B0-9FB0-A1ACC72929BF}" type="pres">
      <dgm:prSet presAssocID="{F16429E4-D807-4472-9996-FE2D98F89622}" presName="root" presStyleCnt="0">
        <dgm:presLayoutVars>
          <dgm:dir/>
          <dgm:resizeHandles val="exact"/>
        </dgm:presLayoutVars>
      </dgm:prSet>
      <dgm:spPr/>
    </dgm:pt>
    <dgm:pt modelId="{4928B51F-6D60-447E-B1F3-64241E49EBB9}" type="pres">
      <dgm:prSet presAssocID="{1F883A7D-B1BB-4BED-9039-7ABB46C16B00}" presName="compNode" presStyleCnt="0"/>
      <dgm:spPr/>
    </dgm:pt>
    <dgm:pt modelId="{1451F57A-4D26-4F2A-B257-9FD28FB34393}" type="pres">
      <dgm:prSet presAssocID="{1F883A7D-B1BB-4BED-9039-7ABB46C16B00}" presName="bgRect" presStyleLbl="bgShp" presStyleIdx="0" presStyleCnt="4"/>
      <dgm:spPr/>
    </dgm:pt>
    <dgm:pt modelId="{4A2C6189-291B-4EE4-B360-F3E921CA0F06}" type="pres">
      <dgm:prSet presAssocID="{1F883A7D-B1BB-4BED-9039-7ABB46C16B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F5D78E8F-5A81-4D17-AE9B-AC64820C554D}" type="pres">
      <dgm:prSet presAssocID="{1F883A7D-B1BB-4BED-9039-7ABB46C16B00}" presName="spaceRect" presStyleCnt="0"/>
      <dgm:spPr/>
    </dgm:pt>
    <dgm:pt modelId="{AB6F5602-765B-4604-BBDE-B00AE58019BE}" type="pres">
      <dgm:prSet presAssocID="{1F883A7D-B1BB-4BED-9039-7ABB46C16B00}" presName="parTx" presStyleLbl="revTx" presStyleIdx="0" presStyleCnt="4">
        <dgm:presLayoutVars>
          <dgm:chMax val="0"/>
          <dgm:chPref val="0"/>
        </dgm:presLayoutVars>
      </dgm:prSet>
      <dgm:spPr/>
    </dgm:pt>
    <dgm:pt modelId="{E6854E01-206E-45E4-AB6F-1665FCCD711B}" type="pres">
      <dgm:prSet presAssocID="{8936D775-5F9D-42EF-98AF-FA784399E329}" presName="sibTrans" presStyleCnt="0"/>
      <dgm:spPr/>
    </dgm:pt>
    <dgm:pt modelId="{E0A0F983-9C3A-4834-8DEE-54353C8C8B90}" type="pres">
      <dgm:prSet presAssocID="{8981D08D-B67F-4C7D-8EC1-8E45AD701044}" presName="compNode" presStyleCnt="0"/>
      <dgm:spPr/>
    </dgm:pt>
    <dgm:pt modelId="{561D3216-DAFE-4217-8EE0-48228DE0DFF7}" type="pres">
      <dgm:prSet presAssocID="{8981D08D-B67F-4C7D-8EC1-8E45AD701044}" presName="bgRect" presStyleLbl="bgShp" presStyleIdx="1" presStyleCnt="4"/>
      <dgm:spPr/>
    </dgm:pt>
    <dgm:pt modelId="{B29A39E9-BC47-4EF6-AE06-FFA956D0EBF8}" type="pres">
      <dgm:prSet presAssocID="{8981D08D-B67F-4C7D-8EC1-8E45AD7010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4D0CE2E-446E-4420-87E6-6B76624F3631}" type="pres">
      <dgm:prSet presAssocID="{8981D08D-B67F-4C7D-8EC1-8E45AD701044}" presName="spaceRect" presStyleCnt="0"/>
      <dgm:spPr/>
    </dgm:pt>
    <dgm:pt modelId="{190EE590-FADA-4B1C-9561-0518370F04D8}" type="pres">
      <dgm:prSet presAssocID="{8981D08D-B67F-4C7D-8EC1-8E45AD701044}" presName="parTx" presStyleLbl="revTx" presStyleIdx="1" presStyleCnt="4">
        <dgm:presLayoutVars>
          <dgm:chMax val="0"/>
          <dgm:chPref val="0"/>
        </dgm:presLayoutVars>
      </dgm:prSet>
      <dgm:spPr/>
    </dgm:pt>
    <dgm:pt modelId="{216ED8DB-D7D1-41B3-A821-87C175AFC707}" type="pres">
      <dgm:prSet presAssocID="{140F7409-F43F-41B7-90FD-870D0FAE3065}" presName="sibTrans" presStyleCnt="0"/>
      <dgm:spPr/>
    </dgm:pt>
    <dgm:pt modelId="{21470942-6CE6-4520-8DF6-D2034326C724}" type="pres">
      <dgm:prSet presAssocID="{993A0686-C938-44E9-8B08-4AB27C0916BD}" presName="compNode" presStyleCnt="0"/>
      <dgm:spPr/>
    </dgm:pt>
    <dgm:pt modelId="{DC40479D-56A3-4EFA-ADBD-1DEA37ADBDD7}" type="pres">
      <dgm:prSet presAssocID="{993A0686-C938-44E9-8B08-4AB27C0916BD}" presName="bgRect" presStyleLbl="bgShp" presStyleIdx="2" presStyleCnt="4"/>
      <dgm:spPr/>
    </dgm:pt>
    <dgm:pt modelId="{BA4104B5-AB9B-47D8-9C17-616049AAB080}" type="pres">
      <dgm:prSet presAssocID="{993A0686-C938-44E9-8B08-4AB27C0916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3AFF7BF0-ECFD-40B7-9413-854A4E8E04F4}" type="pres">
      <dgm:prSet presAssocID="{993A0686-C938-44E9-8B08-4AB27C0916BD}" presName="spaceRect" presStyleCnt="0"/>
      <dgm:spPr/>
    </dgm:pt>
    <dgm:pt modelId="{890858C8-4D1D-4EC5-8379-DF4EB3EF46B2}" type="pres">
      <dgm:prSet presAssocID="{993A0686-C938-44E9-8B08-4AB27C0916BD}" presName="parTx" presStyleLbl="revTx" presStyleIdx="2" presStyleCnt="4">
        <dgm:presLayoutVars>
          <dgm:chMax val="0"/>
          <dgm:chPref val="0"/>
        </dgm:presLayoutVars>
      </dgm:prSet>
      <dgm:spPr/>
    </dgm:pt>
    <dgm:pt modelId="{8E089650-EB7B-4751-9F26-CECF314D730F}" type="pres">
      <dgm:prSet presAssocID="{63744506-E219-4CF9-9D17-F0A2CF766340}" presName="sibTrans" presStyleCnt="0"/>
      <dgm:spPr/>
    </dgm:pt>
    <dgm:pt modelId="{17CEAE6A-008E-4DF8-AFFD-DC6F4713FA16}" type="pres">
      <dgm:prSet presAssocID="{C2C70929-D7D8-4AD3-96C0-9E7FDC8C5617}" presName="compNode" presStyleCnt="0"/>
      <dgm:spPr/>
    </dgm:pt>
    <dgm:pt modelId="{AF814CD2-EEDA-4F10-AEAB-FBE976776108}" type="pres">
      <dgm:prSet presAssocID="{C2C70929-D7D8-4AD3-96C0-9E7FDC8C5617}" presName="bgRect" presStyleLbl="bgShp" presStyleIdx="3" presStyleCnt="4"/>
      <dgm:spPr/>
    </dgm:pt>
    <dgm:pt modelId="{8BDA26F0-D52C-4353-95DA-6A971C52BAAF}" type="pres">
      <dgm:prSet presAssocID="{C2C70929-D7D8-4AD3-96C0-9E7FDC8C56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2CE1A289-0D59-4B56-A2A3-48EC547F68B7}" type="pres">
      <dgm:prSet presAssocID="{C2C70929-D7D8-4AD3-96C0-9E7FDC8C5617}" presName="spaceRect" presStyleCnt="0"/>
      <dgm:spPr/>
    </dgm:pt>
    <dgm:pt modelId="{9E3BB8D4-0371-4D66-9BF7-63BA1E00C137}" type="pres">
      <dgm:prSet presAssocID="{C2C70929-D7D8-4AD3-96C0-9E7FDC8C56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FB7E1D-9280-4BC0-9C25-1062E439795F}" type="presOf" srcId="{8981D08D-B67F-4C7D-8EC1-8E45AD701044}" destId="{190EE590-FADA-4B1C-9561-0518370F04D8}" srcOrd="0" destOrd="0" presId="urn:microsoft.com/office/officeart/2018/2/layout/IconVerticalSolidList"/>
    <dgm:cxn modelId="{B1EC0326-8890-456C-B4AF-536CDEFD3947}" srcId="{F16429E4-D807-4472-9996-FE2D98F89622}" destId="{1F883A7D-B1BB-4BED-9039-7ABB46C16B00}" srcOrd="0" destOrd="0" parTransId="{F8A5171C-2BF2-4502-AA8D-C6EBE46BA093}" sibTransId="{8936D775-5F9D-42EF-98AF-FA784399E329}"/>
    <dgm:cxn modelId="{DA6ED433-4080-477A-9D0B-DF7DDCAA731C}" srcId="{F16429E4-D807-4472-9996-FE2D98F89622}" destId="{C2C70929-D7D8-4AD3-96C0-9E7FDC8C5617}" srcOrd="3" destOrd="0" parTransId="{6E002DCB-739C-4BF8-9C78-CC66659BF93A}" sibTransId="{37FD7AFB-E87C-4B70-BEC0-39F6D1A3F985}"/>
    <dgm:cxn modelId="{75CD5C4B-B731-4042-9933-3F1FD8358C67}" type="presOf" srcId="{1F883A7D-B1BB-4BED-9039-7ABB46C16B00}" destId="{AB6F5602-765B-4604-BBDE-B00AE58019BE}" srcOrd="0" destOrd="0" presId="urn:microsoft.com/office/officeart/2018/2/layout/IconVerticalSolidList"/>
    <dgm:cxn modelId="{B56C0088-8543-4EAC-8D3F-0517F189346D}" type="presOf" srcId="{C2C70929-D7D8-4AD3-96C0-9E7FDC8C5617}" destId="{9E3BB8D4-0371-4D66-9BF7-63BA1E00C137}" srcOrd="0" destOrd="0" presId="urn:microsoft.com/office/officeart/2018/2/layout/IconVerticalSolidList"/>
    <dgm:cxn modelId="{A451AAB5-06D8-4FCF-A2A5-A4CE5D1BCF00}" type="presOf" srcId="{F16429E4-D807-4472-9996-FE2D98F89622}" destId="{436CAC31-5F9A-49B0-9FB0-A1ACC72929BF}" srcOrd="0" destOrd="0" presId="urn:microsoft.com/office/officeart/2018/2/layout/IconVerticalSolidList"/>
    <dgm:cxn modelId="{3DC40DC9-6356-4F69-B17C-034C569847BD}" type="presOf" srcId="{993A0686-C938-44E9-8B08-4AB27C0916BD}" destId="{890858C8-4D1D-4EC5-8379-DF4EB3EF46B2}" srcOrd="0" destOrd="0" presId="urn:microsoft.com/office/officeart/2018/2/layout/IconVerticalSolidList"/>
    <dgm:cxn modelId="{163669F5-8AD5-49B2-A912-19CCE84BE792}" srcId="{F16429E4-D807-4472-9996-FE2D98F89622}" destId="{8981D08D-B67F-4C7D-8EC1-8E45AD701044}" srcOrd="1" destOrd="0" parTransId="{D131E0B0-59FB-443A-B19B-113BF30B5FAB}" sibTransId="{140F7409-F43F-41B7-90FD-870D0FAE3065}"/>
    <dgm:cxn modelId="{FC5AABF5-2143-46B4-82CF-E7E0EDB1F4BA}" srcId="{F16429E4-D807-4472-9996-FE2D98F89622}" destId="{993A0686-C938-44E9-8B08-4AB27C0916BD}" srcOrd="2" destOrd="0" parTransId="{F3A07D5C-1C88-4DAD-A863-1CC92B7D46A6}" sibTransId="{63744506-E219-4CF9-9D17-F0A2CF766340}"/>
    <dgm:cxn modelId="{953BC048-C686-473F-B469-CF3CFB83412E}" type="presParOf" srcId="{436CAC31-5F9A-49B0-9FB0-A1ACC72929BF}" destId="{4928B51F-6D60-447E-B1F3-64241E49EBB9}" srcOrd="0" destOrd="0" presId="urn:microsoft.com/office/officeart/2018/2/layout/IconVerticalSolidList"/>
    <dgm:cxn modelId="{6786FE9A-FC5B-434A-BAFE-422DA0C3E852}" type="presParOf" srcId="{4928B51F-6D60-447E-B1F3-64241E49EBB9}" destId="{1451F57A-4D26-4F2A-B257-9FD28FB34393}" srcOrd="0" destOrd="0" presId="urn:microsoft.com/office/officeart/2018/2/layout/IconVerticalSolidList"/>
    <dgm:cxn modelId="{3C5A2E80-39FD-48F4-8EAD-FF5E416183BA}" type="presParOf" srcId="{4928B51F-6D60-447E-B1F3-64241E49EBB9}" destId="{4A2C6189-291B-4EE4-B360-F3E921CA0F06}" srcOrd="1" destOrd="0" presId="urn:microsoft.com/office/officeart/2018/2/layout/IconVerticalSolidList"/>
    <dgm:cxn modelId="{1903BE2C-2593-453A-8952-B581B5EEA3E5}" type="presParOf" srcId="{4928B51F-6D60-447E-B1F3-64241E49EBB9}" destId="{F5D78E8F-5A81-4D17-AE9B-AC64820C554D}" srcOrd="2" destOrd="0" presId="urn:microsoft.com/office/officeart/2018/2/layout/IconVerticalSolidList"/>
    <dgm:cxn modelId="{58958594-1CA2-4DE0-9645-FF39C6867906}" type="presParOf" srcId="{4928B51F-6D60-447E-B1F3-64241E49EBB9}" destId="{AB6F5602-765B-4604-BBDE-B00AE58019BE}" srcOrd="3" destOrd="0" presId="urn:microsoft.com/office/officeart/2018/2/layout/IconVerticalSolidList"/>
    <dgm:cxn modelId="{A6D0EDB5-F1CB-458F-976F-C8963DC5DF22}" type="presParOf" srcId="{436CAC31-5F9A-49B0-9FB0-A1ACC72929BF}" destId="{E6854E01-206E-45E4-AB6F-1665FCCD711B}" srcOrd="1" destOrd="0" presId="urn:microsoft.com/office/officeart/2018/2/layout/IconVerticalSolidList"/>
    <dgm:cxn modelId="{125D4667-6E03-40A4-A933-E3E7192AAFAC}" type="presParOf" srcId="{436CAC31-5F9A-49B0-9FB0-A1ACC72929BF}" destId="{E0A0F983-9C3A-4834-8DEE-54353C8C8B90}" srcOrd="2" destOrd="0" presId="urn:microsoft.com/office/officeart/2018/2/layout/IconVerticalSolidList"/>
    <dgm:cxn modelId="{99E00D9D-A00E-435F-AD39-A10DBAEF81A8}" type="presParOf" srcId="{E0A0F983-9C3A-4834-8DEE-54353C8C8B90}" destId="{561D3216-DAFE-4217-8EE0-48228DE0DFF7}" srcOrd="0" destOrd="0" presId="urn:microsoft.com/office/officeart/2018/2/layout/IconVerticalSolidList"/>
    <dgm:cxn modelId="{CD76B0B3-9DC1-470C-A1B4-E7942F0F7370}" type="presParOf" srcId="{E0A0F983-9C3A-4834-8DEE-54353C8C8B90}" destId="{B29A39E9-BC47-4EF6-AE06-FFA956D0EBF8}" srcOrd="1" destOrd="0" presId="urn:microsoft.com/office/officeart/2018/2/layout/IconVerticalSolidList"/>
    <dgm:cxn modelId="{42E5F673-CF27-403F-9314-BC3C37AADDDD}" type="presParOf" srcId="{E0A0F983-9C3A-4834-8DEE-54353C8C8B90}" destId="{64D0CE2E-446E-4420-87E6-6B76624F3631}" srcOrd="2" destOrd="0" presId="urn:microsoft.com/office/officeart/2018/2/layout/IconVerticalSolidList"/>
    <dgm:cxn modelId="{04E89697-B40D-4AFD-9B76-CBFE938764EF}" type="presParOf" srcId="{E0A0F983-9C3A-4834-8DEE-54353C8C8B90}" destId="{190EE590-FADA-4B1C-9561-0518370F04D8}" srcOrd="3" destOrd="0" presId="urn:microsoft.com/office/officeart/2018/2/layout/IconVerticalSolidList"/>
    <dgm:cxn modelId="{8F1C8A93-8806-4857-B25C-AE22B8B2EEF0}" type="presParOf" srcId="{436CAC31-5F9A-49B0-9FB0-A1ACC72929BF}" destId="{216ED8DB-D7D1-41B3-A821-87C175AFC707}" srcOrd="3" destOrd="0" presId="urn:microsoft.com/office/officeart/2018/2/layout/IconVerticalSolidList"/>
    <dgm:cxn modelId="{D7FEBCF3-AE91-4771-BB98-7945837CFB4B}" type="presParOf" srcId="{436CAC31-5F9A-49B0-9FB0-A1ACC72929BF}" destId="{21470942-6CE6-4520-8DF6-D2034326C724}" srcOrd="4" destOrd="0" presId="urn:microsoft.com/office/officeart/2018/2/layout/IconVerticalSolidList"/>
    <dgm:cxn modelId="{4A3C7E61-7E53-4816-9E1F-395DB06855DB}" type="presParOf" srcId="{21470942-6CE6-4520-8DF6-D2034326C724}" destId="{DC40479D-56A3-4EFA-ADBD-1DEA37ADBDD7}" srcOrd="0" destOrd="0" presId="urn:microsoft.com/office/officeart/2018/2/layout/IconVerticalSolidList"/>
    <dgm:cxn modelId="{C05C0AD5-7368-4214-8AA1-073FBAA48798}" type="presParOf" srcId="{21470942-6CE6-4520-8DF6-D2034326C724}" destId="{BA4104B5-AB9B-47D8-9C17-616049AAB080}" srcOrd="1" destOrd="0" presId="urn:microsoft.com/office/officeart/2018/2/layout/IconVerticalSolidList"/>
    <dgm:cxn modelId="{326504C4-51C0-4F96-A72F-3C1D779E73EF}" type="presParOf" srcId="{21470942-6CE6-4520-8DF6-D2034326C724}" destId="{3AFF7BF0-ECFD-40B7-9413-854A4E8E04F4}" srcOrd="2" destOrd="0" presId="urn:microsoft.com/office/officeart/2018/2/layout/IconVerticalSolidList"/>
    <dgm:cxn modelId="{553DB96F-85EF-45DE-A982-D8917403AF78}" type="presParOf" srcId="{21470942-6CE6-4520-8DF6-D2034326C724}" destId="{890858C8-4D1D-4EC5-8379-DF4EB3EF46B2}" srcOrd="3" destOrd="0" presId="urn:microsoft.com/office/officeart/2018/2/layout/IconVerticalSolidList"/>
    <dgm:cxn modelId="{BEB2B5C5-116E-466B-B50D-C3BF9835EF22}" type="presParOf" srcId="{436CAC31-5F9A-49B0-9FB0-A1ACC72929BF}" destId="{8E089650-EB7B-4751-9F26-CECF314D730F}" srcOrd="5" destOrd="0" presId="urn:microsoft.com/office/officeart/2018/2/layout/IconVerticalSolidList"/>
    <dgm:cxn modelId="{9151C317-0682-4D32-9E87-6D6BC5ACA819}" type="presParOf" srcId="{436CAC31-5F9A-49B0-9FB0-A1ACC72929BF}" destId="{17CEAE6A-008E-4DF8-AFFD-DC6F4713FA16}" srcOrd="6" destOrd="0" presId="urn:microsoft.com/office/officeart/2018/2/layout/IconVerticalSolidList"/>
    <dgm:cxn modelId="{0BE0B123-753B-4A0C-AC75-F641C9088C3A}" type="presParOf" srcId="{17CEAE6A-008E-4DF8-AFFD-DC6F4713FA16}" destId="{AF814CD2-EEDA-4F10-AEAB-FBE976776108}" srcOrd="0" destOrd="0" presId="urn:microsoft.com/office/officeart/2018/2/layout/IconVerticalSolidList"/>
    <dgm:cxn modelId="{B7EC0FF6-460E-46A9-81CF-ED223555BE86}" type="presParOf" srcId="{17CEAE6A-008E-4DF8-AFFD-DC6F4713FA16}" destId="{8BDA26F0-D52C-4353-95DA-6A971C52BAAF}" srcOrd="1" destOrd="0" presId="urn:microsoft.com/office/officeart/2018/2/layout/IconVerticalSolidList"/>
    <dgm:cxn modelId="{E64E7BA4-82D0-4DE2-87A6-A39DC81B4AF8}" type="presParOf" srcId="{17CEAE6A-008E-4DF8-AFFD-DC6F4713FA16}" destId="{2CE1A289-0D59-4B56-A2A3-48EC547F68B7}" srcOrd="2" destOrd="0" presId="urn:microsoft.com/office/officeart/2018/2/layout/IconVerticalSolidList"/>
    <dgm:cxn modelId="{FA49518B-B31C-432A-A522-4DE3E1104452}" type="presParOf" srcId="{17CEAE6A-008E-4DF8-AFFD-DC6F4713FA16}" destId="{9E3BB8D4-0371-4D66-9BF7-63BA1E00C1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1F57A-4D26-4F2A-B257-9FD28FB34393}">
      <dsp:nvSpPr>
        <dsp:cNvPr id="0" name=""/>
        <dsp:cNvSpPr/>
      </dsp:nvSpPr>
      <dsp:spPr>
        <a:xfrm>
          <a:off x="0" y="2001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C6189-291B-4EE4-B360-F3E921CA0F06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F5602-765B-4604-BBDE-B00AE58019BE}">
      <dsp:nvSpPr>
        <dsp:cNvPr id="0" name=""/>
        <dsp:cNvSpPr/>
      </dsp:nvSpPr>
      <dsp:spPr>
        <a:xfrm>
          <a:off x="1171823" y="2001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From our analysis, we conclude that, </a:t>
          </a:r>
          <a:r>
            <a:rPr lang="en-US" sz="1500" kern="1200"/>
            <a:t>in current time not to buy or sell PepsiCo stock, a person needs to hold the stock because – </a:t>
          </a:r>
        </a:p>
      </dsp:txBody>
      <dsp:txXfrm>
        <a:off x="1171823" y="2001"/>
        <a:ext cx="5520990" cy="1014565"/>
      </dsp:txXfrm>
    </dsp:sp>
    <dsp:sp modelId="{561D3216-DAFE-4217-8EE0-48228DE0DFF7}">
      <dsp:nvSpPr>
        <dsp:cNvPr id="0" name=""/>
        <dsp:cNvSpPr/>
      </dsp:nvSpPr>
      <dsp:spPr>
        <a:xfrm>
          <a:off x="0" y="1270208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A39E9-BC47-4EF6-AE06-FFA956D0EBF8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EE590-FADA-4B1C-9561-0518370F04D8}">
      <dsp:nvSpPr>
        <dsp:cNvPr id="0" name=""/>
        <dsp:cNvSpPr/>
      </dsp:nvSpPr>
      <dsp:spPr>
        <a:xfrm>
          <a:off x="1171823" y="1270208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The company has 40.05 B in debt with debt to equity (D/E) ratio of 2.19, meaning that the company heavily relies on borrowing funds for operations.</a:t>
          </a:r>
          <a:endParaRPr lang="en-US" sz="1500" kern="1200"/>
        </a:p>
      </dsp:txBody>
      <dsp:txXfrm>
        <a:off x="1171823" y="1270208"/>
        <a:ext cx="5520990" cy="1014565"/>
      </dsp:txXfrm>
    </dsp:sp>
    <dsp:sp modelId="{DC40479D-56A3-4EFA-ADBD-1DEA37ADBDD7}">
      <dsp:nvSpPr>
        <dsp:cNvPr id="0" name=""/>
        <dsp:cNvSpPr/>
      </dsp:nvSpPr>
      <dsp:spPr>
        <a:xfrm>
          <a:off x="0" y="2538415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104B5-AB9B-47D8-9C17-616049AAB080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58C8-4D1D-4EC5-8379-DF4EB3EF46B2}">
      <dsp:nvSpPr>
        <dsp:cNvPr id="0" name=""/>
        <dsp:cNvSpPr/>
      </dsp:nvSpPr>
      <dsp:spPr>
        <a:xfrm>
          <a:off x="1171823" y="2538415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PepsiCo  have a median target of 182.00, with a high estimate of 200.00 and a low estimate of 160.00. The median estimate represents a +6.36% increase from the last price of 171.11. </a:t>
          </a:r>
          <a:endParaRPr lang="en-US" sz="1500" kern="1200"/>
        </a:p>
      </dsp:txBody>
      <dsp:txXfrm>
        <a:off x="1171823" y="2538415"/>
        <a:ext cx="5520990" cy="1014565"/>
      </dsp:txXfrm>
    </dsp:sp>
    <dsp:sp modelId="{AF814CD2-EEDA-4F10-AEAB-FBE976776108}">
      <dsp:nvSpPr>
        <dsp:cNvPr id="0" name=""/>
        <dsp:cNvSpPr/>
      </dsp:nvSpPr>
      <dsp:spPr>
        <a:xfrm>
          <a:off x="0" y="3806622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A26F0-D52C-4353-95DA-6A971C52BAAF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BB8D4-0371-4D66-9BF7-63BA1E00C137}">
      <dsp:nvSpPr>
        <dsp:cNvPr id="0" name=""/>
        <dsp:cNvSpPr/>
      </dsp:nvSpPr>
      <dsp:spPr>
        <a:xfrm>
          <a:off x="1171823" y="3806622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PepsiCo has a current ratio of 0.85, suggesting that it has not enough short-term capital to pay financial commitments when the payables are due.</a:t>
          </a:r>
          <a:endParaRPr lang="en-US" sz="1500" kern="1200"/>
        </a:p>
      </dsp:txBody>
      <dsp:txXfrm>
        <a:off x="1171823" y="3806622"/>
        <a:ext cx="5520990" cy="1014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84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27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4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55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6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38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29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28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3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72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63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25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45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13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6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8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BF94-D4F2-4D60-98A2-13AF3FBCED91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08D312D-913F-496E-B3BD-CAAF1EF7FD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08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25504/leading-carbonated-soft-drink-companies-in-the-us/#:~:text=Leading%20U.S.%20CSD%20companies%202020%2C%20based%20on%20volume%20share&amp;text=In%202020%2C%20Coca%2DCola%20was,of%2025.9%20percent%20that%20year" TargetMode="External"/><Relationship Id="rId2" Type="http://schemas.openxmlformats.org/officeDocument/2006/relationships/hyperlink" Target="https://en.wikipedia.org/wiki/Peps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psico.com/who-we-are/about-pepsico" TargetMode="External"/><Relationship Id="rId5" Type="http://schemas.openxmlformats.org/officeDocument/2006/relationships/hyperlink" Target="https://www.bdc.ca/en/articles-tools/money-finance/manage-finances/financial-ratios-what-are-how-use" TargetMode="External"/><Relationship Id="rId4" Type="http://schemas.openxmlformats.org/officeDocument/2006/relationships/hyperlink" Target="https://www.macroaxis.com/invest/advice/PE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7FA9-42CB-2764-6DC1-F5133311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100" dirty="0"/>
              <a:t>Financial Analytics – Pepsi Stock</a:t>
            </a:r>
            <a:br>
              <a:rPr lang="en-US" dirty="0"/>
            </a:br>
            <a:br>
              <a:rPr lang="en-US" sz="3700" dirty="0"/>
            </a:br>
            <a:endParaRPr lang="en-US" sz="37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C445-73A3-0863-FEA1-06A3AA21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03987"/>
            <a:ext cx="8596668" cy="36373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400" dirty="0" err="1"/>
              <a:t>Digvijaysinh</a:t>
            </a:r>
            <a:r>
              <a:rPr lang="en-US" sz="2400" dirty="0"/>
              <a:t> Desai - 0776134</a:t>
            </a:r>
          </a:p>
          <a:p>
            <a:pPr marL="0" indent="0" algn="r">
              <a:buNone/>
            </a:pPr>
            <a:r>
              <a:rPr lang="en-US" sz="2400" dirty="0"/>
              <a:t>Nishtha Vijay Mistri - 0780925</a:t>
            </a:r>
          </a:p>
          <a:p>
            <a:pPr marL="0" indent="0" algn="r">
              <a:buNone/>
            </a:pPr>
            <a:r>
              <a:rPr lang="en-US" sz="2400" dirty="0"/>
              <a:t>Aman Sharma - 0780943 </a:t>
            </a:r>
          </a:p>
        </p:txBody>
      </p:sp>
      <p:pic>
        <p:nvPicPr>
          <p:cNvPr id="1028" name="Picture 4" descr="7-UP Bottling Company (Lagos, Nigeria) - Contact Phone, Address">
            <a:extLst>
              <a:ext uri="{FF2B5EF4-FFF2-40B4-BE49-F238E27FC236}">
                <a16:creationId xmlns:a16="http://schemas.microsoft.com/office/drawing/2014/main" id="{C2909BC1-1488-4791-00C3-92560456F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59" y="1385092"/>
            <a:ext cx="2689958" cy="22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0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369844-B327-4D49-98E4-827203ADF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5249AA-E70E-4DAE-A265-2E3DE9D7C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16B149-ADB4-41B1-A60E-1A0358879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B53998E5-48EB-4528-87CF-792F41468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870554EF-7AD0-4B55-9FFF-38E8FA10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CB215DE-9630-439F-A0A9-1D96839C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F73C83A3-9645-481D-A4C0-43093991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2FA98AB7-2E6E-4C28-BB73-33EA56364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C11A2791-813E-4B8A-BE6F-BF3F8979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DFFDA6E-1AB0-456D-9AFE-6CA68604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E3E1654-1512-4D06-9969-80D50078F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52399-34DE-33EB-48E6-24406056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Valuation 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56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D461-8C43-4D86-DE00-64916373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08" y="448252"/>
            <a:ext cx="8596668" cy="68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2"/>
                </a:solidFill>
                <a:latin typeface="+mj-lt"/>
              </a:rPr>
              <a:t>CAPM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2DD7E4-AA38-49A5-0F5D-CDD1B2F39021}"/>
              </a:ext>
            </a:extLst>
          </p:cNvPr>
          <p:cNvSpPr txBox="1">
            <a:spLocks/>
          </p:cNvSpPr>
          <p:nvPr/>
        </p:nvSpPr>
        <p:spPr>
          <a:xfrm>
            <a:off x="456108" y="4872965"/>
            <a:ext cx="8908026" cy="1701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700" dirty="0"/>
          </a:p>
          <a:p>
            <a:r>
              <a:rPr lang="en-US" sz="1700" dirty="0"/>
              <a:t>The capital asset pricing model (CAPM) is used to determine expected returns on capital investments. </a:t>
            </a:r>
          </a:p>
          <a:p>
            <a:r>
              <a:rPr lang="en-CA" sz="1700" dirty="0"/>
              <a:t>Beta value 0.57 as dated on the January 2022.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2B1E4-3E50-6E1A-6D4C-21EEDD6AF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12" y="1134101"/>
            <a:ext cx="8568263" cy="399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6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D461-8C43-4D86-DE00-64916373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08" y="448252"/>
            <a:ext cx="8596668" cy="68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2"/>
                </a:solidFill>
                <a:latin typeface="+mj-lt"/>
              </a:rPr>
              <a:t>CAPM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2825C-54B0-24DC-06C2-208D1A58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59" y="1363457"/>
            <a:ext cx="8090718" cy="447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3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369844-B327-4D49-98E4-827203ADF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5249AA-E70E-4DAE-A265-2E3DE9D7C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16B149-ADB4-41B1-A60E-1A0358879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B53998E5-48EB-4528-87CF-792F41468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870554EF-7AD0-4B55-9FFF-38E8FA10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CB215DE-9630-439F-A0A9-1D96839C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F73C83A3-9645-481D-A4C0-43093991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2FA98AB7-2E6E-4C28-BB73-33EA56364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C11A2791-813E-4B8A-BE6F-BF3F8979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DFFDA6E-1AB0-456D-9AFE-6CA68604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E3E1654-1512-4D06-9969-80D50078F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B52399-34DE-33EB-48E6-24406056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Ratio calculation 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705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8673EA-286B-4216-5E87-3877714E0A4F}"/>
              </a:ext>
            </a:extLst>
          </p:cNvPr>
          <p:cNvSpPr txBox="1">
            <a:spLocks/>
          </p:cNvSpPr>
          <p:nvPr/>
        </p:nvSpPr>
        <p:spPr>
          <a:xfrm>
            <a:off x="470856" y="5035197"/>
            <a:ext cx="8908026" cy="1616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A financial ratio or accounting ratio is a relative magnitude of two selected numerical values taken from an enterprise's financial statements. </a:t>
            </a:r>
          </a:p>
          <a:p>
            <a:r>
              <a:rPr lang="en-US" sz="1700" dirty="0"/>
              <a:t>They are used most effectively when results over several periods are compared. This allows you to follow your company’s performance over time and uncover signs of trouble.</a:t>
            </a:r>
            <a:endParaRPr lang="en-CA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6F939-F70E-95B6-665B-F95A3163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5" y="501445"/>
            <a:ext cx="9337727" cy="45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9B7E24-271E-4A3A-9D65-EE95ED972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C59434-03B2-4F06-8362-A01DD785E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DF3815-C9F7-4B9E-A371-DE71C4E9D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34C30A41-6D9F-42F2-BE4A-B6D2E4400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8577AE11-EC00-4E67-9DDD-624E9DA12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06A24DE-7A6F-4459-9A79-712243D2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EBE697-7D77-4AC8-8E68-0483B47D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49FC7B15-C721-4A23-8F6A-2CFA77C61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164E8ACB-FC50-451D-AF0A-879ABC6E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F354A0-F0C9-4254-A913-DD68E7816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01B525-8D81-44A3-BC1F-C711B89D2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B52399-34DE-33EB-48E6-24406056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Technical Analysis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DC5C86B-28CE-4597-97B7-4C09E201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EF42FAF9-7AF0-0408-E971-3F30B684E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8673EA-286B-4216-5E87-3877714E0A4F}"/>
              </a:ext>
            </a:extLst>
          </p:cNvPr>
          <p:cNvSpPr txBox="1">
            <a:spLocks/>
          </p:cNvSpPr>
          <p:nvPr/>
        </p:nvSpPr>
        <p:spPr>
          <a:xfrm>
            <a:off x="470856" y="5220929"/>
            <a:ext cx="8908026" cy="1430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From the above graph, </a:t>
            </a: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can be seen that, PepsiCo stock price dropped rapidly in March 2021 due to some reason , and then it increasing in a positive manner. </a:t>
            </a:r>
            <a:endParaRPr kumimoji="0" lang="en-CA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85AF936-6C5F-BB6B-6388-5AEDBDD7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6" y="392060"/>
            <a:ext cx="8908026" cy="456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5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8673EA-286B-4216-5E87-3877714E0A4F}"/>
              </a:ext>
            </a:extLst>
          </p:cNvPr>
          <p:cNvSpPr txBox="1">
            <a:spLocks/>
          </p:cNvSpPr>
          <p:nvPr/>
        </p:nvSpPr>
        <p:spPr>
          <a:xfrm>
            <a:off x="470856" y="5560142"/>
            <a:ext cx="8908026" cy="1091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With Bollinger band, we projected High &amp; Low Vales along with the Adj close. </a:t>
            </a:r>
            <a:endParaRPr kumimoji="0" lang="en-CA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CABE09-8697-5467-176E-8B02D166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412955"/>
            <a:ext cx="7424407" cy="3392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Bollinger Bands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1D206D9-3836-4D29-645B-D1DF2F77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3" y="958645"/>
            <a:ext cx="8144334" cy="39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9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8673EA-286B-4216-5E87-3877714E0A4F}"/>
              </a:ext>
            </a:extLst>
          </p:cNvPr>
          <p:cNvSpPr txBox="1">
            <a:spLocks/>
          </p:cNvSpPr>
          <p:nvPr/>
        </p:nvSpPr>
        <p:spPr>
          <a:xfrm>
            <a:off x="485775" y="5843434"/>
            <a:ext cx="8908026" cy="896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When to buy and when to sell projected in above graph.  </a:t>
            </a:r>
            <a:endParaRPr kumimoji="0" lang="en-CA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CABE09-8697-5467-176E-8B02D166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412955"/>
            <a:ext cx="7424407" cy="3392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/>
              <a:t>Stock Signals</a:t>
            </a:r>
            <a:r>
              <a:rPr lang="en-US" sz="3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E9B5AFB-2C55-21C8-6113-DF8C082C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752168"/>
            <a:ext cx="8776212" cy="458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4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8673EA-286B-4216-5E87-3877714E0A4F}"/>
              </a:ext>
            </a:extLst>
          </p:cNvPr>
          <p:cNvSpPr txBox="1">
            <a:spLocks/>
          </p:cNvSpPr>
          <p:nvPr/>
        </p:nvSpPr>
        <p:spPr>
          <a:xfrm>
            <a:off x="485775" y="5843434"/>
            <a:ext cx="8908026" cy="896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CA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Using historic data, we created the forecast model.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CABE09-8697-5467-176E-8B02D166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412955"/>
            <a:ext cx="7424407" cy="3392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Forecasting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7F19327-065C-3AB3-21AA-0530F1CD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6" y="905336"/>
            <a:ext cx="8150416" cy="441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0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 calculator">
            <a:extLst>
              <a:ext uri="{FF2B5EF4-FFF2-40B4-BE49-F238E27FC236}">
                <a16:creationId xmlns:a16="http://schemas.microsoft.com/office/drawing/2014/main" id="{7AF95FC6-9C00-EE7D-D3B8-9A548DA4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7FF6182-47B9-A36E-1202-B501F2CE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CA" dirty="0"/>
              <a:t>Index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3AEB2E-EBC4-FD61-7304-6B0807BA6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CA" dirty="0"/>
              <a:t>Business case</a:t>
            </a:r>
          </a:p>
          <a:p>
            <a:r>
              <a:rPr lang="en-CA" dirty="0"/>
              <a:t>Financial History</a:t>
            </a:r>
          </a:p>
          <a:p>
            <a:r>
              <a:rPr lang="en-CA" dirty="0"/>
              <a:t>CAPM Model</a:t>
            </a:r>
          </a:p>
          <a:p>
            <a:r>
              <a:rPr lang="en-CA" dirty="0"/>
              <a:t>Ratio Calculation</a:t>
            </a:r>
          </a:p>
          <a:p>
            <a:r>
              <a:rPr lang="en-CA" dirty="0"/>
              <a:t>Technical Analysis</a:t>
            </a:r>
          </a:p>
          <a:p>
            <a:r>
              <a:rPr lang="en-CA" dirty="0"/>
              <a:t>Recommendation</a:t>
            </a:r>
          </a:p>
          <a:p>
            <a:endParaRPr lang="en-CA" dirty="0"/>
          </a:p>
          <a:p>
            <a:endParaRPr lang="en-C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3032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8673EA-286B-4216-5E87-3877714E0A4F}"/>
              </a:ext>
            </a:extLst>
          </p:cNvPr>
          <p:cNvSpPr txBox="1">
            <a:spLocks/>
          </p:cNvSpPr>
          <p:nvPr/>
        </p:nvSpPr>
        <p:spPr>
          <a:xfrm>
            <a:off x="485775" y="5843434"/>
            <a:ext cx="8908026" cy="896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We can see that; PepsiCo stock price goes higher on Friday and low on Wednesday. </a:t>
            </a:r>
            <a:endParaRPr kumimoji="0" lang="en-CA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CABE09-8697-5467-176E-8B02D166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412955"/>
            <a:ext cx="7424407" cy="3392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Forecasting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FC102A2-2829-8114-FFD4-D1855A9E6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93" y="961104"/>
            <a:ext cx="8358649" cy="443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35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8" name="Straight Connector 19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23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7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AFCABE09-8697-5467-176E-8B02D166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 Recommendations </a:t>
            </a:r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4832FB1-5D20-7D67-6617-6FEEC8350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79606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080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52399-34DE-33EB-48E6-24406056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CA" dirty="0"/>
              <a:t>   References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FA5A-8197-9893-715F-5A482224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1400" dirty="0">
                <a:hlinkClick r:id="rId2"/>
              </a:rPr>
              <a:t>https://en.wikipedia.org/wiki/Pepsi</a:t>
            </a:r>
            <a:endParaRPr lang="en-CA" sz="1400" dirty="0"/>
          </a:p>
          <a:p>
            <a:pPr>
              <a:lnSpc>
                <a:spcPct val="90000"/>
              </a:lnSpc>
            </a:pPr>
            <a:endParaRPr lang="en-CA" sz="1400" dirty="0"/>
          </a:p>
          <a:p>
            <a:pPr>
              <a:lnSpc>
                <a:spcPct val="90000"/>
              </a:lnSpc>
            </a:pPr>
            <a:r>
              <a:rPr lang="en-CA" sz="1400" dirty="0">
                <a:hlinkClick r:id="rId3"/>
              </a:rPr>
              <a:t>https://www.statista.com/statistics/225504/leading-carbonated-soft-drink-companies-in-the-us/#:~:text=Leading%20U.S.%20CSD%20companies%202020%2C%20based%20on%20volume%20share&amp;text=In%202020%2C%20Coca%2DCola%20was,of%2025.9%20percent%20that%20year</a:t>
            </a:r>
            <a:r>
              <a:rPr lang="en-CA" sz="1400" dirty="0"/>
              <a:t>.</a:t>
            </a:r>
          </a:p>
          <a:p>
            <a:pPr>
              <a:lnSpc>
                <a:spcPct val="90000"/>
              </a:lnSpc>
            </a:pPr>
            <a:endParaRPr lang="en-CA" sz="1400" dirty="0"/>
          </a:p>
          <a:p>
            <a:pPr>
              <a:lnSpc>
                <a:spcPct val="90000"/>
              </a:lnSpc>
            </a:pPr>
            <a:r>
              <a:rPr lang="en-CA" sz="1400" dirty="0">
                <a:hlinkClick r:id="rId4"/>
              </a:rPr>
              <a:t>https://www.macroaxis.com/invest/advice/PEP</a:t>
            </a:r>
            <a:endParaRPr lang="en-CA" sz="1400" dirty="0"/>
          </a:p>
          <a:p>
            <a:pPr>
              <a:lnSpc>
                <a:spcPct val="90000"/>
              </a:lnSpc>
            </a:pPr>
            <a:endParaRPr lang="en-CA" sz="1400" dirty="0"/>
          </a:p>
          <a:p>
            <a:pPr>
              <a:lnSpc>
                <a:spcPct val="90000"/>
              </a:lnSpc>
            </a:pPr>
            <a:r>
              <a:rPr lang="en-CA" sz="1400" dirty="0">
                <a:hlinkClick r:id="rId5"/>
              </a:rPr>
              <a:t>https://www.bdc.ca/en/articles-tools/money-finance/manage-finances/financial-ratios-what-are-how-use</a:t>
            </a:r>
            <a:endParaRPr lang="en-CA" sz="1400" dirty="0"/>
          </a:p>
          <a:p>
            <a:pPr>
              <a:lnSpc>
                <a:spcPct val="90000"/>
              </a:lnSpc>
            </a:pPr>
            <a:endParaRPr lang="en-CA" sz="1400" dirty="0"/>
          </a:p>
          <a:p>
            <a:pPr>
              <a:lnSpc>
                <a:spcPct val="90000"/>
              </a:lnSpc>
            </a:pPr>
            <a:endParaRPr lang="en-CA" sz="1400" dirty="0"/>
          </a:p>
          <a:p>
            <a:pPr>
              <a:lnSpc>
                <a:spcPct val="90000"/>
              </a:lnSpc>
            </a:pPr>
            <a:r>
              <a:rPr lang="en-CA" sz="1400" dirty="0">
                <a:hlinkClick r:id="rId6"/>
              </a:rPr>
              <a:t>https://www.pepsico.com/who-we-are/about-pepsico</a:t>
            </a:r>
            <a:endParaRPr lang="en-CA" sz="1400" dirty="0"/>
          </a:p>
          <a:p>
            <a:pPr>
              <a:lnSpc>
                <a:spcPct val="90000"/>
              </a:lnSpc>
            </a:pPr>
            <a:endParaRPr lang="en-CA" sz="1400" dirty="0"/>
          </a:p>
          <a:p>
            <a:pPr>
              <a:lnSpc>
                <a:spcPct val="90000"/>
              </a:lnSpc>
            </a:pPr>
            <a:endParaRPr lang="en-CA" sz="1400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9846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369844-B327-4D49-98E4-827203ADF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5249AA-E70E-4DAE-A265-2E3DE9D7C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16B149-ADB4-41B1-A60E-1A0358879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B53998E5-48EB-4528-87CF-792F41468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870554EF-7AD0-4B55-9FFF-38E8FA10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CB215DE-9630-439F-A0A9-1D96839C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F73C83A3-9645-481D-A4C0-43093991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2FA98AB7-2E6E-4C28-BB73-33EA56364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C11A2791-813E-4B8A-BE6F-BF3F8979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DFFDA6E-1AB0-456D-9AFE-6CA68604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E3E1654-1512-4D06-9969-80D50078F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B52399-34DE-33EB-48E6-24406056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   Thank You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4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09B7E24-271E-4A3A-9D65-EE95ED972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C59434-03B2-4F06-8362-A01DD785E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DF3815-C9F7-4B9E-A371-DE71C4E9D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34C30A41-6D9F-42F2-BE4A-B6D2E4400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8577AE11-EC00-4E67-9DDD-624E9DA12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06A24DE-7A6F-4459-9A79-712243D2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EBE697-7D77-4AC8-8E68-0483B47D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9FC7B15-C721-4A23-8F6A-2CFA77C61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64E8ACB-FC50-451D-AF0A-879ABC6E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5F354A0-F0C9-4254-A913-DD68E7816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B01B525-8D81-44A3-BC1F-C711B89D2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65FC229-ED5A-809A-F5B0-2B9279C0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Business Case 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DC5C86B-28CE-4597-97B7-4C09E201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D95EC3A0-88E7-2B92-719F-119A0E221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0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65FC229-ED5A-809A-F5B0-2B9279C0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CA" dirty="0"/>
              <a:t>Business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08CC-EC21-0114-6029-189FC6350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>
                <a:latin typeface="Arial "/>
              </a:rPr>
              <a:t>PepsiCo, Inc. is an American multinational food, snack, and beverage corporation headquartered in Harrison, New York.</a:t>
            </a:r>
          </a:p>
          <a:p>
            <a:endParaRPr lang="en-US">
              <a:latin typeface="Arial "/>
            </a:endParaRPr>
          </a:p>
          <a:p>
            <a:r>
              <a:rPr lang="en-US">
                <a:latin typeface="Arial "/>
              </a:rPr>
              <a:t>Pepsi was first introduced as "Brad's Drink" in New Bern, North Carolina in 1893 by Caleb Bradham, who made it at his drugstore where the drink was sold. </a:t>
            </a:r>
            <a:r>
              <a:rPr lang="en-US" b="0" i="0">
                <a:effectLst/>
                <a:latin typeface="Arial "/>
              </a:rPr>
              <a:t>It was renamed Pepsi-Cola in 1898.</a:t>
            </a:r>
          </a:p>
          <a:p>
            <a:endParaRPr lang="en-US" b="0" i="0">
              <a:effectLst/>
              <a:latin typeface="Arial "/>
            </a:endParaRPr>
          </a:p>
          <a:p>
            <a:r>
              <a:rPr lang="en-US" b="0" i="0">
                <a:effectLst/>
                <a:latin typeface="Arial "/>
              </a:rPr>
              <a:t>PepsiCo products are enjoyed by consumers more than one billion times a day in more than 200 countries and territories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350266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65FC229-ED5A-809A-F5B0-2B9279C0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CA" dirty="0"/>
              <a:t>Business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08CC-EC21-0114-6029-189FC6350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i="0">
                <a:effectLst/>
                <a:latin typeface="Arial "/>
              </a:rPr>
              <a:t>PepsiCo generated $79 billion in net revenue in 2021, driven by a complementary beverage and convenient foods portfolio that includes Lay's, Doritos, Cheetos, Gatorade, Pepsi-Cola, Mountain Dew, Quaker, and SodaStream.</a:t>
            </a:r>
            <a:endParaRPr lang="en-CA">
              <a:latin typeface="Arial "/>
            </a:endParaRPr>
          </a:p>
          <a:p>
            <a:pPr marL="0" indent="0">
              <a:buNone/>
            </a:pPr>
            <a:endParaRPr lang="en-US">
              <a:latin typeface="Arial "/>
            </a:endParaRPr>
          </a:p>
          <a:p>
            <a:r>
              <a:rPr lang="en-US">
                <a:latin typeface="Arial "/>
              </a:rPr>
              <a:t>PepsiCo's product portfolio includes a wide range of enjoyable foods and beverages, including many iconic brands that generate more than $1 billion each in estimated annual retail sales.</a:t>
            </a:r>
          </a:p>
          <a:p>
            <a:endParaRPr lang="en-US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94859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ll Street Is Wary of The Coca-Cola Co (KO) and and PepsiCo, Inc. (PEP) |  Investing | US News">
            <a:extLst>
              <a:ext uri="{FF2B5EF4-FFF2-40B4-BE49-F238E27FC236}">
                <a16:creationId xmlns:a16="http://schemas.microsoft.com/office/drawing/2014/main" id="{AB5694FD-7060-7C8D-C17E-8C47B5A71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1" r="12176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5FC229-ED5A-809A-F5B0-2B9279C0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CA" dirty="0"/>
              <a:t>Competitors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08CC-EC21-0114-6029-189FC6350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>
                <a:latin typeface="Arial "/>
              </a:rPr>
              <a:t>In 2020, Coca-Cola was ranked as the leading carbonated soft drink (CSD) company in the United States with a volume share of 44.9 percent. Ranked second, PepsiCo garnered a volume share of 25.9 percent that year.</a:t>
            </a:r>
          </a:p>
          <a:p>
            <a:endParaRPr lang="en-US">
              <a:latin typeface="Arial "/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43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69844-B327-4D49-98E4-827203ADF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5249AA-E70E-4DAE-A265-2E3DE9D7C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16B149-ADB4-41B1-A60E-1A0358879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B53998E5-48EB-4528-87CF-792F41468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870554EF-7AD0-4B55-9FFF-38E8FA10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CB215DE-9630-439F-A0A9-1D96839C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F73C83A3-9645-481D-A4C0-43093991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2FA98AB7-2E6E-4C28-BB73-33EA56364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C11A2791-813E-4B8A-BE6F-BF3F8979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DFFDA6E-1AB0-456D-9AFE-6CA68604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E3E1654-1512-4D06-9969-80D50078F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5FC229-ED5A-809A-F5B0-2B9279C0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Financial History </a:t>
            </a:r>
          </a:p>
        </p:txBody>
      </p:sp>
    </p:spTree>
    <p:extLst>
      <p:ext uri="{BB962C8B-B14F-4D97-AF65-F5344CB8AC3E}">
        <p14:creationId xmlns:p14="http://schemas.microsoft.com/office/powerpoint/2010/main" val="324375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8A4A8B-02CF-CAB7-213D-655F1A589DA0}"/>
              </a:ext>
            </a:extLst>
          </p:cNvPr>
          <p:cNvSpPr txBox="1"/>
          <p:nvPr/>
        </p:nvSpPr>
        <p:spPr>
          <a:xfrm>
            <a:off x="6094410" y="2160589"/>
            <a:ext cx="31765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historic data, we can conclude that, Total revenue is increasing in a positive manner for the PepsiCo Stock.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26C4EF6-CD80-E924-5C98-094ABE5D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" y="1089803"/>
            <a:ext cx="5062993" cy="46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C3BC6F-7F1F-DDB1-2974-B8DF9C8DA728}"/>
              </a:ext>
            </a:extLst>
          </p:cNvPr>
          <p:cNvSpPr txBox="1"/>
          <p:nvPr/>
        </p:nvSpPr>
        <p:spPr>
          <a:xfrm>
            <a:off x="6336287" y="2160589"/>
            <a:ext cx="2934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Earning per share value is also high for the PepsiCo stock, which means investor can gain more profit with this share.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FF112-B793-4C5E-0640-FCF5C81BC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69" b="-1"/>
          <a:stretch/>
        </p:blipFill>
        <p:spPr>
          <a:xfrm>
            <a:off x="672571" y="1487819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50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</TotalTime>
  <Words>710</Words>
  <Application>Microsoft Office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</vt:lpstr>
      <vt:lpstr>Trebuchet MS</vt:lpstr>
      <vt:lpstr>Wingdings 3</vt:lpstr>
      <vt:lpstr>Facet</vt:lpstr>
      <vt:lpstr>Financial Analytics – Pepsi Stock  </vt:lpstr>
      <vt:lpstr>Index </vt:lpstr>
      <vt:lpstr>Business Case </vt:lpstr>
      <vt:lpstr>Business Case </vt:lpstr>
      <vt:lpstr>Business Case </vt:lpstr>
      <vt:lpstr>Competitors  </vt:lpstr>
      <vt:lpstr>Financial History </vt:lpstr>
      <vt:lpstr>PowerPoint Presentation</vt:lpstr>
      <vt:lpstr>PowerPoint Presentation</vt:lpstr>
      <vt:lpstr>Valuation </vt:lpstr>
      <vt:lpstr>PowerPoint Presentation</vt:lpstr>
      <vt:lpstr>PowerPoint Presentation</vt:lpstr>
      <vt:lpstr>Ratio calculation </vt:lpstr>
      <vt:lpstr>PowerPoint Presentation</vt:lpstr>
      <vt:lpstr>Technical Analysis</vt:lpstr>
      <vt:lpstr>PowerPoint Presentation</vt:lpstr>
      <vt:lpstr> Bollinger Bands </vt:lpstr>
      <vt:lpstr> Stock Signals </vt:lpstr>
      <vt:lpstr> Forecasting </vt:lpstr>
      <vt:lpstr> Forecasting </vt:lpstr>
      <vt:lpstr> Recommendations </vt:lpstr>
      <vt:lpstr>   References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Nishtha Vijay Mistri</dc:creator>
  <cp:lastModifiedBy>Nishtha Vijay Mistri</cp:lastModifiedBy>
  <cp:revision>65</cp:revision>
  <dcterms:created xsi:type="dcterms:W3CDTF">2022-07-17T20:45:26Z</dcterms:created>
  <dcterms:modified xsi:type="dcterms:W3CDTF">2022-07-18T07:03:56Z</dcterms:modified>
</cp:coreProperties>
</file>