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latsi" charset="1" panose="00000500000000000000"/>
      <p:regular r:id="rId24"/>
    </p:embeddedFont>
    <p:embeddedFont>
      <p:font typeface="Open Sans Bold" charset="1" panose="020B08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014672" y="3251144"/>
            <a:ext cx="11518221" cy="97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29"/>
              </a:lnSpc>
              <a:spcBef>
                <a:spcPct val="0"/>
              </a:spcBef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Analysis on mySQL Workbench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014802" y="-210192"/>
            <a:ext cx="6947296" cy="2353168"/>
          </a:xfrm>
          <a:custGeom>
            <a:avLst/>
            <a:gdLst/>
            <a:ahLst/>
            <a:cxnLst/>
            <a:rect r="r" b="b" t="t" l="l"/>
            <a:pathLst>
              <a:path h="2353168" w="6947296">
                <a:moveTo>
                  <a:pt x="0" y="0"/>
                </a:moveTo>
                <a:lnTo>
                  <a:pt x="6947296" y="0"/>
                </a:lnTo>
                <a:lnTo>
                  <a:pt x="6947296" y="2353168"/>
                </a:lnTo>
                <a:lnTo>
                  <a:pt x="0" y="2353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61108" y="4956575"/>
            <a:ext cx="12625348" cy="97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Pizza Sales Case Study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32729" y="8566527"/>
            <a:ext cx="6882108" cy="53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| Nishtha Goel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|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8956992"/>
            <a:ext cx="8204758" cy="2779092"/>
          </a:xfrm>
          <a:custGeom>
            <a:avLst/>
            <a:gdLst/>
            <a:ahLst/>
            <a:cxnLst/>
            <a:rect r="r" b="b" t="t" l="l"/>
            <a:pathLst>
              <a:path h="2779092" w="8204758">
                <a:moveTo>
                  <a:pt x="0" y="0"/>
                </a:moveTo>
                <a:lnTo>
                  <a:pt x="8204758" y="0"/>
                </a:lnTo>
                <a:lnTo>
                  <a:pt x="8204758" y="2779091"/>
                </a:lnTo>
                <a:lnTo>
                  <a:pt x="0" y="2779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722" y="3248381"/>
            <a:ext cx="7944967" cy="4421131"/>
            <a:chOff x="0" y="0"/>
            <a:chExt cx="2092502" cy="1164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2502" cy="1164413"/>
            </a:xfrm>
            <a:custGeom>
              <a:avLst/>
              <a:gdLst/>
              <a:ahLst/>
              <a:cxnLst/>
              <a:rect r="r" b="b" t="t" l="l"/>
              <a:pathLst>
                <a:path h="1164413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114716"/>
                  </a:lnTo>
                  <a:cubicBezTo>
                    <a:pt x="2092502" y="1142163"/>
                    <a:pt x="2070252" y="1164413"/>
                    <a:pt x="2042805" y="1164413"/>
                  </a:cubicBezTo>
                  <a:lnTo>
                    <a:pt x="49697" y="1164413"/>
                  </a:lnTo>
                  <a:cubicBezTo>
                    <a:pt x="22250" y="1164413"/>
                    <a:pt x="0" y="1142163"/>
                    <a:pt x="0" y="1114716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250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68360" y="3248381"/>
            <a:ext cx="6828918" cy="4421131"/>
            <a:chOff x="0" y="0"/>
            <a:chExt cx="1798563" cy="11644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8563" cy="1164413"/>
            </a:xfrm>
            <a:custGeom>
              <a:avLst/>
              <a:gdLst/>
              <a:ahLst/>
              <a:cxnLst/>
              <a:rect r="r" b="b" t="t" l="l"/>
              <a:pathLst>
                <a:path h="1164413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106594"/>
                  </a:lnTo>
                  <a:cubicBezTo>
                    <a:pt x="1798563" y="1121929"/>
                    <a:pt x="1792471" y="1136635"/>
                    <a:pt x="1781628" y="1147478"/>
                  </a:cubicBezTo>
                  <a:cubicBezTo>
                    <a:pt x="1770785" y="1158321"/>
                    <a:pt x="1756079" y="1164413"/>
                    <a:pt x="1740744" y="1164413"/>
                  </a:cubicBezTo>
                  <a:lnTo>
                    <a:pt x="57819" y="1164413"/>
                  </a:lnTo>
                  <a:cubicBezTo>
                    <a:pt x="42484" y="1164413"/>
                    <a:pt x="27778" y="1158321"/>
                    <a:pt x="16935" y="1147478"/>
                  </a:cubicBezTo>
                  <a:cubicBezTo>
                    <a:pt x="6092" y="1136635"/>
                    <a:pt x="0" y="1121929"/>
                    <a:pt x="0" y="1106594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98563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565321" y="3934087"/>
            <a:ext cx="3704333" cy="3467317"/>
          </a:xfrm>
          <a:custGeom>
            <a:avLst/>
            <a:gdLst/>
            <a:ahLst/>
            <a:cxnLst/>
            <a:rect r="r" b="b" t="t" l="l"/>
            <a:pathLst>
              <a:path h="3467317" w="3704333">
                <a:moveTo>
                  <a:pt x="0" y="0"/>
                </a:moveTo>
                <a:lnTo>
                  <a:pt x="3704333" y="0"/>
                </a:lnTo>
                <a:lnTo>
                  <a:pt x="3704333" y="3467317"/>
                </a:lnTo>
                <a:lnTo>
                  <a:pt x="0" y="3467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1" t="-726" r="0" b="-28799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873310" y="4283708"/>
            <a:ext cx="6979793" cy="2749024"/>
          </a:xfrm>
          <a:custGeom>
            <a:avLst/>
            <a:gdLst/>
            <a:ahLst/>
            <a:cxnLst/>
            <a:rect r="r" b="b" t="t" l="l"/>
            <a:pathLst>
              <a:path h="2749024" w="6979793">
                <a:moveTo>
                  <a:pt x="0" y="0"/>
                </a:moveTo>
                <a:lnTo>
                  <a:pt x="6979792" y="0"/>
                </a:lnTo>
                <a:lnTo>
                  <a:pt x="6979792" y="2749024"/>
                </a:lnTo>
                <a:lnTo>
                  <a:pt x="0" y="2749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4488" y="1715459"/>
            <a:ext cx="16230600" cy="59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7. Determine the distribution of orders by hour of the day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08308" y="3347172"/>
            <a:ext cx="387823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21762" y="3385272"/>
            <a:ext cx="3878232" cy="53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722" y="3248381"/>
            <a:ext cx="7944967" cy="4421131"/>
            <a:chOff x="0" y="0"/>
            <a:chExt cx="2092502" cy="1164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2502" cy="1164413"/>
            </a:xfrm>
            <a:custGeom>
              <a:avLst/>
              <a:gdLst/>
              <a:ahLst/>
              <a:cxnLst/>
              <a:rect r="r" b="b" t="t" l="l"/>
              <a:pathLst>
                <a:path h="1164413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114716"/>
                  </a:lnTo>
                  <a:cubicBezTo>
                    <a:pt x="2092502" y="1142163"/>
                    <a:pt x="2070252" y="1164413"/>
                    <a:pt x="2042805" y="1164413"/>
                  </a:cubicBezTo>
                  <a:lnTo>
                    <a:pt x="49697" y="1164413"/>
                  </a:lnTo>
                  <a:cubicBezTo>
                    <a:pt x="22250" y="1164413"/>
                    <a:pt x="0" y="1142163"/>
                    <a:pt x="0" y="1114716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250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68360" y="3248381"/>
            <a:ext cx="6828918" cy="4421131"/>
            <a:chOff x="0" y="0"/>
            <a:chExt cx="1798563" cy="11644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8563" cy="1164413"/>
            </a:xfrm>
            <a:custGeom>
              <a:avLst/>
              <a:gdLst/>
              <a:ahLst/>
              <a:cxnLst/>
              <a:rect r="r" b="b" t="t" l="l"/>
              <a:pathLst>
                <a:path h="1164413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106594"/>
                  </a:lnTo>
                  <a:cubicBezTo>
                    <a:pt x="1798563" y="1121929"/>
                    <a:pt x="1792471" y="1136635"/>
                    <a:pt x="1781628" y="1147478"/>
                  </a:cubicBezTo>
                  <a:cubicBezTo>
                    <a:pt x="1770785" y="1158321"/>
                    <a:pt x="1756079" y="1164413"/>
                    <a:pt x="1740744" y="1164413"/>
                  </a:cubicBezTo>
                  <a:lnTo>
                    <a:pt x="57819" y="1164413"/>
                  </a:lnTo>
                  <a:cubicBezTo>
                    <a:pt x="42484" y="1164413"/>
                    <a:pt x="27778" y="1158321"/>
                    <a:pt x="16935" y="1147478"/>
                  </a:cubicBezTo>
                  <a:cubicBezTo>
                    <a:pt x="6092" y="1136635"/>
                    <a:pt x="0" y="1121929"/>
                    <a:pt x="0" y="1106594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98563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13169" y="3954232"/>
            <a:ext cx="4939299" cy="3355502"/>
          </a:xfrm>
          <a:custGeom>
            <a:avLst/>
            <a:gdLst/>
            <a:ahLst/>
            <a:cxnLst/>
            <a:rect r="r" b="b" t="t" l="l"/>
            <a:pathLst>
              <a:path h="3355502" w="4939299">
                <a:moveTo>
                  <a:pt x="0" y="0"/>
                </a:moveTo>
                <a:lnTo>
                  <a:pt x="4939300" y="0"/>
                </a:lnTo>
                <a:lnTo>
                  <a:pt x="4939300" y="3355502"/>
                </a:lnTo>
                <a:lnTo>
                  <a:pt x="0" y="33555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68948" y="4354136"/>
            <a:ext cx="7188515" cy="2593794"/>
          </a:xfrm>
          <a:custGeom>
            <a:avLst/>
            <a:gdLst/>
            <a:ahLst/>
            <a:cxnLst/>
            <a:rect r="r" b="b" t="t" l="l"/>
            <a:pathLst>
              <a:path h="2593794" w="7188515">
                <a:moveTo>
                  <a:pt x="0" y="0"/>
                </a:moveTo>
                <a:lnTo>
                  <a:pt x="7188516" y="0"/>
                </a:lnTo>
                <a:lnTo>
                  <a:pt x="7188516" y="2593794"/>
                </a:lnTo>
                <a:lnTo>
                  <a:pt x="0" y="25937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4488" y="1715459"/>
            <a:ext cx="16230600" cy="59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8. Join relevant tables to find the category-wise distribution of pizzas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08308" y="3347172"/>
            <a:ext cx="387823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02712" y="3444999"/>
            <a:ext cx="3878232" cy="53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722" y="3248381"/>
            <a:ext cx="7944967" cy="4421131"/>
            <a:chOff x="0" y="0"/>
            <a:chExt cx="2092502" cy="1164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2502" cy="1164413"/>
            </a:xfrm>
            <a:custGeom>
              <a:avLst/>
              <a:gdLst/>
              <a:ahLst/>
              <a:cxnLst/>
              <a:rect r="r" b="b" t="t" l="l"/>
              <a:pathLst>
                <a:path h="1164413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114716"/>
                  </a:lnTo>
                  <a:cubicBezTo>
                    <a:pt x="2092502" y="1142163"/>
                    <a:pt x="2070252" y="1164413"/>
                    <a:pt x="2042805" y="1164413"/>
                  </a:cubicBezTo>
                  <a:lnTo>
                    <a:pt x="49697" y="1164413"/>
                  </a:lnTo>
                  <a:cubicBezTo>
                    <a:pt x="22250" y="1164413"/>
                    <a:pt x="0" y="1142163"/>
                    <a:pt x="0" y="1114716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250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68360" y="3248381"/>
            <a:ext cx="6828918" cy="4421131"/>
            <a:chOff x="0" y="0"/>
            <a:chExt cx="1798563" cy="11644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8563" cy="1164413"/>
            </a:xfrm>
            <a:custGeom>
              <a:avLst/>
              <a:gdLst/>
              <a:ahLst/>
              <a:cxnLst/>
              <a:rect r="r" b="b" t="t" l="l"/>
              <a:pathLst>
                <a:path h="1164413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106594"/>
                  </a:lnTo>
                  <a:cubicBezTo>
                    <a:pt x="1798563" y="1121929"/>
                    <a:pt x="1792471" y="1136635"/>
                    <a:pt x="1781628" y="1147478"/>
                  </a:cubicBezTo>
                  <a:cubicBezTo>
                    <a:pt x="1770785" y="1158321"/>
                    <a:pt x="1756079" y="1164413"/>
                    <a:pt x="1740744" y="1164413"/>
                  </a:cubicBezTo>
                  <a:lnTo>
                    <a:pt x="57819" y="1164413"/>
                  </a:lnTo>
                  <a:cubicBezTo>
                    <a:pt x="42484" y="1164413"/>
                    <a:pt x="27778" y="1158321"/>
                    <a:pt x="16935" y="1147478"/>
                  </a:cubicBezTo>
                  <a:cubicBezTo>
                    <a:pt x="6092" y="1136635"/>
                    <a:pt x="0" y="1121929"/>
                    <a:pt x="0" y="1106594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98563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507171" y="4733040"/>
            <a:ext cx="5951295" cy="1835986"/>
          </a:xfrm>
          <a:custGeom>
            <a:avLst/>
            <a:gdLst/>
            <a:ahLst/>
            <a:cxnLst/>
            <a:rect r="r" b="b" t="t" l="l"/>
            <a:pathLst>
              <a:path h="1835986" w="5951295">
                <a:moveTo>
                  <a:pt x="0" y="0"/>
                </a:moveTo>
                <a:lnTo>
                  <a:pt x="5951295" y="0"/>
                </a:lnTo>
                <a:lnTo>
                  <a:pt x="5951295" y="1835986"/>
                </a:lnTo>
                <a:lnTo>
                  <a:pt x="0" y="1835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068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843452" y="4259192"/>
            <a:ext cx="7116336" cy="2857654"/>
          </a:xfrm>
          <a:custGeom>
            <a:avLst/>
            <a:gdLst/>
            <a:ahLst/>
            <a:cxnLst/>
            <a:rect r="r" b="b" t="t" l="l"/>
            <a:pathLst>
              <a:path h="2857654" w="7116336">
                <a:moveTo>
                  <a:pt x="0" y="0"/>
                </a:moveTo>
                <a:lnTo>
                  <a:pt x="7116336" y="0"/>
                </a:lnTo>
                <a:lnTo>
                  <a:pt x="7116336" y="2857654"/>
                </a:lnTo>
                <a:lnTo>
                  <a:pt x="0" y="28576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4488" y="1715459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9. Group the orders by date and calculate the average number of pizzas ordered per day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08308" y="3490047"/>
            <a:ext cx="387823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02712" y="3444999"/>
            <a:ext cx="3878232" cy="53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722" y="3005762"/>
            <a:ext cx="7944967" cy="5294561"/>
            <a:chOff x="0" y="0"/>
            <a:chExt cx="2092502" cy="1394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2502" cy="1394452"/>
            </a:xfrm>
            <a:custGeom>
              <a:avLst/>
              <a:gdLst/>
              <a:ahLst/>
              <a:cxnLst/>
              <a:rect r="r" b="b" t="t" l="l"/>
              <a:pathLst>
                <a:path h="1394452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344756"/>
                  </a:lnTo>
                  <a:cubicBezTo>
                    <a:pt x="2092502" y="1372202"/>
                    <a:pt x="2070252" y="1394452"/>
                    <a:pt x="2042805" y="1394452"/>
                  </a:cubicBezTo>
                  <a:lnTo>
                    <a:pt x="49697" y="1394452"/>
                  </a:lnTo>
                  <a:cubicBezTo>
                    <a:pt x="22250" y="1394452"/>
                    <a:pt x="0" y="1372202"/>
                    <a:pt x="0" y="1344756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2502" cy="1432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68360" y="3121113"/>
            <a:ext cx="6828918" cy="5033638"/>
            <a:chOff x="0" y="0"/>
            <a:chExt cx="1798563" cy="13257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8563" cy="1325732"/>
            </a:xfrm>
            <a:custGeom>
              <a:avLst/>
              <a:gdLst/>
              <a:ahLst/>
              <a:cxnLst/>
              <a:rect r="r" b="b" t="t" l="l"/>
              <a:pathLst>
                <a:path h="1325732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267913"/>
                  </a:lnTo>
                  <a:cubicBezTo>
                    <a:pt x="1798563" y="1283248"/>
                    <a:pt x="1792471" y="1297954"/>
                    <a:pt x="1781628" y="1308797"/>
                  </a:cubicBezTo>
                  <a:cubicBezTo>
                    <a:pt x="1770785" y="1319640"/>
                    <a:pt x="1756079" y="1325732"/>
                    <a:pt x="1740744" y="1325732"/>
                  </a:cubicBezTo>
                  <a:lnTo>
                    <a:pt x="57819" y="1325732"/>
                  </a:lnTo>
                  <a:cubicBezTo>
                    <a:pt x="42484" y="1325732"/>
                    <a:pt x="27778" y="1319640"/>
                    <a:pt x="16935" y="1308797"/>
                  </a:cubicBezTo>
                  <a:cubicBezTo>
                    <a:pt x="6092" y="1297954"/>
                    <a:pt x="0" y="1283248"/>
                    <a:pt x="0" y="1267913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98563" cy="1363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282514" y="3711139"/>
            <a:ext cx="6161385" cy="4174869"/>
          </a:xfrm>
          <a:custGeom>
            <a:avLst/>
            <a:gdLst/>
            <a:ahLst/>
            <a:cxnLst/>
            <a:rect r="r" b="b" t="t" l="l"/>
            <a:pathLst>
              <a:path h="4174869" w="6161385">
                <a:moveTo>
                  <a:pt x="0" y="0"/>
                </a:moveTo>
                <a:lnTo>
                  <a:pt x="6161384" y="0"/>
                </a:lnTo>
                <a:lnTo>
                  <a:pt x="6161384" y="4174869"/>
                </a:lnTo>
                <a:lnTo>
                  <a:pt x="0" y="4174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325744" y="4541835"/>
            <a:ext cx="6314150" cy="2337765"/>
          </a:xfrm>
          <a:custGeom>
            <a:avLst/>
            <a:gdLst/>
            <a:ahLst/>
            <a:cxnLst/>
            <a:rect r="r" b="b" t="t" l="l"/>
            <a:pathLst>
              <a:path h="2337765" w="6314150">
                <a:moveTo>
                  <a:pt x="0" y="0"/>
                </a:moveTo>
                <a:lnTo>
                  <a:pt x="6314150" y="0"/>
                </a:lnTo>
                <a:lnTo>
                  <a:pt x="6314150" y="2337765"/>
                </a:lnTo>
                <a:lnTo>
                  <a:pt x="0" y="23377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4488" y="1715459"/>
            <a:ext cx="16230600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10. Determine the top 3 most ordered pizza types based on revenue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31209" y="3305580"/>
            <a:ext cx="387823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00452" y="3063963"/>
            <a:ext cx="387823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722" y="2738880"/>
            <a:ext cx="7944967" cy="5881077"/>
            <a:chOff x="0" y="0"/>
            <a:chExt cx="2092502" cy="15489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2502" cy="1548926"/>
            </a:xfrm>
            <a:custGeom>
              <a:avLst/>
              <a:gdLst/>
              <a:ahLst/>
              <a:cxnLst/>
              <a:rect r="r" b="b" t="t" l="l"/>
              <a:pathLst>
                <a:path h="1548926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499229"/>
                  </a:lnTo>
                  <a:cubicBezTo>
                    <a:pt x="2092502" y="1526676"/>
                    <a:pt x="2070252" y="1548926"/>
                    <a:pt x="2042805" y="1548926"/>
                  </a:cubicBezTo>
                  <a:lnTo>
                    <a:pt x="49697" y="1548926"/>
                  </a:lnTo>
                  <a:cubicBezTo>
                    <a:pt x="22250" y="1548926"/>
                    <a:pt x="0" y="1526676"/>
                    <a:pt x="0" y="1499229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2502" cy="1587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68360" y="3121113"/>
            <a:ext cx="6828918" cy="5033638"/>
            <a:chOff x="0" y="0"/>
            <a:chExt cx="1798563" cy="13257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8563" cy="1325732"/>
            </a:xfrm>
            <a:custGeom>
              <a:avLst/>
              <a:gdLst/>
              <a:ahLst/>
              <a:cxnLst/>
              <a:rect r="r" b="b" t="t" l="l"/>
              <a:pathLst>
                <a:path h="1325732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267913"/>
                  </a:lnTo>
                  <a:cubicBezTo>
                    <a:pt x="1798563" y="1283248"/>
                    <a:pt x="1792471" y="1297954"/>
                    <a:pt x="1781628" y="1308797"/>
                  </a:cubicBezTo>
                  <a:cubicBezTo>
                    <a:pt x="1770785" y="1319640"/>
                    <a:pt x="1756079" y="1325732"/>
                    <a:pt x="1740744" y="1325732"/>
                  </a:cubicBezTo>
                  <a:lnTo>
                    <a:pt x="57819" y="1325732"/>
                  </a:lnTo>
                  <a:cubicBezTo>
                    <a:pt x="42484" y="1325732"/>
                    <a:pt x="27778" y="1319640"/>
                    <a:pt x="16935" y="1308797"/>
                  </a:cubicBezTo>
                  <a:cubicBezTo>
                    <a:pt x="6092" y="1297954"/>
                    <a:pt x="0" y="1283248"/>
                    <a:pt x="0" y="1267913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98563" cy="1363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176774" y="3449092"/>
            <a:ext cx="6372863" cy="4705659"/>
          </a:xfrm>
          <a:custGeom>
            <a:avLst/>
            <a:gdLst/>
            <a:ahLst/>
            <a:cxnLst/>
            <a:rect r="r" b="b" t="t" l="l"/>
            <a:pathLst>
              <a:path h="4705659" w="6372863">
                <a:moveTo>
                  <a:pt x="0" y="0"/>
                </a:moveTo>
                <a:lnTo>
                  <a:pt x="6372863" y="0"/>
                </a:lnTo>
                <a:lnTo>
                  <a:pt x="6372863" y="4705659"/>
                </a:lnTo>
                <a:lnTo>
                  <a:pt x="0" y="47056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431209" y="4258987"/>
            <a:ext cx="6146850" cy="3085868"/>
          </a:xfrm>
          <a:custGeom>
            <a:avLst/>
            <a:gdLst/>
            <a:ahLst/>
            <a:cxnLst/>
            <a:rect r="r" b="b" t="t" l="l"/>
            <a:pathLst>
              <a:path h="3085868" w="6146850">
                <a:moveTo>
                  <a:pt x="0" y="0"/>
                </a:moveTo>
                <a:lnTo>
                  <a:pt x="6146850" y="0"/>
                </a:lnTo>
                <a:lnTo>
                  <a:pt x="6146850" y="3085869"/>
                </a:lnTo>
                <a:lnTo>
                  <a:pt x="0" y="30858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4488" y="1651941"/>
            <a:ext cx="16230600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11. Calculate the percentage contribution of each pizza type to total revenue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31209" y="3337603"/>
            <a:ext cx="387823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67102" y="2841396"/>
            <a:ext cx="3878232" cy="51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722" y="2738880"/>
            <a:ext cx="7944967" cy="5415870"/>
            <a:chOff x="0" y="0"/>
            <a:chExt cx="2092502" cy="14264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2502" cy="1426402"/>
            </a:xfrm>
            <a:custGeom>
              <a:avLst/>
              <a:gdLst/>
              <a:ahLst/>
              <a:cxnLst/>
              <a:rect r="r" b="b" t="t" l="l"/>
              <a:pathLst>
                <a:path h="1426402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376706"/>
                  </a:lnTo>
                  <a:cubicBezTo>
                    <a:pt x="2092502" y="1404152"/>
                    <a:pt x="2070252" y="1426402"/>
                    <a:pt x="2042805" y="1426402"/>
                  </a:cubicBezTo>
                  <a:lnTo>
                    <a:pt x="49697" y="1426402"/>
                  </a:lnTo>
                  <a:cubicBezTo>
                    <a:pt x="22250" y="1426402"/>
                    <a:pt x="0" y="1404152"/>
                    <a:pt x="0" y="1376706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2502" cy="1464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68360" y="2738880"/>
            <a:ext cx="6828918" cy="5415870"/>
            <a:chOff x="0" y="0"/>
            <a:chExt cx="1798563" cy="14264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8563" cy="1426402"/>
            </a:xfrm>
            <a:custGeom>
              <a:avLst/>
              <a:gdLst/>
              <a:ahLst/>
              <a:cxnLst/>
              <a:rect r="r" b="b" t="t" l="l"/>
              <a:pathLst>
                <a:path h="1426402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368584"/>
                  </a:lnTo>
                  <a:cubicBezTo>
                    <a:pt x="1798563" y="1383918"/>
                    <a:pt x="1792471" y="1398624"/>
                    <a:pt x="1781628" y="1409467"/>
                  </a:cubicBezTo>
                  <a:cubicBezTo>
                    <a:pt x="1770785" y="1420310"/>
                    <a:pt x="1756079" y="1426402"/>
                    <a:pt x="1740744" y="1426402"/>
                  </a:cubicBezTo>
                  <a:lnTo>
                    <a:pt x="57819" y="1426402"/>
                  </a:lnTo>
                  <a:cubicBezTo>
                    <a:pt x="42484" y="1426402"/>
                    <a:pt x="27778" y="1420310"/>
                    <a:pt x="16935" y="1409467"/>
                  </a:cubicBezTo>
                  <a:cubicBezTo>
                    <a:pt x="6092" y="1398624"/>
                    <a:pt x="0" y="1383918"/>
                    <a:pt x="0" y="1368584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98563" cy="1464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90541" y="3666801"/>
            <a:ext cx="7145329" cy="3968086"/>
          </a:xfrm>
          <a:custGeom>
            <a:avLst/>
            <a:gdLst/>
            <a:ahLst/>
            <a:cxnLst/>
            <a:rect r="r" b="b" t="t" l="l"/>
            <a:pathLst>
              <a:path h="3968086" w="7145329">
                <a:moveTo>
                  <a:pt x="0" y="0"/>
                </a:moveTo>
                <a:lnTo>
                  <a:pt x="7145329" y="0"/>
                </a:lnTo>
                <a:lnTo>
                  <a:pt x="7145329" y="3968086"/>
                </a:lnTo>
                <a:lnTo>
                  <a:pt x="0" y="3968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779852" y="3495195"/>
            <a:ext cx="3497080" cy="4381555"/>
          </a:xfrm>
          <a:custGeom>
            <a:avLst/>
            <a:gdLst/>
            <a:ahLst/>
            <a:cxnLst/>
            <a:rect r="r" b="b" t="t" l="l"/>
            <a:pathLst>
              <a:path h="4381555" w="3497080">
                <a:moveTo>
                  <a:pt x="0" y="0"/>
                </a:moveTo>
                <a:lnTo>
                  <a:pt x="3497079" y="0"/>
                </a:lnTo>
                <a:lnTo>
                  <a:pt x="3497079" y="4381555"/>
                </a:lnTo>
                <a:lnTo>
                  <a:pt x="0" y="43815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4488" y="1651941"/>
            <a:ext cx="16230600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12. Analyze the cumulative revenue generated over time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58423" y="2869971"/>
            <a:ext cx="387823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95677" y="2869971"/>
            <a:ext cx="3878232" cy="51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722" y="689927"/>
            <a:ext cx="7944967" cy="7464823"/>
            <a:chOff x="0" y="0"/>
            <a:chExt cx="2092502" cy="19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2502" cy="1966044"/>
            </a:xfrm>
            <a:custGeom>
              <a:avLst/>
              <a:gdLst/>
              <a:ahLst/>
              <a:cxnLst/>
              <a:rect r="r" b="b" t="t" l="l"/>
              <a:pathLst>
                <a:path h="1966044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916347"/>
                  </a:lnTo>
                  <a:cubicBezTo>
                    <a:pt x="2092502" y="1943794"/>
                    <a:pt x="2070252" y="1966044"/>
                    <a:pt x="2042805" y="1966044"/>
                  </a:cubicBezTo>
                  <a:lnTo>
                    <a:pt x="49697" y="1966044"/>
                  </a:lnTo>
                  <a:cubicBezTo>
                    <a:pt x="22250" y="1966044"/>
                    <a:pt x="0" y="1943794"/>
                    <a:pt x="0" y="1916347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2502" cy="2004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68360" y="2738880"/>
            <a:ext cx="6828918" cy="5415870"/>
            <a:chOff x="0" y="0"/>
            <a:chExt cx="1798563" cy="14264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8563" cy="1426402"/>
            </a:xfrm>
            <a:custGeom>
              <a:avLst/>
              <a:gdLst/>
              <a:ahLst/>
              <a:cxnLst/>
              <a:rect r="r" b="b" t="t" l="l"/>
              <a:pathLst>
                <a:path h="1426402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368584"/>
                  </a:lnTo>
                  <a:cubicBezTo>
                    <a:pt x="1798563" y="1383918"/>
                    <a:pt x="1792471" y="1398624"/>
                    <a:pt x="1781628" y="1409467"/>
                  </a:cubicBezTo>
                  <a:cubicBezTo>
                    <a:pt x="1770785" y="1420310"/>
                    <a:pt x="1756079" y="1426402"/>
                    <a:pt x="1740744" y="1426402"/>
                  </a:cubicBezTo>
                  <a:lnTo>
                    <a:pt x="57819" y="1426402"/>
                  </a:lnTo>
                  <a:cubicBezTo>
                    <a:pt x="42484" y="1426402"/>
                    <a:pt x="27778" y="1420310"/>
                    <a:pt x="16935" y="1409467"/>
                  </a:cubicBezTo>
                  <a:cubicBezTo>
                    <a:pt x="6092" y="1398624"/>
                    <a:pt x="0" y="1383918"/>
                    <a:pt x="0" y="1368584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98563" cy="1464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610680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619889" y="3585215"/>
            <a:ext cx="5725860" cy="4049671"/>
          </a:xfrm>
          <a:custGeom>
            <a:avLst/>
            <a:gdLst/>
            <a:ahLst/>
            <a:cxnLst/>
            <a:rect r="r" b="b" t="t" l="l"/>
            <a:pathLst>
              <a:path h="4049671" w="5725860">
                <a:moveTo>
                  <a:pt x="0" y="0"/>
                </a:moveTo>
                <a:lnTo>
                  <a:pt x="5725860" y="0"/>
                </a:lnTo>
                <a:lnTo>
                  <a:pt x="5725860" y="4049672"/>
                </a:lnTo>
                <a:lnTo>
                  <a:pt x="0" y="4049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439261" y="1293775"/>
            <a:ext cx="5847889" cy="6473273"/>
          </a:xfrm>
          <a:custGeom>
            <a:avLst/>
            <a:gdLst/>
            <a:ahLst/>
            <a:cxnLst/>
            <a:rect r="r" b="b" t="t" l="l"/>
            <a:pathLst>
              <a:path h="6473273" w="5847889">
                <a:moveTo>
                  <a:pt x="0" y="0"/>
                </a:moveTo>
                <a:lnTo>
                  <a:pt x="5847889" y="0"/>
                </a:lnTo>
                <a:lnTo>
                  <a:pt x="5847889" y="6473274"/>
                </a:lnTo>
                <a:lnTo>
                  <a:pt x="0" y="64732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515403" y="865188"/>
            <a:ext cx="6430738" cy="142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2"/>
              </a:lnSpc>
            </a:pPr>
            <a:r>
              <a:rPr lang="en-US" sz="2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13. Determine the top 3 most ordered pizza types based on revenue for each pizza category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58423" y="2889021"/>
            <a:ext cx="387823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95677" y="750888"/>
            <a:ext cx="3878232" cy="51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6230600" cy="134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TOP 3 INSIGHTS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04735" y="3085639"/>
            <a:ext cx="15516465" cy="5218417"/>
            <a:chOff x="0" y="0"/>
            <a:chExt cx="20688620" cy="695788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30580"/>
              <a:ext cx="1473815" cy="1117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2742037"/>
              <a:ext cx="1473815" cy="147381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2872617"/>
              <a:ext cx="1473815" cy="1117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5484075"/>
              <a:ext cx="1473815" cy="147381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5614654"/>
              <a:ext cx="1473815" cy="1117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711697" y="-63120"/>
              <a:ext cx="18976923" cy="1416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Average 138 pizzas ordered per day; aim to increase this number through targeted promotions.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11697" y="2677140"/>
              <a:ext cx="18976923" cy="1416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Thai Chicken, Barbecue Chicken, and California Chicken pizzas drive revenue; consider upselling and cross-selling strategies.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711697" y="5417400"/>
              <a:ext cx="18976923" cy="1416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Focus on Supreme pizzas (25.46% of total revenue) and Veggie pizzas (23.68%) to boost sales.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H="true" flipV="true">
            <a:off x="1090490" y="2892931"/>
            <a:ext cx="762" cy="739396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9697545" y="878816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4198" y="8028209"/>
            <a:ext cx="7263232" cy="2460181"/>
          </a:xfrm>
          <a:custGeom>
            <a:avLst/>
            <a:gdLst/>
            <a:ahLst/>
            <a:cxnLst/>
            <a:rect r="r" b="b" t="t" l="l"/>
            <a:pathLst>
              <a:path h="2460181" w="7263232">
                <a:moveTo>
                  <a:pt x="0" y="0"/>
                </a:moveTo>
                <a:lnTo>
                  <a:pt x="7263232" y="0"/>
                </a:lnTo>
                <a:lnTo>
                  <a:pt x="7263232" y="2460182"/>
                </a:lnTo>
                <a:lnTo>
                  <a:pt x="0" y="2460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866775"/>
            <a:ext cx="13180039" cy="145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74086" y="3748630"/>
            <a:ext cx="2935150" cy="3102950"/>
          </a:xfrm>
          <a:custGeom>
            <a:avLst/>
            <a:gdLst/>
            <a:ahLst/>
            <a:cxnLst/>
            <a:rect r="r" b="b" t="t" l="l"/>
            <a:pathLst>
              <a:path h="3102950" w="2935150">
                <a:moveTo>
                  <a:pt x="0" y="0"/>
                </a:moveTo>
                <a:lnTo>
                  <a:pt x="2935150" y="0"/>
                </a:lnTo>
                <a:lnTo>
                  <a:pt x="2935150" y="3102950"/>
                </a:lnTo>
                <a:lnTo>
                  <a:pt x="0" y="3102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10" t="0" r="-201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49002" y="3758087"/>
            <a:ext cx="2933041" cy="3032065"/>
          </a:xfrm>
          <a:custGeom>
            <a:avLst/>
            <a:gdLst/>
            <a:ahLst/>
            <a:cxnLst/>
            <a:rect r="r" b="b" t="t" l="l"/>
            <a:pathLst>
              <a:path h="3032065" w="2933041">
                <a:moveTo>
                  <a:pt x="0" y="0"/>
                </a:moveTo>
                <a:lnTo>
                  <a:pt x="2933041" y="0"/>
                </a:lnTo>
                <a:lnTo>
                  <a:pt x="2933041" y="3032066"/>
                </a:lnTo>
                <a:lnTo>
                  <a:pt x="0" y="30320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71" t="0" r="-87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44198" y="3758087"/>
            <a:ext cx="2810179" cy="3032065"/>
          </a:xfrm>
          <a:custGeom>
            <a:avLst/>
            <a:gdLst/>
            <a:ahLst/>
            <a:cxnLst/>
            <a:rect r="r" b="b" t="t" l="l"/>
            <a:pathLst>
              <a:path h="3032065" w="2810179">
                <a:moveTo>
                  <a:pt x="0" y="0"/>
                </a:moveTo>
                <a:lnTo>
                  <a:pt x="2810179" y="0"/>
                </a:lnTo>
                <a:lnTo>
                  <a:pt x="2810179" y="3032066"/>
                </a:lnTo>
                <a:lnTo>
                  <a:pt x="0" y="30320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22" t="0" r="-722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57413" y="3758087"/>
            <a:ext cx="2947703" cy="3032065"/>
          </a:xfrm>
          <a:custGeom>
            <a:avLst/>
            <a:gdLst/>
            <a:ahLst/>
            <a:cxnLst/>
            <a:rect r="r" b="b" t="t" l="l"/>
            <a:pathLst>
              <a:path h="3032065" w="2947703">
                <a:moveTo>
                  <a:pt x="0" y="0"/>
                </a:moveTo>
                <a:lnTo>
                  <a:pt x="2947703" y="0"/>
                </a:lnTo>
                <a:lnTo>
                  <a:pt x="2947703" y="3032066"/>
                </a:lnTo>
                <a:lnTo>
                  <a:pt x="0" y="30320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71" t="0" r="-871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2825" y="3241788"/>
            <a:ext cx="8431175" cy="3670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TABLE CREATION </a:t>
            </a:r>
          </a:p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&amp;</a:t>
            </a:r>
          </a:p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DATA IMPORT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987753" y="-63700"/>
            <a:ext cx="6450219" cy="2184800"/>
          </a:xfrm>
          <a:custGeom>
            <a:avLst/>
            <a:gdLst/>
            <a:ahLst/>
            <a:cxnLst/>
            <a:rect r="r" b="b" t="t" l="l"/>
            <a:pathLst>
              <a:path h="2184800" w="6450219">
                <a:moveTo>
                  <a:pt x="0" y="0"/>
                </a:moveTo>
                <a:lnTo>
                  <a:pt x="6450219" y="0"/>
                </a:lnTo>
                <a:lnTo>
                  <a:pt x="6450219" y="2184800"/>
                </a:lnTo>
                <a:lnTo>
                  <a:pt x="0" y="218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53060" y="1206389"/>
            <a:ext cx="5228733" cy="7874222"/>
          </a:xfrm>
          <a:custGeom>
            <a:avLst/>
            <a:gdLst/>
            <a:ahLst/>
            <a:cxnLst/>
            <a:rect r="r" b="b" t="t" l="l"/>
            <a:pathLst>
              <a:path h="7874222" w="5228733">
                <a:moveTo>
                  <a:pt x="0" y="0"/>
                </a:moveTo>
                <a:lnTo>
                  <a:pt x="5228732" y="0"/>
                </a:lnTo>
                <a:lnTo>
                  <a:pt x="5228732" y="7874222"/>
                </a:lnTo>
                <a:lnTo>
                  <a:pt x="0" y="787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1401" y="1294130"/>
            <a:ext cx="16230600" cy="672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1. Retrieve the total number of orders placed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416424"/>
            <a:ext cx="7362681" cy="4107516"/>
            <a:chOff x="0" y="0"/>
            <a:chExt cx="1939142" cy="10818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9142" cy="1081815"/>
            </a:xfrm>
            <a:custGeom>
              <a:avLst/>
              <a:gdLst/>
              <a:ahLst/>
              <a:cxnLst/>
              <a:rect r="r" b="b" t="t" l="l"/>
              <a:pathLst>
                <a:path h="1081815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028188"/>
                  </a:lnTo>
                  <a:cubicBezTo>
                    <a:pt x="1939142" y="1057805"/>
                    <a:pt x="1915133" y="1081815"/>
                    <a:pt x="1885515" y="1081815"/>
                  </a:cubicBezTo>
                  <a:lnTo>
                    <a:pt x="53627" y="1081815"/>
                  </a:lnTo>
                  <a:cubicBezTo>
                    <a:pt x="39404" y="1081815"/>
                    <a:pt x="25764" y="1076165"/>
                    <a:pt x="15707" y="1066108"/>
                  </a:cubicBezTo>
                  <a:cubicBezTo>
                    <a:pt x="5650" y="1056051"/>
                    <a:pt x="0" y="1042411"/>
                    <a:pt x="0" y="1028188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39142" cy="111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534597" y="3416424"/>
            <a:ext cx="7362681" cy="4107516"/>
            <a:chOff x="0" y="0"/>
            <a:chExt cx="1939142" cy="10818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9142" cy="1081815"/>
            </a:xfrm>
            <a:custGeom>
              <a:avLst/>
              <a:gdLst/>
              <a:ahLst/>
              <a:cxnLst/>
              <a:rect r="r" b="b" t="t" l="l"/>
              <a:pathLst>
                <a:path h="1081815" w="1939142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028188"/>
                  </a:lnTo>
                  <a:cubicBezTo>
                    <a:pt x="1939142" y="1057805"/>
                    <a:pt x="1915133" y="1081815"/>
                    <a:pt x="1885515" y="1081815"/>
                  </a:cubicBezTo>
                  <a:lnTo>
                    <a:pt x="53627" y="1081815"/>
                  </a:lnTo>
                  <a:cubicBezTo>
                    <a:pt x="39404" y="1081815"/>
                    <a:pt x="25764" y="1076165"/>
                    <a:pt x="15707" y="1066108"/>
                  </a:cubicBezTo>
                  <a:cubicBezTo>
                    <a:pt x="5650" y="1056051"/>
                    <a:pt x="0" y="1042411"/>
                    <a:pt x="0" y="1028188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39142" cy="111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955632" y="4447546"/>
            <a:ext cx="6232862" cy="2111614"/>
          </a:xfrm>
          <a:custGeom>
            <a:avLst/>
            <a:gdLst/>
            <a:ahLst/>
            <a:cxnLst/>
            <a:rect r="r" b="b" t="t" l="l"/>
            <a:pathLst>
              <a:path h="2111614" w="6232862">
                <a:moveTo>
                  <a:pt x="0" y="0"/>
                </a:moveTo>
                <a:lnTo>
                  <a:pt x="6232861" y="0"/>
                </a:lnTo>
                <a:lnTo>
                  <a:pt x="6232861" y="2111614"/>
                </a:lnTo>
                <a:lnTo>
                  <a:pt x="0" y="2111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67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620362" y="4294555"/>
            <a:ext cx="5375895" cy="2417596"/>
          </a:xfrm>
          <a:custGeom>
            <a:avLst/>
            <a:gdLst/>
            <a:ahLst/>
            <a:cxnLst/>
            <a:rect r="r" b="b" t="t" l="l"/>
            <a:pathLst>
              <a:path h="2417596" w="5375895">
                <a:moveTo>
                  <a:pt x="0" y="0"/>
                </a:moveTo>
                <a:lnTo>
                  <a:pt x="5375895" y="0"/>
                </a:lnTo>
                <a:lnTo>
                  <a:pt x="5375895" y="2417596"/>
                </a:lnTo>
                <a:lnTo>
                  <a:pt x="0" y="24175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116" r="0" b="-2116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030467" y="3569740"/>
            <a:ext cx="3878232" cy="56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55632" y="3598315"/>
            <a:ext cx="3878232" cy="56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1401" y="1294130"/>
            <a:ext cx="16230600" cy="672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2. Calculate the total revenue generated from pizza sales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248381"/>
            <a:ext cx="7944967" cy="4275559"/>
            <a:chOff x="0" y="0"/>
            <a:chExt cx="2092502" cy="11260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2502" cy="1126073"/>
            </a:xfrm>
            <a:custGeom>
              <a:avLst/>
              <a:gdLst/>
              <a:ahLst/>
              <a:cxnLst/>
              <a:rect r="r" b="b" t="t" l="l"/>
              <a:pathLst>
                <a:path h="1126073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076377"/>
                  </a:lnTo>
                  <a:cubicBezTo>
                    <a:pt x="2092502" y="1103823"/>
                    <a:pt x="2070252" y="1126073"/>
                    <a:pt x="2042805" y="1126073"/>
                  </a:cubicBezTo>
                  <a:lnTo>
                    <a:pt x="49697" y="1126073"/>
                  </a:lnTo>
                  <a:cubicBezTo>
                    <a:pt x="22250" y="1126073"/>
                    <a:pt x="0" y="1103823"/>
                    <a:pt x="0" y="1076377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92502" cy="1164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68360" y="3248381"/>
            <a:ext cx="6828918" cy="4275559"/>
            <a:chOff x="0" y="0"/>
            <a:chExt cx="1798563" cy="11260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98563" cy="1126073"/>
            </a:xfrm>
            <a:custGeom>
              <a:avLst/>
              <a:gdLst/>
              <a:ahLst/>
              <a:cxnLst/>
              <a:rect r="r" b="b" t="t" l="l"/>
              <a:pathLst>
                <a:path h="1126073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068255"/>
                  </a:lnTo>
                  <a:cubicBezTo>
                    <a:pt x="1798563" y="1083589"/>
                    <a:pt x="1792471" y="1098295"/>
                    <a:pt x="1781628" y="1109139"/>
                  </a:cubicBezTo>
                  <a:cubicBezTo>
                    <a:pt x="1770785" y="1119982"/>
                    <a:pt x="1756079" y="1126073"/>
                    <a:pt x="1740744" y="1126073"/>
                  </a:cubicBezTo>
                  <a:lnTo>
                    <a:pt x="57819" y="1126073"/>
                  </a:lnTo>
                  <a:cubicBezTo>
                    <a:pt x="42484" y="1126073"/>
                    <a:pt x="27778" y="1119982"/>
                    <a:pt x="16935" y="1109139"/>
                  </a:cubicBezTo>
                  <a:cubicBezTo>
                    <a:pt x="6092" y="1098295"/>
                    <a:pt x="0" y="1083589"/>
                    <a:pt x="0" y="1068255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98563" cy="1164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46084" y="4253398"/>
            <a:ext cx="7196821" cy="2666497"/>
          </a:xfrm>
          <a:custGeom>
            <a:avLst/>
            <a:gdLst/>
            <a:ahLst/>
            <a:cxnLst/>
            <a:rect r="r" b="b" t="t" l="l"/>
            <a:pathLst>
              <a:path h="2666497" w="7196821">
                <a:moveTo>
                  <a:pt x="0" y="0"/>
                </a:moveTo>
                <a:lnTo>
                  <a:pt x="7196821" y="0"/>
                </a:lnTo>
                <a:lnTo>
                  <a:pt x="7196821" y="2666497"/>
                </a:lnTo>
                <a:lnTo>
                  <a:pt x="0" y="266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567152" y="4337294"/>
            <a:ext cx="5831334" cy="2403455"/>
          </a:xfrm>
          <a:custGeom>
            <a:avLst/>
            <a:gdLst/>
            <a:ahLst/>
            <a:cxnLst/>
            <a:rect r="r" b="b" t="t" l="l"/>
            <a:pathLst>
              <a:path h="2403455" w="5831334">
                <a:moveTo>
                  <a:pt x="0" y="0"/>
                </a:moveTo>
                <a:lnTo>
                  <a:pt x="5831334" y="0"/>
                </a:lnTo>
                <a:lnTo>
                  <a:pt x="5831334" y="2403455"/>
                </a:lnTo>
                <a:lnTo>
                  <a:pt x="0" y="24034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527358" y="3425949"/>
            <a:ext cx="3878232" cy="56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21762" y="3368799"/>
            <a:ext cx="3878232" cy="56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1401" y="1294130"/>
            <a:ext cx="16230600" cy="672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Identify the highest-priced pizza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248381"/>
            <a:ext cx="7944967" cy="4275559"/>
            <a:chOff x="0" y="0"/>
            <a:chExt cx="2092502" cy="11260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2502" cy="1126073"/>
            </a:xfrm>
            <a:custGeom>
              <a:avLst/>
              <a:gdLst/>
              <a:ahLst/>
              <a:cxnLst/>
              <a:rect r="r" b="b" t="t" l="l"/>
              <a:pathLst>
                <a:path h="1126073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076377"/>
                  </a:lnTo>
                  <a:cubicBezTo>
                    <a:pt x="2092502" y="1103823"/>
                    <a:pt x="2070252" y="1126073"/>
                    <a:pt x="2042805" y="1126073"/>
                  </a:cubicBezTo>
                  <a:lnTo>
                    <a:pt x="49697" y="1126073"/>
                  </a:lnTo>
                  <a:cubicBezTo>
                    <a:pt x="22250" y="1126073"/>
                    <a:pt x="0" y="1103823"/>
                    <a:pt x="0" y="1076377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92502" cy="1164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68360" y="3248381"/>
            <a:ext cx="6828918" cy="4275559"/>
            <a:chOff x="0" y="0"/>
            <a:chExt cx="1798563" cy="11260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98563" cy="1126073"/>
            </a:xfrm>
            <a:custGeom>
              <a:avLst/>
              <a:gdLst/>
              <a:ahLst/>
              <a:cxnLst/>
              <a:rect r="r" b="b" t="t" l="l"/>
              <a:pathLst>
                <a:path h="1126073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068255"/>
                  </a:lnTo>
                  <a:cubicBezTo>
                    <a:pt x="1798563" y="1083589"/>
                    <a:pt x="1792471" y="1098295"/>
                    <a:pt x="1781628" y="1109139"/>
                  </a:cubicBezTo>
                  <a:cubicBezTo>
                    <a:pt x="1770785" y="1119982"/>
                    <a:pt x="1756079" y="1126073"/>
                    <a:pt x="1740744" y="1126073"/>
                  </a:cubicBezTo>
                  <a:lnTo>
                    <a:pt x="57819" y="1126073"/>
                  </a:lnTo>
                  <a:cubicBezTo>
                    <a:pt x="42484" y="1126073"/>
                    <a:pt x="27778" y="1119982"/>
                    <a:pt x="16935" y="1109139"/>
                  </a:cubicBezTo>
                  <a:cubicBezTo>
                    <a:pt x="6092" y="1098295"/>
                    <a:pt x="0" y="1083589"/>
                    <a:pt x="0" y="1068255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98563" cy="1164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41052" y="4337294"/>
            <a:ext cx="7455650" cy="2236695"/>
          </a:xfrm>
          <a:custGeom>
            <a:avLst/>
            <a:gdLst/>
            <a:ahLst/>
            <a:cxnLst/>
            <a:rect r="r" b="b" t="t" l="l"/>
            <a:pathLst>
              <a:path h="2236695" w="7455650">
                <a:moveTo>
                  <a:pt x="0" y="0"/>
                </a:moveTo>
                <a:lnTo>
                  <a:pt x="7455649" y="0"/>
                </a:lnTo>
                <a:lnTo>
                  <a:pt x="7455649" y="2236695"/>
                </a:lnTo>
                <a:lnTo>
                  <a:pt x="0" y="2236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408449" y="4424915"/>
            <a:ext cx="6148739" cy="2149074"/>
          </a:xfrm>
          <a:custGeom>
            <a:avLst/>
            <a:gdLst/>
            <a:ahLst/>
            <a:cxnLst/>
            <a:rect r="r" b="b" t="t" l="l"/>
            <a:pathLst>
              <a:path h="2149074" w="6148739">
                <a:moveTo>
                  <a:pt x="0" y="0"/>
                </a:moveTo>
                <a:lnTo>
                  <a:pt x="6148739" y="0"/>
                </a:lnTo>
                <a:lnTo>
                  <a:pt x="6148739" y="2149074"/>
                </a:lnTo>
                <a:lnTo>
                  <a:pt x="0" y="2149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527358" y="3425949"/>
            <a:ext cx="3878232" cy="56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21762" y="3406899"/>
            <a:ext cx="3878232" cy="56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1401" y="1403039"/>
            <a:ext cx="16230600" cy="672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4. Identify the most common pizza size ordered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90722" y="3248381"/>
            <a:ext cx="7944967" cy="4421131"/>
            <a:chOff x="0" y="0"/>
            <a:chExt cx="2092502" cy="11644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2502" cy="1164413"/>
            </a:xfrm>
            <a:custGeom>
              <a:avLst/>
              <a:gdLst/>
              <a:ahLst/>
              <a:cxnLst/>
              <a:rect r="r" b="b" t="t" l="l"/>
              <a:pathLst>
                <a:path h="1164413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114716"/>
                  </a:lnTo>
                  <a:cubicBezTo>
                    <a:pt x="2092502" y="1142163"/>
                    <a:pt x="2070252" y="1164413"/>
                    <a:pt x="2042805" y="1164413"/>
                  </a:cubicBezTo>
                  <a:lnTo>
                    <a:pt x="49697" y="1164413"/>
                  </a:lnTo>
                  <a:cubicBezTo>
                    <a:pt x="22250" y="1164413"/>
                    <a:pt x="0" y="1142163"/>
                    <a:pt x="0" y="1114716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9250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68360" y="3248381"/>
            <a:ext cx="6828918" cy="4421131"/>
            <a:chOff x="0" y="0"/>
            <a:chExt cx="1798563" cy="11644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98563" cy="1164413"/>
            </a:xfrm>
            <a:custGeom>
              <a:avLst/>
              <a:gdLst/>
              <a:ahLst/>
              <a:cxnLst/>
              <a:rect r="r" b="b" t="t" l="l"/>
              <a:pathLst>
                <a:path h="1164413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106594"/>
                  </a:lnTo>
                  <a:cubicBezTo>
                    <a:pt x="1798563" y="1121929"/>
                    <a:pt x="1792471" y="1136635"/>
                    <a:pt x="1781628" y="1147478"/>
                  </a:cubicBezTo>
                  <a:cubicBezTo>
                    <a:pt x="1770785" y="1158321"/>
                    <a:pt x="1756079" y="1164413"/>
                    <a:pt x="1740744" y="1164413"/>
                  </a:cubicBezTo>
                  <a:lnTo>
                    <a:pt x="57819" y="1164413"/>
                  </a:lnTo>
                  <a:cubicBezTo>
                    <a:pt x="42484" y="1164413"/>
                    <a:pt x="27778" y="1158321"/>
                    <a:pt x="16935" y="1147478"/>
                  </a:cubicBezTo>
                  <a:cubicBezTo>
                    <a:pt x="6092" y="1136635"/>
                    <a:pt x="0" y="1121929"/>
                    <a:pt x="0" y="1106594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98563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367423" y="4503408"/>
            <a:ext cx="6211742" cy="2046319"/>
          </a:xfrm>
          <a:custGeom>
            <a:avLst/>
            <a:gdLst/>
            <a:ahLst/>
            <a:cxnLst/>
            <a:rect r="r" b="b" t="t" l="l"/>
            <a:pathLst>
              <a:path h="2046319" w="6211742">
                <a:moveTo>
                  <a:pt x="0" y="0"/>
                </a:moveTo>
                <a:lnTo>
                  <a:pt x="6211742" y="0"/>
                </a:lnTo>
                <a:lnTo>
                  <a:pt x="6211742" y="2046319"/>
                </a:lnTo>
                <a:lnTo>
                  <a:pt x="0" y="2046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185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977410" y="3970780"/>
            <a:ext cx="6771591" cy="3212036"/>
          </a:xfrm>
          <a:custGeom>
            <a:avLst/>
            <a:gdLst/>
            <a:ahLst/>
            <a:cxnLst/>
            <a:rect r="r" b="b" t="t" l="l"/>
            <a:pathLst>
              <a:path h="3212036" w="6771591">
                <a:moveTo>
                  <a:pt x="0" y="0"/>
                </a:moveTo>
                <a:lnTo>
                  <a:pt x="6771592" y="0"/>
                </a:lnTo>
                <a:lnTo>
                  <a:pt x="6771592" y="3212036"/>
                </a:lnTo>
                <a:lnTo>
                  <a:pt x="0" y="32120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86" r="0" b="-186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527358" y="3435474"/>
            <a:ext cx="3878232" cy="53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21762" y="3330699"/>
            <a:ext cx="3878232" cy="51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722" y="3248381"/>
            <a:ext cx="7944967" cy="4421131"/>
            <a:chOff x="0" y="0"/>
            <a:chExt cx="2092502" cy="1164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2502" cy="1164413"/>
            </a:xfrm>
            <a:custGeom>
              <a:avLst/>
              <a:gdLst/>
              <a:ahLst/>
              <a:cxnLst/>
              <a:rect r="r" b="b" t="t" l="l"/>
              <a:pathLst>
                <a:path h="1164413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114716"/>
                  </a:lnTo>
                  <a:cubicBezTo>
                    <a:pt x="2092502" y="1142163"/>
                    <a:pt x="2070252" y="1164413"/>
                    <a:pt x="2042805" y="1164413"/>
                  </a:cubicBezTo>
                  <a:lnTo>
                    <a:pt x="49697" y="1164413"/>
                  </a:lnTo>
                  <a:cubicBezTo>
                    <a:pt x="22250" y="1164413"/>
                    <a:pt x="0" y="1142163"/>
                    <a:pt x="0" y="1114716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250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68360" y="3248381"/>
            <a:ext cx="6828918" cy="4421131"/>
            <a:chOff x="0" y="0"/>
            <a:chExt cx="1798563" cy="11644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8563" cy="1164413"/>
            </a:xfrm>
            <a:custGeom>
              <a:avLst/>
              <a:gdLst/>
              <a:ahLst/>
              <a:cxnLst/>
              <a:rect r="r" b="b" t="t" l="l"/>
              <a:pathLst>
                <a:path h="1164413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106594"/>
                  </a:lnTo>
                  <a:cubicBezTo>
                    <a:pt x="1798563" y="1121929"/>
                    <a:pt x="1792471" y="1136635"/>
                    <a:pt x="1781628" y="1147478"/>
                  </a:cubicBezTo>
                  <a:cubicBezTo>
                    <a:pt x="1770785" y="1158321"/>
                    <a:pt x="1756079" y="1164413"/>
                    <a:pt x="1740744" y="1164413"/>
                  </a:cubicBezTo>
                  <a:lnTo>
                    <a:pt x="57819" y="1164413"/>
                  </a:lnTo>
                  <a:cubicBezTo>
                    <a:pt x="42484" y="1164413"/>
                    <a:pt x="27778" y="1158321"/>
                    <a:pt x="16935" y="1147478"/>
                  </a:cubicBezTo>
                  <a:cubicBezTo>
                    <a:pt x="6092" y="1136635"/>
                    <a:pt x="0" y="1121929"/>
                    <a:pt x="0" y="1106594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98563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68139" y="4104055"/>
            <a:ext cx="4981760" cy="3067586"/>
          </a:xfrm>
          <a:custGeom>
            <a:avLst/>
            <a:gdLst/>
            <a:ahLst/>
            <a:cxnLst/>
            <a:rect r="r" b="b" t="t" l="l"/>
            <a:pathLst>
              <a:path h="3067586" w="4981760">
                <a:moveTo>
                  <a:pt x="0" y="0"/>
                </a:moveTo>
                <a:lnTo>
                  <a:pt x="4981760" y="0"/>
                </a:lnTo>
                <a:lnTo>
                  <a:pt x="4981760" y="3067586"/>
                </a:lnTo>
                <a:lnTo>
                  <a:pt x="0" y="3067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127131" y="4084865"/>
            <a:ext cx="6776656" cy="3105967"/>
          </a:xfrm>
          <a:custGeom>
            <a:avLst/>
            <a:gdLst/>
            <a:ahLst/>
            <a:cxnLst/>
            <a:rect r="r" b="b" t="t" l="l"/>
            <a:pathLst>
              <a:path h="3105967" w="6776656">
                <a:moveTo>
                  <a:pt x="0" y="0"/>
                </a:moveTo>
                <a:lnTo>
                  <a:pt x="6776656" y="0"/>
                </a:lnTo>
                <a:lnTo>
                  <a:pt x="6776656" y="3105967"/>
                </a:lnTo>
                <a:lnTo>
                  <a:pt x="0" y="31059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9803" y="1715459"/>
            <a:ext cx="17031244" cy="672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5. List the top 5 most ordered pizza types along with their quantities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27358" y="3425949"/>
            <a:ext cx="3878232" cy="56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21762" y="3454524"/>
            <a:ext cx="3878232" cy="56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0722" y="3248381"/>
            <a:ext cx="7944967" cy="4421131"/>
            <a:chOff x="0" y="0"/>
            <a:chExt cx="2092502" cy="1164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2502" cy="1164413"/>
            </a:xfrm>
            <a:custGeom>
              <a:avLst/>
              <a:gdLst/>
              <a:ahLst/>
              <a:cxnLst/>
              <a:rect r="r" b="b" t="t" l="l"/>
              <a:pathLst>
                <a:path h="1164413" w="2092502">
                  <a:moveTo>
                    <a:pt x="49697" y="0"/>
                  </a:moveTo>
                  <a:lnTo>
                    <a:pt x="2042805" y="0"/>
                  </a:lnTo>
                  <a:cubicBezTo>
                    <a:pt x="2055986" y="0"/>
                    <a:pt x="2068626" y="5236"/>
                    <a:pt x="2077946" y="14556"/>
                  </a:cubicBezTo>
                  <a:cubicBezTo>
                    <a:pt x="2087266" y="23876"/>
                    <a:pt x="2092502" y="36516"/>
                    <a:pt x="2092502" y="49697"/>
                  </a:cubicBezTo>
                  <a:lnTo>
                    <a:pt x="2092502" y="1114716"/>
                  </a:lnTo>
                  <a:cubicBezTo>
                    <a:pt x="2092502" y="1142163"/>
                    <a:pt x="2070252" y="1164413"/>
                    <a:pt x="2042805" y="1164413"/>
                  </a:cubicBezTo>
                  <a:lnTo>
                    <a:pt x="49697" y="1164413"/>
                  </a:lnTo>
                  <a:cubicBezTo>
                    <a:pt x="22250" y="1164413"/>
                    <a:pt x="0" y="1142163"/>
                    <a:pt x="0" y="1114716"/>
                  </a:cubicBezTo>
                  <a:lnTo>
                    <a:pt x="0" y="49697"/>
                  </a:lnTo>
                  <a:cubicBezTo>
                    <a:pt x="0" y="22250"/>
                    <a:pt x="22250" y="0"/>
                    <a:pt x="4969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92502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68360" y="3248381"/>
            <a:ext cx="6828918" cy="4421131"/>
            <a:chOff x="0" y="0"/>
            <a:chExt cx="1798563" cy="11644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98563" cy="1164413"/>
            </a:xfrm>
            <a:custGeom>
              <a:avLst/>
              <a:gdLst/>
              <a:ahLst/>
              <a:cxnLst/>
              <a:rect r="r" b="b" t="t" l="l"/>
              <a:pathLst>
                <a:path h="1164413" w="1798563">
                  <a:moveTo>
                    <a:pt x="57819" y="0"/>
                  </a:moveTo>
                  <a:lnTo>
                    <a:pt x="1740744" y="0"/>
                  </a:lnTo>
                  <a:cubicBezTo>
                    <a:pt x="1756079" y="0"/>
                    <a:pt x="1770785" y="6092"/>
                    <a:pt x="1781628" y="16935"/>
                  </a:cubicBezTo>
                  <a:cubicBezTo>
                    <a:pt x="1792471" y="27778"/>
                    <a:pt x="1798563" y="42484"/>
                    <a:pt x="1798563" y="57819"/>
                  </a:cubicBezTo>
                  <a:lnTo>
                    <a:pt x="1798563" y="1106594"/>
                  </a:lnTo>
                  <a:cubicBezTo>
                    <a:pt x="1798563" y="1121929"/>
                    <a:pt x="1792471" y="1136635"/>
                    <a:pt x="1781628" y="1147478"/>
                  </a:cubicBezTo>
                  <a:cubicBezTo>
                    <a:pt x="1770785" y="1158321"/>
                    <a:pt x="1756079" y="1164413"/>
                    <a:pt x="1740744" y="1164413"/>
                  </a:cubicBezTo>
                  <a:lnTo>
                    <a:pt x="57819" y="1164413"/>
                  </a:lnTo>
                  <a:cubicBezTo>
                    <a:pt x="42484" y="1164413"/>
                    <a:pt x="27778" y="1158321"/>
                    <a:pt x="16935" y="1147478"/>
                  </a:cubicBezTo>
                  <a:cubicBezTo>
                    <a:pt x="6092" y="1136635"/>
                    <a:pt x="0" y="1121929"/>
                    <a:pt x="0" y="1106594"/>
                  </a:cubicBezTo>
                  <a:lnTo>
                    <a:pt x="0" y="57819"/>
                  </a:lnTo>
                  <a:cubicBezTo>
                    <a:pt x="0" y="42484"/>
                    <a:pt x="6092" y="27778"/>
                    <a:pt x="16935" y="16935"/>
                  </a:cubicBezTo>
                  <a:cubicBezTo>
                    <a:pt x="27778" y="6092"/>
                    <a:pt x="42484" y="0"/>
                    <a:pt x="57819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98563" cy="1202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844665" y="9080317"/>
            <a:ext cx="11690768" cy="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05"/>
                </a:lnSpc>
                <a:spcBef>
                  <a:spcPct val="0"/>
                </a:spcBef>
              </a:pPr>
              <a:r>
                <a:rPr lang="en-US" sz="5575" strike="noStrike" u="non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2243137" y="-402279"/>
            <a:ext cx="6449078" cy="2184413"/>
          </a:xfrm>
          <a:custGeom>
            <a:avLst/>
            <a:gdLst/>
            <a:ahLst/>
            <a:cxnLst/>
            <a:rect r="r" b="b" t="t" l="l"/>
            <a:pathLst>
              <a:path h="2184413" w="6449078">
                <a:moveTo>
                  <a:pt x="0" y="0"/>
                </a:moveTo>
                <a:lnTo>
                  <a:pt x="6449077" y="0"/>
                </a:lnTo>
                <a:lnTo>
                  <a:pt x="6449077" y="2184413"/>
                </a:lnTo>
                <a:lnTo>
                  <a:pt x="0" y="218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09569" y="4065955"/>
            <a:ext cx="4946500" cy="3143342"/>
          </a:xfrm>
          <a:custGeom>
            <a:avLst/>
            <a:gdLst/>
            <a:ahLst/>
            <a:cxnLst/>
            <a:rect r="r" b="b" t="t" l="l"/>
            <a:pathLst>
              <a:path h="3143342" w="4946500">
                <a:moveTo>
                  <a:pt x="0" y="0"/>
                </a:moveTo>
                <a:lnTo>
                  <a:pt x="4946500" y="0"/>
                </a:lnTo>
                <a:lnTo>
                  <a:pt x="4946500" y="3143343"/>
                </a:lnTo>
                <a:lnTo>
                  <a:pt x="0" y="3143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0107" y="3970705"/>
            <a:ext cx="6266198" cy="3248117"/>
          </a:xfrm>
          <a:custGeom>
            <a:avLst/>
            <a:gdLst/>
            <a:ahLst/>
            <a:cxnLst/>
            <a:rect r="r" b="b" t="t" l="l"/>
            <a:pathLst>
              <a:path h="3248117" w="6266198">
                <a:moveTo>
                  <a:pt x="0" y="0"/>
                </a:moveTo>
                <a:lnTo>
                  <a:pt x="6266198" y="0"/>
                </a:lnTo>
                <a:lnTo>
                  <a:pt x="6266198" y="3248118"/>
                </a:lnTo>
                <a:lnTo>
                  <a:pt x="0" y="3248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715459"/>
            <a:ext cx="16230600" cy="59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6. Join the necessary tables to find the total quantity of each pizza category ordered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08308" y="3394797"/>
            <a:ext cx="3878232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  <a:spcBef>
                <a:spcPct val="0"/>
              </a:spcBef>
            </a:pPr>
            <a:r>
              <a:rPr lang="en-US" sz="31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Results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21762" y="3342800"/>
            <a:ext cx="3878232" cy="53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trike="noStrike" u="none">
                <a:solidFill>
                  <a:srgbClr val="4F3B3D"/>
                </a:solidFill>
                <a:latin typeface="Alatsi"/>
                <a:ea typeface="Alatsi"/>
                <a:cs typeface="Alatsi"/>
                <a:sym typeface="Alatsi"/>
              </a:rPr>
              <a:t>Query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DAGNzwHsGPI</dc:identifier>
  <dcterms:modified xsi:type="dcterms:W3CDTF">2011-08-01T06:04:30Z</dcterms:modified>
  <cp:revision>1</cp:revision>
  <dc:title>Beige Pastel Minimalist Thesis Defense Presentation</dc:title>
</cp:coreProperties>
</file>