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57" r:id="rId4"/>
    <p:sldId id="258" r:id="rId5"/>
    <p:sldId id="269" r:id="rId6"/>
    <p:sldId id="260" r:id="rId7"/>
    <p:sldId id="263" r:id="rId8"/>
    <p:sldId id="268" r:id="rId9"/>
    <p:sldId id="265" r:id="rId10"/>
    <p:sldId id="262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>
        <p:scale>
          <a:sx n="77" d="100"/>
          <a:sy n="77" d="100"/>
        </p:scale>
        <p:origin x="9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ika potphode" userId="3817f65e34562e1a" providerId="LiveId" clId="{E6E45453-5389-4D44-B9E4-E61D8417B55C}"/>
    <pc:docChg chg="undo custSel addSld delSld modSld sldOrd">
      <pc:chgData name="sanika potphode" userId="3817f65e34562e1a" providerId="LiveId" clId="{E6E45453-5389-4D44-B9E4-E61D8417B55C}" dt="2024-11-28T06:37:47.417" v="2266" actId="1076"/>
      <pc:docMkLst>
        <pc:docMk/>
      </pc:docMkLst>
      <pc:sldChg chg="addSp delSp modSp mod setBg">
        <pc:chgData name="sanika potphode" userId="3817f65e34562e1a" providerId="LiveId" clId="{E6E45453-5389-4D44-B9E4-E61D8417B55C}" dt="2024-11-28T06:37:47.417" v="2266" actId="1076"/>
        <pc:sldMkLst>
          <pc:docMk/>
          <pc:sldMk cId="289567366" sldId="256"/>
        </pc:sldMkLst>
      </pc:sldChg>
      <pc:sldChg chg="addSp delSp modSp new mod">
        <pc:chgData name="sanika potphode" userId="3817f65e34562e1a" providerId="LiveId" clId="{E6E45453-5389-4D44-B9E4-E61D8417B55C}" dt="2024-11-27T17:44:59.332" v="1625" actId="122"/>
        <pc:sldMkLst>
          <pc:docMk/>
          <pc:sldMk cId="1492485900" sldId="257"/>
        </pc:sldMkLst>
      </pc:sldChg>
      <pc:sldChg chg="addSp delSp modSp new mod setBg">
        <pc:chgData name="sanika potphode" userId="3817f65e34562e1a" providerId="LiveId" clId="{E6E45453-5389-4D44-B9E4-E61D8417B55C}" dt="2024-11-28T00:04:31.850" v="2101" actId="1076"/>
        <pc:sldMkLst>
          <pc:docMk/>
          <pc:sldMk cId="1203238142" sldId="258"/>
        </pc:sldMkLst>
      </pc:sldChg>
      <pc:sldChg chg="addSp delSp modSp new del mod">
        <pc:chgData name="sanika potphode" userId="3817f65e34562e1a" providerId="LiveId" clId="{E6E45453-5389-4D44-B9E4-E61D8417B55C}" dt="2024-11-28T00:11:37.814" v="2201" actId="47"/>
        <pc:sldMkLst>
          <pc:docMk/>
          <pc:sldMk cId="999234279" sldId="259"/>
        </pc:sldMkLst>
      </pc:sldChg>
      <pc:sldChg chg="addSp delSp modSp new mod setBg">
        <pc:chgData name="sanika potphode" userId="3817f65e34562e1a" providerId="LiveId" clId="{E6E45453-5389-4D44-B9E4-E61D8417B55C}" dt="2024-11-28T00:05:00.370" v="2108" actId="1076"/>
        <pc:sldMkLst>
          <pc:docMk/>
          <pc:sldMk cId="1578952164" sldId="260"/>
        </pc:sldMkLst>
      </pc:sldChg>
      <pc:sldChg chg="addSp delSp modSp new del mod">
        <pc:chgData name="sanika potphode" userId="3817f65e34562e1a" providerId="LiveId" clId="{E6E45453-5389-4D44-B9E4-E61D8417B55C}" dt="2024-11-28T00:09:05.180" v="2173" actId="47"/>
        <pc:sldMkLst>
          <pc:docMk/>
          <pc:sldMk cId="2910722076" sldId="261"/>
        </pc:sldMkLst>
      </pc:sldChg>
      <pc:sldChg chg="addSp delSp modSp new mod ord setBg">
        <pc:chgData name="sanika potphode" userId="3817f65e34562e1a" providerId="LiveId" clId="{E6E45453-5389-4D44-B9E4-E61D8417B55C}" dt="2024-11-28T00:07:35.534" v="2156" actId="1076"/>
        <pc:sldMkLst>
          <pc:docMk/>
          <pc:sldMk cId="105164829" sldId="262"/>
        </pc:sldMkLst>
      </pc:sldChg>
      <pc:sldChg chg="addSp delSp modSp new mod setBg">
        <pc:chgData name="sanika potphode" userId="3817f65e34562e1a" providerId="LiveId" clId="{E6E45453-5389-4D44-B9E4-E61D8417B55C}" dt="2024-11-28T00:08:59.162" v="2172" actId="14100"/>
        <pc:sldMkLst>
          <pc:docMk/>
          <pc:sldMk cId="3488710554" sldId="263"/>
        </pc:sldMkLst>
      </pc:sldChg>
      <pc:sldChg chg="addSp modSp new mod setBg">
        <pc:chgData name="sanika potphode" userId="3817f65e34562e1a" providerId="LiveId" clId="{E6E45453-5389-4D44-B9E4-E61D8417B55C}" dt="2024-11-28T00:19:52.642" v="2202" actId="1076"/>
        <pc:sldMkLst>
          <pc:docMk/>
          <pc:sldMk cId="3732268527" sldId="264"/>
        </pc:sldMkLst>
      </pc:sldChg>
      <pc:sldChg chg="addSp delSp modSp new mod ord setBg">
        <pc:chgData name="sanika potphode" userId="3817f65e34562e1a" providerId="LiveId" clId="{E6E45453-5389-4D44-B9E4-E61D8417B55C}" dt="2024-11-28T00:07:59.828" v="2161" actId="255"/>
        <pc:sldMkLst>
          <pc:docMk/>
          <pc:sldMk cId="629505471" sldId="265"/>
        </pc:sldMkLst>
      </pc:sldChg>
      <pc:sldChg chg="addSp delSp modSp new mod setBg">
        <pc:chgData name="sanika potphode" userId="3817f65e34562e1a" providerId="LiveId" clId="{E6E45453-5389-4D44-B9E4-E61D8417B55C}" dt="2024-11-28T00:03:48.268" v="2083" actId="26606"/>
        <pc:sldMkLst>
          <pc:docMk/>
          <pc:sldMk cId="1270439849" sldId="266"/>
        </pc:sldMkLst>
      </pc:sldChg>
      <pc:sldChg chg="addSp delSp modSp new mod setBg addAnim">
        <pc:chgData name="sanika potphode" userId="3817f65e34562e1a" providerId="LiveId" clId="{E6E45453-5389-4D44-B9E4-E61D8417B55C}" dt="2024-11-28T00:07:47.096" v="2159"/>
        <pc:sldMkLst>
          <pc:docMk/>
          <pc:sldMk cId="831384780" sldId="267"/>
        </pc:sldMkLst>
      </pc:sldChg>
      <pc:sldChg chg="add">
        <pc:chgData name="sanika potphode" userId="3817f65e34562e1a" providerId="LiveId" clId="{E6E45453-5389-4D44-B9E4-E61D8417B55C}" dt="2024-11-28T00:08:10.458" v="2162" actId="2890"/>
        <pc:sldMkLst>
          <pc:docMk/>
          <pc:sldMk cId="1678960275" sldId="268"/>
        </pc:sldMkLst>
      </pc:sldChg>
      <pc:sldChg chg="addSp delSp modSp add mod">
        <pc:chgData name="sanika potphode" userId="3817f65e34562e1a" providerId="LiveId" clId="{E6E45453-5389-4D44-B9E4-E61D8417B55C}" dt="2024-11-28T00:11:33.450" v="2200" actId="122"/>
        <pc:sldMkLst>
          <pc:docMk/>
          <pc:sldMk cId="3417358411" sldId="269"/>
        </pc:sldMkLst>
      </pc:sldChg>
    </pc:docChg>
  </pc:docChgLst>
  <pc:docChgLst>
    <pc:chgData name="Nishtha Patel" userId="dbae18ba68794d75" providerId="LiveId" clId="{05F42BFA-AC6A-47B8-82F2-7E5BF6761873}"/>
    <pc:docChg chg="modSld">
      <pc:chgData name="Nishtha Patel" userId="dbae18ba68794d75" providerId="LiveId" clId="{05F42BFA-AC6A-47B8-82F2-7E5BF6761873}" dt="2025-05-05T06:12:03.920" v="1" actId="20577"/>
      <pc:docMkLst>
        <pc:docMk/>
      </pc:docMkLst>
      <pc:sldChg chg="modSp mod">
        <pc:chgData name="Nishtha Patel" userId="dbae18ba68794d75" providerId="LiveId" clId="{05F42BFA-AC6A-47B8-82F2-7E5BF6761873}" dt="2025-05-05T06:12:03.920" v="1" actId="20577"/>
        <pc:sldMkLst>
          <pc:docMk/>
          <pc:sldMk cId="289567366" sldId="256"/>
        </pc:sldMkLst>
        <pc:spChg chg="mod">
          <ac:chgData name="Nishtha Patel" userId="dbae18ba68794d75" providerId="LiveId" clId="{05F42BFA-AC6A-47B8-82F2-7E5BF6761873}" dt="2025-05-05T06:12:03.920" v="1" actId="20577"/>
          <ac:spMkLst>
            <pc:docMk/>
            <pc:sldMk cId="289567366" sldId="256"/>
            <ac:spMk id="3" creationId="{7F84B07F-81A9-63E7-18EC-1B074E1B2E2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B99B4C-551D-493F-AC9F-3D5C2E81C03C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35E7DD2-4D59-4679-9730-1217E1B90C29}">
      <dgm:prSet phldrT="[Text]" custT="1"/>
      <dgm:spPr/>
      <dgm:t>
        <a:bodyPr/>
        <a:lstStyle/>
        <a:p>
          <a:r>
            <a:rPr lang="en-US" sz="2400" dirty="0"/>
            <a:t>Objective</a:t>
          </a:r>
        </a:p>
      </dgm:t>
    </dgm:pt>
    <dgm:pt modelId="{FCE24A96-C54D-4E24-982B-CFB681BC0139}" type="parTrans" cxnId="{55F342A0-ABCE-4D30-A029-852D48F1DEEB}">
      <dgm:prSet/>
      <dgm:spPr/>
      <dgm:t>
        <a:bodyPr/>
        <a:lstStyle/>
        <a:p>
          <a:endParaRPr lang="en-US"/>
        </a:p>
      </dgm:t>
    </dgm:pt>
    <dgm:pt modelId="{91BE53C8-78D5-4274-92BE-0C9DC786D4D7}" type="sibTrans" cxnId="{55F342A0-ABCE-4D30-A029-852D48F1DEEB}">
      <dgm:prSet/>
      <dgm:spPr/>
      <dgm:t>
        <a:bodyPr/>
        <a:lstStyle/>
        <a:p>
          <a:endParaRPr lang="en-US"/>
        </a:p>
      </dgm:t>
    </dgm:pt>
    <dgm:pt modelId="{C5017089-24F6-452F-A4EF-C399C70AA72B}">
      <dgm:prSet phldrT="[Text]" custT="1"/>
      <dgm:spPr/>
      <dgm:t>
        <a:bodyPr/>
        <a:lstStyle/>
        <a:p>
          <a:r>
            <a:rPr lang="en-US" sz="1200" dirty="0"/>
            <a:t>Analyze HIV incident rates</a:t>
          </a:r>
        </a:p>
      </dgm:t>
    </dgm:pt>
    <dgm:pt modelId="{F900B982-C2C7-4BC7-962C-5667AD2C4F8E}" type="parTrans" cxnId="{26ED82BE-16AA-4F5B-A914-ECDE50A910EB}">
      <dgm:prSet/>
      <dgm:spPr/>
      <dgm:t>
        <a:bodyPr/>
        <a:lstStyle/>
        <a:p>
          <a:endParaRPr lang="en-US"/>
        </a:p>
      </dgm:t>
    </dgm:pt>
    <dgm:pt modelId="{4F5BA2FE-C6FE-4C91-A2AA-39E5867F1ADF}" type="sibTrans" cxnId="{26ED82BE-16AA-4F5B-A914-ECDE50A910EB}">
      <dgm:prSet/>
      <dgm:spPr/>
      <dgm:t>
        <a:bodyPr/>
        <a:lstStyle/>
        <a:p>
          <a:endParaRPr lang="en-US"/>
        </a:p>
      </dgm:t>
    </dgm:pt>
    <dgm:pt modelId="{5AB888E8-3559-4D2B-A4F0-231AB53A15B3}">
      <dgm:prSet phldrT="[Text]" custT="1"/>
      <dgm:spPr/>
      <dgm:t>
        <a:bodyPr/>
        <a:lstStyle/>
        <a:p>
          <a:r>
            <a:rPr lang="en-US" sz="1200" dirty="0"/>
            <a:t>Understand key metrics related to HIV, including prevalence, deaths, and the impact on specific demographics such as women and children.</a:t>
          </a:r>
        </a:p>
      </dgm:t>
    </dgm:pt>
    <dgm:pt modelId="{B00E3990-496B-49AB-BD98-28CC3AB3B7B2}" type="parTrans" cxnId="{6BBC2B22-D360-4BC9-9D41-556F881EAE33}">
      <dgm:prSet/>
      <dgm:spPr/>
      <dgm:t>
        <a:bodyPr/>
        <a:lstStyle/>
        <a:p>
          <a:endParaRPr lang="en-US"/>
        </a:p>
      </dgm:t>
    </dgm:pt>
    <dgm:pt modelId="{A912A69E-BCE6-47E9-BA3A-47A614DB495E}" type="sibTrans" cxnId="{6BBC2B22-D360-4BC9-9D41-556F881EAE33}">
      <dgm:prSet/>
      <dgm:spPr/>
      <dgm:t>
        <a:bodyPr/>
        <a:lstStyle/>
        <a:p>
          <a:endParaRPr lang="en-US"/>
        </a:p>
      </dgm:t>
    </dgm:pt>
    <dgm:pt modelId="{2A91B09B-D647-4903-8E57-3C225EFDBD2E}">
      <dgm:prSet phldrT="[Text]" custT="1"/>
      <dgm:spPr/>
      <dgm:t>
        <a:bodyPr/>
        <a:lstStyle/>
        <a:p>
          <a:r>
            <a:rPr lang="en-US" sz="2400" dirty="0"/>
            <a:t>Purpose</a:t>
          </a:r>
        </a:p>
      </dgm:t>
    </dgm:pt>
    <dgm:pt modelId="{8DC2F5A4-27A2-4E17-911E-353CA05D00B2}" type="parTrans" cxnId="{25F3C68F-4DD8-47A6-8C98-3F86B9160D22}">
      <dgm:prSet/>
      <dgm:spPr/>
      <dgm:t>
        <a:bodyPr/>
        <a:lstStyle/>
        <a:p>
          <a:endParaRPr lang="en-US"/>
        </a:p>
      </dgm:t>
    </dgm:pt>
    <dgm:pt modelId="{8E643B5C-A339-4B07-893A-EBC3158300C8}" type="sibTrans" cxnId="{25F3C68F-4DD8-47A6-8C98-3F86B9160D22}">
      <dgm:prSet/>
      <dgm:spPr/>
      <dgm:t>
        <a:bodyPr/>
        <a:lstStyle/>
        <a:p>
          <a:endParaRPr lang="en-US"/>
        </a:p>
      </dgm:t>
    </dgm:pt>
    <dgm:pt modelId="{C5B246A0-2599-4B0E-8A3C-5F68B2924A30}">
      <dgm:prSet phldrT="[Text]" custT="1"/>
      <dgm:spPr/>
      <dgm:t>
        <a:bodyPr/>
        <a:lstStyle/>
        <a:p>
          <a:r>
            <a:rPr lang="en-US" sz="1200" dirty="0"/>
            <a:t>Provide insights into the trends of HIV rates over a decade.</a:t>
          </a:r>
        </a:p>
      </dgm:t>
    </dgm:pt>
    <dgm:pt modelId="{78D415F3-4885-4F14-BE0C-BEEAD50FD859}" type="parTrans" cxnId="{1A8B186F-ABEA-42FD-827F-44F60CF875A2}">
      <dgm:prSet/>
      <dgm:spPr/>
      <dgm:t>
        <a:bodyPr/>
        <a:lstStyle/>
        <a:p>
          <a:endParaRPr lang="en-US"/>
        </a:p>
      </dgm:t>
    </dgm:pt>
    <dgm:pt modelId="{714204E2-2348-4B02-B0E8-EB9BA8C8438F}" type="sibTrans" cxnId="{1A8B186F-ABEA-42FD-827F-44F60CF875A2}">
      <dgm:prSet/>
      <dgm:spPr/>
      <dgm:t>
        <a:bodyPr/>
        <a:lstStyle/>
        <a:p>
          <a:endParaRPr lang="en-US"/>
        </a:p>
      </dgm:t>
    </dgm:pt>
    <dgm:pt modelId="{0D7D76D3-BB4C-40E5-A199-D33CF107722F}">
      <dgm:prSet phldrT="[Text]" custT="1"/>
      <dgm:spPr/>
      <dgm:t>
        <a:bodyPr/>
        <a:lstStyle/>
        <a:p>
          <a:r>
            <a:rPr lang="en-US" sz="2400" dirty="0"/>
            <a:t>Data</a:t>
          </a:r>
          <a:r>
            <a:rPr lang="en-US" sz="3300" dirty="0"/>
            <a:t> </a:t>
          </a:r>
          <a:r>
            <a:rPr lang="en-US" sz="2400" dirty="0"/>
            <a:t>Source</a:t>
          </a:r>
        </a:p>
      </dgm:t>
    </dgm:pt>
    <dgm:pt modelId="{CF1E7390-84F8-42CD-8195-D529F3473AD0}" type="parTrans" cxnId="{E1839B30-6C65-4134-A417-2A32A0F250A2}">
      <dgm:prSet/>
      <dgm:spPr/>
      <dgm:t>
        <a:bodyPr/>
        <a:lstStyle/>
        <a:p>
          <a:endParaRPr lang="en-US"/>
        </a:p>
      </dgm:t>
    </dgm:pt>
    <dgm:pt modelId="{1EE7EB0B-B8FE-4887-8206-1855006CA4AD}" type="sibTrans" cxnId="{E1839B30-6C65-4134-A417-2A32A0F250A2}">
      <dgm:prSet/>
      <dgm:spPr/>
      <dgm:t>
        <a:bodyPr/>
        <a:lstStyle/>
        <a:p>
          <a:endParaRPr lang="en-US"/>
        </a:p>
      </dgm:t>
    </dgm:pt>
    <dgm:pt modelId="{7CC4496D-197C-4777-ABCB-FB41FB668069}">
      <dgm:prSet phldrT="[Text]" custT="1"/>
      <dgm:spPr/>
      <dgm:t>
        <a:bodyPr/>
        <a:lstStyle/>
        <a:p>
          <a:pPr>
            <a:buSzPts val="1000"/>
            <a:buFont typeface="Symbol" panose="05050102010706020507" pitchFamily="18" charset="2"/>
            <a:buChar char=""/>
          </a:pPr>
          <a:r>
            <a:rPr lang="en-US" sz="1200" dirty="0"/>
            <a:t>Public databases used include </a:t>
          </a:r>
          <a:r>
            <a:rPr lang="en-US" sz="1200" b="0" dirty="0"/>
            <a:t>UNICEF, UN Data, and UNAIDS</a:t>
          </a:r>
          <a:r>
            <a:rPr lang="en-US" sz="1200" dirty="0"/>
            <a:t>.</a:t>
          </a:r>
        </a:p>
      </dgm:t>
    </dgm:pt>
    <dgm:pt modelId="{3A0496F9-9DF1-4953-8E6A-73264556141D}" type="parTrans" cxnId="{E237A393-9AC8-4A99-9F09-4EBECEF70654}">
      <dgm:prSet/>
      <dgm:spPr/>
      <dgm:t>
        <a:bodyPr/>
        <a:lstStyle/>
        <a:p>
          <a:endParaRPr lang="en-US"/>
        </a:p>
      </dgm:t>
    </dgm:pt>
    <dgm:pt modelId="{819FFD81-050B-4502-9BD1-0D0E3F544409}" type="sibTrans" cxnId="{E237A393-9AC8-4A99-9F09-4EBECEF70654}">
      <dgm:prSet/>
      <dgm:spPr/>
      <dgm:t>
        <a:bodyPr/>
        <a:lstStyle/>
        <a:p>
          <a:endParaRPr lang="en-US"/>
        </a:p>
      </dgm:t>
    </dgm:pt>
    <dgm:pt modelId="{5D928F43-F2E3-449A-8DF1-D5F2D037EB61}">
      <dgm:prSet phldrT="[Text]" custT="1"/>
      <dgm:spPr/>
      <dgm:t>
        <a:bodyPr/>
        <a:lstStyle/>
        <a:p>
          <a:r>
            <a:rPr lang="en-US" sz="1200" dirty="0"/>
            <a:t>Assess how socio-economic factors like GDP, unemployment rate, and population influence HIV trends</a:t>
          </a:r>
          <a:r>
            <a:rPr lang="en-US" sz="1100" dirty="0"/>
            <a:t>.</a:t>
          </a:r>
        </a:p>
      </dgm:t>
    </dgm:pt>
    <dgm:pt modelId="{A4BBB0DF-815D-4DEE-9565-CBA1804D3D5A}" type="parTrans" cxnId="{2D0CA851-8709-44C6-B538-82F23A8B4621}">
      <dgm:prSet/>
      <dgm:spPr/>
      <dgm:t>
        <a:bodyPr/>
        <a:lstStyle/>
        <a:p>
          <a:endParaRPr lang="en-US"/>
        </a:p>
      </dgm:t>
    </dgm:pt>
    <dgm:pt modelId="{17F40746-4DEB-4D57-8787-B91A0868669E}" type="sibTrans" cxnId="{2D0CA851-8709-44C6-B538-82F23A8B4621}">
      <dgm:prSet/>
      <dgm:spPr/>
      <dgm:t>
        <a:bodyPr/>
        <a:lstStyle/>
        <a:p>
          <a:endParaRPr lang="en-US"/>
        </a:p>
      </dgm:t>
    </dgm:pt>
    <dgm:pt modelId="{F6EC03BE-13A4-45CB-BDB2-2934E559AB93}">
      <dgm:prSet custT="1"/>
      <dgm:spPr/>
      <dgm:t>
        <a:bodyPr/>
        <a:lstStyle/>
        <a:p>
          <a:r>
            <a:rPr lang="en-US" sz="1200" dirty="0"/>
            <a:t>Make data-driven policy recommendations that could help improve public health interventions.</a:t>
          </a:r>
        </a:p>
      </dgm:t>
    </dgm:pt>
    <dgm:pt modelId="{198987B7-66BA-4907-8A37-ECA4F892DF9F}" type="parTrans" cxnId="{1FCF23E7-D308-40EF-97A2-30BCB0BF9181}">
      <dgm:prSet/>
      <dgm:spPr/>
      <dgm:t>
        <a:bodyPr/>
        <a:lstStyle/>
        <a:p>
          <a:endParaRPr lang="en-US"/>
        </a:p>
      </dgm:t>
    </dgm:pt>
    <dgm:pt modelId="{DE7B0EF5-9D6F-428E-8A3E-108C4C0AFFEE}" type="sibTrans" cxnId="{1FCF23E7-D308-40EF-97A2-30BCB0BF9181}">
      <dgm:prSet/>
      <dgm:spPr/>
      <dgm:t>
        <a:bodyPr/>
        <a:lstStyle/>
        <a:p>
          <a:endParaRPr lang="en-US"/>
        </a:p>
      </dgm:t>
    </dgm:pt>
    <dgm:pt modelId="{104F3AA7-900E-430A-B372-8F7A0E384D98}">
      <dgm:prSet custT="1"/>
      <dgm:spPr/>
      <dgm:t>
        <a:bodyPr/>
        <a:lstStyle/>
        <a:p>
          <a:r>
            <a:rPr lang="en-US" sz="1200" dirty="0"/>
            <a:t>Emphasize the real-world scenario of handling unclean datasets, requiring data cleaning and transformation.</a:t>
          </a:r>
        </a:p>
      </dgm:t>
    </dgm:pt>
    <dgm:pt modelId="{BA2EE6BC-847E-4B01-B160-AA840253A2B4}" type="parTrans" cxnId="{0DAD5C39-601C-4BD0-9B26-E41E4615837A}">
      <dgm:prSet/>
      <dgm:spPr/>
      <dgm:t>
        <a:bodyPr/>
        <a:lstStyle/>
        <a:p>
          <a:endParaRPr lang="en-US"/>
        </a:p>
      </dgm:t>
    </dgm:pt>
    <dgm:pt modelId="{E2F9F2D4-EB96-44C5-A41B-8551828A4D1A}" type="sibTrans" cxnId="{0DAD5C39-601C-4BD0-9B26-E41E4615837A}">
      <dgm:prSet/>
      <dgm:spPr/>
      <dgm:t>
        <a:bodyPr/>
        <a:lstStyle/>
        <a:p>
          <a:endParaRPr lang="en-US"/>
        </a:p>
      </dgm:t>
    </dgm:pt>
    <dgm:pt modelId="{369D4766-FEB3-46A5-9627-F4B20630F218}" type="pres">
      <dgm:prSet presAssocID="{60B99B4C-551D-493F-AC9F-3D5C2E81C03C}" presName="Name0" presStyleCnt="0">
        <dgm:presLayoutVars>
          <dgm:dir/>
          <dgm:animLvl val="lvl"/>
          <dgm:resizeHandles val="exact"/>
        </dgm:presLayoutVars>
      </dgm:prSet>
      <dgm:spPr/>
    </dgm:pt>
    <dgm:pt modelId="{5D65DF89-9CE3-4B11-B800-FC309568A3DE}" type="pres">
      <dgm:prSet presAssocID="{235E7DD2-4D59-4679-9730-1217E1B90C29}" presName="linNode" presStyleCnt="0"/>
      <dgm:spPr/>
    </dgm:pt>
    <dgm:pt modelId="{ACB5652A-01AC-47BB-BDF3-8115CB4E6417}" type="pres">
      <dgm:prSet presAssocID="{235E7DD2-4D59-4679-9730-1217E1B90C29}" presName="parentText" presStyleLbl="node1" presStyleIdx="0" presStyleCnt="3" custLinFactNeighborX="-8333" custLinFactNeighborY="-5175">
        <dgm:presLayoutVars>
          <dgm:chMax val="1"/>
          <dgm:bulletEnabled val="1"/>
        </dgm:presLayoutVars>
      </dgm:prSet>
      <dgm:spPr/>
    </dgm:pt>
    <dgm:pt modelId="{D2F5C010-BD3D-4084-9063-66BA02303385}" type="pres">
      <dgm:prSet presAssocID="{235E7DD2-4D59-4679-9730-1217E1B90C29}" presName="descendantText" presStyleLbl="alignAccFollowNode1" presStyleIdx="0" presStyleCnt="3">
        <dgm:presLayoutVars>
          <dgm:bulletEnabled val="1"/>
        </dgm:presLayoutVars>
      </dgm:prSet>
      <dgm:spPr/>
    </dgm:pt>
    <dgm:pt modelId="{C9E07182-E302-4FE2-9AC4-9C82C483C3DB}" type="pres">
      <dgm:prSet presAssocID="{91BE53C8-78D5-4274-92BE-0C9DC786D4D7}" presName="sp" presStyleCnt="0"/>
      <dgm:spPr/>
    </dgm:pt>
    <dgm:pt modelId="{7C170A3F-EC2B-46D4-9BAF-D4E500702799}" type="pres">
      <dgm:prSet presAssocID="{2A91B09B-D647-4903-8E57-3C225EFDBD2E}" presName="linNode" presStyleCnt="0"/>
      <dgm:spPr/>
    </dgm:pt>
    <dgm:pt modelId="{8698FB44-AF70-494F-851E-2D201FA0DA7E}" type="pres">
      <dgm:prSet presAssocID="{2A91B09B-D647-4903-8E57-3C225EFDBD2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5A62238-3BEA-40DE-BF77-9A38D8EF259C}" type="pres">
      <dgm:prSet presAssocID="{2A91B09B-D647-4903-8E57-3C225EFDBD2E}" presName="descendantText" presStyleLbl="alignAccFollowNode1" presStyleIdx="1" presStyleCnt="3">
        <dgm:presLayoutVars>
          <dgm:bulletEnabled val="1"/>
        </dgm:presLayoutVars>
      </dgm:prSet>
      <dgm:spPr/>
    </dgm:pt>
    <dgm:pt modelId="{ED76D0BA-D7D7-4645-8F73-9382F6199724}" type="pres">
      <dgm:prSet presAssocID="{8E643B5C-A339-4B07-893A-EBC3158300C8}" presName="sp" presStyleCnt="0"/>
      <dgm:spPr/>
    </dgm:pt>
    <dgm:pt modelId="{ADEC8753-3918-422A-A805-1150B7F355D6}" type="pres">
      <dgm:prSet presAssocID="{0D7D76D3-BB4C-40E5-A199-D33CF107722F}" presName="linNode" presStyleCnt="0"/>
      <dgm:spPr/>
    </dgm:pt>
    <dgm:pt modelId="{5E799348-D45E-4F7A-99B9-2FFE64F5F857}" type="pres">
      <dgm:prSet presAssocID="{0D7D76D3-BB4C-40E5-A199-D33CF107722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1070A990-859A-4236-902C-E5475431D341}" type="pres">
      <dgm:prSet presAssocID="{0D7D76D3-BB4C-40E5-A199-D33CF107722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BBC2B22-D360-4BC9-9D41-556F881EAE33}" srcId="{235E7DD2-4D59-4679-9730-1217E1B90C29}" destId="{5AB888E8-3559-4D2B-A4F0-231AB53A15B3}" srcOrd="1" destOrd="0" parTransId="{B00E3990-496B-49AB-BD98-28CC3AB3B7B2}" sibTransId="{A912A69E-BCE6-47E9-BA3A-47A614DB495E}"/>
    <dgm:cxn modelId="{E1839B30-6C65-4134-A417-2A32A0F250A2}" srcId="{60B99B4C-551D-493F-AC9F-3D5C2E81C03C}" destId="{0D7D76D3-BB4C-40E5-A199-D33CF107722F}" srcOrd="2" destOrd="0" parTransId="{CF1E7390-84F8-42CD-8195-D529F3473AD0}" sibTransId="{1EE7EB0B-B8FE-4887-8206-1855006CA4AD}"/>
    <dgm:cxn modelId="{0DAD5C39-601C-4BD0-9B26-E41E4615837A}" srcId="{2A91B09B-D647-4903-8E57-3C225EFDBD2E}" destId="{104F3AA7-900E-430A-B372-8F7A0E384D98}" srcOrd="2" destOrd="0" parTransId="{BA2EE6BC-847E-4B01-B160-AA840253A2B4}" sibTransId="{E2F9F2D4-EB96-44C5-A41B-8551828A4D1A}"/>
    <dgm:cxn modelId="{5E0A515D-F1FD-42BF-8532-F35522983514}" type="presOf" srcId="{C5017089-24F6-452F-A4EF-C399C70AA72B}" destId="{D2F5C010-BD3D-4084-9063-66BA02303385}" srcOrd="0" destOrd="0" presId="urn:microsoft.com/office/officeart/2005/8/layout/vList5"/>
    <dgm:cxn modelId="{1A39CB65-1FB4-4DA2-9CDA-9F8D47FB7941}" type="presOf" srcId="{5AB888E8-3559-4D2B-A4F0-231AB53A15B3}" destId="{D2F5C010-BD3D-4084-9063-66BA02303385}" srcOrd="0" destOrd="1" presId="urn:microsoft.com/office/officeart/2005/8/layout/vList5"/>
    <dgm:cxn modelId="{9109206C-19EE-43DD-98F5-707D46BE1C42}" type="presOf" srcId="{2A91B09B-D647-4903-8E57-3C225EFDBD2E}" destId="{8698FB44-AF70-494F-851E-2D201FA0DA7E}" srcOrd="0" destOrd="0" presId="urn:microsoft.com/office/officeart/2005/8/layout/vList5"/>
    <dgm:cxn modelId="{1A8B186F-ABEA-42FD-827F-44F60CF875A2}" srcId="{2A91B09B-D647-4903-8E57-3C225EFDBD2E}" destId="{C5B246A0-2599-4B0E-8A3C-5F68B2924A30}" srcOrd="0" destOrd="0" parTransId="{78D415F3-4885-4F14-BE0C-BEEAD50FD859}" sibTransId="{714204E2-2348-4B02-B0E8-EB9BA8C8438F}"/>
    <dgm:cxn modelId="{2D0CA851-8709-44C6-B538-82F23A8B4621}" srcId="{235E7DD2-4D59-4679-9730-1217E1B90C29}" destId="{5D928F43-F2E3-449A-8DF1-D5F2D037EB61}" srcOrd="2" destOrd="0" parTransId="{A4BBB0DF-815D-4DEE-9565-CBA1804D3D5A}" sibTransId="{17F40746-4DEB-4D57-8787-B91A0868669E}"/>
    <dgm:cxn modelId="{A7DC5884-A8A9-4BFD-9AC9-9C2FA46B0A5F}" type="presOf" srcId="{104F3AA7-900E-430A-B372-8F7A0E384D98}" destId="{A5A62238-3BEA-40DE-BF77-9A38D8EF259C}" srcOrd="0" destOrd="2" presId="urn:microsoft.com/office/officeart/2005/8/layout/vList5"/>
    <dgm:cxn modelId="{AB42668D-B212-4647-9156-2D36E531BDDF}" type="presOf" srcId="{C5B246A0-2599-4B0E-8A3C-5F68B2924A30}" destId="{A5A62238-3BEA-40DE-BF77-9A38D8EF259C}" srcOrd="0" destOrd="0" presId="urn:microsoft.com/office/officeart/2005/8/layout/vList5"/>
    <dgm:cxn modelId="{25F3C68F-4DD8-47A6-8C98-3F86B9160D22}" srcId="{60B99B4C-551D-493F-AC9F-3D5C2E81C03C}" destId="{2A91B09B-D647-4903-8E57-3C225EFDBD2E}" srcOrd="1" destOrd="0" parTransId="{8DC2F5A4-27A2-4E17-911E-353CA05D00B2}" sibTransId="{8E643B5C-A339-4B07-893A-EBC3158300C8}"/>
    <dgm:cxn modelId="{E237A393-9AC8-4A99-9F09-4EBECEF70654}" srcId="{0D7D76D3-BB4C-40E5-A199-D33CF107722F}" destId="{7CC4496D-197C-4777-ABCB-FB41FB668069}" srcOrd="0" destOrd="0" parTransId="{3A0496F9-9DF1-4953-8E6A-73264556141D}" sibTransId="{819FFD81-050B-4502-9BD1-0D0E3F544409}"/>
    <dgm:cxn modelId="{237B8A99-3B1B-4B11-9E34-5B695A31437F}" type="presOf" srcId="{7CC4496D-197C-4777-ABCB-FB41FB668069}" destId="{1070A990-859A-4236-902C-E5475431D341}" srcOrd="0" destOrd="0" presId="urn:microsoft.com/office/officeart/2005/8/layout/vList5"/>
    <dgm:cxn modelId="{55F342A0-ABCE-4D30-A029-852D48F1DEEB}" srcId="{60B99B4C-551D-493F-AC9F-3D5C2E81C03C}" destId="{235E7DD2-4D59-4679-9730-1217E1B90C29}" srcOrd="0" destOrd="0" parTransId="{FCE24A96-C54D-4E24-982B-CFB681BC0139}" sibTransId="{91BE53C8-78D5-4274-92BE-0C9DC786D4D7}"/>
    <dgm:cxn modelId="{9F4057A8-1E19-4457-83D0-D777D6862565}" type="presOf" srcId="{60B99B4C-551D-493F-AC9F-3D5C2E81C03C}" destId="{369D4766-FEB3-46A5-9627-F4B20630F218}" srcOrd="0" destOrd="0" presId="urn:microsoft.com/office/officeart/2005/8/layout/vList5"/>
    <dgm:cxn modelId="{DE683EB4-E4F1-4599-BF27-AFF2D271806C}" type="presOf" srcId="{235E7DD2-4D59-4679-9730-1217E1B90C29}" destId="{ACB5652A-01AC-47BB-BDF3-8115CB4E6417}" srcOrd="0" destOrd="0" presId="urn:microsoft.com/office/officeart/2005/8/layout/vList5"/>
    <dgm:cxn modelId="{26ED82BE-16AA-4F5B-A914-ECDE50A910EB}" srcId="{235E7DD2-4D59-4679-9730-1217E1B90C29}" destId="{C5017089-24F6-452F-A4EF-C399C70AA72B}" srcOrd="0" destOrd="0" parTransId="{F900B982-C2C7-4BC7-962C-5667AD2C4F8E}" sibTransId="{4F5BA2FE-C6FE-4C91-A2AA-39E5867F1ADF}"/>
    <dgm:cxn modelId="{8D8F40C1-C0D7-4D75-92A4-6CDA10E20101}" type="presOf" srcId="{0D7D76D3-BB4C-40E5-A199-D33CF107722F}" destId="{5E799348-D45E-4F7A-99B9-2FFE64F5F857}" srcOrd="0" destOrd="0" presId="urn:microsoft.com/office/officeart/2005/8/layout/vList5"/>
    <dgm:cxn modelId="{7152E9C9-11C1-4964-945C-0453E5163F5E}" type="presOf" srcId="{F6EC03BE-13A4-45CB-BDB2-2934E559AB93}" destId="{A5A62238-3BEA-40DE-BF77-9A38D8EF259C}" srcOrd="0" destOrd="1" presId="urn:microsoft.com/office/officeart/2005/8/layout/vList5"/>
    <dgm:cxn modelId="{791602E7-8E04-40D0-BB18-1F87A25B2B37}" type="presOf" srcId="{5D928F43-F2E3-449A-8DF1-D5F2D037EB61}" destId="{D2F5C010-BD3D-4084-9063-66BA02303385}" srcOrd="0" destOrd="2" presId="urn:microsoft.com/office/officeart/2005/8/layout/vList5"/>
    <dgm:cxn modelId="{1FCF23E7-D308-40EF-97A2-30BCB0BF9181}" srcId="{2A91B09B-D647-4903-8E57-3C225EFDBD2E}" destId="{F6EC03BE-13A4-45CB-BDB2-2934E559AB93}" srcOrd="1" destOrd="0" parTransId="{198987B7-66BA-4907-8A37-ECA4F892DF9F}" sibTransId="{DE7B0EF5-9D6F-428E-8A3E-108C4C0AFFEE}"/>
    <dgm:cxn modelId="{ECDF0808-5D6D-45DA-B651-E3EF865CA9BA}" type="presParOf" srcId="{369D4766-FEB3-46A5-9627-F4B20630F218}" destId="{5D65DF89-9CE3-4B11-B800-FC309568A3DE}" srcOrd="0" destOrd="0" presId="urn:microsoft.com/office/officeart/2005/8/layout/vList5"/>
    <dgm:cxn modelId="{E01FFD0D-79D3-4880-A0A4-B8E7EDA178EE}" type="presParOf" srcId="{5D65DF89-9CE3-4B11-B800-FC309568A3DE}" destId="{ACB5652A-01AC-47BB-BDF3-8115CB4E6417}" srcOrd="0" destOrd="0" presId="urn:microsoft.com/office/officeart/2005/8/layout/vList5"/>
    <dgm:cxn modelId="{BE8B4025-676D-41FD-A2B9-DAF2E4297FAF}" type="presParOf" srcId="{5D65DF89-9CE3-4B11-B800-FC309568A3DE}" destId="{D2F5C010-BD3D-4084-9063-66BA02303385}" srcOrd="1" destOrd="0" presId="urn:microsoft.com/office/officeart/2005/8/layout/vList5"/>
    <dgm:cxn modelId="{AF36F66C-0389-4126-9868-280395C04490}" type="presParOf" srcId="{369D4766-FEB3-46A5-9627-F4B20630F218}" destId="{C9E07182-E302-4FE2-9AC4-9C82C483C3DB}" srcOrd="1" destOrd="0" presId="urn:microsoft.com/office/officeart/2005/8/layout/vList5"/>
    <dgm:cxn modelId="{36C5E7EF-B540-4E19-BD21-29811B96F585}" type="presParOf" srcId="{369D4766-FEB3-46A5-9627-F4B20630F218}" destId="{7C170A3F-EC2B-46D4-9BAF-D4E500702799}" srcOrd="2" destOrd="0" presId="urn:microsoft.com/office/officeart/2005/8/layout/vList5"/>
    <dgm:cxn modelId="{9C234808-0FA2-431A-9174-125908508594}" type="presParOf" srcId="{7C170A3F-EC2B-46D4-9BAF-D4E500702799}" destId="{8698FB44-AF70-494F-851E-2D201FA0DA7E}" srcOrd="0" destOrd="0" presId="urn:microsoft.com/office/officeart/2005/8/layout/vList5"/>
    <dgm:cxn modelId="{315E4105-7AEC-4AE4-9F6E-00CD31DEA3A1}" type="presParOf" srcId="{7C170A3F-EC2B-46D4-9BAF-D4E500702799}" destId="{A5A62238-3BEA-40DE-BF77-9A38D8EF259C}" srcOrd="1" destOrd="0" presId="urn:microsoft.com/office/officeart/2005/8/layout/vList5"/>
    <dgm:cxn modelId="{BDC4E552-BFD6-4223-9654-F824553F9A18}" type="presParOf" srcId="{369D4766-FEB3-46A5-9627-F4B20630F218}" destId="{ED76D0BA-D7D7-4645-8F73-9382F6199724}" srcOrd="3" destOrd="0" presId="urn:microsoft.com/office/officeart/2005/8/layout/vList5"/>
    <dgm:cxn modelId="{D82B6A8B-A6BB-4D1E-BC46-4148807D45EA}" type="presParOf" srcId="{369D4766-FEB3-46A5-9627-F4B20630F218}" destId="{ADEC8753-3918-422A-A805-1150B7F355D6}" srcOrd="4" destOrd="0" presId="urn:microsoft.com/office/officeart/2005/8/layout/vList5"/>
    <dgm:cxn modelId="{43A7860E-B9C4-4424-B80B-B49FEA757644}" type="presParOf" srcId="{ADEC8753-3918-422A-A805-1150B7F355D6}" destId="{5E799348-D45E-4F7A-99B9-2FFE64F5F857}" srcOrd="0" destOrd="0" presId="urn:microsoft.com/office/officeart/2005/8/layout/vList5"/>
    <dgm:cxn modelId="{913B8530-1939-4E06-A1D2-DEC4BD00855B}" type="presParOf" srcId="{ADEC8753-3918-422A-A805-1150B7F355D6}" destId="{1070A990-859A-4236-902C-E5475431D34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04A959-0C5B-4E12-8E36-F244EEB4057D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4D54EFD-CA70-4FBD-AED7-7E071E892C44}">
      <dgm:prSet phldrT="[Text]" custT="1"/>
      <dgm:spPr/>
      <dgm:t>
        <a:bodyPr/>
        <a:lstStyle/>
        <a:p>
          <a:r>
            <a:rPr lang="en-US" sz="2400" dirty="0"/>
            <a:t>Approach</a:t>
          </a:r>
        </a:p>
      </dgm:t>
    </dgm:pt>
    <dgm:pt modelId="{5C777319-F04B-42DA-87FD-C6BFB6B8A086}" type="parTrans" cxnId="{69C372E1-8897-4C36-9ACE-EA5A9FB9AB93}">
      <dgm:prSet/>
      <dgm:spPr/>
      <dgm:t>
        <a:bodyPr/>
        <a:lstStyle/>
        <a:p>
          <a:endParaRPr lang="en-US"/>
        </a:p>
      </dgm:t>
    </dgm:pt>
    <dgm:pt modelId="{2A5A1AFF-6416-428A-ABB4-FD5A16DDE318}" type="sibTrans" cxnId="{69C372E1-8897-4C36-9ACE-EA5A9FB9AB93}">
      <dgm:prSet/>
      <dgm:spPr/>
      <dgm:t>
        <a:bodyPr/>
        <a:lstStyle/>
        <a:p>
          <a:endParaRPr lang="en-US"/>
        </a:p>
      </dgm:t>
    </dgm:pt>
    <dgm:pt modelId="{B24886AF-A43C-47F7-8C63-6857FE3A80B0}">
      <dgm:prSet phldrT="[Text]" custT="1"/>
      <dgm:spPr/>
      <dgm:t>
        <a:bodyPr/>
        <a:lstStyle/>
        <a:p>
          <a:r>
            <a:rPr lang="en-US" sz="1200" b="0" dirty="0"/>
            <a:t>SQL was used to load, clean, and analyze data.</a:t>
          </a:r>
        </a:p>
      </dgm:t>
    </dgm:pt>
    <dgm:pt modelId="{667D5571-5D00-4935-A26F-23ECBF01128A}" type="sibTrans" cxnId="{2E761E51-0346-43F0-B71A-8109AB915063}">
      <dgm:prSet/>
      <dgm:spPr/>
      <dgm:t>
        <a:bodyPr/>
        <a:lstStyle/>
        <a:p>
          <a:endParaRPr lang="en-US"/>
        </a:p>
      </dgm:t>
    </dgm:pt>
    <dgm:pt modelId="{4EF52197-1700-45B2-93DF-8B3F55FC12CF}" type="parTrans" cxnId="{2E761E51-0346-43F0-B71A-8109AB915063}">
      <dgm:prSet/>
      <dgm:spPr/>
      <dgm:t>
        <a:bodyPr/>
        <a:lstStyle/>
        <a:p>
          <a:endParaRPr lang="en-US"/>
        </a:p>
      </dgm:t>
    </dgm:pt>
    <dgm:pt modelId="{F5A2E2F8-2C37-4B8E-AA1C-A92188463F47}">
      <dgm:prSet custT="1"/>
      <dgm:spPr/>
      <dgm:t>
        <a:bodyPr/>
        <a:lstStyle/>
        <a:p>
          <a:r>
            <a:rPr lang="en-US" sz="1200" b="0" dirty="0"/>
            <a:t>Created multiple tables and calculated metrics using SQL queries.</a:t>
          </a:r>
        </a:p>
      </dgm:t>
    </dgm:pt>
    <dgm:pt modelId="{C33B907C-006B-4C08-BB29-D5A37DC49640}" type="parTrans" cxnId="{9358AB5C-B073-4B5E-AABD-9AA5396C010B}">
      <dgm:prSet/>
      <dgm:spPr/>
      <dgm:t>
        <a:bodyPr/>
        <a:lstStyle/>
        <a:p>
          <a:endParaRPr lang="en-US"/>
        </a:p>
      </dgm:t>
    </dgm:pt>
    <dgm:pt modelId="{F5730082-6F94-4BA7-B287-BB4C48BBAE76}" type="sibTrans" cxnId="{9358AB5C-B073-4B5E-AABD-9AA5396C010B}">
      <dgm:prSet/>
      <dgm:spPr/>
      <dgm:t>
        <a:bodyPr/>
        <a:lstStyle/>
        <a:p>
          <a:endParaRPr lang="en-US"/>
        </a:p>
      </dgm:t>
    </dgm:pt>
    <dgm:pt modelId="{40AA0D5E-C979-4B0D-9190-ACC0237319BF}">
      <dgm:prSet custT="1"/>
      <dgm:spPr/>
      <dgm:t>
        <a:bodyPr/>
        <a:lstStyle/>
        <a:p>
          <a:r>
            <a:rPr lang="en-US" sz="1200" b="0" dirty="0"/>
            <a:t>Generated trend graphs and performed combined analysis to derive key insights.</a:t>
          </a:r>
        </a:p>
      </dgm:t>
    </dgm:pt>
    <dgm:pt modelId="{6AB88D07-4DC8-472F-9A3F-7C12423FD056}" type="parTrans" cxnId="{685E8F95-2E38-4681-97EA-65BF20E2FC3E}">
      <dgm:prSet/>
      <dgm:spPr/>
      <dgm:t>
        <a:bodyPr/>
        <a:lstStyle/>
        <a:p>
          <a:endParaRPr lang="en-US"/>
        </a:p>
      </dgm:t>
    </dgm:pt>
    <dgm:pt modelId="{90E14BA7-CF3A-473F-B9B1-BE821F723401}" type="sibTrans" cxnId="{685E8F95-2E38-4681-97EA-65BF20E2FC3E}">
      <dgm:prSet/>
      <dgm:spPr/>
      <dgm:t>
        <a:bodyPr/>
        <a:lstStyle/>
        <a:p>
          <a:endParaRPr lang="en-US"/>
        </a:p>
      </dgm:t>
    </dgm:pt>
    <dgm:pt modelId="{D3EF7782-078E-47DC-92DA-AC971F7CFF42}">
      <dgm:prSet custT="1"/>
      <dgm:spPr/>
      <dgm:t>
        <a:bodyPr/>
        <a:lstStyle/>
        <a:p>
          <a:r>
            <a:rPr lang="en-US" sz="1200" b="0" dirty="0"/>
            <a:t>Developed key performance indicators (KPIs) to assess the impact of factors related to HIV trends</a:t>
          </a:r>
          <a:r>
            <a:rPr lang="en-US" sz="1100" b="0" dirty="0"/>
            <a:t>.</a:t>
          </a:r>
        </a:p>
      </dgm:t>
    </dgm:pt>
    <dgm:pt modelId="{C6138184-9C0E-443C-B442-2CFE8C7A9A10}" type="parTrans" cxnId="{704279E5-2F54-4F6C-AE97-4DB2496254DA}">
      <dgm:prSet/>
      <dgm:spPr/>
      <dgm:t>
        <a:bodyPr/>
        <a:lstStyle/>
        <a:p>
          <a:endParaRPr lang="en-US"/>
        </a:p>
      </dgm:t>
    </dgm:pt>
    <dgm:pt modelId="{5CED836F-E989-4D05-826E-7420381C7D19}" type="sibTrans" cxnId="{704279E5-2F54-4F6C-AE97-4DB2496254DA}">
      <dgm:prSet/>
      <dgm:spPr/>
      <dgm:t>
        <a:bodyPr/>
        <a:lstStyle/>
        <a:p>
          <a:endParaRPr lang="en-US"/>
        </a:p>
      </dgm:t>
    </dgm:pt>
    <dgm:pt modelId="{C7BC621B-F4AC-4757-AE08-113241E78470}" type="pres">
      <dgm:prSet presAssocID="{2104A959-0C5B-4E12-8E36-F244EEB4057D}" presName="Name0" presStyleCnt="0">
        <dgm:presLayoutVars>
          <dgm:dir/>
          <dgm:animLvl val="lvl"/>
          <dgm:resizeHandles val="exact"/>
        </dgm:presLayoutVars>
      </dgm:prSet>
      <dgm:spPr/>
    </dgm:pt>
    <dgm:pt modelId="{F2DBBAFB-7746-4AFB-9C99-1A0D4AEE4D06}" type="pres">
      <dgm:prSet presAssocID="{C4D54EFD-CA70-4FBD-AED7-7E071E892C44}" presName="linNode" presStyleCnt="0"/>
      <dgm:spPr/>
    </dgm:pt>
    <dgm:pt modelId="{4AC3A1F8-343F-4F08-8EBB-1144B5740138}" type="pres">
      <dgm:prSet presAssocID="{C4D54EFD-CA70-4FBD-AED7-7E071E892C44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4836D94F-8FE0-40D6-89E0-AC3BC1DE3C03}" type="pres">
      <dgm:prSet presAssocID="{C4D54EFD-CA70-4FBD-AED7-7E071E892C44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02CD082B-9ACF-41BE-BEB4-E8C00C18D288}" type="presOf" srcId="{F5A2E2F8-2C37-4B8E-AA1C-A92188463F47}" destId="{4836D94F-8FE0-40D6-89E0-AC3BC1DE3C03}" srcOrd="0" destOrd="1" presId="urn:microsoft.com/office/officeart/2005/8/layout/vList5"/>
    <dgm:cxn modelId="{9358AB5C-B073-4B5E-AABD-9AA5396C010B}" srcId="{C4D54EFD-CA70-4FBD-AED7-7E071E892C44}" destId="{F5A2E2F8-2C37-4B8E-AA1C-A92188463F47}" srcOrd="1" destOrd="0" parTransId="{C33B907C-006B-4C08-BB29-D5A37DC49640}" sibTransId="{F5730082-6F94-4BA7-B287-BB4C48BBAE76}"/>
    <dgm:cxn modelId="{38F9E163-66AB-4664-A807-5DDCF14B8EFD}" type="presOf" srcId="{D3EF7782-078E-47DC-92DA-AC971F7CFF42}" destId="{4836D94F-8FE0-40D6-89E0-AC3BC1DE3C03}" srcOrd="0" destOrd="3" presId="urn:microsoft.com/office/officeart/2005/8/layout/vList5"/>
    <dgm:cxn modelId="{760E7166-6CC0-4D71-A845-B7F094A1BDE1}" type="presOf" srcId="{40AA0D5E-C979-4B0D-9190-ACC0237319BF}" destId="{4836D94F-8FE0-40D6-89E0-AC3BC1DE3C03}" srcOrd="0" destOrd="2" presId="urn:microsoft.com/office/officeart/2005/8/layout/vList5"/>
    <dgm:cxn modelId="{8D97A34A-B3EF-47B7-B508-AF3C09F7C609}" type="presOf" srcId="{2104A959-0C5B-4E12-8E36-F244EEB4057D}" destId="{C7BC621B-F4AC-4757-AE08-113241E78470}" srcOrd="0" destOrd="0" presId="urn:microsoft.com/office/officeart/2005/8/layout/vList5"/>
    <dgm:cxn modelId="{2E761E51-0346-43F0-B71A-8109AB915063}" srcId="{C4D54EFD-CA70-4FBD-AED7-7E071E892C44}" destId="{B24886AF-A43C-47F7-8C63-6857FE3A80B0}" srcOrd="0" destOrd="0" parTransId="{4EF52197-1700-45B2-93DF-8B3F55FC12CF}" sibTransId="{667D5571-5D00-4935-A26F-23ECBF01128A}"/>
    <dgm:cxn modelId="{685E8F95-2E38-4681-97EA-65BF20E2FC3E}" srcId="{C4D54EFD-CA70-4FBD-AED7-7E071E892C44}" destId="{40AA0D5E-C979-4B0D-9190-ACC0237319BF}" srcOrd="2" destOrd="0" parTransId="{6AB88D07-4DC8-472F-9A3F-7C12423FD056}" sibTransId="{90E14BA7-CF3A-473F-B9B1-BE821F723401}"/>
    <dgm:cxn modelId="{70478C99-ADC8-4A10-8D72-95091281E457}" type="presOf" srcId="{B24886AF-A43C-47F7-8C63-6857FE3A80B0}" destId="{4836D94F-8FE0-40D6-89E0-AC3BC1DE3C03}" srcOrd="0" destOrd="0" presId="urn:microsoft.com/office/officeart/2005/8/layout/vList5"/>
    <dgm:cxn modelId="{3063DDD0-E28E-4EFD-8D5D-51A7E6902AA4}" type="presOf" srcId="{C4D54EFD-CA70-4FBD-AED7-7E071E892C44}" destId="{4AC3A1F8-343F-4F08-8EBB-1144B5740138}" srcOrd="0" destOrd="0" presId="urn:microsoft.com/office/officeart/2005/8/layout/vList5"/>
    <dgm:cxn modelId="{69C372E1-8897-4C36-9ACE-EA5A9FB9AB93}" srcId="{2104A959-0C5B-4E12-8E36-F244EEB4057D}" destId="{C4D54EFD-CA70-4FBD-AED7-7E071E892C44}" srcOrd="0" destOrd="0" parTransId="{5C777319-F04B-42DA-87FD-C6BFB6B8A086}" sibTransId="{2A5A1AFF-6416-428A-ABB4-FD5A16DDE318}"/>
    <dgm:cxn modelId="{704279E5-2F54-4F6C-AE97-4DB2496254DA}" srcId="{C4D54EFD-CA70-4FBD-AED7-7E071E892C44}" destId="{D3EF7782-078E-47DC-92DA-AC971F7CFF42}" srcOrd="3" destOrd="0" parTransId="{C6138184-9C0E-443C-B442-2CFE8C7A9A10}" sibTransId="{5CED836F-E989-4D05-826E-7420381C7D19}"/>
    <dgm:cxn modelId="{87A6B5BE-3B25-4B70-97C0-FCB973B51EBD}" type="presParOf" srcId="{C7BC621B-F4AC-4757-AE08-113241E78470}" destId="{F2DBBAFB-7746-4AFB-9C99-1A0D4AEE4D06}" srcOrd="0" destOrd="0" presId="urn:microsoft.com/office/officeart/2005/8/layout/vList5"/>
    <dgm:cxn modelId="{5AC272D9-4A61-4A9B-9E4A-9740AF47DBE6}" type="presParOf" srcId="{F2DBBAFB-7746-4AFB-9C99-1A0D4AEE4D06}" destId="{4AC3A1F8-343F-4F08-8EBB-1144B5740138}" srcOrd="0" destOrd="0" presId="urn:microsoft.com/office/officeart/2005/8/layout/vList5"/>
    <dgm:cxn modelId="{BB9C807F-8D3F-4AEE-8AA6-C9D602BC4277}" type="presParOf" srcId="{F2DBBAFB-7746-4AFB-9C99-1A0D4AEE4D06}" destId="{4836D94F-8FE0-40D6-89E0-AC3BC1DE3C0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5C010-BD3D-4084-9063-66BA02303385}">
      <dsp:nvSpPr>
        <dsp:cNvPr id="0" name=""/>
        <dsp:cNvSpPr/>
      </dsp:nvSpPr>
      <dsp:spPr>
        <a:xfrm rot="5400000">
          <a:off x="6481167" y="-2693966"/>
          <a:ext cx="909078" cy="652772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Analyze HIV incident rates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Understand key metrics related to HIV, including prevalence, deaths, and the impact on specific demographics such as women and children.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Assess how socio-economic factors like GDP, unemployment rate, and population influence HIV trends</a:t>
          </a:r>
          <a:r>
            <a:rPr lang="en-US" sz="1100" kern="1200" dirty="0"/>
            <a:t>.</a:t>
          </a:r>
        </a:p>
      </dsp:txBody>
      <dsp:txXfrm rot="-5400000">
        <a:off x="3671844" y="159735"/>
        <a:ext cx="6483346" cy="820322"/>
      </dsp:txXfrm>
    </dsp:sp>
    <dsp:sp modelId="{ACB5652A-01AC-47BB-BDF3-8115CB4E6417}">
      <dsp:nvSpPr>
        <dsp:cNvPr id="0" name=""/>
        <dsp:cNvSpPr/>
      </dsp:nvSpPr>
      <dsp:spPr>
        <a:xfrm>
          <a:off x="0" y="0"/>
          <a:ext cx="3671844" cy="113634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Objective</a:t>
          </a:r>
        </a:p>
      </dsp:txBody>
      <dsp:txXfrm>
        <a:off x="55472" y="55472"/>
        <a:ext cx="3560900" cy="1025403"/>
      </dsp:txXfrm>
    </dsp:sp>
    <dsp:sp modelId="{A5A62238-3BEA-40DE-BF77-9A38D8EF259C}">
      <dsp:nvSpPr>
        <dsp:cNvPr id="0" name=""/>
        <dsp:cNvSpPr/>
      </dsp:nvSpPr>
      <dsp:spPr>
        <a:xfrm rot="5400000">
          <a:off x="6481167" y="-1500801"/>
          <a:ext cx="909078" cy="652772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Provide insights into the trends of HIV rates over a decade.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Make data-driven policy recommendations that could help improve public health interventions.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Emphasize the real-world scenario of handling unclean datasets, requiring data cleaning and transformation.</a:t>
          </a:r>
        </a:p>
      </dsp:txBody>
      <dsp:txXfrm rot="-5400000">
        <a:off x="3671844" y="1352900"/>
        <a:ext cx="6483346" cy="820322"/>
      </dsp:txXfrm>
    </dsp:sp>
    <dsp:sp modelId="{8698FB44-AF70-494F-851E-2D201FA0DA7E}">
      <dsp:nvSpPr>
        <dsp:cNvPr id="0" name=""/>
        <dsp:cNvSpPr/>
      </dsp:nvSpPr>
      <dsp:spPr>
        <a:xfrm>
          <a:off x="0" y="1194887"/>
          <a:ext cx="3671844" cy="113634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Purpose</a:t>
          </a:r>
        </a:p>
      </dsp:txBody>
      <dsp:txXfrm>
        <a:off x="55472" y="1250359"/>
        <a:ext cx="3560900" cy="1025403"/>
      </dsp:txXfrm>
    </dsp:sp>
    <dsp:sp modelId="{1070A990-859A-4236-902C-E5475431D341}">
      <dsp:nvSpPr>
        <dsp:cNvPr id="0" name=""/>
        <dsp:cNvSpPr/>
      </dsp:nvSpPr>
      <dsp:spPr>
        <a:xfrm rot="5400000">
          <a:off x="6481167" y="-307635"/>
          <a:ext cx="909078" cy="652772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Symbol" panose="05050102010706020507" pitchFamily="18" charset="2"/>
            <a:buChar char=""/>
          </a:pPr>
          <a:r>
            <a:rPr lang="en-US" sz="1200" kern="1200" dirty="0"/>
            <a:t>Public databases used include </a:t>
          </a:r>
          <a:r>
            <a:rPr lang="en-US" sz="1200" b="0" kern="1200" dirty="0"/>
            <a:t>UNICEF, UN Data, and UNAIDS</a:t>
          </a:r>
          <a:r>
            <a:rPr lang="en-US" sz="1200" kern="1200" dirty="0"/>
            <a:t>.</a:t>
          </a:r>
        </a:p>
      </dsp:txBody>
      <dsp:txXfrm rot="-5400000">
        <a:off x="3671844" y="2546066"/>
        <a:ext cx="6483346" cy="820322"/>
      </dsp:txXfrm>
    </dsp:sp>
    <dsp:sp modelId="{5E799348-D45E-4F7A-99B9-2FFE64F5F857}">
      <dsp:nvSpPr>
        <dsp:cNvPr id="0" name=""/>
        <dsp:cNvSpPr/>
      </dsp:nvSpPr>
      <dsp:spPr>
        <a:xfrm>
          <a:off x="0" y="2388052"/>
          <a:ext cx="3671844" cy="113634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</a:t>
          </a:r>
          <a:r>
            <a:rPr lang="en-US" sz="3300" kern="1200" dirty="0"/>
            <a:t> </a:t>
          </a:r>
          <a:r>
            <a:rPr lang="en-US" sz="2400" kern="1200" dirty="0"/>
            <a:t>Source</a:t>
          </a:r>
        </a:p>
      </dsp:txBody>
      <dsp:txXfrm>
        <a:off x="55472" y="2443524"/>
        <a:ext cx="3560900" cy="10254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6D94F-8FE0-40D6-89E0-AC3BC1DE3C03}">
      <dsp:nvSpPr>
        <dsp:cNvPr id="0" name=""/>
        <dsp:cNvSpPr/>
      </dsp:nvSpPr>
      <dsp:spPr>
        <a:xfrm rot="5400000">
          <a:off x="6427142" y="-2627535"/>
          <a:ext cx="1017128" cy="652772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/>
            <a:t>SQL was used to load, clean, and analyze data.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/>
            <a:t>Created multiple tables and calculated metrics using SQL queries.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/>
            <a:t>Generated trend graphs and performed combined analysis to derive key insights.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/>
            <a:t>Developed key performance indicators (KPIs) to assess the impact of factors related to HIV trends</a:t>
          </a:r>
          <a:r>
            <a:rPr lang="en-US" sz="1100" b="0" kern="1200" dirty="0"/>
            <a:t>.</a:t>
          </a:r>
        </a:p>
      </dsp:txBody>
      <dsp:txXfrm rot="-5400000">
        <a:off x="3671844" y="177415"/>
        <a:ext cx="6478072" cy="917824"/>
      </dsp:txXfrm>
    </dsp:sp>
    <dsp:sp modelId="{4AC3A1F8-343F-4F08-8EBB-1144B5740138}">
      <dsp:nvSpPr>
        <dsp:cNvPr id="0" name=""/>
        <dsp:cNvSpPr/>
      </dsp:nvSpPr>
      <dsp:spPr>
        <a:xfrm>
          <a:off x="0" y="621"/>
          <a:ext cx="3671844" cy="127141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Approach</a:t>
          </a:r>
        </a:p>
      </dsp:txBody>
      <dsp:txXfrm>
        <a:off x="62065" y="62686"/>
        <a:ext cx="3547714" cy="1147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8205C-2A60-45E0-A3EF-FB7D0C29B36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85C20-F025-4FD2-BF64-10F612422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84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685C20-F025-4FD2-BF64-10F6124226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7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6CF3-4AF9-269D-6CA7-A06E33C3A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7CFB2-E2E3-6192-A3E0-D060E5FC9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24E37-8AAB-C341-8EEB-3CD950C4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F769-DC02-406E-9664-A390A9CB7A5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625B7-4698-3F45-BF7F-9906745C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0DFC7-EEF8-050C-D49B-314DE8C5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B13E-6126-4BBD-8330-FB2066E37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7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4EA77-E788-7AC4-E22E-C531F1E0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EFF77-3E3D-870A-7A6A-F4E4CF489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F32F6-B339-D2F4-C318-E1F875058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F769-DC02-406E-9664-A390A9CB7A5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8A5F0-DC16-BE90-891F-D4EA4D71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85A91-AB5B-ACC1-45E4-762E5C2B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B13E-6126-4BBD-8330-FB2066E37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7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A779B-84E8-2BE1-CC5C-BF57C9877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222FD-A4E3-1436-3E8D-E6924E20E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6A3A-D2D8-53AA-CAE8-96712B4B5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F769-DC02-406E-9664-A390A9CB7A5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37FF1-C7B1-1680-A566-1491537F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04C87-2BB1-2E98-9866-C774C30F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B13E-6126-4BBD-8330-FB2066E37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1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F308-E24F-95EF-2D95-0D024F940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876B1-68BC-60D7-1C04-ACA04446D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0036B-6623-FCBA-262D-DFF6C52D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F769-DC02-406E-9664-A390A9CB7A5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B5620-3965-620D-BA3B-3B998622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22284-892E-0185-F09A-4354E27A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B13E-6126-4BBD-8330-FB2066E37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4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3BB2-AF9F-59E9-91F2-8CB068A7F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FAA92-7617-E860-846F-470B02032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D3572-8223-BE33-FD0D-83EA4769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F769-DC02-406E-9664-A390A9CB7A5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DEEBB-C9BE-FB7D-C74D-453A00F1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BD984-8F89-8500-05A5-FD9322BE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B13E-6126-4BBD-8330-FB2066E37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52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AEC2-032F-95AD-139A-A186C312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DA9BB-0D68-F83C-E4DD-604AF3E06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BBC9D-5C8A-558E-1520-350C56737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FADF2-CC1B-3E04-8276-D3AC5D52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F769-DC02-406E-9664-A390A9CB7A5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5014B-BB39-441F-7D63-569A0881D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04E75-B570-AAE5-0B25-7ABD9A57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B13E-6126-4BBD-8330-FB2066E37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1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27079-8F51-0E88-1C7D-C216E8EB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52E7D-DAFE-4738-D4A9-CAD89FFF8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2DDBB-2CB2-DBD9-ADFB-DEE0E31A2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D6790-9360-62C0-7C2E-7657A5E5C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FDD14-7004-0C74-CD11-FBA9A1C4D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19E086-5566-F962-A559-3C00A61F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F769-DC02-406E-9664-A390A9CB7A5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E3291-0E26-16F4-8093-4FAFA5B0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467612-4DAC-C7A5-F97A-4D97B5A4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B13E-6126-4BBD-8330-FB2066E37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2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5C7D-5A60-841F-C9A7-4BBB6E629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CB65B6-EF29-1F77-99E9-2B38CA7F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F769-DC02-406E-9664-A390A9CB7A5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19CB7-F6A1-9B70-F842-F801F8E9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C2910-7E85-4E6C-F639-D95B8EED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B13E-6126-4BBD-8330-FB2066E37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9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3F451-D4E7-5C98-E076-0B49F406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F769-DC02-406E-9664-A390A9CB7A5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55386-2582-A3C2-7124-BAED45CE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0DD07-2007-8FCB-80EA-BE96ABDB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B13E-6126-4BBD-8330-FB2066E37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80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5873-2476-16A0-A7A4-A552506AF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4F0A4-A8A8-9F87-7316-A54F8D793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D31B5-3F24-3F48-A345-69D16E048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56C7A-2452-E5C8-4B2E-BF957CFB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F769-DC02-406E-9664-A390A9CB7A5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E1EB4-BB52-5D95-7612-019235FF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91E37-5D1B-B8FC-FE59-0A4F8133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B13E-6126-4BBD-8330-FB2066E37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7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BAB4-39A8-6747-BF75-9887E15BE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03CE6-F120-F869-0C68-766EDC1D0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1C4C2-AFAC-D584-A6EB-073AC27C8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4EEB8-4C30-3EB4-FFD7-1E55064B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F769-DC02-406E-9664-A390A9CB7A5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D7C56-90F5-D6A5-8041-84FE0F52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557B1-31E8-DB11-D9EE-C4E757F7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5B13E-6126-4BBD-8330-FB2066E37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0D9677-F2EB-99B1-EA47-CEA43A78D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BECD7-5BBF-6E4F-DC8D-25A2E8F6E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0228A-70F9-3538-F674-7726095A1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A9F769-DC02-406E-9664-A390A9CB7A5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6D1EB-2A94-827F-D5C6-3207A6D76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640C5-1CD9-91E3-5AB4-F7730AB11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C5B13E-6126-4BBD-8330-FB2066E37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6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Test tubes with samples on a test tube rack">
            <a:extLst>
              <a:ext uri="{FF2B5EF4-FFF2-40B4-BE49-F238E27FC236}">
                <a16:creationId xmlns:a16="http://schemas.microsoft.com/office/drawing/2014/main" id="{656BAD2E-BCEC-1B5A-E799-26F09D7ACD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4118" b="1612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DCC1-679C-FDF4-9AD1-192A648AF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20775"/>
          </a:xfrm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rgbClr val="FFFFFF"/>
                </a:solidFill>
              </a:rPr>
              <a:t>HIV Incident Rate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4B07F-81A9-63E7-18EC-1B074E1B2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6656" y="3357350"/>
            <a:ext cx="9795637" cy="3083840"/>
          </a:xfrm>
        </p:spPr>
        <p:txBody>
          <a:bodyPr>
            <a:normAutofit/>
          </a:bodyPr>
          <a:lstStyle/>
          <a:p>
            <a:r>
              <a:rPr lang="en-US" sz="2200" b="1" kern="1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Nishtha Jatinbhai Patel</a:t>
            </a:r>
          </a:p>
          <a:p>
            <a:r>
              <a:rPr lang="en-US" sz="2200" b="1" kern="1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College of Professional Studies, Northeastern University</a:t>
            </a:r>
            <a:br>
              <a:rPr lang="en-US" sz="2200" b="1" kern="1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200" b="1" kern="1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ITC6000: Database Management Systems</a:t>
            </a:r>
            <a:br>
              <a:rPr lang="en-US" sz="2200" b="1" kern="1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200" b="1" kern="1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Professor: Venkata Duvvuri</a:t>
            </a:r>
            <a:br>
              <a:rPr lang="en-US" sz="2200" b="1" kern="1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200" b="1" kern="1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November 27, 2024</a:t>
            </a:r>
            <a:endParaRPr lang="en-US" sz="2200" b="1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53A4573A-71CC-35B5-F682-7B079AD6D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961" y="148078"/>
            <a:ext cx="4391025" cy="11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B9C452-2C6E-4D52-8FC7-669291EE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E1CC44-1B7F-472B-B668-B4F2F4723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BAD077-4A41-458D-9909-1A108699E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6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FC21CE-01FD-49CC-BAFC-06F38B34B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174E4-23BC-53D3-8045-AE7FDA66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21728"/>
            <a:ext cx="6999883" cy="9679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Analysis &amp; Summary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C26054-F07A-16CC-F082-4A35E837293F}"/>
              </a:ext>
            </a:extLst>
          </p:cNvPr>
          <p:cNvSpPr txBox="1"/>
          <p:nvPr/>
        </p:nvSpPr>
        <p:spPr>
          <a:xfrm>
            <a:off x="244521" y="2203863"/>
            <a:ext cx="10541392" cy="967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/>
              <a:t>HIV population</a:t>
            </a:r>
            <a:r>
              <a:rPr lang="en-US" sz="1600" dirty="0"/>
              <a:t> shows significant fluctuations over the years, with peaks observed in </a:t>
            </a:r>
            <a:r>
              <a:rPr lang="en-US" sz="1600" b="1" dirty="0"/>
              <a:t>2011</a:t>
            </a:r>
            <a:r>
              <a:rPr lang="en-US" sz="1600" dirty="0"/>
              <a:t> (16,200 cases) and </a:t>
            </a:r>
            <a:r>
              <a:rPr lang="en-US" sz="1600" b="1" dirty="0"/>
              <a:t>2015</a:t>
            </a:r>
            <a:r>
              <a:rPr lang="en-US" sz="1600" dirty="0"/>
              <a:t> (8,700 cases).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 lowest estimates occurred in </a:t>
            </a:r>
            <a:r>
              <a:rPr lang="en-US" sz="1600" b="1" dirty="0"/>
              <a:t>2016</a:t>
            </a:r>
            <a:r>
              <a:rPr lang="en-US" sz="1600" dirty="0"/>
              <a:t> (1,200 cases), indicating a sharp drop compared to previous years.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CA2DC3-E0C8-CA7F-8733-ED0FBE8FB668}"/>
              </a:ext>
            </a:extLst>
          </p:cNvPr>
          <p:cNvSpPr txBox="1"/>
          <p:nvPr/>
        </p:nvSpPr>
        <p:spPr>
          <a:xfrm>
            <a:off x="244522" y="1674330"/>
            <a:ext cx="11702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This projects’ aim was to identify trends over time and highlight the proportion of HIV-affected individuals within the total population, year and gender.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998F91-194F-4589-9B98-B46E1965DF46}"/>
              </a:ext>
            </a:extLst>
          </p:cNvPr>
          <p:cNvSpPr txBox="1"/>
          <p:nvPr/>
        </p:nvSpPr>
        <p:spPr>
          <a:xfrm>
            <a:off x="244521" y="3170534"/>
            <a:ext cx="11581831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/>
              <a:t>total U.S. population</a:t>
            </a:r>
            <a:r>
              <a:rPr lang="en-US" sz="1600" dirty="0"/>
              <a:t> steadily increased from </a:t>
            </a:r>
            <a:r>
              <a:rPr lang="en-US" sz="1600" b="1" dirty="0"/>
              <a:t>309 million in 2010</a:t>
            </a:r>
            <a:r>
              <a:rPr lang="en-US" sz="1600" dirty="0"/>
              <a:t> to </a:t>
            </a:r>
            <a:r>
              <a:rPr lang="en-US" sz="1600" b="1" dirty="0"/>
              <a:t>323 million in 2016</a:t>
            </a:r>
            <a:r>
              <a:rPr lang="en-US" sz="1600" dirty="0"/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Despite this growth, the proportion of people living with HIV remained </a:t>
            </a:r>
            <a:r>
              <a:rPr lang="en-US" sz="1600" b="1" dirty="0"/>
              <a:t>extremely low</a:t>
            </a:r>
            <a:r>
              <a:rPr lang="en-US" sz="1600" dirty="0"/>
              <a:t> relative to the total population.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3E1A11-042B-AE24-B08A-8162E1B255E7}"/>
              </a:ext>
            </a:extLst>
          </p:cNvPr>
          <p:cNvSpPr txBox="1"/>
          <p:nvPr/>
        </p:nvSpPr>
        <p:spPr>
          <a:xfrm>
            <a:off x="244521" y="3923849"/>
            <a:ext cx="115818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/>
              <a:t>HIV population percentage</a:t>
            </a:r>
            <a:r>
              <a:rPr lang="en-US" sz="1600" dirty="0"/>
              <a:t> compared to the total population ranged from </a:t>
            </a:r>
            <a:r>
              <a:rPr lang="en-US" sz="1600" b="1" dirty="0"/>
              <a:t>0.00037% to 0.0052%</a:t>
            </a:r>
            <a:r>
              <a:rPr lang="en-US" sz="1600" dirty="0"/>
              <a:t>, showcasing the small scale of the HIV-affected population.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C2DB0D1-A632-48B1-5F8C-9A07AC0F1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46" y="4306482"/>
            <a:ext cx="1175243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Peaks in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2011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2015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may indicate changes in healthcare reporting or increased detection during those periods.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consistently low HIV population percentage underscores progress in HIV prevention or limited reporting challenges. </a:t>
            </a:r>
          </a:p>
        </p:txBody>
      </p:sp>
    </p:spTree>
    <p:extLst>
      <p:ext uri="{BB962C8B-B14F-4D97-AF65-F5344CB8AC3E}">
        <p14:creationId xmlns:p14="http://schemas.microsoft.com/office/powerpoint/2010/main" val="10516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31FD7-B84C-32EA-CE5E-91FB3ACE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 b="0" i="0">
                <a:solidFill>
                  <a:srgbClr val="FFFFFF"/>
                </a:solidFill>
                <a:effectLst/>
                <a:latin typeface="Lato Extended"/>
              </a:rPr>
              <a:t>HIV Policy </a:t>
            </a:r>
            <a:r>
              <a:rPr lang="en-US" sz="3400">
                <a:solidFill>
                  <a:srgbClr val="FFFFFF"/>
                </a:solidFill>
                <a:latin typeface="Lato Extended"/>
              </a:rPr>
              <a:t>R</a:t>
            </a:r>
            <a:r>
              <a:rPr lang="en-US" sz="3400" b="0" i="0">
                <a:solidFill>
                  <a:srgbClr val="FFFFFF"/>
                </a:solidFill>
                <a:effectLst/>
                <a:latin typeface="Lato Extended"/>
              </a:rPr>
              <a:t>ecommendations For </a:t>
            </a:r>
            <a:r>
              <a:rPr lang="en-US" sz="3400">
                <a:solidFill>
                  <a:srgbClr val="FFFFFF"/>
                </a:solidFill>
                <a:latin typeface="Lato Extended"/>
              </a:rPr>
              <a:t>T</a:t>
            </a:r>
            <a:r>
              <a:rPr lang="en-US" sz="3400" b="0" i="0">
                <a:solidFill>
                  <a:srgbClr val="FFFFFF"/>
                </a:solidFill>
                <a:effectLst/>
                <a:latin typeface="Lato Extended"/>
              </a:rPr>
              <a:t>he Future HIV Interventions</a:t>
            </a: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FA625-EE45-6014-8B43-FF1EE9D47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507" y="1891970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1600" dirty="0"/>
              <a:t>Improve Data Systems - Standardize HIV data collection and reporting, Use digital tools for real-time monitoring.</a:t>
            </a:r>
          </a:p>
          <a:p>
            <a:r>
              <a:rPr lang="en-US" sz="1600" dirty="0"/>
              <a:t>Expand Awareness - Launch education campaigns targeting high-risk groups, Include HIV prevention in school curricula.</a:t>
            </a:r>
          </a:p>
          <a:p>
            <a:r>
              <a:rPr lang="en-US" sz="1600" dirty="0"/>
              <a:t>Boost Healthcare Access - Ensure equitable access to testing and treatment, Fund community health programs for ART and </a:t>
            </a:r>
            <a:r>
              <a:rPr lang="en-US" sz="1600" dirty="0" err="1"/>
              <a:t>PrEP</a:t>
            </a:r>
            <a:r>
              <a:rPr lang="en-US" sz="1600" dirty="0"/>
              <a:t> distribution.</a:t>
            </a:r>
          </a:p>
          <a:p>
            <a:r>
              <a:rPr lang="en-US" sz="1600" dirty="0"/>
              <a:t>Focus on Prevention - Strengthen mother-to-child transmission prevention programs.</a:t>
            </a:r>
          </a:p>
          <a:p>
            <a:r>
              <a:rPr lang="en-US" sz="1600" dirty="0"/>
              <a:t>Combat Stigma - Run anti-stigma campaigns in communities, Enforce anti-discrimination laws in workplaces and schools.</a:t>
            </a:r>
          </a:p>
          <a:p>
            <a:r>
              <a:rPr lang="en-US" sz="1600" dirty="0"/>
              <a:t>Invest in Research - Fund HIV vaccine and treatment research, Study socio-economic factors influencing HIV trends.</a:t>
            </a:r>
          </a:p>
          <a:p>
            <a:r>
              <a:rPr lang="en-US" sz="1600" dirty="0"/>
              <a:t>Monitor Progress - Establish KPIs to track program success, Use data insights to improve interventions.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2268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E0942-697F-AD10-1FFE-DC453BB5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3138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2C9ECC-0553-B535-8CA7-21187FA2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Content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D2238F-E8BC-088F-C7DB-DDA8AFCFF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531204"/>
              </p:ext>
            </p:extLst>
          </p:nvPr>
        </p:nvGraphicFramePr>
        <p:xfrm>
          <a:off x="685978" y="1966293"/>
          <a:ext cx="10820044" cy="44521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20044">
                  <a:extLst>
                    <a:ext uri="{9D8B030D-6E8A-4147-A177-3AD203B41FA5}">
                      <a16:colId xmlns:a16="http://schemas.microsoft.com/office/drawing/2014/main" val="2991419325"/>
                    </a:ext>
                  </a:extLst>
                </a:gridCol>
              </a:tblGrid>
              <a:tr h="494685">
                <a:tc>
                  <a:txBody>
                    <a:bodyPr/>
                    <a:lstStyle/>
                    <a:p>
                      <a:r>
                        <a:rPr lang="en-US" sz="2300"/>
                        <a:t>Project Overview</a:t>
                      </a:r>
                    </a:p>
                  </a:txBody>
                  <a:tcPr marL="113692" marR="113692" marT="56845" marB="56845"/>
                </a:tc>
                <a:extLst>
                  <a:ext uri="{0D108BD9-81ED-4DB2-BD59-A6C34878D82A}">
                    <a16:rowId xmlns:a16="http://schemas.microsoft.com/office/drawing/2014/main" val="2865303178"/>
                  </a:ext>
                </a:extLst>
              </a:tr>
              <a:tr h="494685">
                <a:tc>
                  <a:txBody>
                    <a:bodyPr/>
                    <a:lstStyle/>
                    <a:p>
                      <a:r>
                        <a:rPr lang="en-US" sz="2300"/>
                        <a:t>Data Collection &amp; Data Setup</a:t>
                      </a:r>
                    </a:p>
                  </a:txBody>
                  <a:tcPr marL="113692" marR="113692" marT="56845" marB="56845"/>
                </a:tc>
                <a:extLst>
                  <a:ext uri="{0D108BD9-81ED-4DB2-BD59-A6C34878D82A}">
                    <a16:rowId xmlns:a16="http://schemas.microsoft.com/office/drawing/2014/main" val="3722123404"/>
                  </a:ext>
                </a:extLst>
              </a:tr>
              <a:tr h="494685">
                <a:tc>
                  <a:txBody>
                    <a:bodyPr/>
                    <a:lstStyle/>
                    <a:p>
                      <a:r>
                        <a:rPr lang="en-US" sz="2300"/>
                        <a:t>Key HIV Metrics</a:t>
                      </a:r>
                    </a:p>
                  </a:txBody>
                  <a:tcPr marL="113692" marR="113692" marT="56845" marB="56845"/>
                </a:tc>
                <a:extLst>
                  <a:ext uri="{0D108BD9-81ED-4DB2-BD59-A6C34878D82A}">
                    <a16:rowId xmlns:a16="http://schemas.microsoft.com/office/drawing/2014/main" val="3852590640"/>
                  </a:ext>
                </a:extLst>
              </a:tr>
              <a:tr h="494685">
                <a:tc>
                  <a:txBody>
                    <a:bodyPr/>
                    <a:lstStyle/>
                    <a:p>
                      <a:r>
                        <a:rPr lang="en-US" sz="2300"/>
                        <a:t>Country Statistics</a:t>
                      </a:r>
                    </a:p>
                  </a:txBody>
                  <a:tcPr marL="113692" marR="113692" marT="56845" marB="56845"/>
                </a:tc>
                <a:extLst>
                  <a:ext uri="{0D108BD9-81ED-4DB2-BD59-A6C34878D82A}">
                    <a16:rowId xmlns:a16="http://schemas.microsoft.com/office/drawing/2014/main" val="1225302110"/>
                  </a:ext>
                </a:extLst>
              </a:tr>
              <a:tr h="494685">
                <a:tc>
                  <a:txBody>
                    <a:bodyPr/>
                    <a:lstStyle/>
                    <a:p>
                      <a:r>
                        <a:rPr lang="en-US" sz="2300"/>
                        <a:t>Key Performance Indicators (KPIs)</a:t>
                      </a:r>
                    </a:p>
                  </a:txBody>
                  <a:tcPr marL="113692" marR="113692" marT="56845" marB="56845"/>
                </a:tc>
                <a:extLst>
                  <a:ext uri="{0D108BD9-81ED-4DB2-BD59-A6C34878D82A}">
                    <a16:rowId xmlns:a16="http://schemas.microsoft.com/office/drawing/2014/main" val="3291358095"/>
                  </a:ext>
                </a:extLst>
              </a:tr>
              <a:tr h="494685">
                <a:tc>
                  <a:txBody>
                    <a:bodyPr/>
                    <a:lstStyle/>
                    <a:p>
                      <a:r>
                        <a:rPr lang="en-US" sz="2300"/>
                        <a:t>Combined Data Analysis for Bangladesh </a:t>
                      </a:r>
                    </a:p>
                  </a:txBody>
                  <a:tcPr marL="113692" marR="113692" marT="56845" marB="56845"/>
                </a:tc>
                <a:extLst>
                  <a:ext uri="{0D108BD9-81ED-4DB2-BD59-A6C34878D82A}">
                    <a16:rowId xmlns:a16="http://schemas.microsoft.com/office/drawing/2014/main" val="3447464083"/>
                  </a:ext>
                </a:extLst>
              </a:tr>
              <a:tr h="494685">
                <a:tc>
                  <a:txBody>
                    <a:bodyPr/>
                    <a:lstStyle/>
                    <a:p>
                      <a:r>
                        <a:rPr lang="en-US" sz="2300"/>
                        <a:t>Number of people living with HIV  by country population of United States</a:t>
                      </a:r>
                    </a:p>
                  </a:txBody>
                  <a:tcPr marL="113692" marR="113692" marT="56845" marB="56845"/>
                </a:tc>
                <a:extLst>
                  <a:ext uri="{0D108BD9-81ED-4DB2-BD59-A6C34878D82A}">
                    <a16:rowId xmlns:a16="http://schemas.microsoft.com/office/drawing/2014/main" val="3908832339"/>
                  </a:ext>
                </a:extLst>
              </a:tr>
              <a:tr h="494685">
                <a:tc>
                  <a:txBody>
                    <a:bodyPr/>
                    <a:lstStyle/>
                    <a:p>
                      <a:r>
                        <a:rPr lang="en-US" sz="2300"/>
                        <a:t>Analysis &amp; Summary </a:t>
                      </a:r>
                    </a:p>
                  </a:txBody>
                  <a:tcPr marL="113692" marR="113692" marT="56845" marB="56845"/>
                </a:tc>
                <a:extLst>
                  <a:ext uri="{0D108BD9-81ED-4DB2-BD59-A6C34878D82A}">
                    <a16:rowId xmlns:a16="http://schemas.microsoft.com/office/drawing/2014/main" val="4230316870"/>
                  </a:ext>
                </a:extLst>
              </a:tr>
              <a:tr h="494685">
                <a:tc>
                  <a:txBody>
                    <a:bodyPr/>
                    <a:lstStyle/>
                    <a:p>
                      <a:r>
                        <a:rPr lang="en-US" sz="2300" b="0" i="0">
                          <a:solidFill>
                            <a:srgbClr val="000000"/>
                          </a:solidFill>
                          <a:effectLst/>
                          <a:latin typeface="Lato Extended"/>
                        </a:rPr>
                        <a:t>HIV Policy </a:t>
                      </a:r>
                      <a:r>
                        <a:rPr lang="en-US" sz="2300">
                          <a:solidFill>
                            <a:srgbClr val="000000"/>
                          </a:solidFill>
                          <a:latin typeface="Lato Extended"/>
                        </a:rPr>
                        <a:t>R</a:t>
                      </a:r>
                      <a:r>
                        <a:rPr lang="en-US" sz="2300" b="0" i="0">
                          <a:solidFill>
                            <a:srgbClr val="000000"/>
                          </a:solidFill>
                          <a:effectLst/>
                          <a:latin typeface="Lato Extended"/>
                        </a:rPr>
                        <a:t>ecommendations For </a:t>
                      </a:r>
                      <a:r>
                        <a:rPr lang="en-US" sz="2300">
                          <a:solidFill>
                            <a:srgbClr val="000000"/>
                          </a:solidFill>
                          <a:latin typeface="Lato Extended"/>
                        </a:rPr>
                        <a:t>T</a:t>
                      </a:r>
                      <a:r>
                        <a:rPr lang="en-US" sz="2300" b="0" i="0">
                          <a:solidFill>
                            <a:srgbClr val="000000"/>
                          </a:solidFill>
                          <a:effectLst/>
                          <a:latin typeface="Lato Extended"/>
                        </a:rPr>
                        <a:t>he Future HIV Interventions</a:t>
                      </a:r>
                      <a:endParaRPr lang="en-US" sz="2300"/>
                    </a:p>
                  </a:txBody>
                  <a:tcPr marL="113692" marR="113692" marT="56845" marB="56845"/>
                </a:tc>
                <a:extLst>
                  <a:ext uri="{0D108BD9-81ED-4DB2-BD59-A6C34878D82A}">
                    <a16:rowId xmlns:a16="http://schemas.microsoft.com/office/drawing/2014/main" val="3402143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43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BD238-E6AF-E438-2EC9-343041B6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Project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448DB7-3B45-A0C1-0DC8-77008AD0D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742361"/>
              </p:ext>
            </p:extLst>
          </p:nvPr>
        </p:nvGraphicFramePr>
        <p:xfrm>
          <a:off x="996215" y="1223299"/>
          <a:ext cx="10199569" cy="3526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65F3975D-C082-AEF2-6A53-A3B45D1EB4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2629219"/>
              </p:ext>
            </p:extLst>
          </p:nvPr>
        </p:nvGraphicFramePr>
        <p:xfrm>
          <a:off x="996215" y="4848367"/>
          <a:ext cx="10199569" cy="1272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9248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0532B1-7622-4602-B898-5C84C974A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BC75B0-D5AF-40AB-915B-EBC590D74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D16B3C-0901-4FFD-9DBF-5BC78ABC0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369" y="0"/>
            <a:ext cx="773448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49CA2C-9593-4085-9ED2-049819E74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7778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chemeClr val="accent1">
                  <a:lumMod val="50000"/>
                  <a:alpha val="72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CFF32-9A21-1BE4-E0BD-8919A6247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02699"/>
            <a:ext cx="10030023" cy="991080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Collection &amp; Database Setup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BB4FC5-E1AB-B234-E033-B6E733F62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35" y="2091926"/>
            <a:ext cx="3239972" cy="32712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F83C74-CA41-79F0-6D8E-1C811D9C9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442" y="2273831"/>
            <a:ext cx="3514345" cy="25600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737E04-3A88-6FF2-CDB4-1A875AA9A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888" y="3890089"/>
            <a:ext cx="3239972" cy="225178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6A084A-7A2F-7253-1320-2DC3A60BA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4888" y="2139617"/>
            <a:ext cx="2883328" cy="141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3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41F504-D15D-935F-084D-161C02319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2F26FC9-7993-66A5-CB7A-5F905D40A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F52EAD-8237-61E9-BEDA-12A5D1018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CAFB68-22F2-0889-E000-B89C17697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369" y="0"/>
            <a:ext cx="773448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82A6F4-F070-80D6-75CA-49DE3BAD8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7778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chemeClr val="accent1">
                  <a:lumMod val="50000"/>
                  <a:alpha val="72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C1B8682-5E26-EC5E-F679-4E53F9ED8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Key HIV Metrics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D2FDA5-AC0B-005B-4AB1-085D481C1F4F}"/>
              </a:ext>
            </a:extLst>
          </p:cNvPr>
          <p:cNvSpPr txBox="1"/>
          <p:nvPr/>
        </p:nvSpPr>
        <p:spPr>
          <a:xfrm>
            <a:off x="472707" y="1668883"/>
            <a:ext cx="536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Estimated number of people living with HIV  (by year)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73D948-6517-171B-1A3D-DC91A43A613B}"/>
              </a:ext>
            </a:extLst>
          </p:cNvPr>
          <p:cNvSpPr txBox="1"/>
          <p:nvPr/>
        </p:nvSpPr>
        <p:spPr>
          <a:xfrm>
            <a:off x="6687174" y="1589642"/>
            <a:ext cx="3355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deaths due to HIV (by year)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C181D3F-F312-4160-BAFD-B16E344ED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504" y="1914171"/>
            <a:ext cx="5769308" cy="34841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582F683-823F-4166-91D0-5AD3BDE38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49" y="2104433"/>
            <a:ext cx="5378703" cy="348411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2BADDC2-38DA-52BC-1308-9152C22DDE55}"/>
              </a:ext>
            </a:extLst>
          </p:cNvPr>
          <p:cNvSpPr txBox="1"/>
          <p:nvPr/>
        </p:nvSpPr>
        <p:spPr>
          <a:xfrm>
            <a:off x="174230" y="5589534"/>
            <a:ext cx="59217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Sharp decline after 2015 suggests possible data reporting issues or regional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Stable trends pre-2015 indicate consistent estimates during that period.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43E144-AC92-DD6E-0556-7547774DE58F}"/>
              </a:ext>
            </a:extLst>
          </p:cNvPr>
          <p:cNvSpPr txBox="1"/>
          <p:nvPr/>
        </p:nvSpPr>
        <p:spPr>
          <a:xfrm>
            <a:off x="6611606" y="5589534"/>
            <a:ext cx="52236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Rise in deaths post-2017, peaking in 2020, highlights potential healthcare challenges.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Decline from 2011-2015 suggests improvements in interventions or prevention strategies.</a:t>
            </a:r>
          </a:p>
        </p:txBody>
      </p:sp>
    </p:spTree>
    <p:extLst>
      <p:ext uri="{BB962C8B-B14F-4D97-AF65-F5344CB8AC3E}">
        <p14:creationId xmlns:p14="http://schemas.microsoft.com/office/powerpoint/2010/main" val="341735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0F1E27-4FC1-3ACA-D249-FE936C07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Country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AA25D-F552-9525-C6B6-8237E4C6E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55" y="2095781"/>
            <a:ext cx="5307497" cy="2627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8FE8B4-993B-74AA-D3B2-D32E3EF02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002" y="2463006"/>
            <a:ext cx="5404165" cy="19319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FA73DF-41B2-381B-DC19-C7D14C70E16A}"/>
              </a:ext>
            </a:extLst>
          </p:cNvPr>
          <p:cNvSpPr txBox="1"/>
          <p:nvPr/>
        </p:nvSpPr>
        <p:spPr>
          <a:xfrm>
            <a:off x="1371598" y="5070346"/>
            <a:ext cx="9496427" cy="13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Bermuda shows missing GDP per capita data for 2017 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United States has the highest GDP per capita and a low unemployment rate in this year.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North America as a region outperforms Canada and Bermuda in GDP per capita.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7895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1F74C0-BAC1-A070-4540-E511C1B01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Key Performance Indicators (KPIs)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10F26E-30F6-CC78-2DD3-F43F5A28B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48" y="2189729"/>
            <a:ext cx="5472070" cy="32353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A1360B-CB3F-1043-ADF6-91D844243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766" y="2203377"/>
            <a:ext cx="5478727" cy="3235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B1C211-362B-005C-287C-8BB1AC9D68F1}"/>
              </a:ext>
            </a:extLst>
          </p:cNvPr>
          <p:cNvSpPr txBox="1"/>
          <p:nvPr/>
        </p:nvSpPr>
        <p:spPr>
          <a:xfrm>
            <a:off x="848834" y="1575461"/>
            <a:ext cx="5192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Discriminatory Attitude Rate by Age Group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213EC5-73DB-F336-25DD-3630F69400F1}"/>
              </a:ext>
            </a:extLst>
          </p:cNvPr>
          <p:cNvSpPr txBox="1"/>
          <p:nvPr/>
        </p:nvSpPr>
        <p:spPr>
          <a:xfrm>
            <a:off x="6632812" y="1608251"/>
            <a:ext cx="4899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Discriminatory Attitude Rate by Education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69C63D-3557-4CBF-1CCF-8A273D794D2F}"/>
              </a:ext>
            </a:extLst>
          </p:cNvPr>
          <p:cNvSpPr txBox="1"/>
          <p:nvPr/>
        </p:nvSpPr>
        <p:spPr>
          <a:xfrm>
            <a:off x="403527" y="5669977"/>
            <a:ext cx="54997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Younger age groups (18-24) show the highest discriminatory attitudes towards people living with HIV.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Discriminatory attitudes decrease consistently with increasing age, with the lowest rates in the 65+ age group.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0E38C9-A032-E076-0AE3-B9336CC1C5F8}"/>
              </a:ext>
            </a:extLst>
          </p:cNvPr>
          <p:cNvSpPr txBox="1"/>
          <p:nvPr/>
        </p:nvSpPr>
        <p:spPr>
          <a:xfrm>
            <a:off x="6288766" y="5587111"/>
            <a:ext cx="5393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Individuals with no formal education have the highest discriminatory attitudes.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Higher education levels are associated with significantly lower discriminatory attitudes, indicating education's role in reducing stigma.</a:t>
            </a:r>
          </a:p>
        </p:txBody>
      </p:sp>
    </p:spTree>
    <p:extLst>
      <p:ext uri="{BB962C8B-B14F-4D97-AF65-F5344CB8AC3E}">
        <p14:creationId xmlns:p14="http://schemas.microsoft.com/office/powerpoint/2010/main" val="348871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9697B6-A682-E93A-C0D3-428D8F22D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0B60AB-E84F-21EA-85B2-D114C2C60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EC95081-D823-CE87-300C-00E59F5B8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472AE8-E277-7504-0F5D-A454FB63A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5234CC-8707-D6CB-8A08-D9A716497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DFAFEB-2102-947E-23BC-57341936D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032F79-7C20-CF51-186A-787B5A8D9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Combined Data Analysis for Bangladesh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6D036-216C-98F3-2219-45D215555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65" y="1869902"/>
            <a:ext cx="4706705" cy="3118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4E860D-4776-31BA-FE93-C314DF5AF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151" y="2235472"/>
            <a:ext cx="5078840" cy="23870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4A379E-B858-2B09-11F6-FCEAA3605F86}"/>
              </a:ext>
            </a:extLst>
          </p:cNvPr>
          <p:cNvSpPr txBox="1"/>
          <p:nvPr/>
        </p:nvSpPr>
        <p:spPr>
          <a:xfrm>
            <a:off x="696033" y="5070346"/>
            <a:ext cx="10308868" cy="1576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Joined the 2 tables to study the number of people living with HIV in Bangladesh who face discrimination by age group and education level.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Discriminatory attitudes decrease slightly as age increases, with the 15-19 group having the highest rates and the 20-24 group showing the lowest.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Across all age groups, individuals with no formal education (pre-primary or none) consistently exhibit the highest discriminatory attitudes. Those with higher secondary+ education have the lowest rates of discriminatory attitudes, demonstrating the strong influence of education in reducing stigma.</a:t>
            </a:r>
          </a:p>
        </p:txBody>
      </p:sp>
    </p:spTree>
    <p:extLst>
      <p:ext uri="{BB962C8B-B14F-4D97-AF65-F5344CB8AC3E}">
        <p14:creationId xmlns:p14="http://schemas.microsoft.com/office/powerpoint/2010/main" val="1678960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A31535-10D7-7A98-EFDC-880107EB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Number of people living with HIV  by country population of United States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368C2-9E0F-11E6-8EC9-8AD5B696D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176" y="1704002"/>
            <a:ext cx="3484843" cy="34499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D95F59-5630-2716-698C-99E19B362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84" y="2119872"/>
            <a:ext cx="6796323" cy="24806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5B5D39-664B-48DC-7E5A-A9F109DCBC7E}"/>
              </a:ext>
            </a:extLst>
          </p:cNvPr>
          <p:cNvSpPr txBox="1"/>
          <p:nvPr/>
        </p:nvSpPr>
        <p:spPr>
          <a:xfrm>
            <a:off x="566584" y="5153998"/>
            <a:ext cx="9496427" cy="13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2011 has the highest proportion of people living with HIV, accounting for 36.7% of the total across the years.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Years like 2016 and 2014 have much smaller proportions, reflecting significantly lower estimates of people living with HIV during those periods.</a:t>
            </a:r>
          </a:p>
        </p:txBody>
      </p:sp>
    </p:spTree>
    <p:extLst>
      <p:ext uri="{BB962C8B-B14F-4D97-AF65-F5344CB8AC3E}">
        <p14:creationId xmlns:p14="http://schemas.microsoft.com/office/powerpoint/2010/main" val="629505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894</Words>
  <Application>Microsoft Office PowerPoint</Application>
  <PresentationFormat>Widescreen</PresentationFormat>
  <Paragraphs>75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Lato Extended</vt:lpstr>
      <vt:lpstr>Symbol</vt:lpstr>
      <vt:lpstr>Times New Roman</vt:lpstr>
      <vt:lpstr>Office Theme</vt:lpstr>
      <vt:lpstr>HIV Incident Rate Analysis</vt:lpstr>
      <vt:lpstr>Content</vt:lpstr>
      <vt:lpstr>Project Overview</vt:lpstr>
      <vt:lpstr>Data Collection &amp; Database Setup</vt:lpstr>
      <vt:lpstr>Key HIV Metrics</vt:lpstr>
      <vt:lpstr>Country Statistics</vt:lpstr>
      <vt:lpstr>Key Performance Indicators (KPIs)</vt:lpstr>
      <vt:lpstr>Combined Data Analysis for Bangladesh </vt:lpstr>
      <vt:lpstr>Number of people living with HIV  by country population of United States</vt:lpstr>
      <vt:lpstr>Analysis &amp; Summary </vt:lpstr>
      <vt:lpstr>HIV Policy Recommendations For The Future HIV Interventions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sanika potphode</dc:creator>
  <cp:lastModifiedBy>Nishtha Patel</cp:lastModifiedBy>
  <cp:revision>1</cp:revision>
  <dcterms:created xsi:type="dcterms:W3CDTF">2024-11-27T06:00:41Z</dcterms:created>
  <dcterms:modified xsi:type="dcterms:W3CDTF">2025-05-05T06:12:14Z</dcterms:modified>
</cp:coreProperties>
</file>