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15"/>
  </p:notesMasterIdLst>
  <p:sldIdLst>
    <p:sldId id="256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oczVXBhctEKO5l0yowXma31Me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F5AB4-B980-41DC-9C3F-C9967525DA48}" v="2" dt="2025-03-26T01:10:21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7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" descr="A logo of a company&#10;&#10;AI-generated content may be incorrect."/>
          <p:cNvPicPr preferRelativeResize="0"/>
          <p:nvPr/>
        </p:nvPicPr>
        <p:blipFill rotWithShape="1">
          <a:blip r:embed="rId3">
            <a:alphaModFix amt="50000"/>
          </a:blip>
          <a:srcRect l="15719" r="9946" b="-1"/>
          <a:stretch/>
        </p:blipFill>
        <p:spPr>
          <a:xfrm>
            <a:off x="20" y="1"/>
            <a:ext cx="9143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Amazon Sales Performance Analysis</a:t>
            </a:r>
            <a:endParaRPr/>
          </a:p>
        </p:txBody>
      </p:sp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1143000" y="3790915"/>
            <a:ext cx="6858000" cy="2364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192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4900" b="1" dirty="0">
                <a:solidFill>
                  <a:srgbClr val="FFFFFF"/>
                </a:solidFill>
              </a:rPr>
              <a:t>Nishtha Patel                                                                                                                                            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92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4900" b="1" dirty="0">
                <a:solidFill>
                  <a:srgbClr val="FFFFFF"/>
                </a:solidFill>
              </a:rPr>
              <a:t> College of Professional Studies, Northeastern University</a:t>
            </a:r>
            <a:br>
              <a:rPr lang="en-US" sz="4900" b="1" dirty="0">
                <a:solidFill>
                  <a:srgbClr val="FFFFFF"/>
                </a:solidFill>
              </a:rPr>
            </a:br>
            <a:r>
              <a:rPr lang="en-US" sz="4900" b="1" dirty="0">
                <a:solidFill>
                  <a:srgbClr val="FFFFFF"/>
                </a:solidFill>
              </a:rPr>
              <a:t>ALY6070 (CRN 20507): Communication and Visualization for Data Analytics</a:t>
            </a:r>
            <a:br>
              <a:rPr lang="en-US" sz="4900" b="1" dirty="0">
                <a:solidFill>
                  <a:srgbClr val="FFFFFF"/>
                </a:solidFill>
              </a:rPr>
            </a:br>
            <a:r>
              <a:rPr lang="en-US" sz="4900" b="1" dirty="0">
                <a:solidFill>
                  <a:srgbClr val="FFFFFF"/>
                </a:solidFill>
              </a:rPr>
              <a:t>Professor: Dr. Paromita Guha</a:t>
            </a:r>
            <a:br>
              <a:rPr lang="en-US" sz="4900" b="1" dirty="0">
                <a:solidFill>
                  <a:srgbClr val="FFFFFF"/>
                </a:solidFill>
              </a:rPr>
            </a:br>
            <a:r>
              <a:rPr lang="en-US" sz="4900" b="1" dirty="0">
                <a:solidFill>
                  <a:srgbClr val="FFFFFF"/>
                </a:solidFill>
              </a:rPr>
              <a:t>March 24</a:t>
            </a:r>
            <a:r>
              <a:rPr lang="en-US" sz="4900" b="1" baseline="30000" dirty="0">
                <a:solidFill>
                  <a:srgbClr val="FFFFFF"/>
                </a:solidFill>
              </a:rPr>
              <a:t>th</a:t>
            </a:r>
            <a:r>
              <a:rPr lang="en-US" sz="4900" b="1" dirty="0">
                <a:solidFill>
                  <a:srgbClr val="FFFFFF"/>
                </a:solidFill>
              </a:rPr>
              <a:t>, 2025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864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sz="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/>
        </p:nvSpPr>
        <p:spPr>
          <a:xfrm>
            <a:off x="1671850" y="248451"/>
            <a:ext cx="5800299" cy="5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breakdown of order status?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9" descr="A screenshot of a computer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56" y="967123"/>
            <a:ext cx="8401191" cy="458701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9"/>
          <p:cNvSpPr txBox="1"/>
          <p:nvPr/>
        </p:nvSpPr>
        <p:spPr>
          <a:xfrm>
            <a:off x="98945" y="5427652"/>
            <a:ext cx="894610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majority of orders (</a:t>
            </a: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78,009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have been successfully shipped, with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28,886 orders delivered to buyers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while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cancellations (5,657) and returns (1,970) remain relatively low.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horizontal bar chart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clearly differentiates order statuses, making it easy to identify fulfillment success and areas for potential improvement in cancellations and returns.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0" descr="A screenshot of a computer screen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1266" y="1224443"/>
            <a:ext cx="6541468" cy="394123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0"/>
          <p:cNvSpPr txBox="1"/>
          <p:nvPr/>
        </p:nvSpPr>
        <p:spPr>
          <a:xfrm>
            <a:off x="307075" y="5420647"/>
            <a:ext cx="8836925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94.21% of orders successfully shipped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only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5.79% unshipped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fulfillment process appears highly efficient, while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cancellations are at 0%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donut chart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provides a clear proportional breakdown of courier status, making it easy to assess overall logistics performance.</a:t>
            </a:r>
            <a:endParaRPr/>
          </a:p>
        </p:txBody>
      </p:sp>
      <p:sp>
        <p:nvSpPr>
          <p:cNvPr id="164" name="Google Shape;164;p10"/>
          <p:cNvSpPr txBox="1"/>
          <p:nvPr/>
        </p:nvSpPr>
        <p:spPr>
          <a:xfrm>
            <a:off x="858761" y="257932"/>
            <a:ext cx="7426478" cy="55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Efficient is the Courier Fulfillment Process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11" descr="A logo of a company&#10;&#10;AI-generated content may be incorrect."/>
          <p:cNvPicPr preferRelativeResize="0"/>
          <p:nvPr/>
        </p:nvPicPr>
        <p:blipFill rotWithShape="1">
          <a:blip r:embed="rId3">
            <a:alphaModFix amt="50000"/>
          </a:blip>
          <a:srcRect l="15719" r="9946" b="-1"/>
          <a:stretch/>
        </p:blipFill>
        <p:spPr>
          <a:xfrm>
            <a:off x="20" y="1"/>
            <a:ext cx="9143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1"/>
          <p:cNvSpPr txBox="1">
            <a:spLocks noGrp="1"/>
          </p:cNvSpPr>
          <p:nvPr>
            <p:ph type="ctrTitle"/>
          </p:nvPr>
        </p:nvSpPr>
        <p:spPr>
          <a:xfrm>
            <a:off x="945108" y="1606858"/>
            <a:ext cx="6858000" cy="2900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FF"/>
                </a:solidFill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 t="16682" b="10528"/>
          <a:stretch/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 extrusionOk="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308779" y="3710613"/>
            <a:ext cx="8459907" cy="245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we optimize product offerings, regional strategies, and logistics operations to improve overall sales performance and customer satisfaction on Amazon?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AEDAE-1A5B-FAD8-9443-89E9AADE4C20}"/>
              </a:ext>
            </a:extLst>
          </p:cNvPr>
          <p:cNvSpPr txBox="1"/>
          <p:nvPr/>
        </p:nvSpPr>
        <p:spPr>
          <a:xfrm>
            <a:off x="2179678" y="978479"/>
            <a:ext cx="46570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Problem Statement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04;p2">
            <a:extLst>
              <a:ext uri="{FF2B5EF4-FFF2-40B4-BE49-F238E27FC236}">
                <a16:creationId xmlns:a16="http://schemas.microsoft.com/office/drawing/2014/main" id="{4F09F72C-18B7-7B71-951D-3AF014D9FDDB}"/>
              </a:ext>
            </a:extLst>
          </p:cNvPr>
          <p:cNvPicPr preferRelativeResize="0"/>
          <p:nvPr/>
        </p:nvPicPr>
        <p:blipFill rotWithShape="1">
          <a:blip r:embed="rId2"/>
          <a:srcRect t="16682" b="10529"/>
          <a:stretch/>
        </p:blipFill>
        <p:spPr>
          <a:xfrm>
            <a:off x="20" y="10"/>
            <a:ext cx="9143980" cy="3232288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960BE-3343-CB0D-52D0-36FE8D128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931" y="3506926"/>
            <a:ext cx="8623520" cy="2978934"/>
          </a:xfrm>
        </p:spPr>
        <p:txBody>
          <a:bodyPr anchor="ctr"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1800" dirty="0"/>
              <a:t>This dashboard is designed to provide valuable weekly sales insights to stakeholders involved in category management, planning, and marketing strategy.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b="1" dirty="0"/>
              <a:t>Category Managers</a:t>
            </a:r>
            <a:r>
              <a:rPr lang="en-US" sz="1800" dirty="0"/>
              <a:t>→ To track sales performance trends and identify top- or under-performing product lines over time.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Marketing Teams</a:t>
            </a:r>
            <a:r>
              <a:rPr lang="en-US" sz="1800" dirty="0"/>
              <a:t>→ To align promotional campaigns with peaks and dips in category demand.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Inventory &amp; Demand Planners</a:t>
            </a:r>
            <a:r>
              <a:rPr lang="en-US" sz="1800" dirty="0"/>
              <a:t>→ To forecast demand accurately and ensure optimal stock levels based on category trends.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F0A91E4D-3711-FA4F-C79F-CAB784249E05}"/>
              </a:ext>
            </a:extLst>
          </p:cNvPr>
          <p:cNvSpPr txBox="1">
            <a:spLocks/>
          </p:cNvSpPr>
          <p:nvPr/>
        </p:nvSpPr>
        <p:spPr>
          <a:xfrm>
            <a:off x="2412844" y="-182849"/>
            <a:ext cx="4200610" cy="245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100" b="1" dirty="0">
                <a:solidFill>
                  <a:schemeClr val="bg1"/>
                </a:solidFill>
              </a:rPr>
              <a:t>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323107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l="931" t="1816" r="2085"/>
          <a:stretch/>
        </p:blipFill>
        <p:spPr>
          <a:xfrm>
            <a:off x="0" y="846625"/>
            <a:ext cx="9089409" cy="56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3392325" y="311725"/>
            <a:ext cx="28422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1919450" y="197275"/>
            <a:ext cx="62838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 Sales Analysis Dashboard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/>
          <p:nvPr/>
        </p:nvSpPr>
        <p:spPr>
          <a:xfrm>
            <a:off x="59572" y="0"/>
            <a:ext cx="91417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1754590" y="-263497"/>
            <a:ext cx="7886700" cy="130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are most of the sales occurring?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266983" y="5735708"/>
            <a:ext cx="8726892" cy="430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varying shades of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yellow-orange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the map visually represent shipment quantities across states—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darker shades indicate higher sales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while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lighter shades indicate lower sales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helping us instantly identify high-performing regions like Maharashtra at a glance.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319A0C-4911-C13A-BF01-4D5D7DC59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22" y="587023"/>
            <a:ext cx="7766756" cy="50235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0" y="4940492"/>
            <a:ext cx="9144000" cy="1924333"/>
          </a:xfrm>
          <a:custGeom>
            <a:avLst/>
            <a:gdLst/>
            <a:ahLst/>
            <a:cxnLst/>
            <a:rect l="l" t="t" r="r" b="b"/>
            <a:pathLst>
              <a:path w="12192000" h="1924333" extrusionOk="0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777522" y="0"/>
            <a:ext cx="7261411" cy="73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How do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quantities fluctuate over time?</a:t>
            </a: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301120" y="5561035"/>
            <a:ext cx="86868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quantities peaked during the week of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May 2022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driven largely by high demand in categories like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Kurta, Blouse, Bottom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Western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Wear,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many other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Stacked Bar Chart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format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distinct category colors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makes it easy to compare contributions of each product type week over week.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1B758A-44A0-910A-C32A-6436F2409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2" y="723522"/>
            <a:ext cx="7119867" cy="4837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A75C1D-9583-0D7A-2F0D-4770E5F03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607" y="723522"/>
            <a:ext cx="1438476" cy="21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/>
        </p:nvSpPr>
        <p:spPr>
          <a:xfrm>
            <a:off x="276367" y="132137"/>
            <a:ext cx="8591265" cy="98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revenue change over time, and which categories contribute the most?</a:t>
            </a:r>
            <a:endParaRPr lang="en-US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276367" y="5649914"/>
            <a:ext cx="8806218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quantities peaked during the week of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May 2022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driven largely by high demand in categories like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Kurta and Bottom Wear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Graph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with distinct category colors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makes it easy to compare contributions of each product type week over week.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58F7A0-2D45-3D4D-D6FC-FB5C257B3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44" y="1118882"/>
            <a:ext cx="7187602" cy="4531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FA692-3F75-7674-4659-5113AC7DA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846" y="1118882"/>
            <a:ext cx="1533739" cy="21720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/>
        </p:nvSpPr>
        <p:spPr>
          <a:xfrm>
            <a:off x="1008228" y="193553"/>
            <a:ext cx="7574507" cy="5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most and least popular product sizes?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191069" y="5567008"/>
            <a:ext cx="8952931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M,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L, XL, and XXL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sizes dominate sales, with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 &amp; L being the highest-selling size at 20K units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while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4XL and Free sizes show zero demand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horizontal bar chart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effectively ranks sizes in descending order, making it easy to compare popularity and optimize inventory planning.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67C8E4-E773-C17D-133B-DAB799B03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9" y="718954"/>
            <a:ext cx="8761862" cy="48480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/>
        </p:nvSpPr>
        <p:spPr>
          <a:xfrm>
            <a:off x="238835" y="194449"/>
            <a:ext cx="8509380" cy="98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states contribute the most to order volume, and how does shipping preference vary?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226893" y="5586333"/>
            <a:ext cx="888469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Maharashtra, Karnataka, and Tamil Nadu have the highest order volumes, with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expedited shipping being the preferred choice across all top states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grouped bar chart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allows for an easy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between expedited and standard shipping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within each state, highlighting where faster delivery is in higher demand.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847117-07D7-3EDE-B591-4F2D1E919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78" y="1138201"/>
            <a:ext cx="9019822" cy="44481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576</Words>
  <Application>Microsoft Office PowerPoint</Application>
  <PresentationFormat>On-screen Show (4:3)</PresentationFormat>
  <Paragraphs>33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Office Theme</vt:lpstr>
      <vt:lpstr>Office Theme</vt:lpstr>
      <vt:lpstr>Amazon Sales Performance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sanika potphode</dc:creator>
  <cp:lastModifiedBy>Nishtha Patel</cp:lastModifiedBy>
  <cp:revision>5</cp:revision>
  <dcterms:created xsi:type="dcterms:W3CDTF">2013-01-27T09:14:16Z</dcterms:created>
  <dcterms:modified xsi:type="dcterms:W3CDTF">2025-05-08T00:54:55Z</dcterms:modified>
</cp:coreProperties>
</file>