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Raleway" panose="020B0604020202020204" charset="0"/>
      <p:regular r:id="rId9"/>
      <p:bold r:id="rId10"/>
      <p:italic r:id="rId11"/>
      <p:boldItalic r:id="rId12"/>
    </p:embeddedFont>
    <p:embeddedFont>
      <p:font typeface="Lato" panose="020B0604020202020204" charset="0"/>
      <p:regular r:id="rId13"/>
      <p:bold r:id="rId14"/>
      <p:italic r:id="rId15"/>
      <p:boldItalic r:id="rId16"/>
    </p:embeddedFont>
    <p:embeddedFont>
      <p:font typeface="Roboto" panose="020B0604020202020204" charset="0"/>
      <p:regular r:id="rId17"/>
      <p:bold r:id="rId18"/>
      <p:italic r:id="rId19"/>
      <p:boldItalic r:id="rId20"/>
    </p:embeddedFont>
    <p:embeddedFont>
      <p:font typeface="Amatic SC" panose="020B0604020202020204" charset="-79"/>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E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5636" autoAdjust="0"/>
  </p:normalViewPr>
  <p:slideViewPr>
    <p:cSldViewPr snapToGrid="0">
      <p:cViewPr varScale="1">
        <p:scale>
          <a:sx n="65" d="100"/>
          <a:sy n="65" d="100"/>
        </p:scale>
        <p:origin x="19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8033402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51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060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Why do we need Data Preprocessing?</a:t>
            </a:r>
          </a:p>
          <a:p>
            <a:pPr marL="0" lvl="0" indent="0" algn="l" rtl="0">
              <a:spcBef>
                <a:spcPts val="0"/>
              </a:spcBef>
              <a:spcAft>
                <a:spcPts val="0"/>
              </a:spcAft>
              <a:buNone/>
            </a:pPr>
            <a:r>
              <a:rPr lang="en-US" dirty="0" smtClean="0"/>
              <a:t>A real-world data generally contains noises, missing values, and maybe in an unusable format which cannot be directly used for machine learning models. Data preprocessing is required tasks for cleaning the data and making it suitable for a machine learning model which also increases the accuracy and efficiency of a machine learning model.</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Image Segmentation is the process by which a digital image is partitioned into various subgroups (of pixels) called Image Objects, which can reduce the complexity of the image, and thus analyzing the image becomes simpler.</a:t>
            </a:r>
          </a:p>
          <a:p>
            <a:pPr marL="0" lvl="0" indent="0" algn="l" rtl="0">
              <a:spcBef>
                <a:spcPts val="0"/>
              </a:spcBef>
              <a:spcAft>
                <a:spcPts val="0"/>
              </a:spcAft>
              <a:buNone/>
            </a:pPr>
            <a:r>
              <a:rPr lang="en-US" dirty="0" smtClean="0"/>
              <a:t>https://www.analytixlabs.co.in/blog/what-is-image-segmentation/</a:t>
            </a:r>
          </a:p>
          <a:p>
            <a:pPr marL="0" lvl="0" indent="0" algn="l" rtl="0">
              <a:spcBef>
                <a:spcPts val="0"/>
              </a:spcBef>
              <a:spcAft>
                <a:spcPts val="0"/>
              </a:spcAft>
              <a:buNone/>
            </a:pPr>
            <a:r>
              <a:rPr lang="en-US" dirty="0" smtClean="0"/>
              <a:t>CHT- </a:t>
            </a:r>
            <a:r>
              <a:rPr lang="en-US" sz="1100" b="0" i="0" u="none" strike="noStrike" cap="none" dirty="0" smtClean="0">
                <a:solidFill>
                  <a:srgbClr val="000000"/>
                </a:solidFill>
                <a:effectLst/>
                <a:latin typeface="Arial"/>
                <a:ea typeface="Arial"/>
                <a:cs typeface="Arial"/>
                <a:sym typeface="Arial"/>
              </a:rPr>
              <a:t>detecting circles in imperfect images</a:t>
            </a:r>
          </a:p>
          <a:p>
            <a:pPr marL="0" lvl="0" indent="0" algn="l" rtl="0">
              <a:spcBef>
                <a:spcPts val="0"/>
              </a:spcBef>
              <a:spcAft>
                <a:spcPts val="0"/>
              </a:spcAft>
              <a:buNone/>
            </a:pPr>
            <a:r>
              <a:rPr lang="en-US" dirty="0" smtClean="0"/>
              <a:t>YOLO, Faster R-CNN</a:t>
            </a:r>
          </a:p>
          <a:p>
            <a:pPr marL="0" lvl="0" indent="0" algn="l" rtl="0">
              <a:spcBef>
                <a:spcPts val="0"/>
              </a:spcBef>
              <a:spcAft>
                <a:spcPts val="0"/>
              </a:spcAft>
              <a:buNone/>
            </a:pPr>
            <a:r>
              <a:rPr lang="en-US" dirty="0" smtClean="0"/>
              <a:t>Mask</a:t>
            </a:r>
            <a:r>
              <a:rPr lang="en-US" baseline="0" dirty="0" smtClean="0"/>
              <a:t> </a:t>
            </a:r>
            <a:r>
              <a:rPr lang="en-US" baseline="0" dirty="0" err="1" smtClean="0"/>
              <a:t>rcnn</a:t>
            </a:r>
            <a:r>
              <a:rPr lang="en-US" baseline="0" dirty="0" smtClean="0"/>
              <a:t>, </a:t>
            </a:r>
            <a:r>
              <a:rPr lang="en-US" baseline="0" dirty="0" err="1" smtClean="0"/>
              <a:t>unet</a:t>
            </a:r>
            <a:r>
              <a:rPr lang="en-US" baseline="0" dirty="0" smtClean="0"/>
              <a:t> , </a:t>
            </a:r>
            <a:r>
              <a:rPr lang="en-US" baseline="0" dirty="0" err="1" smtClean="0"/>
              <a:t>segnet</a:t>
            </a:r>
            <a:r>
              <a:rPr lang="en-US" baseline="0" dirty="0" smtClean="0"/>
              <a:t> and </a:t>
            </a:r>
            <a:r>
              <a:rPr lang="en-US" baseline="0" dirty="0" err="1" smtClean="0"/>
              <a:t>cht</a:t>
            </a:r>
            <a:endParaRPr dirty="0"/>
          </a:p>
        </p:txBody>
      </p:sp>
    </p:spTree>
    <p:extLst>
      <p:ext uri="{BB962C8B-B14F-4D97-AF65-F5344CB8AC3E}">
        <p14:creationId xmlns:p14="http://schemas.microsoft.com/office/powerpoint/2010/main" val="3403875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b7825a84_6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6b7825a84_6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the idea of </a:t>
            </a:r>
            <a:r>
              <a:rPr lang="en-US" sz="1100" b="1" i="0" u="none" strike="noStrike" cap="none" dirty="0" smtClean="0">
                <a:solidFill>
                  <a:srgbClr val="000000"/>
                </a:solidFill>
                <a:effectLst/>
                <a:latin typeface="Arial"/>
                <a:ea typeface="Arial"/>
                <a:cs typeface="Arial"/>
                <a:sym typeface="Arial"/>
              </a:rPr>
              <a:t>extracting</a:t>
            </a:r>
            <a:r>
              <a:rPr lang="en-US" sz="1100" b="0" i="0" u="none" strike="noStrike" cap="none" dirty="0" smtClean="0">
                <a:solidFill>
                  <a:srgbClr val="000000"/>
                </a:solidFill>
                <a:effectLst/>
                <a:latin typeface="Arial"/>
                <a:ea typeface="Arial"/>
                <a:cs typeface="Arial"/>
                <a:sym typeface="Arial"/>
              </a:rPr>
              <a:t> useful </a:t>
            </a:r>
            <a:r>
              <a:rPr lang="en-US" sz="1100" b="1" i="0" u="none" strike="noStrike" cap="none" dirty="0" smtClean="0">
                <a:solidFill>
                  <a:srgbClr val="000000"/>
                </a:solidFill>
                <a:effectLst/>
                <a:latin typeface="Arial"/>
                <a:ea typeface="Arial"/>
                <a:cs typeface="Arial"/>
                <a:sym typeface="Arial"/>
              </a:rPr>
              <a:t>features</a:t>
            </a:r>
            <a:r>
              <a:rPr lang="en-US" sz="1100" b="0" i="0" u="none" strike="noStrike" cap="none" dirty="0" smtClean="0">
                <a:solidFill>
                  <a:srgbClr val="000000"/>
                </a:solidFill>
                <a:effectLst/>
                <a:latin typeface="Arial"/>
                <a:ea typeface="Arial"/>
                <a:cs typeface="Arial"/>
                <a:sym typeface="Arial"/>
              </a:rPr>
              <a:t> which clearly define the objects in the image</a:t>
            </a:r>
            <a:r>
              <a:rPr lang="en-US" sz="1100" b="0" i="0" u="none" strike="noStrike" cap="none" dirty="0" smtClean="0">
                <a:solidFill>
                  <a:srgbClr val="000000"/>
                </a:solidFill>
                <a:effectLst/>
                <a:latin typeface="Arial"/>
                <a:ea typeface="Arial"/>
                <a:cs typeface="Arial"/>
                <a:sym typeface="Arial"/>
              </a:rPr>
              <a:t>.</a:t>
            </a:r>
          </a:p>
          <a:p>
            <a:pPr marL="0" lvl="0" indent="0" algn="l" rtl="0">
              <a:spcBef>
                <a:spcPts val="0"/>
              </a:spcBef>
              <a:spcAft>
                <a:spcPts val="0"/>
              </a:spcAft>
              <a:buNone/>
            </a:pP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SIFT</a:t>
            </a:r>
            <a:r>
              <a:rPr lang="en-US" sz="1100" b="0" i="0" u="none" strike="noStrike" cap="none" baseline="0" dirty="0" smtClean="0">
                <a:solidFill>
                  <a:srgbClr val="000000"/>
                </a:solidFill>
                <a:effectLst/>
                <a:latin typeface="Arial"/>
                <a:ea typeface="Arial"/>
                <a:cs typeface="Arial"/>
                <a:sym typeface="Arial"/>
              </a:rPr>
              <a:t> – Scale-Invariant Feature Transform – Overfitting, regularization, </a:t>
            </a:r>
            <a:r>
              <a:rPr lang="en-US" sz="1100" b="0" i="0" u="none" strike="noStrike" cap="none" baseline="0" dirty="0" err="1" smtClean="0">
                <a:solidFill>
                  <a:srgbClr val="000000"/>
                </a:solidFill>
                <a:effectLst/>
                <a:latin typeface="Arial"/>
                <a:ea typeface="Arial"/>
                <a:cs typeface="Arial"/>
                <a:sym typeface="Arial"/>
              </a:rPr>
              <a:t>dimentionality</a:t>
            </a:r>
            <a:r>
              <a:rPr lang="en-US" sz="1100" b="0" i="0" u="none" strike="noStrike" cap="none" baseline="0" dirty="0" smtClean="0">
                <a:solidFill>
                  <a:srgbClr val="000000"/>
                </a:solidFill>
                <a:effectLst/>
                <a:latin typeface="Arial"/>
                <a:ea typeface="Arial"/>
                <a:cs typeface="Arial"/>
                <a:sym typeface="Arial"/>
              </a:rPr>
              <a:t> reduction</a:t>
            </a:r>
          </a:p>
          <a:p>
            <a:pPr marL="228600" lvl="0" indent="-228600" algn="l" rtl="0">
              <a:spcBef>
                <a:spcPts val="0"/>
              </a:spcBef>
              <a:spcAft>
                <a:spcPts val="0"/>
              </a:spcAft>
              <a:buAutoNum type="arabicPeriod"/>
            </a:pPr>
            <a:r>
              <a:rPr lang="en-US" sz="1100" b="0" i="0" u="none" strike="noStrike" cap="none" baseline="0" dirty="0" smtClean="0">
                <a:solidFill>
                  <a:srgbClr val="000000"/>
                </a:solidFill>
                <a:effectLst/>
                <a:latin typeface="Arial"/>
                <a:ea typeface="Arial"/>
                <a:cs typeface="Arial"/>
                <a:sym typeface="Arial"/>
              </a:rPr>
              <a:t>Extrema detection</a:t>
            </a:r>
          </a:p>
          <a:p>
            <a:pPr marL="228600" lvl="0" indent="-228600" algn="l" rtl="0">
              <a:spcBef>
                <a:spcPts val="0"/>
              </a:spcBef>
              <a:spcAft>
                <a:spcPts val="0"/>
              </a:spcAft>
              <a:buAutoNum type="arabicPeriod"/>
            </a:pPr>
            <a:r>
              <a:rPr lang="en-US" sz="1100" b="0" i="0" u="none" strike="noStrike" cap="none" baseline="0" dirty="0" err="1" smtClean="0">
                <a:solidFill>
                  <a:srgbClr val="000000"/>
                </a:solidFill>
                <a:effectLst/>
                <a:latin typeface="Arial"/>
                <a:ea typeface="Arial"/>
                <a:cs typeface="Arial"/>
                <a:sym typeface="Arial"/>
              </a:rPr>
              <a:t>Keypoint</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Localizaion</a:t>
            </a:r>
            <a:endParaRPr lang="en-US" sz="1100" b="0" i="0" u="none" strike="noStrike" cap="none" baseline="0" dirty="0" smtClean="0">
              <a:solidFill>
                <a:srgbClr val="000000"/>
              </a:solidFill>
              <a:effectLst/>
              <a:latin typeface="Arial"/>
              <a:ea typeface="Arial"/>
              <a:cs typeface="Arial"/>
              <a:sym typeface="Arial"/>
            </a:endParaRPr>
          </a:p>
          <a:p>
            <a:pPr marL="228600" lvl="0" indent="-228600" algn="l" rtl="0">
              <a:spcBef>
                <a:spcPts val="0"/>
              </a:spcBef>
              <a:spcAft>
                <a:spcPts val="0"/>
              </a:spcAft>
              <a:buAutoNum type="arabicPeriod"/>
            </a:pPr>
            <a:r>
              <a:rPr lang="en-US" sz="1100" b="0" i="0" u="none" strike="noStrike" cap="none" baseline="0" dirty="0" smtClean="0">
                <a:solidFill>
                  <a:srgbClr val="000000"/>
                </a:solidFill>
                <a:effectLst/>
                <a:latin typeface="Arial"/>
                <a:ea typeface="Arial"/>
                <a:cs typeface="Arial"/>
                <a:sym typeface="Arial"/>
              </a:rPr>
              <a:t>Orientation assignment</a:t>
            </a:r>
          </a:p>
          <a:p>
            <a:pPr marL="228600" lvl="0" indent="-228600" algn="l" rtl="0">
              <a:spcBef>
                <a:spcPts val="0"/>
              </a:spcBef>
              <a:spcAft>
                <a:spcPts val="0"/>
              </a:spcAft>
              <a:buAutoNum type="arabicPeriod"/>
            </a:pPr>
            <a:r>
              <a:rPr lang="en-US" sz="1100" b="0" i="0" u="none" strike="noStrike" cap="none" baseline="0" dirty="0" err="1" smtClean="0">
                <a:solidFill>
                  <a:srgbClr val="000000"/>
                </a:solidFill>
                <a:effectLst/>
                <a:latin typeface="Arial"/>
                <a:ea typeface="Arial"/>
                <a:cs typeface="Arial"/>
                <a:sym typeface="Arial"/>
              </a:rPr>
              <a:t>Keypoint</a:t>
            </a:r>
            <a:r>
              <a:rPr lang="en-US" sz="1100" b="0" i="0" u="none" strike="noStrike" cap="none" baseline="0" dirty="0" smtClean="0">
                <a:solidFill>
                  <a:srgbClr val="000000"/>
                </a:solidFill>
                <a:effectLst/>
                <a:latin typeface="Arial"/>
                <a:ea typeface="Arial"/>
                <a:cs typeface="Arial"/>
                <a:sym typeface="Arial"/>
              </a:rPr>
              <a:t> descriptor</a:t>
            </a:r>
          </a:p>
          <a:p>
            <a:pPr marL="0" lvl="0" indent="0" algn="l" rtl="0">
              <a:spcBef>
                <a:spcPts val="0"/>
              </a:spcBef>
              <a:spcAft>
                <a:spcPts val="0"/>
              </a:spcAft>
              <a:buNone/>
            </a:pP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dirty="0" smtClean="0"/>
              <a:t>Data visualization – Scatter, Box, Histogram</a:t>
            </a:r>
            <a:r>
              <a:rPr lang="en-US" baseline="0" dirty="0" smtClean="0"/>
              <a:t> – </a:t>
            </a:r>
            <a:r>
              <a:rPr lang="en-US" baseline="0" dirty="0" err="1" smtClean="0"/>
              <a:t>Matplotlib</a:t>
            </a:r>
            <a:r>
              <a:rPr lang="en-US" baseline="0" dirty="0" smtClean="0"/>
              <a:t>, </a:t>
            </a:r>
            <a:r>
              <a:rPr lang="en-US" baseline="0" dirty="0" err="1" smtClean="0"/>
              <a:t>seaborn</a:t>
            </a:r>
            <a:r>
              <a:rPr lang="en-US" baseline="0" dirty="0" smtClean="0"/>
              <a:t>, </a:t>
            </a:r>
            <a:r>
              <a:rPr lang="en-US" baseline="0" dirty="0" err="1" smtClean="0"/>
              <a:t>ploty</a:t>
            </a:r>
            <a:endParaRPr lang="en-US" baseline="0" dirty="0" smtClean="0"/>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err="1" smtClean="0"/>
              <a:t>ReLu</a:t>
            </a:r>
            <a:r>
              <a:rPr lang="en-US" baseline="0" dirty="0" smtClean="0"/>
              <a:t> - </a:t>
            </a:r>
            <a:r>
              <a:rPr lang="en-US" sz="1100" b="0" i="0" u="none" strike="noStrike" cap="none" dirty="0" smtClean="0">
                <a:solidFill>
                  <a:srgbClr val="000000"/>
                </a:solidFill>
                <a:effectLst/>
                <a:latin typeface="Arial"/>
                <a:ea typeface="Arial"/>
                <a:cs typeface="Arial"/>
                <a:sym typeface="Arial"/>
              </a:rPr>
              <a:t>rectified linear unit</a:t>
            </a:r>
          </a:p>
          <a:p>
            <a:pPr marL="0" lvl="0" indent="0" algn="l" rtl="0">
              <a:spcBef>
                <a:spcPts val="0"/>
              </a:spcBef>
              <a:spcAft>
                <a:spcPts val="0"/>
              </a:spcAft>
              <a:buNone/>
            </a:pP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Recursive</a:t>
            </a:r>
            <a:r>
              <a:rPr lang="en-US" sz="1100" b="0" i="0" u="none" strike="noStrike" cap="none" baseline="0" dirty="0" smtClean="0">
                <a:solidFill>
                  <a:srgbClr val="000000"/>
                </a:solidFill>
                <a:effectLst/>
                <a:latin typeface="Arial"/>
                <a:ea typeface="Arial"/>
                <a:cs typeface="Arial"/>
                <a:sym typeface="Arial"/>
              </a:rPr>
              <a:t> feature elimination</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3479227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331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c6b7825a84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c6b7825a84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689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400"/>
              <a:buNone/>
              <a:defRPr sz="4400">
                <a:solidFill>
                  <a:schemeClr val="dk2"/>
                </a:solidFill>
              </a:defRPr>
            </a:lvl1pPr>
            <a:lvl2pPr lvl="1" rtl="0">
              <a:spcBef>
                <a:spcPts val="0"/>
              </a:spcBef>
              <a:spcAft>
                <a:spcPts val="0"/>
              </a:spcAft>
              <a:buClr>
                <a:schemeClr val="dk2"/>
              </a:buClr>
              <a:buSzPts val="4400"/>
              <a:buNone/>
              <a:defRPr sz="4400">
                <a:solidFill>
                  <a:schemeClr val="dk2"/>
                </a:solidFill>
              </a:defRPr>
            </a:lvl2pPr>
            <a:lvl3pPr lvl="2" rtl="0">
              <a:spcBef>
                <a:spcPts val="0"/>
              </a:spcBef>
              <a:spcAft>
                <a:spcPts val="0"/>
              </a:spcAft>
              <a:buClr>
                <a:schemeClr val="dk2"/>
              </a:buClr>
              <a:buSzPts val="4400"/>
              <a:buNone/>
              <a:defRPr sz="4400">
                <a:solidFill>
                  <a:schemeClr val="dk2"/>
                </a:solidFill>
              </a:defRPr>
            </a:lvl3pPr>
            <a:lvl4pPr lvl="3" rtl="0">
              <a:spcBef>
                <a:spcPts val="0"/>
              </a:spcBef>
              <a:spcAft>
                <a:spcPts val="0"/>
              </a:spcAft>
              <a:buClr>
                <a:schemeClr val="dk2"/>
              </a:buClr>
              <a:buSzPts val="4400"/>
              <a:buNone/>
              <a:defRPr sz="4400">
                <a:solidFill>
                  <a:schemeClr val="dk2"/>
                </a:solidFill>
              </a:defRPr>
            </a:lvl4pPr>
            <a:lvl5pPr lvl="4" rtl="0">
              <a:spcBef>
                <a:spcPts val="0"/>
              </a:spcBef>
              <a:spcAft>
                <a:spcPts val="0"/>
              </a:spcAft>
              <a:buClr>
                <a:schemeClr val="dk2"/>
              </a:buClr>
              <a:buSzPts val="4400"/>
              <a:buNone/>
              <a:defRPr sz="4400">
                <a:solidFill>
                  <a:schemeClr val="dk2"/>
                </a:solidFill>
              </a:defRPr>
            </a:lvl5pPr>
            <a:lvl6pPr lvl="5" rtl="0">
              <a:spcBef>
                <a:spcPts val="0"/>
              </a:spcBef>
              <a:spcAft>
                <a:spcPts val="0"/>
              </a:spcAft>
              <a:buClr>
                <a:schemeClr val="dk2"/>
              </a:buClr>
              <a:buSzPts val="4400"/>
              <a:buNone/>
              <a:defRPr sz="4400">
                <a:solidFill>
                  <a:schemeClr val="dk2"/>
                </a:solidFill>
              </a:defRPr>
            </a:lvl6pPr>
            <a:lvl7pPr lvl="6" rtl="0">
              <a:spcBef>
                <a:spcPts val="0"/>
              </a:spcBef>
              <a:spcAft>
                <a:spcPts val="0"/>
              </a:spcAft>
              <a:buClr>
                <a:schemeClr val="dk2"/>
              </a:buClr>
              <a:buSzPts val="4400"/>
              <a:buNone/>
              <a:defRPr sz="4400">
                <a:solidFill>
                  <a:schemeClr val="dk2"/>
                </a:solidFill>
              </a:defRPr>
            </a:lvl7pPr>
            <a:lvl8pPr lvl="7" rtl="0">
              <a:spcBef>
                <a:spcPts val="0"/>
              </a:spcBef>
              <a:spcAft>
                <a:spcPts val="0"/>
              </a:spcAft>
              <a:buClr>
                <a:schemeClr val="dk2"/>
              </a:buClr>
              <a:buSzPts val="4400"/>
              <a:buNone/>
              <a:defRPr sz="4400">
                <a:solidFill>
                  <a:schemeClr val="dk2"/>
                </a:solidFill>
              </a:defRPr>
            </a:lvl8pPr>
            <a:lvl9pPr lvl="8" rtl="0">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i="1"/>
            </a:lvl4pPr>
            <a:lvl5pPr marL="2286000" lvl="4" indent="-381000" algn="ctr" rtl="0">
              <a:spcBef>
                <a:spcPts val="0"/>
              </a:spcBef>
              <a:spcAft>
                <a:spcPts val="0"/>
              </a:spcAft>
              <a:buSzPts val="2400"/>
              <a:buChar char="○"/>
              <a:defRPr i="1"/>
            </a:lvl5pPr>
            <a:lvl6pPr marL="2743200" lvl="5" indent="-381000" algn="ctr" rtl="0">
              <a:spcBef>
                <a:spcPts val="0"/>
              </a:spcBef>
              <a:spcAft>
                <a:spcPts val="0"/>
              </a:spcAft>
              <a:buSzPts val="2400"/>
              <a:buChar char="■"/>
              <a:defRPr i="1"/>
            </a:lvl6pPr>
            <a:lvl7pPr marL="3200400" lvl="6" indent="-381000" algn="ctr" rtl="0">
              <a:spcBef>
                <a:spcPts val="0"/>
              </a:spcBef>
              <a:spcAft>
                <a:spcPts val="0"/>
              </a:spcAft>
              <a:buSzPts val="2400"/>
              <a:buChar char="●"/>
              <a:defRPr i="1"/>
            </a:lvl7pPr>
            <a:lvl8pPr marL="3657600" lvl="7" indent="-381000" algn="ctr" rtl="0">
              <a:spcBef>
                <a:spcPts val="0"/>
              </a:spcBef>
              <a:spcAft>
                <a:spcPts val="0"/>
              </a:spcAft>
              <a:buSzPts val="2400"/>
              <a:buChar char="○"/>
              <a:defRPr i="1"/>
            </a:lvl8pPr>
            <a:lvl9pPr marL="4114800" lvl="8" indent="-381000" algn="ctr" rtl="0">
              <a:spcBef>
                <a:spcPts val="0"/>
              </a:spcBef>
              <a:spcAft>
                <a:spcPts val="0"/>
              </a:spcAft>
              <a:buSzPts val="24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chemeClr val="accent6"/>
                </a:solidFill>
              </a:rPr>
              <a:t>“</a:t>
            </a:r>
            <a:endParaRPr sz="9600" b="1">
              <a:solidFill>
                <a:schemeClr val="accent6"/>
              </a:solidFill>
            </a:endParaRPr>
          </a:p>
        </p:txBody>
      </p:sp>
      <p:sp>
        <p:nvSpPr>
          <p:cNvPr id="26" name="Google Shape;26;p4"/>
          <p:cNvSpPr/>
          <p:nvPr/>
        </p:nvSpPr>
        <p:spPr>
          <a:xfrm>
            <a:off x="5723283" y="1599675"/>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Clr>
                <a:schemeClr val="accent6"/>
              </a:buClr>
              <a:buSzPts val="1800"/>
              <a:buChar char="▷"/>
              <a:defRPr>
                <a:solidFill>
                  <a:schemeClr val="dk1"/>
                </a:solidFill>
              </a:defRPr>
            </a:lvl1pPr>
            <a:lvl2pPr marL="914400" lvl="1" indent="-381000" rtl="0">
              <a:spcBef>
                <a:spcPts val="0"/>
              </a:spcBef>
              <a:spcAft>
                <a:spcPts val="0"/>
              </a:spcAft>
              <a:buClr>
                <a:schemeClr val="dk1"/>
              </a:buClr>
              <a:buSzPts val="2400"/>
              <a:buChar char="○"/>
              <a:defRPr>
                <a:solidFill>
                  <a:schemeClr val="dk1"/>
                </a:solidFill>
              </a:defRPr>
            </a:lvl2pPr>
            <a:lvl3pPr marL="1371600" lvl="2" indent="-381000" rtl="0">
              <a:spcBef>
                <a:spcPts val="0"/>
              </a:spcBef>
              <a:spcAft>
                <a:spcPts val="0"/>
              </a:spcAft>
              <a:buClr>
                <a:schemeClr val="dk1"/>
              </a:buClr>
              <a:buSzPts val="2400"/>
              <a:buChar char="■"/>
              <a:defRPr>
                <a:solidFill>
                  <a:schemeClr val="dk1"/>
                </a:solidFill>
              </a:defRPr>
            </a:lvl3pPr>
            <a:lvl4pPr marL="1828800" lvl="3" indent="-381000" rtl="0">
              <a:spcBef>
                <a:spcPts val="0"/>
              </a:spcBef>
              <a:spcAft>
                <a:spcPts val="0"/>
              </a:spcAft>
              <a:buClr>
                <a:schemeClr val="dk1"/>
              </a:buClr>
              <a:buSzPts val="2400"/>
              <a:buChar char="●"/>
              <a:defRPr>
                <a:solidFill>
                  <a:schemeClr val="dk1"/>
                </a:solidFill>
              </a:defRPr>
            </a:lvl4pPr>
            <a:lvl5pPr marL="2286000" lvl="4" indent="-381000" rtl="0">
              <a:spcBef>
                <a:spcPts val="0"/>
              </a:spcBef>
              <a:spcAft>
                <a:spcPts val="0"/>
              </a:spcAft>
              <a:buClr>
                <a:schemeClr val="dk1"/>
              </a:buClr>
              <a:buSzPts val="2400"/>
              <a:buChar char="○"/>
              <a:defRPr>
                <a:solidFill>
                  <a:schemeClr val="dk1"/>
                </a:solidFill>
              </a:defRPr>
            </a:lvl5pPr>
            <a:lvl6pPr marL="2743200" lvl="5" indent="-381000" rtl="0">
              <a:spcBef>
                <a:spcPts val="0"/>
              </a:spcBef>
              <a:spcAft>
                <a:spcPts val="0"/>
              </a:spcAft>
              <a:buClr>
                <a:schemeClr val="dk1"/>
              </a:buClr>
              <a:buSzPts val="2400"/>
              <a:buChar char="■"/>
              <a:defRPr>
                <a:solidFill>
                  <a:schemeClr val="dk1"/>
                </a:solidFill>
              </a:defRPr>
            </a:lvl6pPr>
            <a:lvl7pPr marL="3200400" lvl="6" indent="-381000" rtl="0">
              <a:spcBef>
                <a:spcPts val="0"/>
              </a:spcBef>
              <a:spcAft>
                <a:spcPts val="0"/>
              </a:spcAft>
              <a:buClr>
                <a:schemeClr val="dk1"/>
              </a:buClr>
              <a:buSzPts val="2400"/>
              <a:buChar char="●"/>
              <a:defRPr>
                <a:solidFill>
                  <a:schemeClr val="dk1"/>
                </a:solidFill>
              </a:defRPr>
            </a:lvl7pPr>
            <a:lvl8pPr marL="3657600" lvl="7" indent="-381000" rtl="0">
              <a:spcBef>
                <a:spcPts val="0"/>
              </a:spcBef>
              <a:spcAft>
                <a:spcPts val="0"/>
              </a:spcAft>
              <a:buClr>
                <a:schemeClr val="dk1"/>
              </a:buClr>
              <a:buSzPts val="2400"/>
              <a:buChar char="○"/>
              <a:defRPr>
                <a:solidFill>
                  <a:schemeClr val="dk1"/>
                </a:solidFill>
              </a:defRPr>
            </a:lvl8pPr>
            <a:lvl9pPr marL="4114800" lvl="8" indent="-381000" rtl="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7" name="Google Shape;57;p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noAutofit/>
          </a:bodyPr>
          <a:lstStyle>
            <a:lvl1pPr marL="457200" lvl="0" indent="-228600" rtl="0">
              <a:spcBef>
                <a:spcPts val="360"/>
              </a:spcBef>
              <a:spcAft>
                <a:spcPts val="0"/>
              </a:spcAft>
              <a:buClr>
                <a:schemeClr val="dk2"/>
              </a:buClr>
              <a:buSzPts val="1400"/>
              <a:buNone/>
              <a:defRPr sz="1400">
                <a:solidFill>
                  <a:schemeClr val="dk2"/>
                </a:solidFill>
              </a:defRPr>
            </a:lvl1pPr>
          </a:lstStyle>
          <a:p>
            <a:endParaRPr/>
          </a:p>
        </p:txBody>
      </p:sp>
      <p:sp>
        <p:nvSpPr>
          <p:cNvPr id="71" name="Google Shape;71;p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rtl="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accent6"/>
                </a:solidFill>
                <a:latin typeface="Lato"/>
                <a:ea typeface="Lato"/>
                <a:cs typeface="Lato"/>
                <a:sym typeface="Lato"/>
              </a:defRPr>
            </a:lvl1pPr>
            <a:lvl2pPr lvl="1" algn="r" rtl="0">
              <a:buNone/>
              <a:defRPr sz="1300">
                <a:solidFill>
                  <a:schemeClr val="accent6"/>
                </a:solidFill>
                <a:latin typeface="Lato"/>
                <a:ea typeface="Lato"/>
                <a:cs typeface="Lato"/>
                <a:sym typeface="Lato"/>
              </a:defRPr>
            </a:lvl2pPr>
            <a:lvl3pPr lvl="2" algn="r" rtl="0">
              <a:buNone/>
              <a:defRPr sz="1300">
                <a:solidFill>
                  <a:schemeClr val="accent6"/>
                </a:solidFill>
                <a:latin typeface="Lato"/>
                <a:ea typeface="Lato"/>
                <a:cs typeface="Lato"/>
                <a:sym typeface="Lato"/>
              </a:defRPr>
            </a:lvl3pPr>
            <a:lvl4pPr lvl="3" algn="r" rtl="0">
              <a:buNone/>
              <a:defRPr sz="1300">
                <a:solidFill>
                  <a:schemeClr val="accent6"/>
                </a:solidFill>
                <a:latin typeface="Lato"/>
                <a:ea typeface="Lato"/>
                <a:cs typeface="Lato"/>
                <a:sym typeface="Lato"/>
              </a:defRPr>
            </a:lvl4pPr>
            <a:lvl5pPr lvl="4" algn="r" rtl="0">
              <a:buNone/>
              <a:defRPr sz="1300">
                <a:solidFill>
                  <a:schemeClr val="accent6"/>
                </a:solidFill>
                <a:latin typeface="Lato"/>
                <a:ea typeface="Lato"/>
                <a:cs typeface="Lato"/>
                <a:sym typeface="Lato"/>
              </a:defRPr>
            </a:lvl5pPr>
            <a:lvl6pPr lvl="5" algn="r" rtl="0">
              <a:buNone/>
              <a:defRPr sz="1300">
                <a:solidFill>
                  <a:schemeClr val="accent6"/>
                </a:solidFill>
                <a:latin typeface="Lato"/>
                <a:ea typeface="Lato"/>
                <a:cs typeface="Lato"/>
                <a:sym typeface="Lato"/>
              </a:defRPr>
            </a:lvl6pPr>
            <a:lvl7pPr lvl="6" algn="r" rtl="0">
              <a:buNone/>
              <a:defRPr sz="1300">
                <a:solidFill>
                  <a:schemeClr val="accent6"/>
                </a:solidFill>
                <a:latin typeface="Lato"/>
                <a:ea typeface="Lato"/>
                <a:cs typeface="Lato"/>
                <a:sym typeface="Lato"/>
              </a:defRPr>
            </a:lvl7pPr>
            <a:lvl8pPr lvl="7" algn="r" rtl="0">
              <a:buNone/>
              <a:defRPr sz="1300">
                <a:solidFill>
                  <a:schemeClr val="accent6"/>
                </a:solidFill>
                <a:latin typeface="Lato"/>
                <a:ea typeface="Lato"/>
                <a:cs typeface="Lato"/>
                <a:sym typeface="Lato"/>
              </a:defRPr>
            </a:lvl8pPr>
            <a:lvl9pPr lvl="8" algn="r" rtl="0">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ponrajsubramaniian/sportclassificationdataset"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www.kaggle.com/ligtfeather/football-vs-rugby-image-classification" TargetMode="External"/><Relationship Id="rId4" Type="http://schemas.openxmlformats.org/officeDocument/2006/relationships/hyperlink" Target="https://www.kaggle.com/ch2y0ung/classify-sport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body" idx="4294967295"/>
          </p:nvPr>
        </p:nvSpPr>
        <p:spPr>
          <a:xfrm>
            <a:off x="748388" y="2905806"/>
            <a:ext cx="5561100" cy="19956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a:solidFill>
                  <a:srgbClr val="666666"/>
                </a:solidFill>
              </a:rPr>
              <a:t>Team Members</a:t>
            </a:r>
            <a:endParaRPr>
              <a:solidFill>
                <a:srgbClr val="666666"/>
              </a:solidFill>
            </a:endParaRPr>
          </a:p>
          <a:p>
            <a:pPr marL="0" lvl="0" indent="0" algn="r" rtl="0">
              <a:spcBef>
                <a:spcPts val="600"/>
              </a:spcBef>
              <a:spcAft>
                <a:spcPts val="0"/>
              </a:spcAft>
              <a:buNone/>
            </a:pPr>
            <a:r>
              <a:rPr lang="en" sz="1300">
                <a:solidFill>
                  <a:srgbClr val="666666"/>
                </a:solidFill>
              </a:rPr>
              <a:t>Ritika Lakdawala- 201801226</a:t>
            </a:r>
            <a:endParaRPr sz="1300">
              <a:solidFill>
                <a:srgbClr val="666666"/>
              </a:solidFill>
            </a:endParaRPr>
          </a:p>
          <a:p>
            <a:pPr marL="0" lvl="0" indent="0" algn="r" rtl="0">
              <a:spcBef>
                <a:spcPts val="600"/>
              </a:spcBef>
              <a:spcAft>
                <a:spcPts val="0"/>
              </a:spcAft>
              <a:buNone/>
            </a:pPr>
            <a:r>
              <a:rPr lang="en" sz="1300">
                <a:solidFill>
                  <a:srgbClr val="666666"/>
                </a:solidFill>
              </a:rPr>
              <a:t>Nishtha Chaudhary- 201801235</a:t>
            </a:r>
            <a:endParaRPr sz="1300">
              <a:solidFill>
                <a:srgbClr val="666666"/>
              </a:solidFill>
            </a:endParaRPr>
          </a:p>
          <a:p>
            <a:pPr marL="0" lvl="0" indent="0" algn="r" rtl="0">
              <a:spcBef>
                <a:spcPts val="600"/>
              </a:spcBef>
              <a:spcAft>
                <a:spcPts val="0"/>
              </a:spcAft>
              <a:buNone/>
            </a:pPr>
            <a:r>
              <a:rPr lang="en" sz="1300">
                <a:solidFill>
                  <a:srgbClr val="666666"/>
                </a:solidFill>
              </a:rPr>
              <a:t>Khushali Shah- 201801264</a:t>
            </a:r>
            <a:endParaRPr sz="1300">
              <a:solidFill>
                <a:srgbClr val="666666"/>
              </a:solidFill>
            </a:endParaRPr>
          </a:p>
        </p:txBody>
      </p:sp>
      <p:pic>
        <p:nvPicPr>
          <p:cNvPr id="89" name="Google Shape;89;p12"/>
          <p:cNvPicPr preferRelativeResize="0"/>
          <p:nvPr/>
        </p:nvPicPr>
        <p:blipFill rotWithShape="1">
          <a:blip r:embed="rId3">
            <a:alphaModFix/>
          </a:blip>
          <a:srcRect l="33704" r="33704"/>
          <a:stretch/>
        </p:blipFill>
        <p:spPr>
          <a:xfrm>
            <a:off x="6773225" y="0"/>
            <a:ext cx="2370776" cy="5062850"/>
          </a:xfrm>
          <a:prstGeom prst="rect">
            <a:avLst/>
          </a:prstGeom>
          <a:noFill/>
          <a:ln>
            <a:noFill/>
          </a:ln>
        </p:spPr>
      </p:pic>
      <p:sp>
        <p:nvSpPr>
          <p:cNvPr id="90" name="Google Shape;90;p12"/>
          <p:cNvSpPr txBox="1">
            <a:spLocks noGrp="1"/>
          </p:cNvSpPr>
          <p:nvPr>
            <p:ph type="sldNum" idx="12"/>
          </p:nvPr>
        </p:nvSpPr>
        <p:spPr>
          <a:xfrm>
            <a:off x="8409113" y="479088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91" name="Google Shape;91;p12"/>
          <p:cNvSpPr txBox="1">
            <a:spLocks noGrp="1"/>
          </p:cNvSpPr>
          <p:nvPr>
            <p:ph type="ctrTitle" idx="4294967295"/>
          </p:nvPr>
        </p:nvSpPr>
        <p:spPr>
          <a:xfrm>
            <a:off x="563713" y="707650"/>
            <a:ext cx="6736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chemeClr val="dk2"/>
                </a:solidFill>
              </a:rPr>
              <a:t>Sport Identification using </a:t>
            </a:r>
            <a:endParaRPr sz="3600">
              <a:solidFill>
                <a:schemeClr val="dk2"/>
              </a:solidFill>
            </a:endParaRPr>
          </a:p>
          <a:p>
            <a:pPr marL="0" lvl="0" indent="0" algn="l" rtl="0">
              <a:spcBef>
                <a:spcPts val="0"/>
              </a:spcBef>
              <a:spcAft>
                <a:spcPts val="0"/>
              </a:spcAft>
              <a:buNone/>
            </a:pPr>
            <a:r>
              <a:rPr lang="en" sz="3600">
                <a:solidFill>
                  <a:schemeClr val="dk2"/>
                </a:solidFill>
              </a:rPr>
              <a:t>Ball Detection</a:t>
            </a:r>
            <a:endParaRPr sz="36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85C5">
            <a:alpha val="89890"/>
          </a:srgbClr>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ctrTitle" idx="4294967295"/>
          </p:nvPr>
        </p:nvSpPr>
        <p:spPr>
          <a:xfrm>
            <a:off x="1190425" y="307094"/>
            <a:ext cx="6623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a:solidFill>
                  <a:srgbClr val="EFEFEF"/>
                </a:solidFill>
              </a:rPr>
              <a:t>Problem Statement</a:t>
            </a:r>
            <a:endParaRPr sz="4200">
              <a:solidFill>
                <a:srgbClr val="EFEFEF"/>
              </a:solidFill>
            </a:endParaRPr>
          </a:p>
        </p:txBody>
      </p:sp>
      <p:sp>
        <p:nvSpPr>
          <p:cNvPr id="97" name="Google Shape;97;p13"/>
          <p:cNvSpPr txBox="1">
            <a:spLocks noGrp="1"/>
          </p:cNvSpPr>
          <p:nvPr>
            <p:ph type="subTitle" idx="4294967295"/>
          </p:nvPr>
        </p:nvSpPr>
        <p:spPr>
          <a:xfrm>
            <a:off x="564525" y="1929350"/>
            <a:ext cx="8127300" cy="153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900">
                <a:solidFill>
                  <a:schemeClr val="lt1"/>
                </a:solidFill>
                <a:latin typeface="Arial"/>
                <a:ea typeface="Arial"/>
                <a:cs typeface="Arial"/>
                <a:sym typeface="Arial"/>
              </a:rPr>
              <a:t>The model should be able to identify the sport based on the type of ball; detected from the real-world image given as an input, using a multiclass classification based on supervised machine learning technique.  </a:t>
            </a:r>
            <a:endParaRPr sz="1900">
              <a:solidFill>
                <a:schemeClr val="lt1"/>
              </a:solidFill>
              <a:latin typeface="Arial"/>
              <a:ea typeface="Arial"/>
              <a:cs typeface="Arial"/>
              <a:sym typeface="Arial"/>
            </a:endParaRPr>
          </a:p>
        </p:txBody>
      </p:sp>
      <p:sp>
        <p:nvSpPr>
          <p:cNvPr id="98" name="Google Shape;98;p13"/>
          <p:cNvSpPr txBox="1">
            <a:spLocks noGrp="1"/>
          </p:cNvSpPr>
          <p:nvPr>
            <p:ph type="sldNum" idx="12"/>
          </p:nvPr>
        </p:nvSpPr>
        <p:spPr>
          <a:xfrm>
            <a:off x="8521050" y="4667890"/>
            <a:ext cx="548700" cy="274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99" name="Google Shape;99;p13"/>
          <p:cNvPicPr preferRelativeResize="0"/>
          <p:nvPr/>
        </p:nvPicPr>
        <p:blipFill rotWithShape="1">
          <a:blip r:embed="rId3">
            <a:alphaModFix amt="73000"/>
          </a:blip>
          <a:srcRect t="11496" b="11496"/>
          <a:stretch/>
        </p:blipFill>
        <p:spPr>
          <a:xfrm>
            <a:off x="2106825" y="3606322"/>
            <a:ext cx="820192" cy="533441"/>
          </a:xfrm>
          <a:prstGeom prst="rect">
            <a:avLst/>
          </a:prstGeom>
          <a:noFill/>
          <a:ln>
            <a:noFill/>
          </a:ln>
          <a:effectLst>
            <a:outerShdw blurRad="142875" dist="19050" dir="2100000" algn="bl" rotWithShape="0">
              <a:srgbClr val="000000">
                <a:alpha val="92000"/>
              </a:srgbClr>
            </a:outerShdw>
          </a:effectLst>
        </p:spPr>
      </p:pic>
      <p:sp>
        <p:nvSpPr>
          <p:cNvPr id="100" name="Google Shape;100;p13"/>
          <p:cNvSpPr txBox="1"/>
          <p:nvPr/>
        </p:nvSpPr>
        <p:spPr>
          <a:xfrm>
            <a:off x="5877050" y="3595996"/>
            <a:ext cx="1222200" cy="554100"/>
          </a:xfrm>
          <a:prstGeom prst="rect">
            <a:avLst/>
          </a:prstGeom>
          <a:noFill/>
          <a:ln>
            <a:noFill/>
          </a:ln>
          <a:effectLst>
            <a:outerShdw blurRad="142875" dist="19050" dir="2100000" algn="bl" rotWithShape="0">
              <a:srgbClr val="000000">
                <a:alpha val="92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400" b="1" i="1">
                <a:solidFill>
                  <a:srgbClr val="F3F3F3"/>
                </a:solidFill>
                <a:latin typeface="Amatic SC"/>
                <a:ea typeface="Amatic SC"/>
                <a:cs typeface="Amatic SC"/>
                <a:sym typeface="Amatic SC"/>
              </a:rPr>
              <a:t>Football</a:t>
            </a:r>
            <a:endParaRPr sz="2400" b="1" i="1">
              <a:solidFill>
                <a:srgbClr val="F3F3F3"/>
              </a:solidFill>
              <a:latin typeface="Amatic SC"/>
              <a:ea typeface="Amatic SC"/>
              <a:cs typeface="Amatic SC"/>
              <a:sym typeface="Amatic SC"/>
            </a:endParaRPr>
          </a:p>
        </p:txBody>
      </p:sp>
      <p:sp>
        <p:nvSpPr>
          <p:cNvPr id="101" name="Google Shape;101;p13"/>
          <p:cNvSpPr/>
          <p:nvPr/>
        </p:nvSpPr>
        <p:spPr>
          <a:xfrm>
            <a:off x="3129591" y="3655247"/>
            <a:ext cx="558600" cy="435600"/>
          </a:xfrm>
          <a:prstGeom prst="rightArrow">
            <a:avLst>
              <a:gd name="adj1" fmla="val 50000"/>
              <a:gd name="adj2" fmla="val 50000"/>
            </a:avLst>
          </a:prstGeom>
          <a:solidFill>
            <a:schemeClr val="accent2"/>
          </a:solidFill>
          <a:ln>
            <a:noFill/>
          </a:ln>
          <a:effectLst>
            <a:outerShdw blurRad="142875" dist="19050" dir="2100000" algn="bl" rotWithShape="0">
              <a:srgbClr val="000000">
                <a:alpha val="9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3846071" y="3508701"/>
            <a:ext cx="1384200" cy="728700"/>
          </a:xfrm>
          <a:prstGeom prst="flowChartAlternateProcess">
            <a:avLst/>
          </a:prstGeom>
          <a:solidFill>
            <a:srgbClr val="EFEFEF"/>
          </a:solidFill>
          <a:ln>
            <a:noFill/>
          </a:ln>
          <a:effectLst>
            <a:outerShdw blurRad="142875" dist="19050" dir="2100000" algn="bl" rotWithShape="0">
              <a:srgbClr val="000000">
                <a:alpha val="92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rgbClr val="666666"/>
                </a:solidFill>
                <a:latin typeface="Amatic SC"/>
                <a:ea typeface="Amatic SC"/>
                <a:cs typeface="Amatic SC"/>
                <a:sym typeface="Amatic SC"/>
              </a:rPr>
              <a:t>Model</a:t>
            </a:r>
            <a:endParaRPr sz="2200" b="1">
              <a:solidFill>
                <a:srgbClr val="666666"/>
              </a:solidFill>
              <a:latin typeface="Amatic SC"/>
              <a:ea typeface="Amatic SC"/>
              <a:cs typeface="Amatic SC"/>
              <a:sym typeface="Amatic SC"/>
            </a:endParaRPr>
          </a:p>
        </p:txBody>
      </p:sp>
      <p:sp>
        <p:nvSpPr>
          <p:cNvPr id="103" name="Google Shape;103;p13"/>
          <p:cNvSpPr/>
          <p:nvPr/>
        </p:nvSpPr>
        <p:spPr>
          <a:xfrm>
            <a:off x="5388154" y="3655247"/>
            <a:ext cx="558600" cy="435600"/>
          </a:xfrm>
          <a:prstGeom prst="rightArrow">
            <a:avLst>
              <a:gd name="adj1" fmla="val 50000"/>
              <a:gd name="adj2" fmla="val 50000"/>
            </a:avLst>
          </a:prstGeom>
          <a:solidFill>
            <a:schemeClr val="accent2"/>
          </a:solidFill>
          <a:ln>
            <a:noFill/>
          </a:ln>
          <a:effectLst>
            <a:outerShdw blurRad="142875" dist="19050" dir="2100000" algn="bl" rotWithShape="0">
              <a:srgbClr val="000000">
                <a:alpha val="9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13"/>
          <p:cNvPicPr preferRelativeResize="0"/>
          <p:nvPr/>
        </p:nvPicPr>
        <p:blipFill>
          <a:blip r:embed="rId4">
            <a:alphaModFix amt="5000"/>
          </a:blip>
          <a:stretch>
            <a:fillRect/>
          </a:stretch>
        </p:blipFill>
        <p:spPr>
          <a:xfrm>
            <a:off x="0" y="0"/>
            <a:ext cx="9144000" cy="5010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childTnLst>
                                </p:cTn>
                              </p:par>
                              <p:par>
                                <p:cTn id="8" presetID="10" presetClass="entr" presetSubtype="0" fill="hold"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fade">
                                      <p:cBhvr>
                                        <p:cTn id="10" dur="1000"/>
                                        <p:tgtEl>
                                          <p:spTgt spid="100"/>
                                        </p:tgtEl>
                                      </p:cBhvr>
                                    </p:animEffect>
                                  </p:childTnLst>
                                </p:cTn>
                              </p:par>
                              <p:par>
                                <p:cTn id="11" presetID="10" presetClass="entr" presetSubtype="0"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1000"/>
                                        <p:tgtEl>
                                          <p:spTgt spid="101"/>
                                        </p:tgtEl>
                                      </p:cBhvr>
                                    </p:animEffect>
                                  </p:childTnLst>
                                </p:cTn>
                              </p:par>
                              <p:par>
                                <p:cTn id="14" presetID="10" presetClass="entr" presetSubtype="0" fill="hold" nodeType="withEffect">
                                  <p:stCondLst>
                                    <p:cond delay="0"/>
                                  </p:stCondLst>
                                  <p:childTnLst>
                                    <p:set>
                                      <p:cBhvr>
                                        <p:cTn id="15" dur="1" fill="hold">
                                          <p:stCondLst>
                                            <p:cond delay="0"/>
                                          </p:stCondLst>
                                        </p:cTn>
                                        <p:tgtEl>
                                          <p:spTgt spid="102"/>
                                        </p:tgtEl>
                                        <p:attrNameLst>
                                          <p:attrName>style.visibility</p:attrName>
                                        </p:attrNameLst>
                                      </p:cBhvr>
                                      <p:to>
                                        <p:strVal val="visible"/>
                                      </p:to>
                                    </p:set>
                                    <p:animEffect transition="in" filter="fade">
                                      <p:cBhvr>
                                        <p:cTn id="16" dur="1000"/>
                                        <p:tgtEl>
                                          <p:spTgt spid="102"/>
                                        </p:tgtEl>
                                      </p:cBhvr>
                                    </p:animEffect>
                                  </p:childTnLst>
                                </p:cTn>
                              </p:par>
                              <p:par>
                                <p:cTn id="17" presetID="10" presetClass="entr" presetSubtype="0" fill="hold" nodeType="withEffect">
                                  <p:stCondLst>
                                    <p:cond delay="0"/>
                                  </p:stCondLst>
                                  <p:childTnLst>
                                    <p:set>
                                      <p:cBhvr>
                                        <p:cTn id="18" dur="1" fill="hold">
                                          <p:stCondLst>
                                            <p:cond delay="0"/>
                                          </p:stCondLst>
                                        </p:cTn>
                                        <p:tgtEl>
                                          <p:spTgt spid="103"/>
                                        </p:tgtEl>
                                        <p:attrNameLst>
                                          <p:attrName>style.visibility</p:attrName>
                                        </p:attrNameLst>
                                      </p:cBhvr>
                                      <p:to>
                                        <p:strVal val="visible"/>
                                      </p:to>
                                    </p:set>
                                    <p:animEffect transition="in" filter="fade">
                                      <p:cBhvr>
                                        <p:cTn id="19"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419475" y="311738"/>
            <a:ext cx="64626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a:t>Block Schematic</a:t>
            </a:r>
            <a:endParaRPr sz="4200"/>
          </a:p>
        </p:txBody>
      </p:sp>
      <p:sp>
        <p:nvSpPr>
          <p:cNvPr id="110" name="Google Shape;110;p14"/>
          <p:cNvSpPr txBox="1">
            <a:spLocks noGrp="1"/>
          </p:cNvSpPr>
          <p:nvPr>
            <p:ph type="sldNum" idx="12"/>
          </p:nvPr>
        </p:nvSpPr>
        <p:spPr>
          <a:xfrm>
            <a:off x="8611223" y="4696450"/>
            <a:ext cx="4428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111" name="Google Shape;111;p14"/>
          <p:cNvGrpSpPr/>
          <p:nvPr/>
        </p:nvGrpSpPr>
        <p:grpSpPr>
          <a:xfrm>
            <a:off x="2329187" y="1777025"/>
            <a:ext cx="2564925" cy="1979612"/>
            <a:chOff x="4872254" y="881917"/>
            <a:chExt cx="3531009" cy="3790908"/>
          </a:xfrm>
        </p:grpSpPr>
        <p:sp>
          <p:nvSpPr>
            <p:cNvPr id="112" name="Google Shape;112;p14"/>
            <p:cNvSpPr/>
            <p:nvPr/>
          </p:nvSpPr>
          <p:spPr>
            <a:xfrm>
              <a:off x="4872254" y="881917"/>
              <a:ext cx="2236200" cy="14511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endParaRPr>
                <a:solidFill>
                  <a:srgbClr val="FFFFFF"/>
                </a:solidFill>
                <a:latin typeface="Lato"/>
                <a:ea typeface="Lato"/>
                <a:cs typeface="Lato"/>
                <a:sym typeface="Lato"/>
              </a:endParaRPr>
            </a:p>
          </p:txBody>
        </p:sp>
        <p:sp>
          <p:nvSpPr>
            <p:cNvPr id="113" name="Google Shape;113;p14"/>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Lato"/>
                <a:ea typeface="Lato"/>
                <a:cs typeface="Lato"/>
                <a:sym typeface="Lato"/>
              </a:endParaRPr>
            </a:p>
          </p:txBody>
        </p:sp>
      </p:grpSp>
      <p:grpSp>
        <p:nvGrpSpPr>
          <p:cNvPr id="114" name="Google Shape;114;p14"/>
          <p:cNvGrpSpPr/>
          <p:nvPr/>
        </p:nvGrpSpPr>
        <p:grpSpPr>
          <a:xfrm>
            <a:off x="636163" y="1777023"/>
            <a:ext cx="1882647" cy="2824711"/>
            <a:chOff x="10870" y="845286"/>
            <a:chExt cx="2651243" cy="5409251"/>
          </a:xfrm>
        </p:grpSpPr>
        <p:sp>
          <p:nvSpPr>
            <p:cNvPr id="115" name="Google Shape;115;p14"/>
            <p:cNvSpPr/>
            <p:nvPr/>
          </p:nvSpPr>
          <p:spPr>
            <a:xfrm>
              <a:off x="200913" y="845286"/>
              <a:ext cx="2461200" cy="14880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endParaRPr sz="2400">
                <a:solidFill>
                  <a:schemeClr val="lt1"/>
                </a:solidFill>
                <a:latin typeface="Raleway"/>
                <a:ea typeface="Raleway"/>
                <a:cs typeface="Raleway"/>
                <a:sym typeface="Raleway"/>
              </a:endParaRPr>
            </a:p>
          </p:txBody>
        </p:sp>
        <p:sp>
          <p:nvSpPr>
            <p:cNvPr id="116" name="Google Shape;116;p14"/>
            <p:cNvSpPr txBox="1"/>
            <p:nvPr/>
          </p:nvSpPr>
          <p:spPr>
            <a:xfrm>
              <a:off x="10870" y="4766537"/>
              <a:ext cx="2403900" cy="148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chemeClr val="accent1"/>
                  </a:solidFill>
                  <a:latin typeface="Lato"/>
                  <a:ea typeface="Lato"/>
                  <a:cs typeface="Lato"/>
                  <a:sym typeface="Lato"/>
                </a:rPr>
                <a:t>Data Collection</a:t>
              </a:r>
              <a:endParaRPr sz="1600" b="1">
                <a:solidFill>
                  <a:schemeClr val="accent1"/>
                </a:solidFill>
                <a:latin typeface="Lato"/>
                <a:ea typeface="Lato"/>
                <a:cs typeface="Lato"/>
                <a:sym typeface="Lato"/>
              </a:endParaRPr>
            </a:p>
            <a:p>
              <a:pPr marL="0" lvl="0" indent="0" algn="l" rtl="0">
                <a:lnSpc>
                  <a:spcPct val="115000"/>
                </a:lnSpc>
                <a:spcBef>
                  <a:spcPts val="0"/>
                </a:spcBef>
                <a:spcAft>
                  <a:spcPts val="0"/>
                </a:spcAft>
                <a:buNone/>
              </a:pPr>
              <a:r>
                <a:rPr lang="en" sz="1000">
                  <a:solidFill>
                    <a:schemeClr val="accent1"/>
                  </a:solidFill>
                  <a:latin typeface="Lato"/>
                  <a:ea typeface="Lato"/>
                  <a:cs typeface="Lato"/>
                  <a:sym typeface="Lato"/>
                </a:rPr>
                <a:t>Collection of datasets from Kaggle</a:t>
              </a:r>
              <a:endParaRPr sz="1000">
                <a:solidFill>
                  <a:schemeClr val="accent1"/>
                </a:solidFill>
                <a:latin typeface="Lato"/>
                <a:ea typeface="Lato"/>
                <a:cs typeface="Lato"/>
                <a:sym typeface="Lato"/>
              </a:endParaRPr>
            </a:p>
            <a:p>
              <a:pPr marL="0" lvl="0" indent="0" algn="l" rtl="0">
                <a:lnSpc>
                  <a:spcPct val="115000"/>
                </a:lnSpc>
                <a:spcBef>
                  <a:spcPts val="0"/>
                </a:spcBef>
                <a:spcAft>
                  <a:spcPts val="0"/>
                </a:spcAft>
                <a:buNone/>
              </a:pPr>
              <a:endParaRPr sz="1500">
                <a:solidFill>
                  <a:schemeClr val="accent1"/>
                </a:solidFill>
                <a:latin typeface="Lato"/>
                <a:ea typeface="Lato"/>
                <a:cs typeface="Lato"/>
                <a:sym typeface="Lato"/>
              </a:endParaRPr>
            </a:p>
          </p:txBody>
        </p:sp>
      </p:grpSp>
      <p:sp>
        <p:nvSpPr>
          <p:cNvPr id="117" name="Google Shape;117;p14"/>
          <p:cNvSpPr/>
          <p:nvPr/>
        </p:nvSpPr>
        <p:spPr>
          <a:xfrm>
            <a:off x="3817763" y="1777025"/>
            <a:ext cx="1545300" cy="7452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endParaRPr>
              <a:solidFill>
                <a:schemeClr val="lt1"/>
              </a:solidFill>
              <a:latin typeface="Lato"/>
              <a:ea typeface="Lato"/>
              <a:cs typeface="Lato"/>
              <a:sym typeface="Lato"/>
            </a:endParaRPr>
          </a:p>
        </p:txBody>
      </p:sp>
      <p:cxnSp>
        <p:nvCxnSpPr>
          <p:cNvPr id="118" name="Google Shape;118;p14"/>
          <p:cNvCxnSpPr/>
          <p:nvPr/>
        </p:nvCxnSpPr>
        <p:spPr>
          <a:xfrm>
            <a:off x="3014925" y="2586075"/>
            <a:ext cx="2100" cy="355200"/>
          </a:xfrm>
          <a:prstGeom prst="straightConnector1">
            <a:avLst/>
          </a:prstGeom>
          <a:noFill/>
          <a:ln w="9525" cap="flat" cmpd="sng">
            <a:solidFill>
              <a:srgbClr val="B7B7B7"/>
            </a:solidFill>
            <a:prstDash val="solid"/>
            <a:round/>
            <a:headEnd type="oval" w="med" len="med"/>
            <a:tailEnd type="oval" w="med" len="med"/>
          </a:ln>
        </p:spPr>
      </p:cxnSp>
      <p:cxnSp>
        <p:nvCxnSpPr>
          <p:cNvPr id="119" name="Google Shape;119;p14"/>
          <p:cNvCxnSpPr/>
          <p:nvPr/>
        </p:nvCxnSpPr>
        <p:spPr>
          <a:xfrm>
            <a:off x="4408625" y="2573925"/>
            <a:ext cx="14100" cy="1077900"/>
          </a:xfrm>
          <a:prstGeom prst="straightConnector1">
            <a:avLst/>
          </a:prstGeom>
          <a:noFill/>
          <a:ln w="9525" cap="flat" cmpd="sng">
            <a:solidFill>
              <a:srgbClr val="B7B7B7"/>
            </a:solidFill>
            <a:prstDash val="solid"/>
            <a:round/>
            <a:headEnd type="oval" w="med" len="med"/>
            <a:tailEnd type="oval" w="med" len="med"/>
          </a:ln>
        </p:spPr>
      </p:cxnSp>
      <p:grpSp>
        <p:nvGrpSpPr>
          <p:cNvPr id="120" name="Google Shape;120;p14"/>
          <p:cNvGrpSpPr/>
          <p:nvPr/>
        </p:nvGrpSpPr>
        <p:grpSpPr>
          <a:xfrm>
            <a:off x="6567638" y="1770738"/>
            <a:ext cx="2043597" cy="1985896"/>
            <a:chOff x="2424333" y="869884"/>
            <a:chExt cx="3290816" cy="3802941"/>
          </a:xfrm>
        </p:grpSpPr>
        <p:sp>
          <p:nvSpPr>
            <p:cNvPr id="121" name="Google Shape;121;p14"/>
            <p:cNvSpPr/>
            <p:nvPr/>
          </p:nvSpPr>
          <p:spPr>
            <a:xfrm>
              <a:off x="2424333" y="869884"/>
              <a:ext cx="2692200" cy="1451100"/>
            </a:xfrm>
            <a:prstGeom prst="chevron">
              <a:avLst>
                <a:gd name="adj" fmla="val 50000"/>
              </a:avLst>
            </a:prstGeom>
            <a:solidFill>
              <a:srgbClr val="A64D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1"/>
                </a:solidFill>
              </a:endParaRPr>
            </a:p>
            <a:p>
              <a:pPr marL="0" lvl="0" indent="0" algn="ctr" rtl="0">
                <a:spcBef>
                  <a:spcPts val="0"/>
                </a:spcBef>
                <a:spcAft>
                  <a:spcPts val="0"/>
                </a:spcAft>
                <a:buSzPts val="1100"/>
                <a:buNone/>
              </a:pPr>
              <a:endParaRPr sz="2400">
                <a:solidFill>
                  <a:schemeClr val="lt1"/>
                </a:solidFill>
                <a:latin typeface="Raleway"/>
                <a:ea typeface="Raleway"/>
                <a:cs typeface="Raleway"/>
                <a:sym typeface="Raleway"/>
              </a:endParaRPr>
            </a:p>
          </p:txBody>
        </p:sp>
        <p:sp>
          <p:nvSpPr>
            <p:cNvPr id="122" name="Google Shape;122;p14"/>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Lato"/>
                <a:ea typeface="Lato"/>
                <a:cs typeface="Lato"/>
                <a:sym typeface="Lato"/>
              </a:endParaRPr>
            </a:p>
          </p:txBody>
        </p:sp>
      </p:grpSp>
      <p:sp>
        <p:nvSpPr>
          <p:cNvPr id="123" name="Google Shape;123;p14"/>
          <p:cNvSpPr txBox="1"/>
          <p:nvPr/>
        </p:nvSpPr>
        <p:spPr>
          <a:xfrm>
            <a:off x="1926100" y="3010825"/>
            <a:ext cx="2043600" cy="1077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600" b="1">
                <a:solidFill>
                  <a:schemeClr val="accent1"/>
                </a:solidFill>
                <a:latin typeface="Lato"/>
                <a:ea typeface="Lato"/>
                <a:cs typeface="Lato"/>
                <a:sym typeface="Lato"/>
              </a:rPr>
              <a:t>Labelling</a:t>
            </a:r>
            <a:endParaRPr sz="1600" b="1">
              <a:solidFill>
                <a:schemeClr val="accent1"/>
              </a:solidFill>
              <a:latin typeface="Lato"/>
              <a:ea typeface="Lato"/>
              <a:cs typeface="Lato"/>
              <a:sym typeface="Lato"/>
            </a:endParaRPr>
          </a:p>
          <a:p>
            <a:pPr marL="0" lvl="0" indent="0" algn="ctr" rtl="0">
              <a:lnSpc>
                <a:spcPct val="115000"/>
              </a:lnSpc>
              <a:spcBef>
                <a:spcPts val="0"/>
              </a:spcBef>
              <a:spcAft>
                <a:spcPts val="0"/>
              </a:spcAft>
              <a:buNone/>
            </a:pPr>
            <a:r>
              <a:rPr lang="en" sz="1100">
                <a:solidFill>
                  <a:schemeClr val="accent1"/>
                </a:solidFill>
                <a:latin typeface="Lato"/>
                <a:ea typeface="Lato"/>
                <a:cs typeface="Lato"/>
                <a:sym typeface="Lato"/>
              </a:rPr>
              <a:t>Assign labels to images</a:t>
            </a:r>
            <a:endParaRPr sz="1100">
              <a:solidFill>
                <a:schemeClr val="accent1"/>
              </a:solidFill>
              <a:latin typeface="Lato"/>
              <a:ea typeface="Lato"/>
              <a:cs typeface="Lato"/>
              <a:sym typeface="Lato"/>
            </a:endParaRPr>
          </a:p>
          <a:p>
            <a:pPr marL="0" lvl="0" indent="0" algn="ctr" rtl="0">
              <a:lnSpc>
                <a:spcPct val="115000"/>
              </a:lnSpc>
              <a:spcBef>
                <a:spcPts val="0"/>
              </a:spcBef>
              <a:spcAft>
                <a:spcPts val="0"/>
              </a:spcAft>
              <a:buNone/>
            </a:pPr>
            <a:endParaRPr sz="1000">
              <a:solidFill>
                <a:schemeClr val="accent1"/>
              </a:solidFill>
              <a:latin typeface="Lato"/>
              <a:ea typeface="Lato"/>
              <a:cs typeface="Lato"/>
              <a:sym typeface="Lato"/>
            </a:endParaRPr>
          </a:p>
        </p:txBody>
      </p:sp>
      <p:sp>
        <p:nvSpPr>
          <p:cNvPr id="124" name="Google Shape;124;p14"/>
          <p:cNvSpPr txBox="1"/>
          <p:nvPr/>
        </p:nvSpPr>
        <p:spPr>
          <a:xfrm>
            <a:off x="3323675" y="3612675"/>
            <a:ext cx="2039400" cy="128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dirty="0">
                <a:solidFill>
                  <a:schemeClr val="accent1"/>
                </a:solidFill>
                <a:latin typeface="Lato"/>
                <a:ea typeface="Lato"/>
                <a:cs typeface="Lato"/>
                <a:sym typeface="Lato"/>
              </a:rPr>
              <a:t>Data Preprocessing </a:t>
            </a:r>
            <a:r>
              <a:rPr lang="en" sz="1100" dirty="0">
                <a:solidFill>
                  <a:schemeClr val="accent1"/>
                </a:solidFill>
                <a:latin typeface="Lato"/>
                <a:ea typeface="Lato"/>
                <a:cs typeface="Lato"/>
                <a:sym typeface="Lato"/>
              </a:rPr>
              <a:t>Data formatting</a:t>
            </a:r>
            <a:endParaRPr sz="1100" dirty="0">
              <a:solidFill>
                <a:schemeClr val="accent1"/>
              </a:solidFill>
              <a:latin typeface="Lato"/>
              <a:ea typeface="Lato"/>
              <a:cs typeface="Lato"/>
              <a:sym typeface="Lato"/>
            </a:endParaRPr>
          </a:p>
          <a:p>
            <a:pPr marL="0" lvl="0" indent="0" algn="l" rtl="0">
              <a:lnSpc>
                <a:spcPct val="115000"/>
              </a:lnSpc>
              <a:spcBef>
                <a:spcPts val="0"/>
              </a:spcBef>
              <a:spcAft>
                <a:spcPts val="0"/>
              </a:spcAft>
              <a:buNone/>
            </a:pPr>
            <a:r>
              <a:rPr lang="en" sz="1100" dirty="0">
                <a:solidFill>
                  <a:schemeClr val="accent1"/>
                </a:solidFill>
                <a:latin typeface="Lato"/>
                <a:ea typeface="Lato"/>
                <a:cs typeface="Lato"/>
                <a:sym typeface="Lato"/>
              </a:rPr>
              <a:t>Data </a:t>
            </a:r>
            <a:r>
              <a:rPr lang="en" sz="1100" dirty="0" smtClean="0">
                <a:solidFill>
                  <a:schemeClr val="accent1"/>
                </a:solidFill>
                <a:latin typeface="Lato"/>
                <a:ea typeface="Lato"/>
                <a:cs typeface="Lato"/>
                <a:sym typeface="Lato"/>
              </a:rPr>
              <a:t>cleaning (</a:t>
            </a:r>
            <a:r>
              <a:rPr lang="en" sz="1100" dirty="0">
                <a:solidFill>
                  <a:schemeClr val="accent1"/>
                </a:solidFill>
                <a:latin typeface="Lato"/>
                <a:ea typeface="Lato"/>
                <a:cs typeface="Lato"/>
                <a:sym typeface="Lato"/>
              </a:rPr>
              <a:t>image resizing)</a:t>
            </a:r>
            <a:endParaRPr sz="1100" dirty="0">
              <a:solidFill>
                <a:schemeClr val="accent1"/>
              </a:solidFill>
              <a:latin typeface="Lato"/>
              <a:ea typeface="Lato"/>
              <a:cs typeface="Lato"/>
              <a:sym typeface="Lato"/>
            </a:endParaRPr>
          </a:p>
          <a:p>
            <a:pPr marL="0" lvl="0" indent="0" algn="ctr" rtl="0">
              <a:lnSpc>
                <a:spcPct val="115000"/>
              </a:lnSpc>
              <a:spcBef>
                <a:spcPts val="0"/>
              </a:spcBef>
              <a:spcAft>
                <a:spcPts val="0"/>
              </a:spcAft>
              <a:buNone/>
            </a:pPr>
            <a:endParaRPr sz="1600" dirty="0">
              <a:solidFill>
                <a:schemeClr val="accent1"/>
              </a:solidFill>
              <a:latin typeface="Lato"/>
              <a:ea typeface="Lato"/>
              <a:cs typeface="Lato"/>
              <a:sym typeface="Lato"/>
            </a:endParaRPr>
          </a:p>
        </p:txBody>
      </p:sp>
      <p:pic>
        <p:nvPicPr>
          <p:cNvPr id="125" name="Google Shape;125;p14"/>
          <p:cNvPicPr preferRelativeResize="0"/>
          <p:nvPr/>
        </p:nvPicPr>
        <p:blipFill>
          <a:blip r:embed="rId3">
            <a:alphaModFix amt="63000"/>
          </a:blip>
          <a:stretch>
            <a:fillRect/>
          </a:stretch>
        </p:blipFill>
        <p:spPr>
          <a:xfrm>
            <a:off x="1268235" y="1928185"/>
            <a:ext cx="442875" cy="442875"/>
          </a:xfrm>
          <a:prstGeom prst="rect">
            <a:avLst/>
          </a:prstGeom>
          <a:noFill/>
          <a:ln>
            <a:noFill/>
          </a:ln>
        </p:spPr>
      </p:pic>
      <p:pic>
        <p:nvPicPr>
          <p:cNvPr id="126" name="Google Shape;126;p14"/>
          <p:cNvPicPr preferRelativeResize="0"/>
          <p:nvPr/>
        </p:nvPicPr>
        <p:blipFill>
          <a:blip r:embed="rId4">
            <a:alphaModFix amt="57000"/>
          </a:blip>
          <a:stretch>
            <a:fillRect/>
          </a:stretch>
        </p:blipFill>
        <p:spPr>
          <a:xfrm>
            <a:off x="2978911" y="1928187"/>
            <a:ext cx="442875" cy="442852"/>
          </a:xfrm>
          <a:prstGeom prst="rect">
            <a:avLst/>
          </a:prstGeom>
          <a:noFill/>
          <a:ln>
            <a:noFill/>
          </a:ln>
        </p:spPr>
      </p:pic>
      <p:pic>
        <p:nvPicPr>
          <p:cNvPr id="127" name="Google Shape;127;p14"/>
          <p:cNvPicPr preferRelativeResize="0"/>
          <p:nvPr/>
        </p:nvPicPr>
        <p:blipFill>
          <a:blip r:embed="rId5">
            <a:alphaModFix amt="50000"/>
          </a:blip>
          <a:stretch>
            <a:fillRect/>
          </a:stretch>
        </p:blipFill>
        <p:spPr>
          <a:xfrm>
            <a:off x="4422725" y="1958938"/>
            <a:ext cx="442875" cy="442875"/>
          </a:xfrm>
          <a:prstGeom prst="rect">
            <a:avLst/>
          </a:prstGeom>
          <a:noFill/>
          <a:ln>
            <a:noFill/>
          </a:ln>
        </p:spPr>
      </p:pic>
      <p:sp>
        <p:nvSpPr>
          <p:cNvPr id="128" name="Google Shape;128;p14"/>
          <p:cNvSpPr/>
          <p:nvPr/>
        </p:nvSpPr>
        <p:spPr>
          <a:xfrm>
            <a:off x="5177938" y="1777025"/>
            <a:ext cx="1545300" cy="7452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endParaRPr>
              <a:solidFill>
                <a:schemeClr val="lt1"/>
              </a:solidFill>
              <a:latin typeface="Lato"/>
              <a:ea typeface="Lato"/>
              <a:cs typeface="Lato"/>
              <a:sym typeface="Lato"/>
            </a:endParaRPr>
          </a:p>
        </p:txBody>
      </p:sp>
      <p:cxnSp>
        <p:nvCxnSpPr>
          <p:cNvPr id="129" name="Google Shape;129;p14"/>
          <p:cNvCxnSpPr/>
          <p:nvPr/>
        </p:nvCxnSpPr>
        <p:spPr>
          <a:xfrm flipH="1">
            <a:off x="1487713" y="2589213"/>
            <a:ext cx="3900" cy="1047300"/>
          </a:xfrm>
          <a:prstGeom prst="straightConnector1">
            <a:avLst/>
          </a:prstGeom>
          <a:noFill/>
          <a:ln w="9525" cap="flat" cmpd="sng">
            <a:solidFill>
              <a:srgbClr val="B7B7B7"/>
            </a:solidFill>
            <a:prstDash val="solid"/>
            <a:round/>
            <a:headEnd type="oval" w="med" len="med"/>
            <a:tailEnd type="oval" w="med" len="med"/>
          </a:ln>
        </p:spPr>
      </p:cxnSp>
      <p:cxnSp>
        <p:nvCxnSpPr>
          <p:cNvPr id="130" name="Google Shape;130;p14"/>
          <p:cNvCxnSpPr/>
          <p:nvPr/>
        </p:nvCxnSpPr>
        <p:spPr>
          <a:xfrm>
            <a:off x="5949550" y="2552813"/>
            <a:ext cx="2100" cy="355200"/>
          </a:xfrm>
          <a:prstGeom prst="straightConnector1">
            <a:avLst/>
          </a:prstGeom>
          <a:noFill/>
          <a:ln w="9525" cap="flat" cmpd="sng">
            <a:solidFill>
              <a:srgbClr val="B7B7B7"/>
            </a:solidFill>
            <a:prstDash val="solid"/>
            <a:round/>
            <a:headEnd type="oval" w="med" len="med"/>
            <a:tailEnd type="oval" w="med" len="med"/>
          </a:ln>
        </p:spPr>
      </p:cxnSp>
      <p:sp>
        <p:nvSpPr>
          <p:cNvPr id="131" name="Google Shape;131;p14"/>
          <p:cNvSpPr txBox="1"/>
          <p:nvPr/>
        </p:nvSpPr>
        <p:spPr>
          <a:xfrm>
            <a:off x="5423675" y="2938625"/>
            <a:ext cx="1789800" cy="102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a:solidFill>
                  <a:schemeClr val="accent1"/>
                </a:solidFill>
                <a:latin typeface="Lato"/>
                <a:ea typeface="Lato"/>
                <a:cs typeface="Lato"/>
                <a:sym typeface="Lato"/>
              </a:rPr>
              <a:t>Dataset Splitting</a:t>
            </a:r>
            <a:endParaRPr sz="1600" b="1">
              <a:solidFill>
                <a:schemeClr val="accent1"/>
              </a:solidFill>
              <a:latin typeface="Lato"/>
              <a:ea typeface="Lato"/>
              <a:cs typeface="Lato"/>
              <a:sym typeface="Lato"/>
            </a:endParaRPr>
          </a:p>
          <a:p>
            <a:pPr marL="0" lvl="0" indent="0" algn="l" rtl="0">
              <a:lnSpc>
                <a:spcPct val="115000"/>
              </a:lnSpc>
              <a:spcBef>
                <a:spcPts val="0"/>
              </a:spcBef>
              <a:spcAft>
                <a:spcPts val="0"/>
              </a:spcAft>
              <a:buNone/>
            </a:pPr>
            <a:r>
              <a:rPr lang="en" sz="1100">
                <a:solidFill>
                  <a:schemeClr val="accent1"/>
                </a:solidFill>
                <a:latin typeface="Lato"/>
                <a:ea typeface="Lato"/>
                <a:cs typeface="Lato"/>
                <a:sym typeface="Lato"/>
              </a:rPr>
              <a:t>Splitting data into Training, Testing and Validation sets </a:t>
            </a:r>
            <a:endParaRPr sz="1100">
              <a:solidFill>
                <a:schemeClr val="accent1"/>
              </a:solidFill>
              <a:latin typeface="Lato"/>
              <a:ea typeface="Lato"/>
              <a:cs typeface="Lato"/>
              <a:sym typeface="Lato"/>
            </a:endParaRPr>
          </a:p>
        </p:txBody>
      </p:sp>
      <p:pic>
        <p:nvPicPr>
          <p:cNvPr id="132" name="Google Shape;132;p14"/>
          <p:cNvPicPr preferRelativeResize="0"/>
          <p:nvPr/>
        </p:nvPicPr>
        <p:blipFill>
          <a:blip r:embed="rId6">
            <a:alphaModFix amt="46000"/>
          </a:blip>
          <a:stretch>
            <a:fillRect/>
          </a:stretch>
        </p:blipFill>
        <p:spPr>
          <a:xfrm>
            <a:off x="5809788" y="1954633"/>
            <a:ext cx="442875" cy="389967"/>
          </a:xfrm>
          <a:prstGeom prst="rect">
            <a:avLst/>
          </a:prstGeom>
          <a:noFill/>
          <a:ln>
            <a:noFill/>
          </a:ln>
        </p:spPr>
      </p:pic>
      <p:pic>
        <p:nvPicPr>
          <p:cNvPr id="133" name="Google Shape;133;p14"/>
          <p:cNvPicPr preferRelativeResize="0"/>
          <p:nvPr/>
        </p:nvPicPr>
        <p:blipFill>
          <a:blip r:embed="rId7">
            <a:alphaModFix amt="48000"/>
          </a:blip>
          <a:stretch>
            <a:fillRect/>
          </a:stretch>
        </p:blipFill>
        <p:spPr>
          <a:xfrm>
            <a:off x="7168338" y="1914400"/>
            <a:ext cx="470450" cy="470450"/>
          </a:xfrm>
          <a:prstGeom prst="rect">
            <a:avLst/>
          </a:prstGeom>
          <a:noFill/>
          <a:ln>
            <a:noFill/>
          </a:ln>
        </p:spPr>
      </p:pic>
      <p:sp>
        <p:nvSpPr>
          <p:cNvPr id="134" name="Google Shape;134;p14"/>
          <p:cNvSpPr txBox="1"/>
          <p:nvPr/>
        </p:nvSpPr>
        <p:spPr>
          <a:xfrm>
            <a:off x="6723262" y="3636525"/>
            <a:ext cx="2127000" cy="135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chemeClr val="accent1"/>
                </a:solidFill>
                <a:latin typeface="Lato"/>
                <a:ea typeface="Lato"/>
                <a:cs typeface="Lato"/>
                <a:sym typeface="Lato"/>
              </a:rPr>
              <a:t>Image Segmentation</a:t>
            </a:r>
            <a:r>
              <a:rPr lang="en" sz="1500">
                <a:solidFill>
                  <a:schemeClr val="accent1"/>
                </a:solidFill>
                <a:latin typeface="Lato"/>
                <a:ea typeface="Lato"/>
                <a:cs typeface="Lato"/>
                <a:sym typeface="Lato"/>
              </a:rPr>
              <a:t> </a:t>
            </a:r>
            <a:endParaRPr sz="1100">
              <a:solidFill>
                <a:schemeClr val="accent1"/>
              </a:solidFill>
              <a:latin typeface="Lato"/>
              <a:ea typeface="Lato"/>
              <a:cs typeface="Lato"/>
              <a:sym typeface="Lato"/>
            </a:endParaRPr>
          </a:p>
          <a:p>
            <a:pPr marL="0" lvl="0" indent="0" algn="l" rtl="0">
              <a:lnSpc>
                <a:spcPct val="115000"/>
              </a:lnSpc>
              <a:spcBef>
                <a:spcPts val="0"/>
              </a:spcBef>
              <a:spcAft>
                <a:spcPts val="0"/>
              </a:spcAft>
              <a:buNone/>
            </a:pPr>
            <a:r>
              <a:rPr lang="en" sz="1100">
                <a:solidFill>
                  <a:schemeClr val="accent1"/>
                </a:solidFill>
                <a:latin typeface="Lato"/>
                <a:ea typeface="Lato"/>
                <a:cs typeface="Lato"/>
                <a:sym typeface="Lato"/>
              </a:rPr>
              <a:t>CHT - Circle detection</a:t>
            </a:r>
            <a:endParaRPr sz="1100">
              <a:solidFill>
                <a:schemeClr val="accent1"/>
              </a:solidFill>
              <a:latin typeface="Lato"/>
              <a:ea typeface="Lato"/>
              <a:cs typeface="Lato"/>
              <a:sym typeface="Lato"/>
            </a:endParaRPr>
          </a:p>
          <a:p>
            <a:pPr marL="0" lvl="0" indent="0" algn="l" rtl="0">
              <a:lnSpc>
                <a:spcPct val="115000"/>
              </a:lnSpc>
              <a:spcBef>
                <a:spcPts val="0"/>
              </a:spcBef>
              <a:spcAft>
                <a:spcPts val="0"/>
              </a:spcAft>
              <a:buNone/>
            </a:pPr>
            <a:endParaRPr sz="1500">
              <a:solidFill>
                <a:schemeClr val="accent1"/>
              </a:solidFill>
              <a:latin typeface="Lato"/>
              <a:ea typeface="Lato"/>
              <a:cs typeface="Lato"/>
              <a:sym typeface="Lato"/>
            </a:endParaRPr>
          </a:p>
        </p:txBody>
      </p:sp>
      <p:cxnSp>
        <p:nvCxnSpPr>
          <p:cNvPr id="135" name="Google Shape;135;p14"/>
          <p:cNvCxnSpPr/>
          <p:nvPr/>
        </p:nvCxnSpPr>
        <p:spPr>
          <a:xfrm>
            <a:off x="7396525" y="2573913"/>
            <a:ext cx="14100" cy="1077900"/>
          </a:xfrm>
          <a:prstGeom prst="straightConnector1">
            <a:avLst/>
          </a:prstGeom>
          <a:noFill/>
          <a:ln w="9525" cap="flat" cmpd="sng">
            <a:solidFill>
              <a:srgbClr val="B7B7B7"/>
            </a:solidFill>
            <a:prstDash val="solid"/>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pSp>
        <p:nvGrpSpPr>
          <p:cNvPr id="140" name="Google Shape;140;p15"/>
          <p:cNvGrpSpPr/>
          <p:nvPr/>
        </p:nvGrpSpPr>
        <p:grpSpPr>
          <a:xfrm>
            <a:off x="577801" y="1779323"/>
            <a:ext cx="1882647" cy="2824711"/>
            <a:chOff x="10870" y="845286"/>
            <a:chExt cx="2651243" cy="5409251"/>
          </a:xfrm>
        </p:grpSpPr>
        <p:sp>
          <p:nvSpPr>
            <p:cNvPr id="141" name="Google Shape;141;p15"/>
            <p:cNvSpPr/>
            <p:nvPr/>
          </p:nvSpPr>
          <p:spPr>
            <a:xfrm>
              <a:off x="200913" y="845286"/>
              <a:ext cx="2461200" cy="14880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endParaRPr sz="2400">
                <a:solidFill>
                  <a:schemeClr val="lt1"/>
                </a:solidFill>
                <a:latin typeface="Raleway"/>
                <a:ea typeface="Raleway"/>
                <a:cs typeface="Raleway"/>
                <a:sym typeface="Raleway"/>
              </a:endParaRPr>
            </a:p>
          </p:txBody>
        </p:sp>
        <p:sp>
          <p:nvSpPr>
            <p:cNvPr id="142" name="Google Shape;142;p15"/>
            <p:cNvSpPr txBox="1"/>
            <p:nvPr/>
          </p:nvSpPr>
          <p:spPr>
            <a:xfrm>
              <a:off x="10870" y="4766537"/>
              <a:ext cx="2403900" cy="148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a:solidFill>
                  <a:schemeClr val="accent1"/>
                </a:solidFill>
                <a:latin typeface="Lato"/>
                <a:ea typeface="Lato"/>
                <a:cs typeface="Lato"/>
                <a:sym typeface="Lato"/>
              </a:endParaRPr>
            </a:p>
          </p:txBody>
        </p:sp>
      </p:grpSp>
      <p:sp>
        <p:nvSpPr>
          <p:cNvPr id="143" name="Google Shape;143;p1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44" name="Google Shape;144;p15"/>
          <p:cNvGrpSpPr/>
          <p:nvPr/>
        </p:nvGrpSpPr>
        <p:grpSpPr>
          <a:xfrm>
            <a:off x="2278300" y="1765313"/>
            <a:ext cx="2564925" cy="1979612"/>
            <a:chOff x="4872254" y="881917"/>
            <a:chExt cx="3531009" cy="3790908"/>
          </a:xfrm>
        </p:grpSpPr>
        <p:sp>
          <p:nvSpPr>
            <p:cNvPr id="145" name="Google Shape;145;p15"/>
            <p:cNvSpPr/>
            <p:nvPr/>
          </p:nvSpPr>
          <p:spPr>
            <a:xfrm>
              <a:off x="4872254" y="881917"/>
              <a:ext cx="2236200" cy="14511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endParaRPr>
                <a:solidFill>
                  <a:srgbClr val="FFFFFF"/>
                </a:solidFill>
                <a:latin typeface="Lato"/>
                <a:ea typeface="Lato"/>
                <a:cs typeface="Lato"/>
                <a:sym typeface="Lato"/>
              </a:endParaRPr>
            </a:p>
          </p:txBody>
        </p:sp>
        <p:sp>
          <p:nvSpPr>
            <p:cNvPr id="146" name="Google Shape;146;p15"/>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Lato"/>
                <a:ea typeface="Lato"/>
                <a:cs typeface="Lato"/>
                <a:sym typeface="Lato"/>
              </a:endParaRPr>
            </a:p>
          </p:txBody>
        </p:sp>
      </p:grpSp>
      <p:sp>
        <p:nvSpPr>
          <p:cNvPr id="147" name="Google Shape;147;p15"/>
          <p:cNvSpPr/>
          <p:nvPr/>
        </p:nvSpPr>
        <p:spPr>
          <a:xfrm>
            <a:off x="5209563" y="1757263"/>
            <a:ext cx="1545300" cy="7452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endParaRPr>
              <a:solidFill>
                <a:schemeClr val="lt1"/>
              </a:solidFill>
              <a:latin typeface="Lato"/>
              <a:ea typeface="Lato"/>
              <a:cs typeface="Lato"/>
              <a:sym typeface="Lato"/>
            </a:endParaRPr>
          </a:p>
        </p:txBody>
      </p:sp>
      <p:sp>
        <p:nvSpPr>
          <p:cNvPr id="148" name="Google Shape;148;p15"/>
          <p:cNvSpPr txBox="1">
            <a:spLocks noGrp="1"/>
          </p:cNvSpPr>
          <p:nvPr>
            <p:ph type="title"/>
          </p:nvPr>
        </p:nvSpPr>
        <p:spPr>
          <a:xfrm>
            <a:off x="893700" y="358400"/>
            <a:ext cx="75870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a:t>Contd</a:t>
            </a:r>
            <a:r>
              <a:rPr lang="en"/>
              <a:t>.</a:t>
            </a:r>
            <a:endParaRPr/>
          </a:p>
        </p:txBody>
      </p:sp>
      <p:cxnSp>
        <p:nvCxnSpPr>
          <p:cNvPr id="149" name="Google Shape;149;p15"/>
          <p:cNvCxnSpPr/>
          <p:nvPr/>
        </p:nvCxnSpPr>
        <p:spPr>
          <a:xfrm>
            <a:off x="1506950" y="2569263"/>
            <a:ext cx="2100" cy="355200"/>
          </a:xfrm>
          <a:prstGeom prst="straightConnector1">
            <a:avLst/>
          </a:prstGeom>
          <a:noFill/>
          <a:ln w="9525" cap="flat" cmpd="sng">
            <a:solidFill>
              <a:srgbClr val="B7B7B7"/>
            </a:solidFill>
            <a:prstDash val="solid"/>
            <a:round/>
            <a:headEnd type="oval" w="med" len="med"/>
            <a:tailEnd type="oval" w="med" len="med"/>
          </a:ln>
        </p:spPr>
      </p:cxnSp>
      <p:cxnSp>
        <p:nvCxnSpPr>
          <p:cNvPr id="150" name="Google Shape;150;p15"/>
          <p:cNvCxnSpPr/>
          <p:nvPr/>
        </p:nvCxnSpPr>
        <p:spPr>
          <a:xfrm flipH="1">
            <a:off x="6031263" y="2570975"/>
            <a:ext cx="2400" cy="897300"/>
          </a:xfrm>
          <a:prstGeom prst="straightConnector1">
            <a:avLst/>
          </a:prstGeom>
          <a:noFill/>
          <a:ln w="9525" cap="flat" cmpd="sng">
            <a:solidFill>
              <a:srgbClr val="B7B7B7"/>
            </a:solidFill>
            <a:prstDash val="solid"/>
            <a:round/>
            <a:headEnd type="oval" w="med" len="med"/>
            <a:tailEnd type="oval" w="med" len="med"/>
          </a:ln>
        </p:spPr>
      </p:cxnSp>
      <p:sp>
        <p:nvSpPr>
          <p:cNvPr id="151" name="Google Shape;151;p15"/>
          <p:cNvSpPr txBox="1"/>
          <p:nvPr/>
        </p:nvSpPr>
        <p:spPr>
          <a:xfrm>
            <a:off x="602051" y="2985750"/>
            <a:ext cx="1988100" cy="58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chemeClr val="accent1"/>
                </a:solidFill>
                <a:latin typeface="Lato"/>
                <a:ea typeface="Lato"/>
                <a:cs typeface="Lato"/>
                <a:sym typeface="Lato"/>
              </a:rPr>
              <a:t>Feature Extraction</a:t>
            </a:r>
            <a:endParaRPr sz="1600" b="1">
              <a:solidFill>
                <a:schemeClr val="accent1"/>
              </a:solidFill>
              <a:latin typeface="Lato"/>
              <a:ea typeface="Lato"/>
              <a:cs typeface="Lato"/>
              <a:sym typeface="Lato"/>
            </a:endParaRPr>
          </a:p>
          <a:p>
            <a:pPr marL="0" lvl="0" indent="0" algn="l" rtl="0">
              <a:lnSpc>
                <a:spcPct val="115000"/>
              </a:lnSpc>
              <a:spcBef>
                <a:spcPts val="0"/>
              </a:spcBef>
              <a:spcAft>
                <a:spcPts val="0"/>
              </a:spcAft>
              <a:buNone/>
            </a:pPr>
            <a:r>
              <a:rPr lang="en" sz="1100">
                <a:solidFill>
                  <a:schemeClr val="dk2"/>
                </a:solidFill>
                <a:latin typeface="Lato"/>
                <a:ea typeface="Lato"/>
                <a:cs typeface="Lato"/>
                <a:sym typeface="Lato"/>
              </a:rPr>
              <a:t>SIFT, CSIFT</a:t>
            </a:r>
            <a:endParaRPr sz="11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1100">
              <a:solidFill>
                <a:schemeClr val="accent1"/>
              </a:solidFill>
              <a:latin typeface="Lato"/>
              <a:ea typeface="Lato"/>
              <a:cs typeface="Lato"/>
              <a:sym typeface="Lato"/>
            </a:endParaRPr>
          </a:p>
        </p:txBody>
      </p:sp>
      <p:sp>
        <p:nvSpPr>
          <p:cNvPr id="152" name="Google Shape;152;p15"/>
          <p:cNvSpPr txBox="1"/>
          <p:nvPr/>
        </p:nvSpPr>
        <p:spPr>
          <a:xfrm>
            <a:off x="1954075" y="3623650"/>
            <a:ext cx="1916100" cy="79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chemeClr val="accent1"/>
                </a:solidFill>
                <a:latin typeface="Lato"/>
                <a:ea typeface="Lato"/>
                <a:cs typeface="Lato"/>
                <a:sym typeface="Lato"/>
              </a:rPr>
              <a:t>Feature </a:t>
            </a:r>
            <a:r>
              <a:rPr lang="en" sz="1600" b="1">
                <a:solidFill>
                  <a:schemeClr val="dk2"/>
                </a:solidFill>
                <a:latin typeface="Lato"/>
                <a:ea typeface="Lato"/>
                <a:cs typeface="Lato"/>
                <a:sym typeface="Lato"/>
              </a:rPr>
              <a:t>Selection</a:t>
            </a:r>
            <a:endParaRPr sz="1600" b="1">
              <a:solidFill>
                <a:schemeClr val="accent1"/>
              </a:solidFill>
              <a:latin typeface="Lato"/>
              <a:ea typeface="Lato"/>
              <a:cs typeface="Lato"/>
              <a:sym typeface="Lato"/>
            </a:endParaRPr>
          </a:p>
          <a:p>
            <a:pPr marL="0" lvl="0" indent="0" algn="l" rtl="0">
              <a:lnSpc>
                <a:spcPct val="115000"/>
              </a:lnSpc>
              <a:spcBef>
                <a:spcPts val="0"/>
              </a:spcBef>
              <a:spcAft>
                <a:spcPts val="0"/>
              </a:spcAft>
              <a:buNone/>
            </a:pPr>
            <a:endParaRPr sz="1100">
              <a:solidFill>
                <a:schemeClr val="accent1"/>
              </a:solidFill>
              <a:latin typeface="Lato"/>
              <a:ea typeface="Lato"/>
              <a:cs typeface="Lato"/>
              <a:sym typeface="Lato"/>
            </a:endParaRPr>
          </a:p>
        </p:txBody>
      </p:sp>
      <p:sp>
        <p:nvSpPr>
          <p:cNvPr id="153" name="Google Shape;153;p15"/>
          <p:cNvSpPr txBox="1"/>
          <p:nvPr/>
        </p:nvSpPr>
        <p:spPr>
          <a:xfrm>
            <a:off x="5406138" y="3536775"/>
            <a:ext cx="1868400" cy="128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chemeClr val="accent1"/>
                </a:solidFill>
                <a:latin typeface="Lato"/>
                <a:ea typeface="Lato"/>
                <a:cs typeface="Lato"/>
                <a:sym typeface="Lato"/>
              </a:rPr>
              <a:t>Modeling</a:t>
            </a:r>
            <a:endParaRPr sz="1600" b="1">
              <a:solidFill>
                <a:schemeClr val="accent1"/>
              </a:solidFill>
              <a:latin typeface="Lato"/>
              <a:ea typeface="Lato"/>
              <a:cs typeface="Lato"/>
              <a:sym typeface="Lato"/>
            </a:endParaRPr>
          </a:p>
          <a:p>
            <a:pPr marL="0" lvl="0" indent="0" algn="l" rtl="0">
              <a:lnSpc>
                <a:spcPct val="115000"/>
              </a:lnSpc>
              <a:spcBef>
                <a:spcPts val="0"/>
              </a:spcBef>
              <a:spcAft>
                <a:spcPts val="0"/>
              </a:spcAft>
              <a:buNone/>
            </a:pPr>
            <a:r>
              <a:rPr lang="en" sz="1100">
                <a:solidFill>
                  <a:schemeClr val="accent1"/>
                </a:solidFill>
                <a:latin typeface="Lato"/>
                <a:ea typeface="Lato"/>
                <a:cs typeface="Lato"/>
                <a:sym typeface="Lato"/>
              </a:rPr>
              <a:t>Multi-class classification</a:t>
            </a:r>
            <a:endParaRPr sz="1100">
              <a:solidFill>
                <a:schemeClr val="accent1"/>
              </a:solidFill>
              <a:latin typeface="Lato"/>
              <a:ea typeface="Lato"/>
              <a:cs typeface="Lato"/>
              <a:sym typeface="Lato"/>
            </a:endParaRPr>
          </a:p>
          <a:p>
            <a:pPr marL="0" lvl="0" indent="0" algn="l" rtl="0">
              <a:lnSpc>
                <a:spcPct val="115000"/>
              </a:lnSpc>
              <a:spcBef>
                <a:spcPts val="0"/>
              </a:spcBef>
              <a:spcAft>
                <a:spcPts val="0"/>
              </a:spcAft>
              <a:buNone/>
            </a:pPr>
            <a:r>
              <a:rPr lang="en" sz="1100">
                <a:solidFill>
                  <a:schemeClr val="accent1"/>
                </a:solidFill>
                <a:latin typeface="Lato"/>
                <a:ea typeface="Lato"/>
                <a:cs typeface="Lato"/>
                <a:sym typeface="Lato"/>
              </a:rPr>
              <a:t>KNN, ReLu, CNN, SVM</a:t>
            </a:r>
            <a:endParaRPr sz="1100">
              <a:solidFill>
                <a:schemeClr val="accent1"/>
              </a:solidFill>
              <a:latin typeface="Lato"/>
              <a:ea typeface="Lato"/>
              <a:cs typeface="Lato"/>
              <a:sym typeface="Lato"/>
            </a:endParaRPr>
          </a:p>
          <a:p>
            <a:pPr marL="0" lvl="0" indent="0" algn="ctr" rtl="0">
              <a:lnSpc>
                <a:spcPct val="115000"/>
              </a:lnSpc>
              <a:spcBef>
                <a:spcPts val="0"/>
              </a:spcBef>
              <a:spcAft>
                <a:spcPts val="0"/>
              </a:spcAft>
              <a:buNone/>
            </a:pPr>
            <a:endParaRPr sz="1600">
              <a:solidFill>
                <a:schemeClr val="accent1"/>
              </a:solidFill>
              <a:latin typeface="Lato"/>
              <a:ea typeface="Lato"/>
              <a:cs typeface="Lato"/>
              <a:sym typeface="Lato"/>
            </a:endParaRPr>
          </a:p>
        </p:txBody>
      </p:sp>
      <p:sp>
        <p:nvSpPr>
          <p:cNvPr id="154" name="Google Shape;154;p15"/>
          <p:cNvSpPr/>
          <p:nvPr/>
        </p:nvSpPr>
        <p:spPr>
          <a:xfrm>
            <a:off x="6560700" y="1777025"/>
            <a:ext cx="1586400" cy="745200"/>
          </a:xfrm>
          <a:prstGeom prst="chevron">
            <a:avLst>
              <a:gd name="adj" fmla="val 50000"/>
            </a:avLst>
          </a:prstGeom>
          <a:solidFill>
            <a:srgbClr val="A64D79"/>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endParaRPr>
              <a:solidFill>
                <a:schemeClr val="lt1"/>
              </a:solidFill>
              <a:latin typeface="Lato"/>
              <a:ea typeface="Lato"/>
              <a:cs typeface="Lato"/>
              <a:sym typeface="Lato"/>
            </a:endParaRPr>
          </a:p>
        </p:txBody>
      </p:sp>
      <p:sp>
        <p:nvSpPr>
          <p:cNvPr id="155" name="Google Shape;155;p15"/>
          <p:cNvSpPr txBox="1"/>
          <p:nvPr/>
        </p:nvSpPr>
        <p:spPr>
          <a:xfrm>
            <a:off x="6939400" y="3083450"/>
            <a:ext cx="2204700" cy="84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accent1"/>
                </a:solidFill>
                <a:latin typeface="Lato"/>
                <a:ea typeface="Lato"/>
                <a:cs typeface="Lato"/>
                <a:sym typeface="Lato"/>
              </a:rPr>
              <a:t>Testing &amp; Performance Analysis</a:t>
            </a:r>
            <a:r>
              <a:rPr lang="en" sz="1500">
                <a:solidFill>
                  <a:schemeClr val="accent1"/>
                </a:solidFill>
                <a:latin typeface="Lato"/>
                <a:ea typeface="Lato"/>
                <a:cs typeface="Lato"/>
                <a:sym typeface="Lato"/>
              </a:rPr>
              <a:t> </a:t>
            </a:r>
            <a:endParaRPr sz="1500">
              <a:solidFill>
                <a:schemeClr val="accent1"/>
              </a:solidFill>
              <a:latin typeface="Lato"/>
              <a:ea typeface="Lato"/>
              <a:cs typeface="Lato"/>
              <a:sym typeface="Lato"/>
            </a:endParaRPr>
          </a:p>
          <a:p>
            <a:pPr marL="0" lvl="0" indent="0" algn="l" rtl="0">
              <a:spcBef>
                <a:spcPts val="0"/>
              </a:spcBef>
              <a:spcAft>
                <a:spcPts val="0"/>
              </a:spcAft>
              <a:buNone/>
            </a:pPr>
            <a:r>
              <a:rPr lang="en" sz="1100">
                <a:solidFill>
                  <a:schemeClr val="accent1"/>
                </a:solidFill>
                <a:latin typeface="Lato"/>
                <a:ea typeface="Lato"/>
                <a:cs typeface="Lato"/>
                <a:sym typeface="Lato"/>
              </a:rPr>
              <a:t>Confusion matrix</a:t>
            </a:r>
            <a:endParaRPr sz="1100">
              <a:solidFill>
                <a:schemeClr val="accent1"/>
              </a:solidFill>
              <a:latin typeface="Lato"/>
              <a:ea typeface="Lato"/>
              <a:cs typeface="Lato"/>
              <a:sym typeface="Lato"/>
            </a:endParaRPr>
          </a:p>
        </p:txBody>
      </p:sp>
      <p:cxnSp>
        <p:nvCxnSpPr>
          <p:cNvPr id="156" name="Google Shape;156;p15"/>
          <p:cNvCxnSpPr/>
          <p:nvPr/>
        </p:nvCxnSpPr>
        <p:spPr>
          <a:xfrm>
            <a:off x="7317775" y="2625238"/>
            <a:ext cx="2100" cy="355200"/>
          </a:xfrm>
          <a:prstGeom prst="straightConnector1">
            <a:avLst/>
          </a:prstGeom>
          <a:noFill/>
          <a:ln w="9525" cap="flat" cmpd="sng">
            <a:solidFill>
              <a:srgbClr val="B7B7B7"/>
            </a:solidFill>
            <a:prstDash val="solid"/>
            <a:round/>
            <a:headEnd type="oval" w="med" len="med"/>
            <a:tailEnd type="oval" w="med" len="med"/>
          </a:ln>
        </p:spPr>
      </p:cxnSp>
      <p:pic>
        <p:nvPicPr>
          <p:cNvPr id="157" name="Google Shape;157;p15"/>
          <p:cNvPicPr preferRelativeResize="0"/>
          <p:nvPr/>
        </p:nvPicPr>
        <p:blipFill>
          <a:blip r:embed="rId3">
            <a:alphaModFix amt="46000"/>
          </a:blip>
          <a:stretch>
            <a:fillRect/>
          </a:stretch>
        </p:blipFill>
        <p:spPr>
          <a:xfrm>
            <a:off x="1283900" y="1916700"/>
            <a:ext cx="470450" cy="470450"/>
          </a:xfrm>
          <a:prstGeom prst="rect">
            <a:avLst/>
          </a:prstGeom>
          <a:noFill/>
          <a:ln>
            <a:noFill/>
          </a:ln>
        </p:spPr>
      </p:pic>
      <p:pic>
        <p:nvPicPr>
          <p:cNvPr id="158" name="Google Shape;158;p15"/>
          <p:cNvPicPr preferRelativeResize="0"/>
          <p:nvPr/>
        </p:nvPicPr>
        <p:blipFill>
          <a:blip r:embed="rId4">
            <a:alphaModFix amt="51000"/>
          </a:blip>
          <a:stretch>
            <a:fillRect/>
          </a:stretch>
        </p:blipFill>
        <p:spPr>
          <a:xfrm>
            <a:off x="2892225" y="1942137"/>
            <a:ext cx="395226" cy="395226"/>
          </a:xfrm>
          <a:prstGeom prst="rect">
            <a:avLst/>
          </a:prstGeom>
          <a:noFill/>
          <a:ln>
            <a:noFill/>
          </a:ln>
        </p:spPr>
      </p:pic>
      <p:pic>
        <p:nvPicPr>
          <p:cNvPr id="159" name="Google Shape;159;p15" descr="Deep Learning Icon"/>
          <p:cNvPicPr preferRelativeResize="0"/>
          <p:nvPr/>
        </p:nvPicPr>
        <p:blipFill>
          <a:blip r:embed="rId5">
            <a:alphaModFix amt="51000"/>
          </a:blip>
          <a:stretch>
            <a:fillRect/>
          </a:stretch>
        </p:blipFill>
        <p:spPr>
          <a:xfrm>
            <a:off x="5780588" y="1897713"/>
            <a:ext cx="503765" cy="464335"/>
          </a:xfrm>
          <a:prstGeom prst="rect">
            <a:avLst/>
          </a:prstGeom>
          <a:noFill/>
          <a:ln>
            <a:noFill/>
          </a:ln>
        </p:spPr>
      </p:pic>
      <p:pic>
        <p:nvPicPr>
          <p:cNvPr id="160" name="Google Shape;160;p15"/>
          <p:cNvPicPr preferRelativeResize="0"/>
          <p:nvPr/>
        </p:nvPicPr>
        <p:blipFill>
          <a:blip r:embed="rId6">
            <a:alphaModFix amt="51000"/>
          </a:blip>
          <a:stretch>
            <a:fillRect/>
          </a:stretch>
        </p:blipFill>
        <p:spPr>
          <a:xfrm>
            <a:off x="7121213" y="1952013"/>
            <a:ext cx="395225" cy="395225"/>
          </a:xfrm>
          <a:prstGeom prst="rect">
            <a:avLst/>
          </a:prstGeom>
          <a:noFill/>
          <a:ln>
            <a:noFill/>
          </a:ln>
        </p:spPr>
      </p:pic>
      <p:grpSp>
        <p:nvGrpSpPr>
          <p:cNvPr id="161" name="Google Shape;161;p15"/>
          <p:cNvGrpSpPr/>
          <p:nvPr/>
        </p:nvGrpSpPr>
        <p:grpSpPr>
          <a:xfrm>
            <a:off x="3724163" y="1765313"/>
            <a:ext cx="2039397" cy="1979608"/>
            <a:chOff x="2431097" y="881925"/>
            <a:chExt cx="3284053" cy="3790900"/>
          </a:xfrm>
        </p:grpSpPr>
        <p:sp>
          <p:nvSpPr>
            <p:cNvPr id="162" name="Google Shape;162;p15"/>
            <p:cNvSpPr/>
            <p:nvPr/>
          </p:nvSpPr>
          <p:spPr>
            <a:xfrm>
              <a:off x="2431097" y="881925"/>
              <a:ext cx="2692200" cy="14511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1"/>
                </a:solidFill>
              </a:endParaRPr>
            </a:p>
            <a:p>
              <a:pPr marL="0" lvl="0" indent="0" algn="ctr" rtl="0">
                <a:spcBef>
                  <a:spcPts val="0"/>
                </a:spcBef>
                <a:spcAft>
                  <a:spcPts val="0"/>
                </a:spcAft>
                <a:buSzPts val="1100"/>
                <a:buNone/>
              </a:pPr>
              <a:endParaRPr sz="2400">
                <a:solidFill>
                  <a:schemeClr val="lt1"/>
                </a:solidFill>
                <a:latin typeface="Raleway"/>
                <a:ea typeface="Raleway"/>
                <a:cs typeface="Raleway"/>
                <a:sym typeface="Raleway"/>
              </a:endParaRPr>
            </a:p>
          </p:txBody>
        </p:sp>
        <p:sp>
          <p:nvSpPr>
            <p:cNvPr id="163" name="Google Shape;163;p15"/>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Lato"/>
                <a:ea typeface="Lato"/>
                <a:cs typeface="Lato"/>
                <a:sym typeface="Lato"/>
              </a:endParaRPr>
            </a:p>
          </p:txBody>
        </p:sp>
      </p:grpSp>
      <p:sp>
        <p:nvSpPr>
          <p:cNvPr id="164" name="Google Shape;164;p15"/>
          <p:cNvSpPr txBox="1"/>
          <p:nvPr/>
        </p:nvSpPr>
        <p:spPr>
          <a:xfrm>
            <a:off x="3810313" y="2985750"/>
            <a:ext cx="1868400" cy="58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chemeClr val="accent1"/>
                </a:solidFill>
                <a:latin typeface="Lato"/>
                <a:ea typeface="Lato"/>
                <a:cs typeface="Lato"/>
                <a:sym typeface="Lato"/>
              </a:rPr>
              <a:t>Data Visualization</a:t>
            </a:r>
            <a:endParaRPr sz="1600" b="1">
              <a:solidFill>
                <a:schemeClr val="accent1"/>
              </a:solidFill>
              <a:latin typeface="Lato"/>
              <a:ea typeface="Lato"/>
              <a:cs typeface="Lato"/>
              <a:sym typeface="Lato"/>
            </a:endParaRPr>
          </a:p>
          <a:p>
            <a:pPr marL="0" lvl="0" indent="0" algn="l" rtl="0">
              <a:lnSpc>
                <a:spcPct val="115000"/>
              </a:lnSpc>
              <a:spcBef>
                <a:spcPts val="0"/>
              </a:spcBef>
              <a:spcAft>
                <a:spcPts val="0"/>
              </a:spcAft>
              <a:buNone/>
            </a:pPr>
            <a:r>
              <a:rPr lang="en" sz="1100">
                <a:solidFill>
                  <a:schemeClr val="accent1"/>
                </a:solidFill>
                <a:latin typeface="Lato"/>
                <a:ea typeface="Lato"/>
                <a:cs typeface="Lato"/>
                <a:sym typeface="Lato"/>
              </a:rPr>
              <a:t>Analyzing statistics</a:t>
            </a:r>
            <a:endParaRPr sz="1100">
              <a:solidFill>
                <a:schemeClr val="accent1"/>
              </a:solidFill>
              <a:latin typeface="Lato"/>
              <a:ea typeface="Lato"/>
              <a:cs typeface="Lato"/>
              <a:sym typeface="Lato"/>
            </a:endParaRPr>
          </a:p>
        </p:txBody>
      </p:sp>
      <p:pic>
        <p:nvPicPr>
          <p:cNvPr id="165" name="Google Shape;165;p15"/>
          <p:cNvPicPr preferRelativeResize="0"/>
          <p:nvPr/>
        </p:nvPicPr>
        <p:blipFill>
          <a:blip r:embed="rId7">
            <a:alphaModFix amt="51000"/>
          </a:blip>
          <a:stretch>
            <a:fillRect/>
          </a:stretch>
        </p:blipFill>
        <p:spPr>
          <a:xfrm>
            <a:off x="4366238" y="1939163"/>
            <a:ext cx="442875" cy="442875"/>
          </a:xfrm>
          <a:prstGeom prst="rect">
            <a:avLst/>
          </a:prstGeom>
          <a:noFill/>
          <a:ln>
            <a:noFill/>
          </a:ln>
        </p:spPr>
      </p:pic>
      <p:cxnSp>
        <p:nvCxnSpPr>
          <p:cNvPr id="166" name="Google Shape;166;p15"/>
          <p:cNvCxnSpPr/>
          <p:nvPr/>
        </p:nvCxnSpPr>
        <p:spPr>
          <a:xfrm>
            <a:off x="4560550" y="2569275"/>
            <a:ext cx="2100" cy="355200"/>
          </a:xfrm>
          <a:prstGeom prst="straightConnector1">
            <a:avLst/>
          </a:prstGeom>
          <a:noFill/>
          <a:ln w="9525" cap="flat" cmpd="sng">
            <a:solidFill>
              <a:srgbClr val="B7B7B7"/>
            </a:solidFill>
            <a:prstDash val="solid"/>
            <a:round/>
            <a:headEnd type="oval" w="med" len="med"/>
            <a:tailEnd type="oval" w="med" len="med"/>
          </a:ln>
        </p:spPr>
      </p:cxnSp>
      <p:cxnSp>
        <p:nvCxnSpPr>
          <p:cNvPr id="167" name="Google Shape;167;p15"/>
          <p:cNvCxnSpPr/>
          <p:nvPr/>
        </p:nvCxnSpPr>
        <p:spPr>
          <a:xfrm>
            <a:off x="3087738" y="2569275"/>
            <a:ext cx="4200" cy="992700"/>
          </a:xfrm>
          <a:prstGeom prst="straightConnector1">
            <a:avLst/>
          </a:prstGeom>
          <a:noFill/>
          <a:ln w="9525" cap="flat" cmpd="sng">
            <a:solidFill>
              <a:srgbClr val="B7B7B7"/>
            </a:solidFill>
            <a:prstDash val="solid"/>
            <a:round/>
            <a:headEnd type="oval" w="med" len="med"/>
            <a:tailEnd type="oval"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6"/>
          <p:cNvSpPr txBox="1">
            <a:spLocks noGrp="1"/>
          </p:cNvSpPr>
          <p:nvPr>
            <p:ph type="title"/>
          </p:nvPr>
        </p:nvSpPr>
        <p:spPr>
          <a:xfrm>
            <a:off x="1162950" y="306213"/>
            <a:ext cx="64626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a:t>DataSets</a:t>
            </a:r>
            <a:endParaRPr sz="4200"/>
          </a:p>
        </p:txBody>
      </p:sp>
      <p:sp>
        <p:nvSpPr>
          <p:cNvPr id="173" name="Google Shape;173;p16"/>
          <p:cNvSpPr txBox="1">
            <a:spLocks noGrp="1"/>
          </p:cNvSpPr>
          <p:nvPr>
            <p:ph type="body" idx="1"/>
          </p:nvPr>
        </p:nvSpPr>
        <p:spPr>
          <a:xfrm>
            <a:off x="643950" y="1163613"/>
            <a:ext cx="7856100" cy="3170700"/>
          </a:xfrm>
          <a:prstGeom prst="rect">
            <a:avLst/>
          </a:prstGeom>
          <a:noFill/>
        </p:spPr>
        <p:txBody>
          <a:bodyPr spcFirstLastPara="1" wrap="square" lIns="91425" tIns="91425" rIns="91425" bIns="91425" anchor="t" anchorCtr="0">
            <a:noAutofit/>
          </a:bodyPr>
          <a:lstStyle/>
          <a:p>
            <a:pPr marL="0" lvl="0" indent="0" algn="l" rtl="0">
              <a:spcBef>
                <a:spcPts val="600"/>
              </a:spcBef>
              <a:spcAft>
                <a:spcPts val="0"/>
              </a:spcAft>
              <a:buNone/>
            </a:pPr>
            <a:r>
              <a:rPr lang="en" sz="1600"/>
              <a:t>Following are the links to the kaggle datasets for the sports </a:t>
            </a:r>
            <a:endParaRPr sz="1600"/>
          </a:p>
          <a:p>
            <a:pPr marL="0" lvl="0" indent="0" algn="l" rtl="0">
              <a:lnSpc>
                <a:spcPct val="115000"/>
              </a:lnSpc>
              <a:spcBef>
                <a:spcPts val="0"/>
              </a:spcBef>
              <a:spcAft>
                <a:spcPts val="0"/>
              </a:spcAft>
              <a:buNone/>
            </a:pPr>
            <a:endParaRPr sz="1500">
              <a:solidFill>
                <a:srgbClr val="666666"/>
              </a:solidFill>
              <a:highlight>
                <a:srgbClr val="FCFCFC"/>
              </a:highlight>
            </a:endParaRPr>
          </a:p>
          <a:p>
            <a:pPr marL="457200" lvl="0" indent="-279400" algn="l" rtl="0">
              <a:spcBef>
                <a:spcPts val="600"/>
              </a:spcBef>
              <a:spcAft>
                <a:spcPts val="0"/>
              </a:spcAft>
              <a:buSzPts val="800"/>
              <a:buChar char="●"/>
            </a:pPr>
            <a:r>
              <a:rPr lang="en" sz="1400"/>
              <a:t>Baseball, Basketball, Cricket, Football, Hockey, Table tennis, Tennis, Volleyball: </a:t>
            </a:r>
            <a:endParaRPr sz="1400"/>
          </a:p>
          <a:p>
            <a:pPr marL="457200" lvl="0" indent="0" algn="l" rtl="0">
              <a:spcBef>
                <a:spcPts val="600"/>
              </a:spcBef>
              <a:spcAft>
                <a:spcPts val="0"/>
              </a:spcAft>
              <a:buNone/>
            </a:pPr>
            <a:r>
              <a:rPr lang="en" sz="1400"/>
              <a:t> </a:t>
            </a:r>
            <a:r>
              <a:rPr lang="en" sz="1400" u="sng">
                <a:solidFill>
                  <a:schemeClr val="hlink"/>
                </a:solidFill>
                <a:hlinkClick r:id="rId3"/>
              </a:rPr>
              <a:t>https://www.kaggle.com/ponrajsubramaniian/sportclassificationdataset</a:t>
            </a:r>
            <a:endParaRPr sz="1400"/>
          </a:p>
          <a:p>
            <a:pPr marL="0" lvl="0" indent="0" algn="l" rtl="0">
              <a:spcBef>
                <a:spcPts val="600"/>
              </a:spcBef>
              <a:spcAft>
                <a:spcPts val="0"/>
              </a:spcAft>
              <a:buNone/>
            </a:pPr>
            <a:endParaRPr sz="1400"/>
          </a:p>
          <a:p>
            <a:pPr marL="457200" lvl="0" indent="-279400" algn="l" rtl="0">
              <a:spcBef>
                <a:spcPts val="600"/>
              </a:spcBef>
              <a:spcAft>
                <a:spcPts val="0"/>
              </a:spcAft>
              <a:buSzPts val="800"/>
              <a:buChar char="●"/>
            </a:pPr>
            <a:r>
              <a:rPr lang="en" sz="1400"/>
              <a:t>Soccer, Baseball, Basketball and Golf:</a:t>
            </a:r>
            <a:endParaRPr sz="1400"/>
          </a:p>
          <a:p>
            <a:pPr marL="457200" lvl="0" indent="0" algn="l" rtl="0">
              <a:spcBef>
                <a:spcPts val="600"/>
              </a:spcBef>
              <a:spcAft>
                <a:spcPts val="0"/>
              </a:spcAft>
              <a:buNone/>
            </a:pPr>
            <a:r>
              <a:rPr lang="en" sz="1400" u="sng">
                <a:solidFill>
                  <a:schemeClr val="hlink"/>
                </a:solidFill>
                <a:hlinkClick r:id="rId4"/>
              </a:rPr>
              <a:t>https://www.kaggle.com/ch2y0ung/classify-sports</a:t>
            </a:r>
            <a:endParaRPr sz="1400"/>
          </a:p>
          <a:p>
            <a:pPr marL="0" lvl="0" indent="0" algn="l" rtl="0">
              <a:spcBef>
                <a:spcPts val="600"/>
              </a:spcBef>
              <a:spcAft>
                <a:spcPts val="0"/>
              </a:spcAft>
              <a:buNone/>
            </a:pPr>
            <a:endParaRPr sz="1400"/>
          </a:p>
          <a:p>
            <a:pPr marL="457200" lvl="0" indent="-279400" algn="l" rtl="0">
              <a:spcBef>
                <a:spcPts val="600"/>
              </a:spcBef>
              <a:spcAft>
                <a:spcPts val="0"/>
              </a:spcAft>
              <a:buSzPts val="800"/>
              <a:buChar char="●"/>
            </a:pPr>
            <a:r>
              <a:rPr lang="en" sz="1400"/>
              <a:t>Rugby and Soccer:</a:t>
            </a:r>
            <a:endParaRPr sz="1400"/>
          </a:p>
          <a:p>
            <a:pPr marL="457200" lvl="0" indent="0" algn="l" rtl="0">
              <a:spcBef>
                <a:spcPts val="600"/>
              </a:spcBef>
              <a:spcAft>
                <a:spcPts val="0"/>
              </a:spcAft>
              <a:buNone/>
            </a:pPr>
            <a:r>
              <a:rPr lang="en" sz="1400" u="sng">
                <a:solidFill>
                  <a:schemeClr val="hlink"/>
                </a:solidFill>
                <a:hlinkClick r:id="rId5"/>
              </a:rPr>
              <a:t>https://www.kaggle.com/ligtfeather/football-vs-rugby-image-classification</a:t>
            </a:r>
            <a:endParaRPr sz="1400"/>
          </a:p>
        </p:txBody>
      </p:sp>
      <p:sp>
        <p:nvSpPr>
          <p:cNvPr id="174" name="Google Shape;174;p1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185C5">
            <a:alpha val="89890"/>
          </a:srgbClr>
        </a:solidFill>
        <a:effectLst/>
      </p:bgPr>
    </p:bg>
    <p:spTree>
      <p:nvGrpSpPr>
        <p:cNvPr id="1" name="Shape 178"/>
        <p:cNvGrpSpPr/>
        <p:nvPr/>
      </p:nvGrpSpPr>
      <p:grpSpPr>
        <a:xfrm>
          <a:off x="0" y="0"/>
          <a:ext cx="0" cy="0"/>
          <a:chOff x="0" y="0"/>
          <a:chExt cx="0" cy="0"/>
        </a:xfrm>
      </p:grpSpPr>
      <p:pic>
        <p:nvPicPr>
          <p:cNvPr id="179" name="Google Shape;179;p17"/>
          <p:cNvPicPr preferRelativeResize="0"/>
          <p:nvPr/>
        </p:nvPicPr>
        <p:blipFill>
          <a:blip r:embed="rId3">
            <a:alphaModFix amt="5000"/>
          </a:blip>
          <a:stretch>
            <a:fillRect/>
          </a:stretch>
        </p:blipFill>
        <p:spPr>
          <a:xfrm>
            <a:off x="0" y="-20626"/>
            <a:ext cx="9144000" cy="5010425"/>
          </a:xfrm>
          <a:prstGeom prst="rect">
            <a:avLst/>
          </a:prstGeom>
          <a:noFill/>
          <a:ln>
            <a:noFill/>
          </a:ln>
        </p:spPr>
      </p:pic>
      <p:sp>
        <p:nvSpPr>
          <p:cNvPr id="180" name="Google Shape;180;p17"/>
          <p:cNvSpPr txBox="1">
            <a:spLocks noGrp="1"/>
          </p:cNvSpPr>
          <p:nvPr>
            <p:ph type="title"/>
          </p:nvPr>
        </p:nvSpPr>
        <p:spPr>
          <a:xfrm>
            <a:off x="1304850" y="245063"/>
            <a:ext cx="64626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a:solidFill>
                  <a:srgbClr val="F3F3F3"/>
                </a:solidFill>
              </a:rPr>
              <a:t>References</a:t>
            </a:r>
            <a:endParaRPr sz="4200">
              <a:solidFill>
                <a:srgbClr val="F3F3F3"/>
              </a:solidFill>
            </a:endParaRPr>
          </a:p>
        </p:txBody>
      </p:sp>
      <p:sp>
        <p:nvSpPr>
          <p:cNvPr id="181" name="Google Shape;181;p17"/>
          <p:cNvSpPr txBox="1">
            <a:spLocks noGrp="1"/>
          </p:cNvSpPr>
          <p:nvPr>
            <p:ph type="body" idx="1"/>
          </p:nvPr>
        </p:nvSpPr>
        <p:spPr>
          <a:xfrm>
            <a:off x="438150" y="1102475"/>
            <a:ext cx="8267700" cy="37899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AutoNum type="arabicPeriod"/>
            </a:pPr>
            <a:r>
              <a:rPr lang="en" sz="1100" dirty="0" smtClean="0">
                <a:solidFill>
                  <a:srgbClr val="FFFFFF"/>
                </a:solidFill>
              </a:rPr>
              <a:t>Distinctive Image Features from Scale-Invariant Keypoints, David G. Lowe </a:t>
            </a:r>
            <a:r>
              <a:rPr lang="en" sz="1100" u="sng" dirty="0" smtClean="0">
                <a:solidFill>
                  <a:srgbClr val="0CEAF5"/>
                </a:solidFill>
              </a:rPr>
              <a:t>https://link.springer.com/article/10.1023/B:VISI.0000029664.99615.94</a:t>
            </a:r>
          </a:p>
          <a:p>
            <a:pPr marL="457200" lvl="0" indent="-298450" algn="l" rtl="0">
              <a:lnSpc>
                <a:spcPct val="115000"/>
              </a:lnSpc>
              <a:spcBef>
                <a:spcPts val="0"/>
              </a:spcBef>
              <a:spcAft>
                <a:spcPts val="0"/>
              </a:spcAft>
              <a:buClr>
                <a:srgbClr val="FFFFFF"/>
              </a:buClr>
              <a:buSzPts val="1100"/>
              <a:buAutoNum type="arabicPeriod"/>
            </a:pPr>
            <a:endParaRPr lang="en" sz="1100" dirty="0">
              <a:solidFill>
                <a:schemeClr val="accent2">
                  <a:lumMod val="75000"/>
                </a:schemeClr>
              </a:solidFill>
            </a:endParaRPr>
          </a:p>
          <a:p>
            <a:pPr marL="457200" lvl="0" indent="-298450" algn="l" rtl="0">
              <a:lnSpc>
                <a:spcPct val="115000"/>
              </a:lnSpc>
              <a:spcBef>
                <a:spcPts val="0"/>
              </a:spcBef>
              <a:spcAft>
                <a:spcPts val="0"/>
              </a:spcAft>
              <a:buClr>
                <a:srgbClr val="FFFFFF"/>
              </a:buClr>
              <a:buSzPts val="1100"/>
              <a:buAutoNum type="arabicPeriod"/>
            </a:pPr>
            <a:r>
              <a:rPr lang="en" sz="1100" dirty="0" smtClean="0">
                <a:solidFill>
                  <a:srgbClr val="FFFFFF"/>
                </a:solidFill>
              </a:rPr>
              <a:t>Multi-class multi-level classification algorithm, Nazia Hameed, Antesar M. Shabut, Miltu K. Ghosh, M.A. Hossain - </a:t>
            </a:r>
            <a:r>
              <a:rPr lang="en" sz="1100" u="sng" dirty="0" smtClean="0">
                <a:solidFill>
                  <a:srgbClr val="00FFFF"/>
                </a:solidFill>
              </a:rPr>
              <a:t>https://www.sciencedirect.com/science/article/abs/pii/S0957417419306797</a:t>
            </a:r>
          </a:p>
          <a:p>
            <a:pPr marL="457200" lvl="0" indent="-298450" algn="l" rtl="0">
              <a:lnSpc>
                <a:spcPct val="115000"/>
              </a:lnSpc>
              <a:spcBef>
                <a:spcPts val="0"/>
              </a:spcBef>
              <a:spcAft>
                <a:spcPts val="0"/>
              </a:spcAft>
              <a:buClr>
                <a:srgbClr val="FFFFFF"/>
              </a:buClr>
              <a:buSzPts val="1100"/>
              <a:buAutoNum type="arabicPeriod"/>
            </a:pPr>
            <a:endParaRPr lang="en" sz="1100" dirty="0">
              <a:solidFill>
                <a:srgbClr val="00FFFF"/>
              </a:solidFill>
            </a:endParaRPr>
          </a:p>
          <a:p>
            <a:pPr marL="457200" lvl="0" indent="-298450" algn="l" rtl="0">
              <a:lnSpc>
                <a:spcPct val="115000"/>
              </a:lnSpc>
              <a:spcBef>
                <a:spcPts val="0"/>
              </a:spcBef>
              <a:spcAft>
                <a:spcPts val="0"/>
              </a:spcAft>
              <a:buClr>
                <a:srgbClr val="FFFFFF"/>
              </a:buClr>
              <a:buSzPts val="1100"/>
              <a:buAutoNum type="arabicPeriod"/>
            </a:pPr>
            <a:r>
              <a:rPr lang="en" sz="1100" dirty="0" smtClean="0">
                <a:solidFill>
                  <a:srgbClr val="FFFFFF"/>
                </a:solidFill>
              </a:rPr>
              <a:t>Ball detection in static images with Support Vector Machines, N. Ancona, G. Cicirelli, E. Stella, A. Distante </a:t>
            </a:r>
            <a:r>
              <a:rPr lang="en" sz="1100" u="sng" dirty="0" smtClean="0">
                <a:solidFill>
                  <a:srgbClr val="00FFFF"/>
                </a:solidFill>
              </a:rPr>
              <a:t>https://www.sciencedirect.com/science/article/abs/pii/S0262885603000635</a:t>
            </a:r>
          </a:p>
          <a:p>
            <a:pPr marL="457200" lvl="0" indent="-298450" algn="l" rtl="0">
              <a:lnSpc>
                <a:spcPct val="115000"/>
              </a:lnSpc>
              <a:spcBef>
                <a:spcPts val="0"/>
              </a:spcBef>
              <a:spcAft>
                <a:spcPts val="0"/>
              </a:spcAft>
              <a:buClr>
                <a:srgbClr val="FFFFFF"/>
              </a:buClr>
              <a:buSzPts val="1100"/>
              <a:buAutoNum type="arabicPeriod"/>
            </a:pPr>
            <a:endParaRPr lang="en" sz="1100" dirty="0">
              <a:solidFill>
                <a:srgbClr val="00FFFF"/>
              </a:solidFill>
            </a:endParaRPr>
          </a:p>
          <a:p>
            <a:pPr marL="457200" lvl="0" indent="-298450" algn="l" rtl="0">
              <a:lnSpc>
                <a:spcPct val="115000"/>
              </a:lnSpc>
              <a:spcBef>
                <a:spcPts val="0"/>
              </a:spcBef>
              <a:spcAft>
                <a:spcPts val="0"/>
              </a:spcAft>
              <a:buClr>
                <a:srgbClr val="FFFFFF"/>
              </a:buClr>
              <a:buSzPts val="1100"/>
              <a:buAutoNum type="arabicPeriod"/>
            </a:pPr>
            <a:r>
              <a:rPr lang="en" sz="1100" dirty="0" smtClean="0">
                <a:solidFill>
                  <a:srgbClr val="FFFFFF"/>
                </a:solidFill>
                <a:latin typeface="Roboto"/>
                <a:ea typeface="Roboto"/>
                <a:cs typeface="Roboto"/>
                <a:sym typeface="Roboto"/>
              </a:rPr>
              <a:t>Yang, W. Analysis of sports image detection technology based on machine learning. </a:t>
            </a:r>
            <a:r>
              <a:rPr lang="en" sz="1100" i="1" dirty="0" smtClean="0">
                <a:solidFill>
                  <a:srgbClr val="FFFFFF"/>
                </a:solidFill>
                <a:latin typeface="Roboto"/>
                <a:ea typeface="Roboto"/>
                <a:cs typeface="Roboto"/>
                <a:sym typeface="Roboto"/>
              </a:rPr>
              <a:t>J Image Video Proc.</a:t>
            </a:r>
            <a:r>
              <a:rPr lang="en" sz="1100" dirty="0" smtClean="0">
                <a:solidFill>
                  <a:srgbClr val="FFFFFF"/>
                </a:solidFill>
                <a:latin typeface="Roboto"/>
                <a:ea typeface="Roboto"/>
                <a:cs typeface="Roboto"/>
                <a:sym typeface="Roboto"/>
              </a:rPr>
              <a:t> 2019, 17 (2019).</a:t>
            </a:r>
            <a:r>
              <a:rPr lang="en" sz="1100" dirty="0" smtClean="0">
                <a:solidFill>
                  <a:srgbClr val="333333"/>
                </a:solidFill>
                <a:latin typeface="Roboto"/>
                <a:ea typeface="Roboto"/>
                <a:cs typeface="Roboto"/>
                <a:sym typeface="Roboto"/>
              </a:rPr>
              <a:t> </a:t>
            </a:r>
            <a:r>
              <a:rPr lang="en" sz="1100" u="sng" dirty="0" smtClean="0">
                <a:solidFill>
                  <a:srgbClr val="00FFFF"/>
                </a:solidFill>
                <a:latin typeface="Roboto"/>
                <a:ea typeface="Roboto"/>
                <a:cs typeface="Roboto"/>
                <a:sym typeface="Roboto"/>
              </a:rPr>
              <a:t>https://doi.org/10.1186/s13640-019-0409-8</a:t>
            </a:r>
          </a:p>
          <a:p>
            <a:pPr marL="457200" lvl="0" indent="-298450" algn="l" rtl="0">
              <a:lnSpc>
                <a:spcPct val="115000"/>
              </a:lnSpc>
              <a:spcBef>
                <a:spcPts val="0"/>
              </a:spcBef>
              <a:spcAft>
                <a:spcPts val="0"/>
              </a:spcAft>
              <a:buClr>
                <a:srgbClr val="FFFFFF"/>
              </a:buClr>
              <a:buSzPts val="1100"/>
              <a:buAutoNum type="arabicPeriod"/>
            </a:pPr>
            <a:endParaRPr lang="en" sz="1100" dirty="0">
              <a:solidFill>
                <a:srgbClr val="FFFFFF"/>
              </a:solidFill>
              <a:ea typeface="Roboto"/>
            </a:endParaRPr>
          </a:p>
          <a:p>
            <a:pPr marL="457200" lvl="0" indent="-298450" algn="l" rtl="0">
              <a:lnSpc>
                <a:spcPct val="115000"/>
              </a:lnSpc>
              <a:spcBef>
                <a:spcPts val="0"/>
              </a:spcBef>
              <a:spcAft>
                <a:spcPts val="0"/>
              </a:spcAft>
              <a:buClr>
                <a:srgbClr val="FFFFFF"/>
              </a:buClr>
              <a:buSzPts val="1100"/>
              <a:buAutoNum type="arabicPeriod"/>
            </a:pPr>
            <a:r>
              <a:rPr lang="en" sz="1100" dirty="0" smtClean="0">
                <a:solidFill>
                  <a:srgbClr val="FFFFFF"/>
                </a:solidFill>
              </a:rPr>
              <a:t>Ketan Joshi, Vikas Tripathi, Chitransh Bose, Chaitanya Bhardwaj, Robust Sports Image Classification Using InceptionV3 and Neural Networks,Procedia Computer Science, Volume 167, 2020, Pages 2374-2381, ISSN 1877-0509,</a:t>
            </a:r>
            <a:r>
              <a:rPr lang="en" sz="1100" dirty="0" smtClean="0">
                <a:solidFill>
                  <a:srgbClr val="00FFFF"/>
                </a:solidFill>
              </a:rPr>
              <a:t> https://doi.org/10.1016/j.procs.2020.03.290</a:t>
            </a:r>
          </a:p>
          <a:p>
            <a:pPr marL="457200" lvl="0" indent="-298450" algn="l" rtl="0">
              <a:lnSpc>
                <a:spcPct val="115000"/>
              </a:lnSpc>
              <a:spcBef>
                <a:spcPts val="0"/>
              </a:spcBef>
              <a:spcAft>
                <a:spcPts val="0"/>
              </a:spcAft>
              <a:buClr>
                <a:srgbClr val="FFFFFF"/>
              </a:buClr>
              <a:buSzPts val="1100"/>
              <a:buAutoNum type="arabicPeriod"/>
            </a:pPr>
            <a:endParaRPr lang="en" sz="1100" dirty="0">
              <a:solidFill>
                <a:srgbClr val="00FFFF"/>
              </a:solidFill>
            </a:endParaRPr>
          </a:p>
          <a:p>
            <a:pPr marL="457200" lvl="0" indent="-298450" algn="l" rtl="0">
              <a:lnSpc>
                <a:spcPct val="115000"/>
              </a:lnSpc>
              <a:spcBef>
                <a:spcPts val="0"/>
              </a:spcBef>
              <a:spcAft>
                <a:spcPts val="0"/>
              </a:spcAft>
              <a:buClr>
                <a:srgbClr val="FFFFFF"/>
              </a:buClr>
              <a:buSzPts val="1100"/>
              <a:buAutoNum type="arabicPeriod"/>
            </a:pPr>
            <a:r>
              <a:rPr lang="en" sz="1100" u="sng" dirty="0" smtClean="0">
                <a:solidFill>
                  <a:srgbClr val="00FFFF"/>
                </a:solidFill>
              </a:rPr>
              <a:t>https://medium.com/@sreekaranne000/classification-of-sports-balls-using-different-learning-algorithms-87ab19be784d</a:t>
            </a:r>
          </a:p>
          <a:p>
            <a:pPr marL="457200" lvl="0" indent="-298450" algn="l" rtl="0">
              <a:lnSpc>
                <a:spcPct val="115000"/>
              </a:lnSpc>
              <a:spcBef>
                <a:spcPts val="0"/>
              </a:spcBef>
              <a:spcAft>
                <a:spcPts val="0"/>
              </a:spcAft>
              <a:buClr>
                <a:srgbClr val="FFFFFF"/>
              </a:buClr>
              <a:buSzPts val="1100"/>
              <a:buAutoNum type="arabicPeriod"/>
            </a:pPr>
            <a:endParaRPr lang="en" sz="1100" dirty="0">
              <a:solidFill>
                <a:srgbClr val="00FFFF"/>
              </a:solidFill>
            </a:endParaRPr>
          </a:p>
          <a:p>
            <a:pPr marL="457200" lvl="0" indent="-298450" algn="l" rtl="0">
              <a:lnSpc>
                <a:spcPct val="115000"/>
              </a:lnSpc>
              <a:spcBef>
                <a:spcPts val="0"/>
              </a:spcBef>
              <a:spcAft>
                <a:spcPts val="0"/>
              </a:spcAft>
              <a:buClr>
                <a:srgbClr val="FFFFFF"/>
              </a:buClr>
              <a:buSzPts val="1100"/>
              <a:buAutoNum type="arabicPeriod"/>
            </a:pPr>
            <a:r>
              <a:rPr lang="en" sz="1100" u="sng" dirty="0" smtClean="0">
                <a:solidFill>
                  <a:srgbClr val="00FFFF"/>
                </a:solidFill>
              </a:rPr>
              <a:t>https://www.analyticsvidhya.com/blog/2019/04/introduction-image-segmentation-techniques-python/</a:t>
            </a:r>
            <a:endParaRPr sz="1100" dirty="0" smtClean="0">
              <a:solidFill>
                <a:srgbClr val="00FFFF"/>
              </a:solidFill>
            </a:endParaRPr>
          </a:p>
          <a:p>
            <a:pPr marL="457200" lvl="0" indent="0" algn="l" rtl="0">
              <a:lnSpc>
                <a:spcPct val="115000"/>
              </a:lnSpc>
              <a:spcBef>
                <a:spcPts val="0"/>
              </a:spcBef>
              <a:spcAft>
                <a:spcPts val="0"/>
              </a:spcAft>
              <a:buNone/>
            </a:pPr>
            <a:endParaRPr sz="1500" dirty="0">
              <a:solidFill>
                <a:srgbClr val="00FFFF"/>
              </a:solidFill>
            </a:endParaRPr>
          </a:p>
        </p:txBody>
      </p:sp>
      <p:sp>
        <p:nvSpPr>
          <p:cNvPr id="182" name="Google Shape;182;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6</a:t>
            </a:fld>
            <a:endParaRPr>
              <a:solidFill>
                <a:srgbClr val="FFFFFF"/>
              </a:solidFill>
            </a:endParaRPr>
          </a:p>
        </p:txBody>
      </p:sp>
    </p:spTree>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457</Words>
  <Application>Microsoft Office PowerPoint</Application>
  <PresentationFormat>On-screen Show (16:9)</PresentationFormat>
  <Paragraphs>85</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Raleway</vt:lpstr>
      <vt:lpstr>Lato</vt:lpstr>
      <vt:lpstr>Roboto</vt:lpstr>
      <vt:lpstr>Amatic SC</vt:lpstr>
      <vt:lpstr>Antonio template</vt:lpstr>
      <vt:lpstr>Sport Identification using  Ball Detection</vt:lpstr>
      <vt:lpstr>Problem Statement</vt:lpstr>
      <vt:lpstr>Block Schematic</vt:lpstr>
      <vt:lpstr>Contd.</vt:lpstr>
      <vt:lpstr>DataSets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 Identification using  Ball Detection</dc:title>
  <cp:lastModifiedBy>nishthakc@gmail.com</cp:lastModifiedBy>
  <cp:revision>10</cp:revision>
  <dcterms:modified xsi:type="dcterms:W3CDTF">2021-03-13T05:47:01Z</dcterms:modified>
</cp:coreProperties>
</file>